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8" r:id="rId5"/>
    <p:sldId id="257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20" r:id="rId14"/>
    <p:sldId id="32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256" r:id="rId24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3" autoAdjust="0"/>
  </p:normalViewPr>
  <p:slideViewPr>
    <p:cSldViewPr>
      <p:cViewPr varScale="1">
        <p:scale>
          <a:sx n="66" d="100"/>
          <a:sy n="66" d="100"/>
        </p:scale>
        <p:origin x="-846" y="-102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B9C04-D52B-4659-ACEC-19BC50E08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B9C04-D52B-4659-ACEC-19BC50E08F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Introducing C# and the .NET Framework</a:t>
            </a:r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10266A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4A2D93-39E6-479B-A54A-A7328D93672B}" type="slidenum">
              <a:rPr lang="en-US" altLang="en-US" b="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Explain that debugging is an essential part of application development.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Explain if you don’t detect error during development, then users may report these errors to you, and you will have to correct them.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Explain that Visual Studio 2010 provides several tools to help you debug code, for example the ability to run your applications in debug mode.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Explain that Visual Studio 2010 provides the debug toolbar and the debug menu, which provides a number of debug functions (briefly go through the list on the slide)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Question:</a:t>
            </a:r>
            <a:r>
              <a:rPr lang="en-US" altLang="en-US" smtClean="0">
                <a:latin typeface="Arial" panose="020B0604020202020204" pitchFamily="34" charset="0"/>
              </a:rPr>
              <a:t>  What are some of the debug functions that Visual Studio 2010 provides?</a:t>
            </a:r>
            <a:endParaRPr lang="en-GB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Answer</a:t>
            </a:r>
            <a:r>
              <a:rPr lang="en-US" altLang="en-US" smtClean="0">
                <a:latin typeface="Arial" panose="020B0604020202020204" pitchFamily="34" charset="0"/>
              </a:rPr>
              <a:t>: Answers should include: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Start/stop debugging.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Halt on a breakpoint.</a:t>
            </a:r>
          </a:p>
        </p:txBody>
      </p:sp>
    </p:spTree>
    <p:extLst>
      <p:ext uri="{BB962C8B-B14F-4D97-AF65-F5344CB8AC3E}">
        <p14:creationId xmlns:p14="http://schemas.microsoft.com/office/powerpoint/2010/main" val="206355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Introducing C# and the .NET Framework</a:t>
            </a:r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10266A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EE7BF6-B174-4521-B3D3-6439B8BE0E88}" type="slidenum">
              <a:rPr lang="en-US" altLang="en-US" b="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Explain that when you run an application in Debug mode, you can pause execution and enter break mode.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Explain that in break mode, no further execution takes place until you restart the application or step through the code line by line.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Open Visual Studio 2010, and then show students how to set, disable, and remove a breakpoint.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Question:</a:t>
            </a:r>
            <a:r>
              <a:rPr lang="en-US" dirty="0" smtClean="0"/>
              <a:t>  How would you use the debug functions in Visual Studio 2010 to debug your application and pause on a specific line of code? </a:t>
            </a:r>
            <a:endParaRPr lang="en-GB" dirty="0" smtClean="0"/>
          </a:p>
          <a:p>
            <a:pPr eaLnBrk="1" hangingPunct="1">
              <a:defRPr/>
            </a:pPr>
            <a:r>
              <a:rPr lang="en-US" b="1" dirty="0" smtClean="0">
                <a:latin typeface="Arial" pitchFamily="34" charset="0"/>
              </a:rPr>
              <a:t>Answer</a:t>
            </a:r>
            <a:r>
              <a:rPr lang="en-US" dirty="0" smtClean="0">
                <a:latin typeface="Arial" pitchFamily="34" charset="0"/>
              </a:rPr>
              <a:t>: Answers should include: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Arial" pitchFamily="34" charset="0"/>
              </a:rPr>
              <a:t>Locate the line of interest and set a breakpoint.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Arial" pitchFamily="34" charset="0"/>
              </a:rPr>
              <a:t>Start the application with debugging.</a:t>
            </a:r>
          </a:p>
        </p:txBody>
      </p:sp>
    </p:spTree>
    <p:extLst>
      <p:ext uri="{BB962C8B-B14F-4D97-AF65-F5344CB8AC3E}">
        <p14:creationId xmlns:p14="http://schemas.microsoft.com/office/powerpoint/2010/main" val="139921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Introducing C# and the .NET Framework</a:t>
            </a:r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10266A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41BBB6-91CE-4268-A00A-81C8D64434A9}" type="slidenum">
              <a:rPr lang="en-US" altLang="en-US" b="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Explain that you can step through code one statement at a time to see exactly how processing proceeds through your application.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Open Visual Studio 2010, and then show students how to step over and into a simple method.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Question:</a:t>
            </a:r>
            <a:r>
              <a:rPr lang="en-US" dirty="0" smtClean="0"/>
              <a:t>  Why would you use the </a:t>
            </a:r>
            <a:r>
              <a:rPr lang="en-US" b="1" dirty="0" smtClean="0"/>
              <a:t>Step into </a:t>
            </a:r>
            <a:r>
              <a:rPr lang="en-US" dirty="0" smtClean="0"/>
              <a:t>and </a:t>
            </a:r>
            <a:r>
              <a:rPr lang="en-US" b="1" dirty="0" smtClean="0"/>
              <a:t>Step over </a:t>
            </a:r>
            <a:r>
              <a:rPr lang="en-US" dirty="0" smtClean="0"/>
              <a:t>debug functions? </a:t>
            </a:r>
            <a:endParaRPr lang="en-GB" dirty="0" smtClean="0"/>
          </a:p>
          <a:p>
            <a:pPr eaLnBrk="1" hangingPunct="1">
              <a:defRPr/>
            </a:pPr>
            <a:r>
              <a:rPr lang="en-US" b="1" dirty="0" smtClean="0">
                <a:latin typeface="Arial" pitchFamily="34" charset="0"/>
              </a:rPr>
              <a:t>Answer</a:t>
            </a:r>
            <a:r>
              <a:rPr lang="en-US" dirty="0" smtClean="0">
                <a:latin typeface="Arial" pitchFamily="34" charset="0"/>
              </a:rPr>
              <a:t>: Answers should include: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</a:rPr>
              <a:t>You would use </a:t>
            </a:r>
            <a:r>
              <a:rPr lang="en-US" b="1" dirty="0" smtClean="0">
                <a:latin typeface="Arial" pitchFamily="34" charset="0"/>
              </a:rPr>
              <a:t>Step into</a:t>
            </a:r>
            <a:r>
              <a:rPr lang="en-US" dirty="0" smtClean="0">
                <a:latin typeface="Arial" pitchFamily="34" charset="0"/>
              </a:rPr>
              <a:t> if you wanted to investigate the behavior in a particular method.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</a:rPr>
              <a:t>You would use </a:t>
            </a:r>
            <a:r>
              <a:rPr lang="en-US" b="1" dirty="0" smtClean="0">
                <a:latin typeface="Arial" pitchFamily="34" charset="0"/>
              </a:rPr>
              <a:t>Step over </a:t>
            </a:r>
            <a:r>
              <a:rPr lang="en-US" dirty="0" smtClean="0">
                <a:latin typeface="Arial" pitchFamily="34" charset="0"/>
              </a:rPr>
              <a:t>if you didn’t want to investigate the behavior of a method, but wanted to skip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417452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Introducing C# and the .NET Framework</a:t>
            </a:r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10266A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837C4-73B8-4FA6-B7E7-F28E081CC920}" type="slidenum">
              <a:rPr lang="en-US" altLang="en-US" b="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Explain that Visual Studio 2010 includes several windows that you can use to help debug your applications. 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Open Visual Studio 2010, and then show students each window.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Question:</a:t>
            </a:r>
            <a:r>
              <a:rPr lang="en-US" altLang="en-US" smtClean="0">
                <a:latin typeface="Arial" panose="020B0604020202020204" pitchFamily="34" charset="0"/>
              </a:rPr>
              <a:t>  Why would you use the Locals and Immediate windows when developing your application? </a:t>
            </a:r>
            <a:endParaRPr lang="en-GB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Answer</a:t>
            </a:r>
            <a:r>
              <a:rPr lang="en-US" altLang="en-US" smtClean="0">
                <a:latin typeface="Arial" panose="020B0604020202020204" pitchFamily="34" charset="0"/>
              </a:rPr>
              <a:t>: Answers should include: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You would use the Locals window to view and edit local (in-scope) variables.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You would use the Immediate window to evaluate expressions, execute statements, and print out variable values.</a:t>
            </a:r>
          </a:p>
        </p:txBody>
      </p:sp>
    </p:spTree>
    <p:extLst>
      <p:ext uri="{BB962C8B-B14F-4D97-AF65-F5344CB8AC3E}">
        <p14:creationId xmlns:p14="http://schemas.microsoft.com/office/powerpoint/2010/main" val="22330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4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066800"/>
            <a:ext cx="11658600" cy="5181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524000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1" r:id="rId14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4000" dirty="0" smtClean="0"/>
              <a:t>Rationale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990600"/>
            <a:ext cx="11734800" cy="51816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Introducing </a:t>
            </a:r>
            <a:r>
              <a:rPr lang="en-US" sz="2400" dirty="0" smtClean="0">
                <a:latin typeface="+mn-lt"/>
              </a:rPr>
              <a:t>“Exception handling" and provides </a:t>
            </a:r>
            <a:r>
              <a:rPr lang="en-US" sz="2400" dirty="0">
                <a:latin typeface="+mn-lt"/>
              </a:rPr>
              <a:t>an overview of </a:t>
            </a:r>
            <a:r>
              <a:rPr lang="en-US" sz="2400" dirty="0" smtClean="0">
                <a:latin typeface="+mn-lt"/>
              </a:rPr>
              <a:t>how </a:t>
            </a:r>
            <a:r>
              <a:rPr lang="en-US" sz="2400" dirty="0" err="1" smtClean="0">
                <a:latin typeface="+mn-lt"/>
              </a:rPr>
              <a:t>.Net</a:t>
            </a:r>
            <a:r>
              <a:rPr lang="en-US" sz="2400" dirty="0" smtClean="0">
                <a:latin typeface="+mn-lt"/>
              </a:rPr>
              <a:t> Manages exception handling and how to perform debugging through various options available in Visual </a:t>
            </a:r>
            <a:r>
              <a:rPr lang="en-US" sz="2400" dirty="0">
                <a:latin typeface="+mn-lt"/>
              </a:rPr>
              <a:t>Studio 2012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+mn-lt"/>
              </a:rPr>
              <a:t>State True or False</a:t>
            </a:r>
          </a:p>
          <a:p>
            <a:r>
              <a:rPr lang="en-US" sz="2400" dirty="0" smtClean="0">
                <a:latin typeface="+mn-lt"/>
              </a:rPr>
              <a:t>You can write try block without catch, followed by finally      block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a. </a:t>
            </a:r>
            <a:r>
              <a:rPr lang="en-US" sz="2400" dirty="0" smtClean="0">
                <a:latin typeface="+mn-lt"/>
              </a:rPr>
              <a:t>True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b. </a:t>
            </a:r>
            <a:r>
              <a:rPr lang="en-US" sz="2400" dirty="0" smtClean="0">
                <a:latin typeface="+mn-lt"/>
              </a:rPr>
              <a:t>False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8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+mn-lt"/>
              </a:rPr>
              <a:t>State True or False</a:t>
            </a:r>
          </a:p>
          <a:p>
            <a:r>
              <a:rPr lang="en-US" sz="2400" dirty="0" smtClean="0">
                <a:latin typeface="+mn-lt"/>
              </a:rPr>
              <a:t>You can write try block without catch, followed by finally </a:t>
            </a:r>
            <a:r>
              <a:rPr lang="en-US" sz="2400" dirty="0" smtClean="0">
                <a:latin typeface="+mn-lt"/>
              </a:rPr>
              <a:t>block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a. </a:t>
            </a:r>
            <a:r>
              <a:rPr lang="en-US" sz="2400" dirty="0" smtClean="0">
                <a:latin typeface="+mn-lt"/>
              </a:rPr>
              <a:t>True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b. </a:t>
            </a:r>
            <a:r>
              <a:rPr lang="en-US" sz="2400" dirty="0" smtClean="0">
                <a:latin typeface="+mn-lt"/>
              </a:rPr>
              <a:t>False</a:t>
            </a:r>
            <a:endParaRPr lang="en-US" sz="2400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42620" y="2492828"/>
            <a:ext cx="1592580" cy="533400"/>
          </a:xfrm>
          <a:prstGeom prst="roundRect">
            <a:avLst/>
          </a:prstGeom>
          <a:noFill/>
          <a:ln w="38100">
            <a:solidFill>
              <a:srgbClr val="E8112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Exception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489075" y="4970462"/>
            <a:ext cx="8221662" cy="1741488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 =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"Argument has the wrong format"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295400" y="1066800"/>
            <a:ext cx="8609013" cy="3903662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1539875" y="1462087"/>
            <a:ext cx="7988300" cy="3319463"/>
          </a:xfrm>
          <a:prstGeom prst="roundRect">
            <a:avLst>
              <a:gd name="adj" fmla="val 4167"/>
            </a:avLst>
          </a:prstGeom>
          <a:solidFill>
            <a:srgbClr val="8DACD0">
              <a:lumMod val="20000"/>
              <a:lumOff val="80000"/>
            </a:srgbClr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57350" y="1511300"/>
            <a:ext cx="3525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System.SystemException</a:t>
            </a:r>
            <a:endParaRPr kumimoji="0" lang="en-GB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1792288" y="2095500"/>
            <a:ext cx="7435850" cy="5222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System.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FormatException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801813" y="2781300"/>
            <a:ext cx="7435850" cy="5222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System.</a:t>
            </a: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ArgumentException</a:t>
            </a:r>
            <a:endParaRPr lang="en-GB" b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789113" y="3459162"/>
            <a:ext cx="7435850" cy="5222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System.</a:t>
            </a: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NotSupportedException</a:t>
            </a:r>
            <a:endParaRPr lang="en-GB" b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4506913" y="4154487"/>
            <a:ext cx="206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+ many more</a:t>
            </a:r>
            <a:endParaRPr kumimoji="0" lang="en-GB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506537" y="1067594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System.Exception</a:t>
            </a:r>
            <a:endParaRPr kumimoji="0" lang="en-GB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an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8784" y="2964235"/>
            <a:ext cx="8648700" cy="3377341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GetIntegerRoot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operand)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root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(operand);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(root !=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)root)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 integer root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						found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)root;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385881" y="2744366"/>
            <a:ext cx="2233613" cy="4397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0641" y="2043939"/>
            <a:ext cx="8648700" cy="630237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Typewriter" pitchFamily="49" charset="0"/>
                <a:cs typeface="Arial" panose="020B0604020202020204" pitchFamily="34" charset="0"/>
              </a:rPr>
              <a:t>throw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Typewriter" pitchFamily="49" charset="0"/>
                <a:cs typeface="Arial" panose="020B0604020202020204" pitchFamily="34" charset="0"/>
              </a:rPr>
              <a:t>[exception object]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Typewriter" pitchFamily="49" charset="0"/>
                <a:cs typeface="Arial" panose="020B0604020202020204" pitchFamily="34" charset="0"/>
              </a:rPr>
              <a:t>;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 descr="E:\Projects\ContentDev\MSL PNG Library\arrow05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2415" flipH="1">
            <a:off x="2028203" y="288164"/>
            <a:ext cx="4092575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781053" y="1067626"/>
            <a:ext cx="2233613" cy="4397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keyword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E:\Projects\ContentDev\MSL PNG Library\arrow05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4440" flipH="1" flipV="1">
            <a:off x="3458542" y="1342262"/>
            <a:ext cx="36623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6341" y="2942464"/>
            <a:ext cx="3538537" cy="4397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Exception object declaration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 for handling and raising Exceptions</a:t>
            </a:r>
            <a:endParaRPr lang="en-US" dirty="0"/>
          </a:p>
        </p:txBody>
      </p:sp>
      <p:pic>
        <p:nvPicPr>
          <p:cNvPr id="8" name="Picture 12" descr="E:\Projects\ContentDev\MSL PNG Library\abstract_oval_green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404552"/>
            <a:ext cx="4222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:\Projects\ContentDev\MSL PNG Library\abstract_oval_blue_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7" y="2915852"/>
            <a:ext cx="4068763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E:\Projects\ContentDev\MSL PNG Library\Application_Conso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033202"/>
            <a:ext cx="2132012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549525" y="1177539"/>
            <a:ext cx="3028950" cy="13779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5" descr="E:\Projects\ContentDev\MSL PNG Library\User_Half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2" y="2912677"/>
            <a:ext cx="1233488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90800" y="1248977"/>
            <a:ext cx="3062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"An error has occurred.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If the problem persists,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please contact an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administrator…"</a:t>
            </a:r>
            <a:endParaRPr kumimoji="0" lang="en-GB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E:\Projects\ContentDev\MSL PNG Library\Application_Conso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2" y="3706427"/>
            <a:ext cx="2132013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953250" y="2841239"/>
            <a:ext cx="2911475" cy="1398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018337" y="2876164"/>
            <a:ext cx="27987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"A connection to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database FabrikamDB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with password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Arial" panose="020B0604020202020204" pitchFamily="34" charset="0"/>
              </a:rPr>
              <a:t> 'AB12345' failed…"</a:t>
            </a:r>
            <a:endParaRPr kumimoji="0" lang="en-GB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6" descr="E:\Projects\ContentDev\MSL PNG Library\User_Half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7" y="4538277"/>
            <a:ext cx="1322388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7" y="1888739"/>
            <a:ext cx="189865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7" y="4015989"/>
            <a:ext cx="16875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9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Defined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Times New Roman" pitchFamily="18" charset="0"/>
              </a:rPr>
              <a:t>In C#, you can create your own exception class. Such kinds of exceptions are known as user-defined exceptions.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Times New Roman" pitchFamily="18" charset="0"/>
              </a:rPr>
              <a:t>The Exception class is the base class for all the exceptions in C#.</a:t>
            </a:r>
            <a:r>
              <a:rPr lang="en-IN" sz="2400" dirty="0" smtClean="0">
                <a:latin typeface="+mn-lt"/>
                <a:cs typeface="Times New Roman" pitchFamily="18" charset="0"/>
              </a:rPr>
              <a:t>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Times New Roman" pitchFamily="18" charset="0"/>
              </a:rPr>
              <a:t>The user-defined exception classes must follow the hierarchy of either the exception class or of one of the standard inherited classes</a:t>
            </a:r>
            <a:r>
              <a:rPr lang="en-US" sz="2400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  <a:cs typeface="Times New Roman" pitchFamily="18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Times New Roman" pitchFamily="18" charset="0"/>
              </a:rPr>
              <a:t>User-defined exception classes are derived from the </a:t>
            </a:r>
            <a:r>
              <a:rPr lang="en-US" sz="2400" dirty="0" err="1" smtClean="0">
                <a:latin typeface="+mn-lt"/>
                <a:cs typeface="Times New Roman" pitchFamily="18" charset="0"/>
              </a:rPr>
              <a:t>ApplicationException</a:t>
            </a:r>
            <a:r>
              <a:rPr lang="en-US" sz="2400" dirty="0" smtClean="0">
                <a:latin typeface="+mn-lt"/>
                <a:cs typeface="Times New Roman" pitchFamily="18" charset="0"/>
              </a:rPr>
              <a:t> class.</a:t>
            </a:r>
            <a:r>
              <a:rPr lang="en-US" sz="2400" dirty="0" smtClean="0">
                <a:latin typeface="+mn-lt"/>
              </a:rPr>
              <a:t>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Debugging in Visual Studio 2012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892300" y="1104900"/>
            <a:ext cx="8305800" cy="5905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Debugging is an essential part of application development</a:t>
            </a:r>
            <a:endParaRPr lang="en-GB" altLang="en-US" sz="24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92300" y="1854200"/>
            <a:ext cx="8305800" cy="8382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Visual Studio </a:t>
            </a:r>
            <a:r>
              <a:rPr lang="en-US" altLang="en-US" sz="2400" b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2012 </a:t>
            </a:r>
            <a:r>
              <a:rPr lang="en-US" altLang="en-US" sz="2400" b="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provides several tools to help you </a:t>
            </a:r>
          </a:p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debug code</a:t>
            </a:r>
            <a:endParaRPr lang="en-GB" altLang="en-US" sz="2400" b="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7893" name="Picture 2" descr="E:\Projects\ContentDev\MSL PNG Library\Debugg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6" y="4414838"/>
            <a:ext cx="10572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 descr="E:\Projects\ContentDev\MSL PNG Library\LOGOT_VisualStudiodotN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3836988"/>
            <a:ext cx="1808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15"/>
          <p:cNvSpPr>
            <a:spLocks noChangeArrowheads="1"/>
          </p:cNvSpPr>
          <p:nvPr/>
        </p:nvSpPr>
        <p:spPr bwMode="auto">
          <a:xfrm>
            <a:off x="2227263" y="3968751"/>
            <a:ext cx="120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Step Out</a:t>
            </a:r>
            <a:endParaRPr lang="en-GB" altLang="en-US" b="0"/>
          </a:p>
        </p:txBody>
      </p:sp>
      <p:sp>
        <p:nvSpPr>
          <p:cNvPr id="37896" name="Rectangle 16"/>
          <p:cNvSpPr>
            <a:spLocks noChangeArrowheads="1"/>
          </p:cNvSpPr>
          <p:nvPr/>
        </p:nvSpPr>
        <p:spPr bwMode="auto">
          <a:xfrm>
            <a:off x="2290763" y="4921251"/>
            <a:ext cx="1338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Step Over</a:t>
            </a:r>
            <a:endParaRPr lang="en-GB" altLang="en-US" b="0"/>
          </a:p>
        </p:txBody>
      </p:sp>
      <p:sp>
        <p:nvSpPr>
          <p:cNvPr id="37897" name="Rectangle 17"/>
          <p:cNvSpPr>
            <a:spLocks noChangeArrowheads="1"/>
          </p:cNvSpPr>
          <p:nvPr/>
        </p:nvSpPr>
        <p:spPr bwMode="auto">
          <a:xfrm>
            <a:off x="3319464" y="5683251"/>
            <a:ext cx="1260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Step Into</a:t>
            </a:r>
            <a:endParaRPr lang="en-GB" altLang="en-US" b="0"/>
          </a:p>
        </p:txBody>
      </p:sp>
      <p:sp>
        <p:nvSpPr>
          <p:cNvPr id="37898" name="Rectangle 18"/>
          <p:cNvSpPr>
            <a:spLocks noChangeArrowheads="1"/>
          </p:cNvSpPr>
          <p:nvPr/>
        </p:nvSpPr>
        <p:spPr bwMode="auto">
          <a:xfrm>
            <a:off x="7827964" y="5721351"/>
            <a:ext cx="101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Restart</a:t>
            </a:r>
            <a:endParaRPr lang="en-GB" altLang="en-US" b="0"/>
          </a:p>
        </p:txBody>
      </p:sp>
      <p:sp>
        <p:nvSpPr>
          <p:cNvPr id="37899" name="Rectangle 19"/>
          <p:cNvSpPr>
            <a:spLocks noChangeArrowheads="1"/>
          </p:cNvSpPr>
          <p:nvPr/>
        </p:nvSpPr>
        <p:spPr bwMode="auto">
          <a:xfrm>
            <a:off x="7929564" y="4375151"/>
            <a:ext cx="202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Stop Debugging</a:t>
            </a:r>
            <a:endParaRPr lang="en-GB" altLang="en-US" b="0"/>
          </a:p>
        </p:txBody>
      </p:sp>
      <p:sp>
        <p:nvSpPr>
          <p:cNvPr id="37900" name="Rectangle 20"/>
          <p:cNvSpPr>
            <a:spLocks noChangeArrowheads="1"/>
          </p:cNvSpPr>
          <p:nvPr/>
        </p:nvSpPr>
        <p:spPr bwMode="auto">
          <a:xfrm>
            <a:off x="7586664" y="3105151"/>
            <a:ext cx="120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Break All</a:t>
            </a:r>
            <a:endParaRPr lang="en-GB" altLang="en-US" b="0"/>
          </a:p>
        </p:txBody>
      </p:sp>
      <p:sp>
        <p:nvSpPr>
          <p:cNvPr id="37901" name="Rectangle 21"/>
          <p:cNvSpPr>
            <a:spLocks noChangeArrowheads="1"/>
          </p:cNvSpPr>
          <p:nvPr/>
        </p:nvSpPr>
        <p:spPr bwMode="auto">
          <a:xfrm>
            <a:off x="2252663" y="3105151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Start Debugging </a:t>
            </a:r>
            <a:endParaRPr lang="en-GB" altLang="en-US" b="0"/>
          </a:p>
        </p:txBody>
      </p:sp>
      <p:pic>
        <p:nvPicPr>
          <p:cNvPr id="37902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384538">
            <a:off x="4433888" y="34639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0354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26352">
            <a:off x="3786188" y="48736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5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86324">
            <a:off x="4662488" y="53943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61789">
            <a:off x="6402388" y="35274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581">
            <a:off x="6554788" y="54832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44291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3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Breakpoints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955800" y="1333500"/>
            <a:ext cx="8483600" cy="7493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When you run an application in Debug mode, you can pause </a:t>
            </a:r>
          </a:p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execution and enter break mode</a:t>
            </a:r>
            <a:endParaRPr lang="en-GB" altLang="en-US" sz="24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AutoShape 140"/>
          <p:cNvSpPr>
            <a:spLocks noChangeArrowheads="1"/>
          </p:cNvSpPr>
          <p:nvPr/>
        </p:nvSpPr>
        <p:spPr bwMode="auto">
          <a:xfrm>
            <a:off x="1993900" y="2560639"/>
            <a:ext cx="8281988" cy="327183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>
            <a:lvl1pPr marL="174625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</a:pPr>
            <a:r>
              <a:rPr lang="en-US" altLang="en-US" dirty="0"/>
              <a:t>   </a:t>
            </a:r>
            <a:r>
              <a:rPr lang="en-US" altLang="en-US" sz="2400" dirty="0">
                <a:solidFill>
                  <a:schemeClr val="bg1"/>
                </a:solidFill>
                <a:latin typeface="+mn-lt"/>
              </a:rPr>
              <a:t>Visual Studio </a:t>
            </a:r>
            <a:r>
              <a:rPr lang="en-US" altLang="en-US" sz="2400" dirty="0" smtClean="0">
                <a:solidFill>
                  <a:schemeClr val="bg1"/>
                </a:solidFill>
                <a:latin typeface="+mn-lt"/>
              </a:rPr>
              <a:t>2012 </a:t>
            </a:r>
            <a:r>
              <a:rPr lang="en-US" altLang="en-US" sz="2400" dirty="0">
                <a:solidFill>
                  <a:schemeClr val="bg1"/>
                </a:solidFill>
                <a:latin typeface="+mn-lt"/>
              </a:rPr>
              <a:t>enables you to: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82851" y="3098800"/>
            <a:ext cx="7337425" cy="70643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Locate a specific line of code and set a breakpoint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2482851" y="3910014"/>
            <a:ext cx="7337425" cy="7080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Locate a breakpoint and disable it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482851" y="4748214"/>
            <a:ext cx="7337425" cy="70643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Locate a breakpoint and remove it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8" name="Rounded Rectangle 812100"/>
          <p:cNvSpPr>
            <a:spLocks noChangeArrowheads="1"/>
          </p:cNvSpPr>
          <p:nvPr/>
        </p:nvSpPr>
        <p:spPr bwMode="auto">
          <a:xfrm>
            <a:off x="2235200" y="3206750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9" name="Rounded Rectangle 812100"/>
          <p:cNvSpPr>
            <a:spLocks noChangeArrowheads="1"/>
          </p:cNvSpPr>
          <p:nvPr/>
        </p:nvSpPr>
        <p:spPr bwMode="auto">
          <a:xfrm>
            <a:off x="2214563" y="4006850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11" name="Rounded Rectangle 812100"/>
          <p:cNvSpPr>
            <a:spLocks noChangeArrowheads="1"/>
          </p:cNvSpPr>
          <p:nvPr/>
        </p:nvSpPr>
        <p:spPr bwMode="auto">
          <a:xfrm>
            <a:off x="2192338" y="4852988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6493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Stepping Through and Over Code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955800" y="1333500"/>
            <a:ext cx="8305800" cy="7493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You can step through code one statement at a time to see </a:t>
            </a:r>
          </a:p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exactly how processing proceeds through your application</a:t>
            </a:r>
            <a:endParaRPr lang="en-GB" altLang="en-US" sz="24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AutoShape 140"/>
          <p:cNvSpPr>
            <a:spLocks noChangeArrowheads="1"/>
          </p:cNvSpPr>
          <p:nvPr/>
        </p:nvSpPr>
        <p:spPr bwMode="auto">
          <a:xfrm>
            <a:off x="1993900" y="2560639"/>
            <a:ext cx="8293100" cy="328453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>
            <a:lvl1pPr marL="174625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</a:pPr>
            <a:r>
              <a:rPr lang="en-US" altLang="en-US" dirty="0"/>
              <a:t>   </a:t>
            </a:r>
            <a:r>
              <a:rPr lang="en-US" altLang="en-US" sz="2400" dirty="0">
                <a:solidFill>
                  <a:schemeClr val="bg1"/>
                </a:solidFill>
                <a:latin typeface="+mn-lt"/>
              </a:rPr>
              <a:t>Visual Studio </a:t>
            </a:r>
            <a:r>
              <a:rPr lang="en-US" altLang="en-US" sz="2400" dirty="0" smtClean="0">
                <a:solidFill>
                  <a:schemeClr val="bg1"/>
                </a:solidFill>
                <a:latin typeface="+mn-lt"/>
              </a:rPr>
              <a:t>2012 </a:t>
            </a:r>
            <a:r>
              <a:rPr lang="en-US" altLang="en-US" sz="2400" dirty="0">
                <a:solidFill>
                  <a:schemeClr val="bg1"/>
                </a:solidFill>
                <a:latin typeface="+mn-lt"/>
              </a:rPr>
              <a:t>enables you to:</a:t>
            </a: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482851" y="3098800"/>
            <a:ext cx="7337425" cy="70643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Step into the current statement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482851" y="3910014"/>
            <a:ext cx="7337425" cy="7080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Step over the current statement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482851" y="4748214"/>
            <a:ext cx="7337425" cy="70643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b="0" dirty="0">
                <a:solidFill>
                  <a:schemeClr val="bg1"/>
                </a:solidFill>
              </a:rPr>
              <a:t>Step out of the current statement</a:t>
            </a:r>
            <a:endParaRPr lang="en-GB" altLang="en-US" b="0" dirty="0">
              <a:solidFill>
                <a:schemeClr val="bg1"/>
              </a:solidFill>
            </a:endParaRPr>
          </a:p>
        </p:txBody>
      </p:sp>
      <p:sp>
        <p:nvSpPr>
          <p:cNvPr id="22" name="Rounded Rectangle 812100"/>
          <p:cNvSpPr>
            <a:spLocks noChangeArrowheads="1"/>
          </p:cNvSpPr>
          <p:nvPr/>
        </p:nvSpPr>
        <p:spPr bwMode="auto">
          <a:xfrm>
            <a:off x="2235200" y="3206750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23" name="Rounded Rectangle 812100"/>
          <p:cNvSpPr>
            <a:spLocks noChangeArrowheads="1"/>
          </p:cNvSpPr>
          <p:nvPr/>
        </p:nvSpPr>
        <p:spPr bwMode="auto">
          <a:xfrm>
            <a:off x="2214563" y="4006850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  <p:sp>
        <p:nvSpPr>
          <p:cNvPr id="24" name="Rounded Rectangle 812100"/>
          <p:cNvSpPr>
            <a:spLocks noChangeArrowheads="1"/>
          </p:cNvSpPr>
          <p:nvPr/>
        </p:nvSpPr>
        <p:spPr bwMode="auto">
          <a:xfrm>
            <a:off x="2192338" y="4852988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Wingdings" pitchFamily="2" charset="2"/>
                <a:cs typeface="Arial" charset="0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35030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Debug Windows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968500" y="1298575"/>
            <a:ext cx="8305800" cy="8382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>
            <a:lvl1pPr indent="476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Visual Studio </a:t>
            </a:r>
            <a:r>
              <a:rPr lang="en-US" altLang="en-US" sz="2400" b="0" dirty="0" smtClean="0">
                <a:solidFill>
                  <a:schemeClr val="bg1"/>
                </a:solidFill>
                <a:latin typeface="+mn-lt"/>
              </a:rPr>
              <a:t>2012 </a:t>
            </a: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includes several windows that you can</a:t>
            </a:r>
          </a:p>
          <a:p>
            <a:pPr eaLnBrk="1" hangingPunct="1">
              <a:buSzPct val="80000"/>
            </a:pPr>
            <a:r>
              <a:rPr lang="en-US" altLang="en-US" sz="2400" b="0" dirty="0">
                <a:solidFill>
                  <a:schemeClr val="bg1"/>
                </a:solidFill>
                <a:latin typeface="+mn-lt"/>
              </a:rPr>
              <a:t>use to help debug your applications</a:t>
            </a:r>
            <a:endParaRPr lang="en-GB" altLang="en-US" sz="24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0964" name="Picture 3" descr="E:\Projects\ContentDev\MSL PNG Library\LOGOT_VisualStudio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862388"/>
            <a:ext cx="1808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2252663" y="3994151"/>
            <a:ext cx="887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Locals</a:t>
            </a:r>
            <a:endParaRPr lang="en-GB" altLang="en-US" b="0"/>
          </a:p>
        </p:txBody>
      </p:sp>
      <p:sp>
        <p:nvSpPr>
          <p:cNvPr id="40966" name="Rectangle 16"/>
          <p:cNvSpPr>
            <a:spLocks noChangeArrowheads="1"/>
          </p:cNvSpPr>
          <p:nvPr/>
        </p:nvSpPr>
        <p:spPr bwMode="auto">
          <a:xfrm>
            <a:off x="2316163" y="4946651"/>
            <a:ext cx="976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Output</a:t>
            </a:r>
            <a:endParaRPr lang="en-GB" altLang="en-US" b="0"/>
          </a:p>
        </p:txBody>
      </p:sp>
      <p:sp>
        <p:nvSpPr>
          <p:cNvPr id="40967" name="Rectangle 17"/>
          <p:cNvSpPr>
            <a:spLocks noChangeArrowheads="1"/>
          </p:cNvSpPr>
          <p:nvPr/>
        </p:nvSpPr>
        <p:spPr bwMode="auto">
          <a:xfrm>
            <a:off x="3344863" y="5708651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Memory</a:t>
            </a:r>
            <a:endParaRPr lang="en-GB" altLang="en-US" b="0"/>
          </a:p>
        </p:txBody>
      </p:sp>
      <p:sp>
        <p:nvSpPr>
          <p:cNvPr id="40968" name="Rectangle 18"/>
          <p:cNvSpPr>
            <a:spLocks noChangeArrowheads="1"/>
          </p:cNvSpPr>
          <p:nvPr/>
        </p:nvSpPr>
        <p:spPr bwMode="auto">
          <a:xfrm>
            <a:off x="7713663" y="5721351"/>
            <a:ext cx="1306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Processes</a:t>
            </a:r>
            <a:endParaRPr lang="en-GB" altLang="en-US" b="0"/>
          </a:p>
        </p:txBody>
      </p:sp>
      <p:sp>
        <p:nvSpPr>
          <p:cNvPr id="40969" name="Rectangle 19"/>
          <p:cNvSpPr>
            <a:spLocks noChangeArrowheads="1"/>
          </p:cNvSpPr>
          <p:nvPr/>
        </p:nvSpPr>
        <p:spPr bwMode="auto">
          <a:xfrm>
            <a:off x="7954964" y="4400551"/>
            <a:ext cx="1120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Modules</a:t>
            </a:r>
            <a:endParaRPr lang="en-GB" altLang="en-US" b="0"/>
          </a:p>
        </p:txBody>
      </p:sp>
      <p:sp>
        <p:nvSpPr>
          <p:cNvPr id="40970" name="Rectangle 20"/>
          <p:cNvSpPr>
            <a:spLocks noChangeArrowheads="1"/>
          </p:cNvSpPr>
          <p:nvPr/>
        </p:nvSpPr>
        <p:spPr bwMode="auto">
          <a:xfrm>
            <a:off x="7612063" y="3130551"/>
            <a:ext cx="132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Call Stack</a:t>
            </a:r>
            <a:endParaRPr lang="en-GB" altLang="en-US" b="0"/>
          </a:p>
        </p:txBody>
      </p:sp>
      <p:sp>
        <p:nvSpPr>
          <p:cNvPr id="40971" name="Rectangle 21"/>
          <p:cNvSpPr>
            <a:spLocks noChangeArrowheads="1"/>
          </p:cNvSpPr>
          <p:nvPr/>
        </p:nvSpPr>
        <p:spPr bwMode="auto">
          <a:xfrm>
            <a:off x="2709863" y="2930526"/>
            <a:ext cx="1541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QuickWatch</a:t>
            </a:r>
            <a:endParaRPr lang="en-GB" altLang="en-US" b="0"/>
          </a:p>
        </p:txBody>
      </p:sp>
      <p:pic>
        <p:nvPicPr>
          <p:cNvPr id="40972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384538">
            <a:off x="4459288" y="34893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3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40608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4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26352">
            <a:off x="3811588" y="48990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5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86324">
            <a:off x="4687888" y="54197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61789">
            <a:off x="6427788" y="35528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7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144">
            <a:off x="6630988" y="53943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8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454526"/>
            <a:ext cx="1243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2" descr="E:\Projects\ContentDev\MSL PNG Library\ObjectBrow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4392613"/>
            <a:ext cx="10064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0" name="Rectangle 24"/>
          <p:cNvSpPr>
            <a:spLocks noChangeArrowheads="1"/>
          </p:cNvSpPr>
          <p:nvPr/>
        </p:nvSpPr>
        <p:spPr bwMode="auto">
          <a:xfrm>
            <a:off x="5478464" y="2317751"/>
            <a:ext cx="110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Threads</a:t>
            </a:r>
            <a:endParaRPr lang="en-GB" altLang="en-US" b="0"/>
          </a:p>
        </p:txBody>
      </p:sp>
      <p:pic>
        <p:nvPicPr>
          <p:cNvPr id="40981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2646363"/>
            <a:ext cx="322262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2" name="Rectangle 18"/>
          <p:cNvSpPr>
            <a:spLocks noChangeArrowheads="1"/>
          </p:cNvSpPr>
          <p:nvPr/>
        </p:nvSpPr>
        <p:spPr bwMode="auto">
          <a:xfrm>
            <a:off x="5516564" y="6173788"/>
            <a:ext cx="1431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Immediate</a:t>
            </a:r>
            <a:endParaRPr lang="en-GB" altLang="en-US" b="0"/>
          </a:p>
        </p:txBody>
      </p:sp>
      <p:pic>
        <p:nvPicPr>
          <p:cNvPr id="40983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4" y="5086351"/>
            <a:ext cx="32067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4000" dirty="0" smtClean="0"/>
              <a:t>Topics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375095" y="990600"/>
            <a:ext cx="116586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What are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How to handle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System Defined Exception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Try-Catch-Finally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Creating User Defined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Throwing  an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Debugging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Different options of debugging</a:t>
            </a: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3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11799191" cy="89655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066800"/>
            <a:ext cx="11658600" cy="51816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In this session we have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What all are the different types of error occurs in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What is Exception and how to handle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System defined Exception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How to create user defined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How to debug the code using various options available in Visual Studio 2012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75095" y="990600"/>
            <a:ext cx="116586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An exception is an erroneous situation that occurs during program execution.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When an exception occurs in an application, the system throws an error.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error is handled through the process of exception handling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There are three types of errors that can occur in the application: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Syntax errors: Occurs when statements are not constructed properly, keywords are misspelled, or punctuation is omitted.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Run-time errors: Occurs when an application attempts to perform an operation, which is not allowed at runtime.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Logical errors: Occurs when an application compiles and runs properly but does not produce the expected results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5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an Exception</a:t>
            </a:r>
            <a:endParaRPr lang="en-US" dirty="0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1219200" y="1125152"/>
            <a:ext cx="8229600" cy="573284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90600" y="1323975"/>
            <a:ext cx="8629650" cy="819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 exception is an indication of an error or exceptional condition, such as trying to open a file that does not exist</a:t>
            </a:r>
            <a:endParaRPr lang="en-GB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990600" y="2333625"/>
            <a:ext cx="8629650" cy="819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When a method throws an exception, the calling code must be prepared to detect and handle the exception</a:t>
            </a:r>
            <a:endParaRPr lang="en-GB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90600" y="3362324"/>
            <a:ext cx="8629650" cy="12382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the calling code cannot handle the exception, the exception is automatically propagated to the code that invoked the calling code</a:t>
            </a:r>
            <a:endParaRPr lang="en-GB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90600" y="4810125"/>
            <a:ext cx="8629650" cy="819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The exception is propagated until a section of code handles the exception</a:t>
            </a:r>
            <a:endParaRPr lang="en-GB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990600" y="5838828"/>
            <a:ext cx="8629650" cy="819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If no code handles the exception, the runtime will report an unhandled exception and the application will crash</a:t>
            </a:r>
            <a:endParaRPr lang="en-GB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There are many exception classes which are directly or indirectly derived from the </a:t>
            </a:r>
            <a:r>
              <a:rPr lang="en-US" sz="2400" dirty="0" err="1">
                <a:latin typeface="+mn-lt"/>
              </a:rPr>
              <a:t>System.Exception</a:t>
            </a:r>
            <a:r>
              <a:rPr lang="en-US" sz="2400" dirty="0">
                <a:latin typeface="+mn-lt"/>
              </a:rPr>
              <a:t> class.  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Some </a:t>
            </a:r>
            <a:r>
              <a:rPr lang="en-US" sz="2400" dirty="0">
                <a:latin typeface="+mn-lt"/>
              </a:rPr>
              <a:t>of these classes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System.ApplicationException</a:t>
            </a:r>
            <a:r>
              <a:rPr lang="en-US" sz="2400" dirty="0">
                <a:latin typeface="+mn-lt"/>
              </a:rPr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System.SystemException</a:t>
            </a:r>
            <a:r>
              <a:rPr lang="en-US" sz="2400" dirty="0">
                <a:latin typeface="+mn-lt"/>
              </a:rPr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286"/>
            <a:ext cx="11799191" cy="896552"/>
          </a:xfrm>
        </p:spPr>
        <p:txBody>
          <a:bodyPr/>
          <a:lstStyle/>
          <a:p>
            <a:r>
              <a:rPr lang="en-US" dirty="0" smtClean="0"/>
              <a:t>More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685800"/>
            <a:ext cx="11799191" cy="5379314"/>
          </a:xfrm>
        </p:spPr>
        <p:txBody>
          <a:bodyPr/>
          <a:lstStyle/>
          <a:p>
            <a:pPr>
              <a:spcBef>
                <a:spcPts val="580"/>
              </a:spcBef>
              <a:defRPr/>
            </a:pPr>
            <a:r>
              <a:rPr lang="en-US" sz="2400" dirty="0" err="1">
                <a:latin typeface="+mn-lt"/>
                <a:cs typeface="Courier New" pitchFamily="49" charset="0"/>
              </a:rPr>
              <a:t>System.Exception</a:t>
            </a:r>
            <a:endParaRPr lang="en-US" sz="2400" dirty="0">
              <a:latin typeface="+mn-lt"/>
              <a:cs typeface="Courier New" pitchFamily="49" charset="0"/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System.ApplicationException</a:t>
            </a:r>
            <a:endParaRPr lang="en-US" sz="2400" dirty="0">
              <a:cs typeface="Courier New" pitchFamily="49" charset="0"/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System.SystemException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System.AccessViolationException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System.ArgumentException</a:t>
            </a:r>
            <a:endParaRPr lang="en-US" sz="2400" dirty="0">
              <a:cs typeface="Courier New" pitchFamily="49" charset="0"/>
            </a:endParaRPr>
          </a:p>
          <a:p>
            <a:pPr marL="1207539" lvl="3" indent="-342900">
              <a:spcBef>
                <a:spcPts val="37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cs typeface="Courier New" pitchFamily="49" charset="0"/>
              </a:rPr>
              <a:t>System.ArgumentNullException</a:t>
            </a:r>
            <a:endParaRPr lang="en-US" sz="2400" dirty="0">
              <a:cs typeface="Courier New" pitchFamily="49" charset="0"/>
            </a:endParaRPr>
          </a:p>
          <a:p>
            <a:pPr marL="1207539" lvl="3" indent="-342900">
              <a:spcBef>
                <a:spcPts val="37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cs typeface="Courier New" pitchFamily="49" charset="0"/>
              </a:rPr>
              <a:t>System.ArgumentOutOfRangeException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System.FormatException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System.IndexOutOfRangeException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System.InvalidCastException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System.IO.IOException</a:t>
            </a:r>
            <a:endParaRPr lang="en-US" sz="2400" dirty="0">
              <a:cs typeface="Courier New" pitchFamily="49" charset="0"/>
            </a:endParaRPr>
          </a:p>
          <a:p>
            <a:pPr marL="1207539" lvl="3" indent="-342900">
              <a:spcBef>
                <a:spcPts val="37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cs typeface="Courier New" pitchFamily="49" charset="0"/>
              </a:rPr>
              <a:t>System.IO.FileNotFoundException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System.NotImplementedException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System.NullReferenceException</a:t>
            </a:r>
            <a:endParaRPr lang="en-US" sz="2400" dirty="0">
              <a:cs typeface="Courier New" pitchFamily="49" charset="0"/>
            </a:endParaRP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err="1">
                <a:cs typeface="Courier New" pitchFamily="49" charset="0"/>
              </a:rPr>
              <a:t>System.OutOfMemoryException</a:t>
            </a:r>
            <a:endParaRPr lang="tr-TR" sz="2400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Using a Try/Catch Block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676400" y="1126546"/>
            <a:ext cx="8648700" cy="3856037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Try block.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Catch block, can access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exception in ex.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Catch block, can access exception in ex.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 descr="E:\Projects\ContentDev\MSL PNG Library\arrow0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8520">
            <a:off x="4124325" y="2211388"/>
            <a:ext cx="1587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48052" y="1851025"/>
            <a:ext cx="3403600" cy="9683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Logic to run in the event of a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DivideByZeroException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exception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5" descr="E:\Projects\ContentDev\MSL PNG Library\arrow0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8448">
            <a:off x="3980143" y="3499853"/>
            <a:ext cx="1585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48052" y="3336676"/>
            <a:ext cx="32956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Logic to run in the event of any other exceptions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E:\Projects\ContentDev\MSL PNG Library\arrow0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13697">
            <a:off x="3973896" y="1186694"/>
            <a:ext cx="1585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609679" y="867017"/>
            <a:ext cx="30416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Logic that might cause an exception </a:t>
            </a:r>
            <a:endParaRPr lang="en-GB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981200" y="5363582"/>
            <a:ext cx="803910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cs typeface="Arial" charset="0"/>
              </a:rPr>
              <a:t>You can also nest try/catch blocks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981200" y="6191250"/>
            <a:ext cx="803910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cs typeface="Arial" charset="0"/>
              </a:rPr>
              <a:t>Exception types can implement a hierarchy of exceptions</a:t>
            </a:r>
          </a:p>
        </p:txBody>
      </p:sp>
    </p:spTree>
    <p:extLst>
      <p:ext uri="{BB962C8B-B14F-4D97-AF65-F5344CB8AC3E}">
        <p14:creationId xmlns:p14="http://schemas.microsoft.com/office/powerpoint/2010/main" val="41358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Exception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7037" y="1125152"/>
            <a:ext cx="116586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24000" y="4076314"/>
            <a:ext cx="8382000" cy="2312988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Try block.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ex.Message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43277" y="4908165"/>
            <a:ext cx="2514600" cy="987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 the message associated with the exception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5" descr="E:\Projects\ContentDev\MSL PNG Library\arrow01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4797">
            <a:off x="4300538" y="4635500"/>
            <a:ext cx="19669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524000" y="1125152"/>
            <a:ext cx="8345488" cy="2868612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56337" y="1282700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 err="1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TargetSite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92263" y="1257698"/>
            <a:ext cx="4051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Common properties include: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275387" y="1965670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 err="1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InnerException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886987" y="3132738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 err="1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StackTrace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886987" y="2406568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Source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1870869" y="1760946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Message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281251" y="2644285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 err="1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HelpLink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  <a:cs typeface="Arial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275387" y="3412739"/>
            <a:ext cx="3295650" cy="495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cs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705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Finally Block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95400" y="2590800"/>
            <a:ext cx="8648700" cy="38100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OpenFile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MyFile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Open a file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WriteToFile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Write some data to the file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MessageBox.Show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ex.Message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CloseFile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MyFile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Close the file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Typewriter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781800" y="4876800"/>
            <a:ext cx="3295650" cy="720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Logic that will always run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E:\Projects\ContentDev\MSL PNG Library\arrow01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1280">
            <a:off x="4844680" y="4898384"/>
            <a:ext cx="19669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581150" y="1390650"/>
            <a:ext cx="8039100" cy="9144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cs typeface="Arial" panose="020B0604020202020204" pitchFamily="34" charset="0"/>
              </a:rPr>
              <a:t>Enables you to release resources and specify code that will always run, whether an exception occurs or not</a:t>
            </a:r>
          </a:p>
        </p:txBody>
      </p:sp>
    </p:spTree>
    <p:extLst>
      <p:ext uri="{BB962C8B-B14F-4D97-AF65-F5344CB8AC3E}">
        <p14:creationId xmlns:p14="http://schemas.microsoft.com/office/powerpoint/2010/main" val="18168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C80948D-A482-4854-AB62-905ACA24521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4C55D-4105-46E6-932C-72CC60056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1DA115-2801-4CF8-85F0-4FDCD76A5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1471</Words>
  <Application>Microsoft Office PowerPoint</Application>
  <PresentationFormat>Custom</PresentationFormat>
  <Paragraphs>249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Build_Template_16x9</vt:lpstr>
      <vt:lpstr>Rationale</vt:lpstr>
      <vt:lpstr>Topics</vt:lpstr>
      <vt:lpstr>Exceptions</vt:lpstr>
      <vt:lpstr>What Is an Exception</vt:lpstr>
      <vt:lpstr>Exception Classes</vt:lpstr>
      <vt:lpstr>More Exception Classes</vt:lpstr>
      <vt:lpstr>Using a Try/Catch Block</vt:lpstr>
      <vt:lpstr>Using Exception Properties</vt:lpstr>
      <vt:lpstr>Using Finally Block</vt:lpstr>
      <vt:lpstr>Just a Minute</vt:lpstr>
      <vt:lpstr>Just a Minute</vt:lpstr>
      <vt:lpstr>Creating an Exception Object</vt:lpstr>
      <vt:lpstr>Throwing an Exception</vt:lpstr>
      <vt:lpstr>Best Practices for handling and raising Exceptions</vt:lpstr>
      <vt:lpstr>User Defined Exceptions</vt:lpstr>
      <vt:lpstr>Debugging in Visual Studio 2012</vt:lpstr>
      <vt:lpstr>Using Breakpoints</vt:lpstr>
      <vt:lpstr>Stepping Through and Over Code</vt:lpstr>
      <vt:lpstr>Using the Debug Windows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88</cp:revision>
  <dcterms:created xsi:type="dcterms:W3CDTF">2015-03-19T06:19:49Z</dcterms:created>
  <dcterms:modified xsi:type="dcterms:W3CDTF">2015-12-21T04:11:34Z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