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customXml/itemProps1.xml" ContentType="application/vnd.openxmlformats-officedocument.customXmlProperties+xml"/>
  <Default Extension="jpeg" ContentType="image/jpeg"/>
  <Default Extension="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png" ContentType="image/png"/>
  <Override PartName="/ppt/slides/slide5.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7" r:id="rId3"/>
    <p:sldId id="309" r:id="rId4"/>
    <p:sldId id="310" r:id="rId5"/>
    <p:sldId id="311" r:id="rId6"/>
    <p:sldId id="312" r:id="rId7"/>
    <p:sldId id="313" r:id="rId8"/>
    <p:sldId id="315" r:id="rId9"/>
    <p:sldId id="314" r:id="rId10"/>
    <p:sldId id="316" r:id="rId11"/>
    <p:sldId id="317" r:id="rId12"/>
    <p:sldId id="318" r:id="rId13"/>
    <p:sldId id="319" r:id="rId14"/>
    <p:sldId id="320" r:id="rId15"/>
    <p:sldId id="302" r:id="rId16"/>
    <p:sldId id="321" r:id="rId17"/>
    <p:sldId id="256" r:id="rId18"/>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3" autoAdjust="0"/>
  </p:normalViewPr>
  <p:slideViewPr>
    <p:cSldViewPr>
      <p:cViewPr varScale="1">
        <p:scale>
          <a:sx n="66" d="100"/>
          <a:sy n="66" d="100"/>
        </p:scale>
        <p:origin x="-846" y="-102"/>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6/18/2015</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4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4" name="Subtitle 2"/>
          <p:cNvSpPr>
            <a:spLocks noGrp="1"/>
          </p:cNvSpPr>
          <p:nvPr>
            <p:ph type="subTitle" idx="4294967295"/>
          </p:nvPr>
        </p:nvSpPr>
        <p:spPr>
          <a:xfrm>
            <a:off x="381000" y="1066800"/>
            <a:ext cx="11658600" cy="5181600"/>
          </a:xfrm>
        </p:spPr>
        <p:txBody>
          <a:bodyPr/>
          <a:lstStyle/>
          <a:p>
            <a:endParaRPr lang="en-US" dirty="0"/>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17220" y="1600201"/>
            <a:ext cx="1110996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87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TextBox 2"/>
          <p:cNvSpPr txBox="1"/>
          <p:nvPr userDrawn="1"/>
        </p:nvSpPr>
        <p:spPr>
          <a:xfrm>
            <a:off x="381000" y="1524000"/>
            <a:ext cx="11658600" cy="461665"/>
          </a:xfrm>
          <a:prstGeom prst="rect">
            <a:avLst/>
          </a:prstGeom>
          <a:noFill/>
        </p:spPr>
        <p:txBody>
          <a:bodyPr wrap="square" rtlCol="0">
            <a:spAutoFit/>
          </a:bodyPr>
          <a:lstStyle/>
          <a:p>
            <a:endParaRPr 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Rationale</a:t>
            </a:r>
            <a:endParaRPr lang="en-US" sz="4000" dirty="0"/>
          </a:p>
        </p:txBody>
      </p:sp>
      <p:sp>
        <p:nvSpPr>
          <p:cNvPr id="3" name="Subtitle 2"/>
          <p:cNvSpPr>
            <a:spLocks noGrp="1"/>
          </p:cNvSpPr>
          <p:nvPr>
            <p:ph type="subTitle" idx="4294967295"/>
          </p:nvPr>
        </p:nvSpPr>
        <p:spPr>
          <a:xfrm>
            <a:off x="304800" y="990600"/>
            <a:ext cx="11734800" cy="5181600"/>
          </a:xfrm>
        </p:spPr>
        <p:txBody>
          <a:bodyPr/>
          <a:lstStyle/>
          <a:p>
            <a:r>
              <a:rPr lang="en-US" sz="2400" dirty="0" smtClean="0">
                <a:latin typeface="+mn-lt"/>
              </a:rPr>
              <a:t>To understand how to use attributes and retrieve metadata using reflection</a:t>
            </a:r>
            <a:endParaRPr lang="en-US" sz="2400" dirty="0">
              <a:latin typeface="+mn-lt"/>
            </a:endParaRPr>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Attribute</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sz="2400" dirty="0">
                <a:latin typeface="+mn-lt"/>
              </a:rPr>
              <a:t>You can create your own custom attributes by defining an attribute class, a class that derives directly or indirectly from Attribute, which makes identifying attribute definitions in metadata fast and easy</a:t>
            </a:r>
            <a:r>
              <a:rPr lang="en-US" sz="2400" dirty="0" smtClean="0">
                <a:latin typeface="+mn-lt"/>
              </a:rPr>
              <a:t>.</a:t>
            </a:r>
          </a:p>
          <a:p>
            <a:pPr marL="342900" indent="-342900">
              <a:buFont typeface="Arial" panose="020B0604020202020204" pitchFamily="34" charset="0"/>
              <a:buChar char="•"/>
            </a:pPr>
            <a:r>
              <a:rPr lang="en-GB" altLang="en-US" sz="2400" dirty="0">
                <a:latin typeface="+mn-lt"/>
              </a:rPr>
              <a:t>Use the </a:t>
            </a:r>
            <a:r>
              <a:rPr lang="en-GB" altLang="en-US" sz="2400" dirty="0" err="1">
                <a:latin typeface="+mn-lt"/>
              </a:rPr>
              <a:t>AttributeUsage</a:t>
            </a:r>
            <a:r>
              <a:rPr lang="en-GB" altLang="en-US" sz="2400" dirty="0">
                <a:latin typeface="+mn-lt"/>
              </a:rPr>
              <a:t> tag to define </a:t>
            </a:r>
            <a:r>
              <a:rPr lang="en-GB" altLang="en-US" sz="2400" dirty="0" smtClean="0">
                <a:latin typeface="+mn-lt"/>
              </a:rPr>
              <a:t>scope</a:t>
            </a:r>
          </a:p>
          <a:p>
            <a:pPr marL="342900" lvl="1" indent="-342900">
              <a:buFont typeface="Arial" pitchFamily="34" charset="0"/>
              <a:buChar char="•"/>
            </a:pPr>
            <a:r>
              <a:rPr lang="en-GB" altLang="en-US" sz="2400" dirty="0"/>
              <a:t>attribute classes must derive from </a:t>
            </a:r>
            <a:r>
              <a:rPr lang="en-GB" altLang="en-US" sz="2400" dirty="0" err="1"/>
              <a:t>System.Attribute</a:t>
            </a:r>
            <a:r>
              <a:rPr lang="en-GB" altLang="en-US" sz="2400" dirty="0"/>
              <a:t>, directly or </a:t>
            </a:r>
            <a:r>
              <a:rPr lang="en-GB" altLang="en-US" sz="2400" dirty="0" smtClean="0"/>
              <a:t>indirectly</a:t>
            </a:r>
          </a:p>
          <a:p>
            <a:pPr marL="342900" indent="-342900">
              <a:buFont typeface="Arial" panose="020B0604020202020204" pitchFamily="34" charset="0"/>
              <a:buChar char="•"/>
            </a:pPr>
            <a:r>
              <a:rPr lang="en-GB" altLang="en-US" sz="2400" dirty="0">
                <a:latin typeface="+mn-lt"/>
              </a:rPr>
              <a:t>Components of an attribute class</a:t>
            </a:r>
          </a:p>
          <a:p>
            <a:pPr marL="719307" lvl="2" indent="-342900"/>
            <a:r>
              <a:rPr lang="en-US" altLang="en-US" sz="2100" dirty="0"/>
              <a:t>Define a single constructor for each attribute class by using a positional parameter</a:t>
            </a:r>
          </a:p>
          <a:p>
            <a:pPr marL="719307" lvl="2" indent="-342900"/>
            <a:r>
              <a:rPr lang="en-US" altLang="en-US" sz="2100" dirty="0"/>
              <a:t>Use properties to set an optional value by using a named parameter</a:t>
            </a:r>
            <a:endParaRPr lang="en-GB" altLang="en-US" sz="2100" dirty="0"/>
          </a:p>
          <a:p>
            <a:pPr marL="342900" indent="-342900">
              <a:buFont typeface="Arial" panose="020B0604020202020204" pitchFamily="34" charset="0"/>
              <a:buChar char="•"/>
            </a:pPr>
            <a:r>
              <a:rPr lang="en-GB" altLang="en-US" sz="2400" dirty="0">
                <a:latin typeface="+mn-lt"/>
              </a:rPr>
              <a:t>An element can have more than one attribute</a:t>
            </a:r>
          </a:p>
          <a:p>
            <a:pPr marL="719307" lvl="2" indent="-342900"/>
            <a:r>
              <a:rPr lang="en-GB" altLang="en-US" sz="2100" dirty="0"/>
              <a:t>Define both attributes </a:t>
            </a:r>
            <a:r>
              <a:rPr lang="en-GB" altLang="en-US" sz="2100" dirty="0" smtClean="0"/>
              <a:t>separately</a:t>
            </a:r>
            <a:endParaRPr lang="en-GB" altLang="en-US" sz="2400" dirty="0">
              <a:latin typeface="+mn-lt"/>
            </a:endParaRPr>
          </a:p>
          <a:p>
            <a:pPr marL="342900" indent="-342900">
              <a:buFont typeface="Arial" panose="020B0604020202020204" pitchFamily="34" charset="0"/>
              <a:buChar char="•"/>
            </a:pPr>
            <a:r>
              <a:rPr lang="en-GB" altLang="en-US" sz="2400" dirty="0">
                <a:latin typeface="+mn-lt"/>
              </a:rPr>
              <a:t>An element can have more than one instance of the same attribute</a:t>
            </a:r>
          </a:p>
          <a:p>
            <a:pPr marL="719307" lvl="2" indent="-342900"/>
            <a:r>
              <a:rPr lang="en-GB" altLang="en-US" sz="2100" dirty="0"/>
              <a:t>Use </a:t>
            </a:r>
            <a:r>
              <a:rPr lang="en-GB" altLang="en-US" sz="2100" dirty="0" err="1"/>
              <a:t>AllowMultiple</a:t>
            </a:r>
            <a:r>
              <a:rPr lang="en-GB" altLang="en-US" sz="2100" dirty="0"/>
              <a:t> = true</a:t>
            </a:r>
          </a:p>
          <a:p>
            <a:pPr marL="719307" lvl="2" indent="-342900"/>
            <a:endParaRPr lang="en-GB" altLang="en-US" sz="2100" b="1" dirty="0"/>
          </a:p>
          <a:p>
            <a:pPr marL="342900" indent="-342900">
              <a:buFont typeface="Arial" panose="020B0604020202020204" pitchFamily="34" charset="0"/>
              <a:buChar char="•"/>
            </a:pPr>
            <a:endParaRPr lang="en-GB" altLang="en-US" sz="2400" b="1" dirty="0">
              <a:latin typeface="+mn-lt"/>
            </a:endParaRP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2915986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Attribute</a:t>
            </a:r>
            <a:endParaRPr lang="en-US" dirty="0"/>
          </a:p>
        </p:txBody>
      </p:sp>
      <p:sp>
        <p:nvSpPr>
          <p:cNvPr id="4" name="AutoShape 3"/>
          <p:cNvSpPr txBox="1">
            <a:spLocks noGrp="1" noChangeAspect="1" noChangeArrowheads="1"/>
          </p:cNvSpPr>
          <p:nvPr>
            <p:ph type="subTitle" idx="4294967295"/>
          </p:nvPr>
        </p:nvSpPr>
        <p:spPr bwMode="auto">
          <a:xfrm>
            <a:off x="381000" y="1066800"/>
            <a:ext cx="7924800" cy="46482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smtClean="0">
                <a:solidFill>
                  <a:srgbClr val="000000"/>
                </a:solidFill>
                <a:highlight>
                  <a:srgbClr val="FFFFFF"/>
                </a:highlight>
                <a:latin typeface="Consolas"/>
              </a:rPr>
              <a:t>[</a:t>
            </a:r>
            <a:r>
              <a:rPr lang="en-US" sz="1800" dirty="0" err="1">
                <a:solidFill>
                  <a:srgbClr val="000000"/>
                </a:solidFill>
                <a:highlight>
                  <a:srgbClr val="FFFFFF"/>
                </a:highlight>
                <a:latin typeface="Consolas"/>
              </a:rPr>
              <a:t>System.</a:t>
            </a:r>
            <a:r>
              <a:rPr lang="en-US" sz="1800" dirty="0" err="1">
                <a:solidFill>
                  <a:srgbClr val="2B91AF"/>
                </a:solidFill>
                <a:highlight>
                  <a:srgbClr val="FFFFFF"/>
                </a:highlight>
                <a:latin typeface="Consolas"/>
              </a:rPr>
              <a:t>AttributeUsage</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System.</a:t>
            </a:r>
            <a:r>
              <a:rPr lang="en-US" sz="1800" dirty="0" err="1">
                <a:solidFill>
                  <a:srgbClr val="2B91AF"/>
                </a:solidFill>
                <a:highlight>
                  <a:srgbClr val="FFFFFF"/>
                </a:highlight>
                <a:latin typeface="Consolas"/>
              </a:rPr>
              <a:t>AttributeTargets</a:t>
            </a:r>
            <a:r>
              <a:rPr lang="en-US" sz="1800" dirty="0" err="1">
                <a:solidFill>
                  <a:srgbClr val="000000"/>
                </a:solidFill>
                <a:highlight>
                  <a:srgbClr val="FFFFFF"/>
                </a:highlight>
                <a:latin typeface="Consolas"/>
              </a:rPr>
              <a:t>.Class</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System.</a:t>
            </a:r>
            <a:r>
              <a:rPr lang="en-US" sz="1800" dirty="0" err="1">
                <a:solidFill>
                  <a:srgbClr val="2B91AF"/>
                </a:solidFill>
                <a:highlight>
                  <a:srgbClr val="FFFFFF"/>
                </a:highlight>
                <a:latin typeface="Consolas"/>
              </a:rPr>
              <a:t>AttributeTargets</a:t>
            </a:r>
            <a:r>
              <a:rPr lang="en-US" sz="1800" dirty="0" err="1">
                <a:solidFill>
                  <a:srgbClr val="000000"/>
                </a:solidFill>
                <a:highlight>
                  <a:srgbClr val="FFFFFF"/>
                </a:highlight>
                <a:latin typeface="Consolas"/>
              </a:rPr>
              <a:t>.Struct</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AllowMultiple</a:t>
            </a:r>
            <a:r>
              <a:rPr lang="en-US" sz="1800" dirty="0">
                <a:solidFill>
                  <a:srgbClr val="000000"/>
                </a:solidFill>
                <a:highlight>
                  <a:srgbClr val="FFFFFF"/>
                </a:highlight>
                <a:latin typeface="Consolas"/>
              </a:rPr>
              <a:t> = </a:t>
            </a:r>
            <a:r>
              <a:rPr lang="en-US" sz="1800" dirty="0">
                <a:solidFill>
                  <a:srgbClr val="0000FF"/>
                </a:solidFill>
                <a:highlight>
                  <a:srgbClr val="FFFFFF"/>
                </a:highlight>
                <a:latin typeface="Consolas"/>
              </a:rPr>
              <a:t>true</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Author</a:t>
            </a:r>
            <a:r>
              <a:rPr lang="en-US" sz="1800" dirty="0">
                <a:solidFill>
                  <a:srgbClr val="000000"/>
                </a:solidFill>
                <a:highlight>
                  <a:srgbClr val="FFFFFF"/>
                </a:highlight>
                <a:latin typeface="Consolas"/>
              </a:rPr>
              <a:t> : </a:t>
            </a:r>
            <a:r>
              <a:rPr lang="en-US" sz="1800" dirty="0" err="1">
                <a:solidFill>
                  <a:srgbClr val="000000"/>
                </a:solidFill>
                <a:highlight>
                  <a:srgbClr val="FFFFFF"/>
                </a:highlight>
                <a:latin typeface="Consolas"/>
              </a:rPr>
              <a:t>System.</a:t>
            </a:r>
            <a:r>
              <a:rPr lang="en-US" sz="1800" dirty="0" err="1">
                <a:solidFill>
                  <a:srgbClr val="2B91AF"/>
                </a:solidFill>
                <a:highlight>
                  <a:srgbClr val="FFFFFF"/>
                </a:highlight>
                <a:latin typeface="Consolas"/>
              </a:rPr>
              <a:t>Attribute</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private</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string</a:t>
            </a:r>
            <a:r>
              <a:rPr lang="en-US" sz="1800" dirty="0">
                <a:solidFill>
                  <a:srgbClr val="000000"/>
                </a:solidFill>
                <a:highlight>
                  <a:srgbClr val="FFFFFF"/>
                </a:highlight>
                <a:latin typeface="Consolas"/>
              </a:rPr>
              <a:t> name;</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double</a:t>
            </a:r>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version;</a:t>
            </a: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 </a:t>
            </a:r>
            <a:r>
              <a:rPr lang="en-US" sz="1800" dirty="0" smtClean="0">
                <a:solidFill>
                  <a:srgbClr val="0000FF"/>
                </a:solidFill>
                <a:highlight>
                  <a:srgbClr val="FFFFFF"/>
                </a:highlight>
                <a:latin typeface="Consolas"/>
              </a:rPr>
              <a:t>public</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Author(</a:t>
            </a:r>
            <a:r>
              <a:rPr lang="en-US" sz="1800" dirty="0">
                <a:solidFill>
                  <a:srgbClr val="0000FF"/>
                </a:solidFill>
                <a:highlight>
                  <a:srgbClr val="FFFFFF"/>
                </a:highlight>
                <a:latin typeface="Consolas"/>
              </a:rPr>
              <a:t>string</a:t>
            </a:r>
            <a:r>
              <a:rPr lang="en-US" sz="1800" dirty="0">
                <a:solidFill>
                  <a:srgbClr val="000000"/>
                </a:solidFill>
                <a:highlight>
                  <a:srgbClr val="FFFFFF"/>
                </a:highlight>
                <a:latin typeface="Consolas"/>
              </a:rPr>
              <a:t> name)</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this</a:t>
            </a:r>
            <a:r>
              <a:rPr lang="en-US" sz="1800" dirty="0">
                <a:solidFill>
                  <a:srgbClr val="000000"/>
                </a:solidFill>
                <a:highlight>
                  <a:srgbClr val="FFFFFF"/>
                </a:highlight>
                <a:latin typeface="Consolas"/>
              </a:rPr>
              <a:t>.name = name;</a:t>
            </a:r>
          </a:p>
          <a:p>
            <a:r>
              <a:rPr lang="en-US" sz="1800" dirty="0">
                <a:solidFill>
                  <a:srgbClr val="000000"/>
                </a:solidFill>
                <a:highlight>
                  <a:srgbClr val="FFFFFF"/>
                </a:highlight>
                <a:latin typeface="Consolas"/>
              </a:rPr>
              <a:t>            version = 1.0;</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lang="en-US" altLang="en-US" sz="1800" b="0" kern="0" dirty="0" smtClean="0">
              <a:solidFill>
                <a:srgbClr val="000000"/>
              </a:solidFill>
            </a:endParaRPr>
          </a:p>
        </p:txBody>
      </p:sp>
      <p:sp>
        <p:nvSpPr>
          <p:cNvPr id="5" name="AutoShape 3"/>
          <p:cNvSpPr txBox="1">
            <a:spLocks noChangeAspect="1" noChangeArrowheads="1"/>
          </p:cNvSpPr>
          <p:nvPr/>
        </p:nvSpPr>
        <p:spPr bwMode="auto">
          <a:xfrm>
            <a:off x="5167086" y="4038600"/>
            <a:ext cx="7010400" cy="2666999"/>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00"/>
                </a:solidFill>
                <a:highlight>
                  <a:srgbClr val="FFFFFF"/>
                </a:highlight>
                <a:latin typeface="Consolas"/>
              </a:rPr>
              <a:t>[</a:t>
            </a:r>
            <a:r>
              <a:rPr lang="en-US" sz="1800" dirty="0">
                <a:solidFill>
                  <a:srgbClr val="2B91AF"/>
                </a:solidFill>
                <a:highlight>
                  <a:srgbClr val="FFFFFF"/>
                </a:highlight>
                <a:latin typeface="Consolas"/>
              </a:rPr>
              <a:t>Author</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"P. Ackerman"</a:t>
            </a:r>
            <a:r>
              <a:rPr lang="en-US" sz="1800" dirty="0">
                <a:solidFill>
                  <a:srgbClr val="000000"/>
                </a:solidFill>
                <a:highlight>
                  <a:srgbClr val="FFFFFF"/>
                </a:highlight>
                <a:latin typeface="Consolas"/>
              </a:rPr>
              <a:t>, version = 1.1)]</a:t>
            </a:r>
          </a:p>
          <a:p>
            <a:r>
              <a:rPr lang="en-US" sz="1800" dirty="0">
                <a:solidFill>
                  <a:srgbClr val="000000"/>
                </a:solidFill>
                <a:highlight>
                  <a:srgbClr val="FFFFFF"/>
                </a:highlight>
                <a:latin typeface="Consolas"/>
              </a:rPr>
              <a:t>[</a:t>
            </a:r>
            <a:r>
              <a:rPr lang="en-US" sz="1800" dirty="0">
                <a:solidFill>
                  <a:srgbClr val="2B91AF"/>
                </a:solidFill>
                <a:highlight>
                  <a:srgbClr val="FFFFFF"/>
                </a:highlight>
                <a:latin typeface="Consolas"/>
              </a:rPr>
              <a:t>Author</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"R. Koch"</a:t>
            </a:r>
            <a:r>
              <a:rPr lang="en-US" sz="1800" dirty="0">
                <a:solidFill>
                  <a:srgbClr val="000000"/>
                </a:solidFill>
                <a:highlight>
                  <a:srgbClr val="FFFFFF"/>
                </a:highlight>
                <a:latin typeface="Consolas"/>
              </a:rPr>
              <a:t>, version = 1.2)]</a:t>
            </a:r>
          </a:p>
          <a:p>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SampleClass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P. Ackerman's code goes here... </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R. Koch's code goes here...</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a:t>
            </a:r>
            <a:endParaRPr lang="en-US" altLang="en-US" sz="1800" b="0" kern="0" dirty="0" smtClean="0">
              <a:solidFill>
                <a:srgbClr val="000000"/>
              </a:solidFill>
            </a:endParaRPr>
          </a:p>
        </p:txBody>
      </p:sp>
    </p:spTree>
    <p:extLst>
      <p:ext uri="{BB962C8B-B14F-4D97-AF65-F5344CB8AC3E}">
        <p14:creationId xmlns:p14="http://schemas.microsoft.com/office/powerpoint/2010/main" val="347516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Reflection</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altLang="en-US" sz="2400" dirty="0">
                <a:latin typeface="+mn-lt"/>
              </a:rPr>
              <a:t>Ability to find out information about objects at run-time</a:t>
            </a:r>
          </a:p>
          <a:p>
            <a:pPr marL="342900" indent="-342900">
              <a:buFont typeface="Arial" panose="020B0604020202020204" pitchFamily="34" charset="0"/>
              <a:buChar char="•"/>
            </a:pPr>
            <a:r>
              <a:rPr lang="en-US" altLang="en-US" sz="2400" dirty="0">
                <a:latin typeface="+mn-lt"/>
              </a:rPr>
              <a:t>Find out the object’s class, details of an object’s methods, and even create one dynamically at runtime.</a:t>
            </a:r>
          </a:p>
          <a:p>
            <a:pPr marL="342900" indent="-342900">
              <a:buFont typeface="Arial" panose="020B0604020202020204" pitchFamily="34" charset="0"/>
              <a:buChar char="•"/>
            </a:pPr>
            <a:r>
              <a:rPr lang="en-US" sz="2400" dirty="0" smtClean="0">
                <a:latin typeface="+mn-lt"/>
              </a:rPr>
              <a:t>The</a:t>
            </a:r>
            <a:r>
              <a:rPr lang="en-US" sz="2400" dirty="0">
                <a:latin typeface="+mn-lt"/>
              </a:rPr>
              <a:t> </a:t>
            </a:r>
            <a:r>
              <a:rPr lang="en-US" sz="2400" b="1" dirty="0" err="1">
                <a:latin typeface="+mn-lt"/>
              </a:rPr>
              <a:t>System.Reflection</a:t>
            </a:r>
            <a:r>
              <a:rPr lang="en-US" sz="2400" dirty="0">
                <a:latin typeface="+mn-lt"/>
              </a:rPr>
              <a:t> namespace contains classes that allow you to obtain information about the application and to dynamically add types, values, and objects to the application.</a:t>
            </a:r>
          </a:p>
          <a:p>
            <a:pPr marL="342900" indent="-342900">
              <a:buFont typeface="Arial" panose="020B0604020202020204" pitchFamily="34" charset="0"/>
              <a:buChar char="•"/>
            </a:pPr>
            <a:r>
              <a:rPr lang="en-US" sz="2400" dirty="0" smtClean="0">
                <a:latin typeface="+mn-lt"/>
              </a:rPr>
              <a:t>Reflection </a:t>
            </a:r>
            <a:r>
              <a:rPr lang="en-US" sz="2400" dirty="0">
                <a:latin typeface="+mn-lt"/>
              </a:rPr>
              <a:t>has the following applications:</a:t>
            </a:r>
          </a:p>
          <a:p>
            <a:pPr lvl="2"/>
            <a:r>
              <a:rPr lang="en-US" dirty="0">
                <a:latin typeface="+mn-lt"/>
              </a:rPr>
              <a:t>It allows view attribute information at runtime.</a:t>
            </a:r>
          </a:p>
          <a:p>
            <a:pPr lvl="2"/>
            <a:r>
              <a:rPr lang="en-US" dirty="0">
                <a:latin typeface="+mn-lt"/>
              </a:rPr>
              <a:t>It allows examining various types in an assembly and instantiate these types.</a:t>
            </a:r>
          </a:p>
          <a:p>
            <a:pPr lvl="2"/>
            <a:r>
              <a:rPr lang="en-US" dirty="0">
                <a:latin typeface="+mn-lt"/>
              </a:rPr>
              <a:t>It allows late binding to methods and properties</a:t>
            </a:r>
          </a:p>
          <a:p>
            <a:pPr lvl="2"/>
            <a:r>
              <a:rPr lang="en-US" dirty="0">
                <a:latin typeface="+mn-lt"/>
              </a:rPr>
              <a:t>It allows creating new types at runtime and then performs some tasks using those types.</a:t>
            </a:r>
          </a:p>
          <a:p>
            <a:endParaRPr lang="en-US" dirty="0"/>
          </a:p>
        </p:txBody>
      </p:sp>
    </p:spTree>
    <p:extLst>
      <p:ext uri="{BB962C8B-B14F-4D97-AF65-F5344CB8AC3E}">
        <p14:creationId xmlns:p14="http://schemas.microsoft.com/office/powerpoint/2010/main" val="4162469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Reflection Classes</a:t>
            </a:r>
            <a:endParaRPr lang="en-US" dirty="0"/>
          </a:p>
        </p:txBody>
      </p:sp>
      <p:sp>
        <p:nvSpPr>
          <p:cNvPr id="3" name="Subtitle 2"/>
          <p:cNvSpPr>
            <a:spLocks noGrp="1"/>
          </p:cNvSpPr>
          <p:nvPr>
            <p:ph type="subTitle" idx="4294967295"/>
          </p:nvPr>
        </p:nvSpPr>
        <p:spPr/>
        <p:txBody>
          <a:bodyPr/>
          <a:lstStyle/>
          <a:p>
            <a:r>
              <a:rPr lang="en-US" altLang="en-US" sz="2400" b="1" dirty="0">
                <a:latin typeface="+mn-lt"/>
              </a:rPr>
              <a:t>Type Class</a:t>
            </a:r>
            <a:r>
              <a:rPr lang="en-US" altLang="en-US" sz="2400" b="1" dirty="0" smtClean="0">
                <a:latin typeface="+mn-lt"/>
              </a:rPr>
              <a:t>:</a:t>
            </a:r>
          </a:p>
          <a:p>
            <a:pPr marL="342900" indent="-342900">
              <a:buFont typeface="Arial" panose="020B0604020202020204" pitchFamily="34" charset="0"/>
              <a:buChar char="•"/>
            </a:pPr>
            <a:r>
              <a:rPr lang="en-IN" altLang="en-US" sz="2400" dirty="0" smtClean="0">
                <a:latin typeface="+mn-lt"/>
              </a:rPr>
              <a:t>Represents </a:t>
            </a:r>
            <a:r>
              <a:rPr lang="en-IN" altLang="en-US" sz="2400" dirty="0">
                <a:latin typeface="+mn-lt"/>
              </a:rPr>
              <a:t>type declarations: class types, interface types, array types, value types, enumeration types, type parameters, generic type definitions, and open or closed constructed generic </a:t>
            </a:r>
            <a:r>
              <a:rPr lang="en-IN" altLang="en-US" sz="2400" dirty="0" smtClean="0">
                <a:latin typeface="+mn-lt"/>
              </a:rPr>
              <a:t>types.</a:t>
            </a:r>
          </a:p>
          <a:p>
            <a:pPr marL="342900" indent="-342900">
              <a:buFont typeface="Arial" panose="020B0604020202020204" pitchFamily="34" charset="0"/>
              <a:buChar char="•"/>
            </a:pPr>
            <a:r>
              <a:rPr lang="en-IN" altLang="en-US" sz="2400" dirty="0" smtClean="0">
                <a:latin typeface="+mn-lt"/>
              </a:rPr>
              <a:t>It </a:t>
            </a:r>
            <a:r>
              <a:rPr lang="en-IN" altLang="en-US" sz="2400" dirty="0">
                <a:latin typeface="+mn-lt"/>
              </a:rPr>
              <a:t>is the root of all Reflection </a:t>
            </a:r>
            <a:r>
              <a:rPr lang="en-IN" altLang="en-US" sz="2400" dirty="0" smtClean="0">
                <a:latin typeface="+mn-lt"/>
              </a:rPr>
              <a:t>operations. It </a:t>
            </a:r>
            <a:r>
              <a:rPr lang="en-IN" altLang="en-US" sz="2400" dirty="0">
                <a:latin typeface="+mn-lt"/>
              </a:rPr>
              <a:t>is the primary means by which we access metadata and it acts as a Gateway to Reflection API.</a:t>
            </a:r>
          </a:p>
          <a:p>
            <a:pPr marL="342900" indent="-342900">
              <a:buFont typeface="Arial" panose="020B0604020202020204" pitchFamily="34" charset="0"/>
              <a:buChar char="•"/>
            </a:pPr>
            <a:r>
              <a:rPr lang="en-IN" altLang="en-US" sz="2400" dirty="0">
                <a:latin typeface="+mn-lt"/>
              </a:rPr>
              <a:t>It provides methods for obtaining information about a Type declaration, such as the constructors, properties, methods and Events</a:t>
            </a:r>
          </a:p>
          <a:p>
            <a:endParaRPr lang="en-US" dirty="0"/>
          </a:p>
        </p:txBody>
      </p:sp>
      <p:sp>
        <p:nvSpPr>
          <p:cNvPr id="4" name="AutoShape 3"/>
          <p:cNvSpPr txBox="1">
            <a:spLocks noChangeAspect="1" noChangeArrowheads="1"/>
          </p:cNvSpPr>
          <p:nvPr/>
        </p:nvSpPr>
        <p:spPr bwMode="auto">
          <a:xfrm>
            <a:off x="1661886" y="4495800"/>
            <a:ext cx="7010400" cy="22860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MyClass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a:t>
            </a:r>
          </a:p>
          <a:p>
            <a:r>
              <a:rPr lang="en-US" sz="1800" dirty="0">
                <a:solidFill>
                  <a:srgbClr val="008000"/>
                </a:solidFill>
                <a:highlight>
                  <a:srgbClr val="FFFFFF"/>
                </a:highlight>
                <a:latin typeface="Consolas"/>
              </a:rPr>
              <a:t>//Members</a:t>
            </a:r>
            <a:endParaRPr lang="en-US" sz="1800" dirty="0">
              <a:solidFill>
                <a:srgbClr val="000000"/>
              </a:solidFill>
              <a:highlight>
                <a:srgbClr val="FFFFFF"/>
              </a:highlight>
              <a:latin typeface="Consolas"/>
            </a:endParaRPr>
          </a:p>
          <a:p>
            <a:r>
              <a:rPr lang="en-US" sz="1800" dirty="0" smtClean="0">
                <a:solidFill>
                  <a:srgbClr val="000000"/>
                </a:solidFill>
                <a:highlight>
                  <a:srgbClr val="FFFFFF"/>
                </a:highlight>
                <a:latin typeface="Consolas"/>
              </a:rPr>
              <a:t>}</a:t>
            </a:r>
            <a:r>
              <a:rPr lang="en-US" sz="1800" dirty="0">
                <a:solidFill>
                  <a:srgbClr val="008000"/>
                </a:solidFill>
                <a:highlight>
                  <a:srgbClr val="FFFFFF"/>
                </a:highlight>
                <a:latin typeface="Consolas"/>
              </a:rPr>
              <a:t> </a:t>
            </a:r>
            <a:endParaRPr lang="en-US" sz="1800" dirty="0" smtClean="0">
              <a:solidFill>
                <a:srgbClr val="008000"/>
              </a:solidFill>
              <a:highlight>
                <a:srgbClr val="FFFFFF"/>
              </a:highlight>
              <a:latin typeface="Consolas"/>
            </a:endParaRPr>
          </a:p>
          <a:p>
            <a:r>
              <a:rPr lang="en-US" sz="1800" dirty="0" smtClean="0">
                <a:solidFill>
                  <a:srgbClr val="008000"/>
                </a:solidFill>
                <a:highlight>
                  <a:srgbClr val="FFFFFF"/>
                </a:highlight>
                <a:latin typeface="Consolas"/>
              </a:rPr>
              <a:t>//</a:t>
            </a:r>
            <a:r>
              <a:rPr lang="en-US" sz="1800" dirty="0">
                <a:solidFill>
                  <a:srgbClr val="008000"/>
                </a:solidFill>
                <a:highlight>
                  <a:srgbClr val="FFFFFF"/>
                </a:highlight>
                <a:latin typeface="Consolas"/>
              </a:rPr>
              <a:t>Getting the information of </a:t>
            </a:r>
            <a:r>
              <a:rPr lang="en-US" sz="1800" dirty="0" err="1">
                <a:solidFill>
                  <a:srgbClr val="008000"/>
                </a:solidFill>
                <a:highlight>
                  <a:srgbClr val="FFFFFF"/>
                </a:highlight>
                <a:latin typeface="Consolas"/>
              </a:rPr>
              <a:t>MyClass</a:t>
            </a:r>
            <a:r>
              <a:rPr lang="en-US" sz="1800" dirty="0">
                <a:solidFill>
                  <a:srgbClr val="008000"/>
                </a:solidFill>
                <a:highlight>
                  <a:srgbClr val="FFFFFF"/>
                </a:highlight>
                <a:latin typeface="Consolas"/>
              </a:rPr>
              <a:t> class</a:t>
            </a:r>
            <a:endParaRPr lang="en-US" sz="1800" dirty="0">
              <a:solidFill>
                <a:srgbClr val="000000"/>
              </a:solidFill>
              <a:highlight>
                <a:srgbClr val="FFFFFF"/>
              </a:highlight>
              <a:latin typeface="Consolas"/>
            </a:endParaRPr>
          </a:p>
          <a:p>
            <a:r>
              <a:rPr lang="en-US" sz="1800" dirty="0" smtClean="0">
                <a:solidFill>
                  <a:srgbClr val="2B91AF"/>
                </a:solidFill>
                <a:highlight>
                  <a:srgbClr val="FFFFFF"/>
                </a:highlight>
                <a:latin typeface="Consolas"/>
              </a:rPr>
              <a:t>Type</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t = </a:t>
            </a:r>
            <a:r>
              <a:rPr lang="en-US" sz="1800" dirty="0" err="1">
                <a:solidFill>
                  <a:srgbClr val="0000FF"/>
                </a:solidFill>
                <a:highlight>
                  <a:srgbClr val="FFFFFF"/>
                </a:highlight>
                <a:latin typeface="Consolas"/>
              </a:rPr>
              <a:t>typeof</a:t>
            </a:r>
            <a:r>
              <a:rPr lang="en-US" sz="1800" dirty="0">
                <a:solidFill>
                  <a:srgbClr val="000000"/>
                </a:solidFill>
                <a:highlight>
                  <a:srgbClr val="FFFFFF"/>
                </a:highlight>
                <a:latin typeface="Consolas"/>
              </a:rPr>
              <a:t>(</a:t>
            </a:r>
            <a:r>
              <a:rPr lang="en-US" sz="1800" dirty="0" err="1">
                <a:solidFill>
                  <a:srgbClr val="2B91AF"/>
                </a:solidFill>
                <a:highlight>
                  <a:srgbClr val="FFFFFF"/>
                </a:highlight>
                <a:latin typeface="Consolas"/>
              </a:rPr>
              <a:t>MyClass</a:t>
            </a:r>
            <a:r>
              <a:rPr lang="en-US" sz="1800" dirty="0">
                <a:solidFill>
                  <a:srgbClr val="000000"/>
                </a:solidFill>
                <a:highlight>
                  <a:srgbClr val="FFFFFF"/>
                </a:highlight>
                <a:latin typeface="Consolas"/>
              </a:rPr>
              <a:t>);</a:t>
            </a:r>
            <a:endParaRPr lang="en-US" altLang="en-US" sz="1800" b="0" kern="0" dirty="0" smtClean="0">
              <a:solidFill>
                <a:srgbClr val="000000"/>
              </a:solidFill>
            </a:endParaRPr>
          </a:p>
        </p:txBody>
      </p:sp>
    </p:spTree>
    <p:extLst>
      <p:ext uri="{BB962C8B-B14F-4D97-AF65-F5344CB8AC3E}">
        <p14:creationId xmlns:p14="http://schemas.microsoft.com/office/powerpoint/2010/main" val="1730503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Reflection Classes</a:t>
            </a:r>
            <a:endParaRPr lang="en-US" dirty="0"/>
          </a:p>
        </p:txBody>
      </p:sp>
      <p:sp>
        <p:nvSpPr>
          <p:cNvPr id="3" name="Subtitle 2"/>
          <p:cNvSpPr>
            <a:spLocks noGrp="1"/>
          </p:cNvSpPr>
          <p:nvPr>
            <p:ph type="subTitle" idx="4294967295"/>
          </p:nvPr>
        </p:nvSpPr>
        <p:spPr>
          <a:xfrm>
            <a:off x="304800" y="990600"/>
            <a:ext cx="11799191" cy="5379314"/>
          </a:xfrm>
        </p:spPr>
        <p:txBody>
          <a:bodyPr/>
          <a:lstStyle/>
          <a:p>
            <a:pPr marL="342900" indent="-342900">
              <a:buFont typeface="Arial" panose="020B0604020202020204" pitchFamily="34" charset="0"/>
              <a:buChar char="•"/>
            </a:pPr>
            <a:r>
              <a:rPr lang="en-US" sz="2400" dirty="0" err="1" smtClean="0">
                <a:latin typeface="+mn-lt"/>
              </a:rPr>
              <a:t>ConstructorInfo</a:t>
            </a:r>
            <a:endParaRPr lang="en-US" sz="2400" dirty="0" smtClean="0">
              <a:latin typeface="+mn-lt"/>
            </a:endParaRPr>
          </a:p>
          <a:p>
            <a:pPr marL="342900" indent="-342900">
              <a:buFont typeface="Arial" panose="020B0604020202020204" pitchFamily="34" charset="0"/>
              <a:buChar char="•"/>
            </a:pPr>
            <a:r>
              <a:rPr lang="en-US" sz="2400" dirty="0" err="1" smtClean="0">
                <a:latin typeface="+mn-lt"/>
              </a:rPr>
              <a:t>PropertyInfo</a:t>
            </a:r>
            <a:endParaRPr lang="en-US" sz="2400" dirty="0" smtClean="0">
              <a:latin typeface="+mn-lt"/>
            </a:endParaRPr>
          </a:p>
          <a:p>
            <a:pPr marL="342900" indent="-342900">
              <a:buFont typeface="Arial" panose="020B0604020202020204" pitchFamily="34" charset="0"/>
              <a:buChar char="•"/>
            </a:pPr>
            <a:r>
              <a:rPr lang="en-US" sz="2400" dirty="0" err="1" smtClean="0">
                <a:latin typeface="+mn-lt"/>
              </a:rPr>
              <a:t>MethodInfo</a:t>
            </a:r>
            <a:endParaRPr lang="en-US" sz="2400" dirty="0" smtClean="0">
              <a:latin typeface="+mn-lt"/>
            </a:endParaRPr>
          </a:p>
          <a:p>
            <a:pPr marL="342900" indent="-342900">
              <a:buFont typeface="Arial" panose="020B0604020202020204" pitchFamily="34" charset="0"/>
              <a:buChar char="•"/>
            </a:pPr>
            <a:r>
              <a:rPr lang="en-US" sz="2400" dirty="0" err="1" smtClean="0">
                <a:latin typeface="+mn-lt"/>
              </a:rPr>
              <a:t>EventInfo</a:t>
            </a:r>
            <a:endParaRPr lang="en-US" sz="2400" dirty="0" smtClean="0">
              <a:latin typeface="+mn-lt"/>
            </a:endParaRPr>
          </a:p>
          <a:p>
            <a:pPr marL="342900" indent="-342900">
              <a:buFont typeface="Arial" panose="020B0604020202020204" pitchFamily="34" charset="0"/>
              <a:buChar char="•"/>
            </a:pPr>
            <a:r>
              <a:rPr lang="en-US" sz="2400" dirty="0" err="1" smtClean="0">
                <a:latin typeface="+mn-lt"/>
              </a:rPr>
              <a:t>ParameterInfo</a:t>
            </a:r>
            <a:endParaRPr lang="en-US" sz="2400" dirty="0" smtClean="0">
              <a:latin typeface="+mn-lt"/>
            </a:endParaRPr>
          </a:p>
          <a:p>
            <a:pPr marL="342900" indent="-342900">
              <a:buFont typeface="Arial" panose="020B0604020202020204" pitchFamily="34" charset="0"/>
              <a:buChar char="•"/>
            </a:pPr>
            <a:r>
              <a:rPr lang="en-US" sz="2400" dirty="0" err="1" smtClean="0">
                <a:latin typeface="+mn-lt"/>
              </a:rPr>
              <a:t>FieldInfo</a:t>
            </a:r>
            <a:endParaRPr lang="en-US" sz="2400" dirty="0" smtClean="0">
              <a:latin typeface="+mn-lt"/>
            </a:endParaRPr>
          </a:p>
          <a:p>
            <a:pPr marL="342900" indent="-342900">
              <a:buFont typeface="Arial" panose="020B0604020202020204" pitchFamily="34" charset="0"/>
              <a:buChar char="•"/>
            </a:pPr>
            <a:r>
              <a:rPr lang="en-US" sz="2400" dirty="0" smtClean="0">
                <a:latin typeface="+mn-lt"/>
              </a:rPr>
              <a:t>Assembly</a:t>
            </a:r>
          </a:p>
          <a:p>
            <a:pPr lvl="1"/>
            <a:r>
              <a:rPr lang="en-US" sz="2000" dirty="0" smtClean="0">
                <a:latin typeface="+mn-lt"/>
              </a:rPr>
              <a:t>    Use </a:t>
            </a:r>
            <a:r>
              <a:rPr lang="en-US" sz="2000" dirty="0">
                <a:latin typeface="+mn-lt"/>
              </a:rPr>
              <a:t>the Assembly class to load assemblies, to explore the metadata and constituent parts of </a:t>
            </a:r>
            <a:r>
              <a:rPr lang="en-US" sz="2000" dirty="0" smtClean="0">
                <a:latin typeface="+mn-lt"/>
              </a:rPr>
              <a:t> assemblies</a:t>
            </a:r>
            <a:r>
              <a:rPr lang="en-US" sz="2000" dirty="0">
                <a:latin typeface="+mn-lt"/>
              </a:rPr>
              <a:t>, to discover the types contained in assemblies, and to create instances of those types.</a:t>
            </a:r>
            <a:endParaRPr lang="en-US" sz="2000" dirty="0" smtClean="0">
              <a:latin typeface="+mn-lt"/>
            </a:endParaRPr>
          </a:p>
          <a:p>
            <a:endParaRPr lang="en-US" sz="2400" dirty="0">
              <a:latin typeface="+mn-lt"/>
            </a:endParaRPr>
          </a:p>
        </p:txBody>
      </p:sp>
      <p:sp>
        <p:nvSpPr>
          <p:cNvPr id="4" name="AutoShape 3"/>
          <p:cNvSpPr txBox="1">
            <a:spLocks noChangeAspect="1" noChangeArrowheads="1"/>
          </p:cNvSpPr>
          <p:nvPr/>
        </p:nvSpPr>
        <p:spPr bwMode="auto">
          <a:xfrm>
            <a:off x="3581400" y="1161143"/>
            <a:ext cx="7010400" cy="21336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smtClean="0">
                <a:solidFill>
                  <a:srgbClr val="008000"/>
                </a:solidFill>
                <a:highlight>
                  <a:srgbClr val="FFFFFF"/>
                </a:highlight>
                <a:latin typeface="Consolas"/>
              </a:rPr>
              <a:t>//</a:t>
            </a:r>
            <a:r>
              <a:rPr lang="en-US" sz="1800" dirty="0">
                <a:solidFill>
                  <a:srgbClr val="008000"/>
                </a:solidFill>
                <a:highlight>
                  <a:srgbClr val="FFFFFF"/>
                </a:highlight>
                <a:latin typeface="Consolas"/>
              </a:rPr>
              <a:t>Getting the information of </a:t>
            </a:r>
            <a:r>
              <a:rPr lang="en-US" sz="1800" dirty="0" err="1">
                <a:solidFill>
                  <a:srgbClr val="008000"/>
                </a:solidFill>
                <a:highlight>
                  <a:srgbClr val="FFFFFF"/>
                </a:highlight>
                <a:latin typeface="Consolas"/>
              </a:rPr>
              <a:t>MyClass</a:t>
            </a:r>
            <a:r>
              <a:rPr lang="en-US" sz="1800" dirty="0">
                <a:solidFill>
                  <a:srgbClr val="008000"/>
                </a:solidFill>
                <a:highlight>
                  <a:srgbClr val="FFFFFF"/>
                </a:highlight>
                <a:latin typeface="Consolas"/>
              </a:rPr>
              <a:t> class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2B91AF"/>
                </a:solidFill>
                <a:highlight>
                  <a:srgbClr val="FFFFFF"/>
                </a:highlight>
                <a:latin typeface="Consolas"/>
              </a:rPr>
              <a:t>Type</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t = </a:t>
            </a:r>
            <a:r>
              <a:rPr lang="en-US" sz="1800" dirty="0" err="1">
                <a:solidFill>
                  <a:srgbClr val="0000FF"/>
                </a:solidFill>
                <a:highlight>
                  <a:srgbClr val="FFFFFF"/>
                </a:highlight>
                <a:latin typeface="Consolas"/>
              </a:rPr>
              <a:t>typeof</a:t>
            </a:r>
            <a:r>
              <a:rPr lang="en-US" sz="1800" dirty="0">
                <a:solidFill>
                  <a:srgbClr val="000000"/>
                </a:solidFill>
                <a:highlight>
                  <a:srgbClr val="FFFFFF"/>
                </a:highlight>
                <a:latin typeface="Consolas"/>
              </a:rPr>
              <a:t>(</a:t>
            </a:r>
            <a:r>
              <a:rPr lang="en-US" sz="1800" dirty="0" err="1">
                <a:solidFill>
                  <a:srgbClr val="2B91AF"/>
                </a:solidFill>
                <a:highlight>
                  <a:srgbClr val="FFFFFF"/>
                </a:highlight>
                <a:latin typeface="Consolas"/>
              </a:rPr>
              <a:t>MyClass</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err="1" smtClean="0">
                <a:solidFill>
                  <a:srgbClr val="2B91AF"/>
                </a:solidFill>
                <a:highlight>
                  <a:srgbClr val="FFFFFF"/>
                </a:highlight>
                <a:latin typeface="Consolas"/>
              </a:rPr>
              <a:t>ConstructorInfo</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ctrInfo</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t.GetConstructors</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err="1" smtClean="0">
                <a:solidFill>
                  <a:srgbClr val="2B91AF"/>
                </a:solidFill>
                <a:highlight>
                  <a:srgbClr val="FFFFFF"/>
                </a:highlight>
                <a:latin typeface="Consolas"/>
              </a:rPr>
              <a:t>PropertyInfo</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pInfo</a:t>
            </a:r>
            <a:r>
              <a:rPr lang="en-US" sz="1800" dirty="0">
                <a:solidFill>
                  <a:srgbClr val="000000"/>
                </a:solidFill>
                <a:highlight>
                  <a:srgbClr val="FFFFFF"/>
                </a:highlight>
                <a:latin typeface="Consolas"/>
              </a:rPr>
              <a:t> = </a:t>
            </a:r>
            <a:r>
              <a:rPr lang="en-US" sz="1800" dirty="0" err="1">
                <a:solidFill>
                  <a:srgbClr val="000000"/>
                </a:solidFill>
                <a:highlight>
                  <a:srgbClr val="FFFFFF"/>
                </a:highlight>
                <a:latin typeface="Consolas"/>
              </a:rPr>
              <a:t>t.GetProperties</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smtClean="0">
                <a:solidFill>
                  <a:srgbClr val="2B91AF"/>
                </a:solidFill>
                <a:highlight>
                  <a:srgbClr val="FFFFFF"/>
                </a:highlight>
                <a:latin typeface="Consolas"/>
              </a:rPr>
              <a:t>MethodInfo</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mInfo</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t.GetMethods</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smtClean="0">
                <a:solidFill>
                  <a:srgbClr val="2B91AF"/>
                </a:solidFill>
                <a:highlight>
                  <a:srgbClr val="FFFFFF"/>
                </a:highlight>
                <a:latin typeface="Consolas"/>
              </a:rPr>
              <a:t>EventInfo</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eInfo</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t.GetEvents</a:t>
            </a:r>
            <a:r>
              <a:rPr lang="en-US" sz="1800" dirty="0">
                <a:solidFill>
                  <a:srgbClr val="000000"/>
                </a:solidFill>
                <a:highlight>
                  <a:srgbClr val="FFFFFF"/>
                </a:highlight>
                <a:latin typeface="Consolas"/>
              </a:rPr>
              <a:t>();</a:t>
            </a:r>
            <a:endParaRPr lang="en-US" altLang="en-US" sz="1800" b="0" kern="0" dirty="0" smtClean="0">
              <a:solidFill>
                <a:srgbClr val="000000"/>
              </a:solidFill>
            </a:endParaRPr>
          </a:p>
        </p:txBody>
      </p:sp>
      <p:sp>
        <p:nvSpPr>
          <p:cNvPr id="5" name="AutoShape 3"/>
          <p:cNvSpPr txBox="1">
            <a:spLocks noChangeAspect="1" noChangeArrowheads="1"/>
          </p:cNvSpPr>
          <p:nvPr/>
        </p:nvSpPr>
        <p:spPr bwMode="auto">
          <a:xfrm>
            <a:off x="838200" y="4876800"/>
            <a:ext cx="10363200" cy="1828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2B91AF"/>
                </a:solidFill>
                <a:highlight>
                  <a:srgbClr val="FFFFFF"/>
                </a:highlight>
                <a:latin typeface="Consolas"/>
              </a:rPr>
              <a:t>Assembly</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SampleAssembly</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Assembly</a:t>
            </a:r>
            <a:r>
              <a:rPr lang="en-US" sz="1800" dirty="0" err="1">
                <a:solidFill>
                  <a:srgbClr val="000000"/>
                </a:solidFill>
                <a:highlight>
                  <a:srgbClr val="FFFFFF"/>
                </a:highlight>
                <a:latin typeface="Consolas"/>
              </a:rPr>
              <a:t>.LoadFrom</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"c:\\Sample.Assembly.dll"</a:t>
            </a:r>
            <a:r>
              <a:rPr lang="en-US" sz="1800" dirty="0">
                <a:solidFill>
                  <a:srgbClr val="000000"/>
                </a:solidFill>
                <a:highlight>
                  <a:srgbClr val="FFFFFF"/>
                </a:highlight>
                <a:latin typeface="Consolas"/>
              </a:rPr>
              <a:t>);</a:t>
            </a:r>
          </a:p>
          <a:p>
            <a:r>
              <a:rPr lang="en-US" sz="1800" dirty="0" smtClean="0">
                <a:solidFill>
                  <a:srgbClr val="008000"/>
                </a:solidFill>
                <a:highlight>
                  <a:srgbClr val="FFFFFF"/>
                </a:highlight>
                <a:latin typeface="Consolas"/>
              </a:rPr>
              <a:t>//Obtain </a:t>
            </a:r>
            <a:r>
              <a:rPr lang="en-US" sz="1800" dirty="0">
                <a:solidFill>
                  <a:srgbClr val="008000"/>
                </a:solidFill>
                <a:highlight>
                  <a:srgbClr val="FFFFFF"/>
                </a:highlight>
                <a:latin typeface="Consolas"/>
              </a:rPr>
              <a:t>a reference to a method known to exist in assembly.</a:t>
            </a:r>
            <a:endParaRPr lang="en-US" sz="1800" dirty="0">
              <a:solidFill>
                <a:srgbClr val="000000"/>
              </a:solidFill>
              <a:highlight>
                <a:srgbClr val="FFFFFF"/>
              </a:highlight>
              <a:latin typeface="Consolas"/>
            </a:endParaRPr>
          </a:p>
          <a:p>
            <a:r>
              <a:rPr lang="en-US" sz="1800" dirty="0" err="1" smtClean="0">
                <a:solidFill>
                  <a:srgbClr val="2B91AF"/>
                </a:solidFill>
                <a:highlight>
                  <a:srgbClr val="FFFFFF"/>
                </a:highlight>
                <a:latin typeface="Consolas"/>
              </a:rPr>
              <a:t>MethodInfo</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Method = </a:t>
            </a:r>
            <a:r>
              <a:rPr lang="en-US" sz="1800" dirty="0" err="1">
                <a:solidFill>
                  <a:srgbClr val="000000"/>
                </a:solidFill>
                <a:highlight>
                  <a:srgbClr val="FFFFFF"/>
                </a:highlight>
                <a:latin typeface="Consolas"/>
              </a:rPr>
              <a:t>SampleAssembly.GetTypes</a:t>
            </a:r>
            <a:r>
              <a:rPr lang="en-US" sz="1800" dirty="0">
                <a:solidFill>
                  <a:srgbClr val="000000"/>
                </a:solidFill>
                <a:highlight>
                  <a:srgbClr val="FFFFFF"/>
                </a:highlight>
                <a:latin typeface="Consolas"/>
              </a:rPr>
              <a:t>()[0].</a:t>
            </a:r>
            <a:r>
              <a:rPr lang="en-US" sz="1800" dirty="0" err="1">
                <a:solidFill>
                  <a:srgbClr val="000000"/>
                </a:solidFill>
                <a:highlight>
                  <a:srgbClr val="FFFFFF"/>
                </a:highlight>
                <a:latin typeface="Consolas"/>
              </a:rPr>
              <a:t>GetMethod</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"Method1</a:t>
            </a:r>
            <a:r>
              <a:rPr lang="en-US" sz="1800" dirty="0" smtClean="0">
                <a:solidFill>
                  <a:srgbClr val="A31515"/>
                </a:solidFill>
                <a:highlight>
                  <a:srgbClr val="FFFFFF"/>
                </a:highlight>
                <a:latin typeface="Consolas"/>
              </a:rPr>
              <a:t>"</a:t>
            </a:r>
            <a:r>
              <a:rPr lang="en-US" sz="1800" dirty="0" smtClean="0">
                <a:solidFill>
                  <a:srgbClr val="000000"/>
                </a:solidFill>
                <a:highlight>
                  <a:srgbClr val="FFFFFF"/>
                </a:highlight>
                <a:latin typeface="Consolas"/>
              </a:rPr>
              <a:t>);</a:t>
            </a:r>
          </a:p>
          <a:p>
            <a:r>
              <a:rPr lang="en-US" sz="1800" dirty="0" smtClean="0">
                <a:solidFill>
                  <a:srgbClr val="008000"/>
                </a:solidFill>
                <a:highlight>
                  <a:srgbClr val="FFFFFF"/>
                </a:highlight>
                <a:latin typeface="Consolas"/>
              </a:rPr>
              <a:t>//Obtain </a:t>
            </a:r>
            <a:r>
              <a:rPr lang="en-US" sz="1800" dirty="0">
                <a:solidFill>
                  <a:srgbClr val="008000"/>
                </a:solidFill>
                <a:highlight>
                  <a:srgbClr val="FFFFFF"/>
                </a:highlight>
                <a:latin typeface="Consolas"/>
              </a:rPr>
              <a:t>a reference to the parameters collection of the </a:t>
            </a:r>
            <a:r>
              <a:rPr lang="en-US" sz="1800" dirty="0" err="1">
                <a:solidFill>
                  <a:srgbClr val="008000"/>
                </a:solidFill>
                <a:highlight>
                  <a:srgbClr val="FFFFFF"/>
                </a:highlight>
                <a:latin typeface="Consolas"/>
              </a:rPr>
              <a:t>MethodInfo</a:t>
            </a:r>
            <a:r>
              <a:rPr lang="en-US" sz="1800" dirty="0">
                <a:solidFill>
                  <a:srgbClr val="008000"/>
                </a:solidFill>
                <a:highlight>
                  <a:srgbClr val="FFFFFF"/>
                </a:highlight>
                <a:latin typeface="Consolas"/>
              </a:rPr>
              <a:t> instance.</a:t>
            </a:r>
            <a:endParaRPr lang="en-US" sz="1800" dirty="0">
              <a:solidFill>
                <a:srgbClr val="000000"/>
              </a:solidFill>
              <a:highlight>
                <a:srgbClr val="FFFFFF"/>
              </a:highlight>
              <a:latin typeface="Consolas"/>
            </a:endParaRPr>
          </a:p>
          <a:p>
            <a:r>
              <a:rPr lang="en-US" sz="1800" dirty="0" err="1" smtClean="0">
                <a:solidFill>
                  <a:srgbClr val="2B91AF"/>
                </a:solidFill>
                <a:highlight>
                  <a:srgbClr val="FFFFFF"/>
                </a:highlight>
                <a:latin typeface="Consolas"/>
              </a:rPr>
              <a:t>ParameterInfo</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Params</a:t>
            </a:r>
            <a:r>
              <a:rPr lang="en-US" sz="1800" dirty="0">
                <a:solidFill>
                  <a:srgbClr val="000000"/>
                </a:solidFill>
                <a:highlight>
                  <a:srgbClr val="FFFFFF"/>
                </a:highlight>
                <a:latin typeface="Consolas"/>
              </a:rPr>
              <a:t> = </a:t>
            </a:r>
            <a:r>
              <a:rPr lang="en-US" sz="1800" dirty="0" err="1">
                <a:solidFill>
                  <a:srgbClr val="000000"/>
                </a:solidFill>
                <a:highlight>
                  <a:srgbClr val="FFFFFF"/>
                </a:highlight>
                <a:latin typeface="Consolas"/>
              </a:rPr>
              <a:t>Method.GetParameters</a:t>
            </a:r>
            <a:r>
              <a:rPr lang="en-US" sz="1800" dirty="0">
                <a:solidFill>
                  <a:srgbClr val="000000"/>
                </a:solidFill>
                <a:highlight>
                  <a:srgbClr val="FFFFFF"/>
                </a:highlight>
                <a:latin typeface="Consolas"/>
              </a:rPr>
              <a:t>();</a:t>
            </a:r>
            <a:endParaRPr lang="en-US" altLang="en-US" sz="1800" b="0" kern="0" dirty="0" smtClean="0">
              <a:solidFill>
                <a:srgbClr val="000000"/>
              </a:solidFill>
            </a:endParaRPr>
          </a:p>
        </p:txBody>
      </p:sp>
    </p:spTree>
    <p:extLst>
      <p:ext uri="{BB962C8B-B14F-4D97-AF65-F5344CB8AC3E}">
        <p14:creationId xmlns:p14="http://schemas.microsoft.com/office/powerpoint/2010/main" val="271286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pPr marL="457200" indent="-457200">
              <a:buAutoNum type="arabicPeriod"/>
            </a:pPr>
            <a:r>
              <a:rPr lang="en-US" sz="2400" dirty="0" smtClean="0">
                <a:latin typeface="+mn-lt"/>
              </a:rPr>
              <a:t>You </a:t>
            </a:r>
            <a:r>
              <a:rPr lang="en-US" sz="2400" dirty="0">
                <a:latin typeface="+mn-lt"/>
              </a:rPr>
              <a:t>are the senior software developer for ABC company and you have been assigned the task of creating an application which will gather the information about the class library application at run </a:t>
            </a:r>
            <a:r>
              <a:rPr lang="en-US" sz="2400" dirty="0" smtClean="0">
                <a:latin typeface="+mn-lt"/>
              </a:rPr>
              <a:t>time. Which </a:t>
            </a:r>
            <a:r>
              <a:rPr lang="en-US" sz="2400" dirty="0">
                <a:latin typeface="+mn-lt"/>
              </a:rPr>
              <a:t>one of the following will best suit your </a:t>
            </a:r>
            <a:r>
              <a:rPr lang="en-US" sz="2400" dirty="0" smtClean="0">
                <a:latin typeface="+mn-lt"/>
              </a:rPr>
              <a:t>requirement</a:t>
            </a:r>
          </a:p>
          <a:p>
            <a:r>
              <a:rPr lang="en-US" sz="2400" dirty="0" smtClean="0">
                <a:latin typeface="+mn-lt"/>
              </a:rPr>
              <a:t> </a:t>
            </a:r>
            <a:r>
              <a:rPr lang="en-US" sz="2400" dirty="0">
                <a:latin typeface="+mn-lt"/>
              </a:rPr>
              <a:t>a. </a:t>
            </a:r>
            <a:r>
              <a:rPr lang="en-US" sz="2400" dirty="0" smtClean="0">
                <a:latin typeface="+mn-lt"/>
              </a:rPr>
              <a:t>Attributes</a:t>
            </a:r>
            <a:endParaRPr lang="en-US" sz="2400" dirty="0">
              <a:latin typeface="+mn-lt"/>
            </a:endParaRPr>
          </a:p>
          <a:p>
            <a:r>
              <a:rPr lang="en-US" sz="2400" dirty="0">
                <a:latin typeface="+mn-lt"/>
              </a:rPr>
              <a:t> b. </a:t>
            </a:r>
            <a:r>
              <a:rPr lang="en-US" sz="2400" dirty="0" smtClean="0">
                <a:latin typeface="+mn-lt"/>
              </a:rPr>
              <a:t>Reflection</a:t>
            </a:r>
            <a:endParaRPr lang="en-US" sz="2400" dirty="0">
              <a:latin typeface="+mn-lt"/>
            </a:endParaRPr>
          </a:p>
          <a:p>
            <a:r>
              <a:rPr lang="en-US" sz="2400" dirty="0">
                <a:latin typeface="+mn-lt"/>
              </a:rPr>
              <a:t> c. </a:t>
            </a:r>
            <a:r>
              <a:rPr lang="en-US" sz="2400" dirty="0" smtClean="0">
                <a:latin typeface="+mn-lt"/>
              </a:rPr>
              <a:t>Polymorphism</a:t>
            </a:r>
            <a:endParaRPr lang="en-US" sz="2400" dirty="0">
              <a:latin typeface="+mn-lt"/>
            </a:endParaRPr>
          </a:p>
          <a:p>
            <a:r>
              <a:rPr lang="en-US" sz="2400" dirty="0">
                <a:latin typeface="+mn-lt"/>
              </a:rPr>
              <a:t> d. </a:t>
            </a:r>
            <a:r>
              <a:rPr lang="en-US" sz="2400" dirty="0" smtClean="0">
                <a:latin typeface="+mn-lt"/>
              </a:rPr>
              <a:t>Remoting</a:t>
            </a:r>
            <a:endParaRPr lang="en-US" sz="2400" dirty="0">
              <a:latin typeface="+mn-lt"/>
            </a:endParaRPr>
          </a:p>
        </p:txBody>
      </p:sp>
    </p:spTree>
    <p:extLst>
      <p:ext uri="{BB962C8B-B14F-4D97-AF65-F5344CB8AC3E}">
        <p14:creationId xmlns:p14="http://schemas.microsoft.com/office/powerpoint/2010/main" val="187663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pPr marL="457200" indent="-457200">
              <a:buAutoNum type="arabicPeriod"/>
            </a:pPr>
            <a:r>
              <a:rPr lang="en-US" sz="2400" dirty="0" smtClean="0">
                <a:latin typeface="+mn-lt"/>
              </a:rPr>
              <a:t>You </a:t>
            </a:r>
            <a:r>
              <a:rPr lang="en-US" sz="2400" dirty="0">
                <a:latin typeface="+mn-lt"/>
              </a:rPr>
              <a:t>are the senior software developer for ABC company and you have been assigned the task of creating an application which will gather the information about the class library application at run </a:t>
            </a:r>
            <a:r>
              <a:rPr lang="en-US" sz="2400" dirty="0" smtClean="0">
                <a:latin typeface="+mn-lt"/>
              </a:rPr>
              <a:t>time. Which </a:t>
            </a:r>
            <a:r>
              <a:rPr lang="en-US" sz="2400" dirty="0">
                <a:latin typeface="+mn-lt"/>
              </a:rPr>
              <a:t>one of the following will best suit your </a:t>
            </a:r>
            <a:r>
              <a:rPr lang="en-US" sz="2400" dirty="0" smtClean="0">
                <a:latin typeface="+mn-lt"/>
              </a:rPr>
              <a:t>requirement</a:t>
            </a:r>
          </a:p>
          <a:p>
            <a:r>
              <a:rPr lang="en-US" sz="2400" dirty="0" smtClean="0">
                <a:latin typeface="+mn-lt"/>
              </a:rPr>
              <a:t> </a:t>
            </a:r>
            <a:r>
              <a:rPr lang="en-US" sz="2400" dirty="0">
                <a:latin typeface="+mn-lt"/>
              </a:rPr>
              <a:t>a. </a:t>
            </a:r>
            <a:r>
              <a:rPr lang="en-US" sz="2400" dirty="0" smtClean="0">
                <a:latin typeface="+mn-lt"/>
              </a:rPr>
              <a:t>Attributes</a:t>
            </a:r>
            <a:endParaRPr lang="en-US" sz="2400" dirty="0">
              <a:latin typeface="+mn-lt"/>
            </a:endParaRPr>
          </a:p>
          <a:p>
            <a:r>
              <a:rPr lang="en-US" sz="2400" dirty="0">
                <a:latin typeface="+mn-lt"/>
              </a:rPr>
              <a:t> b. </a:t>
            </a:r>
            <a:r>
              <a:rPr lang="en-US" sz="2400" dirty="0" smtClean="0">
                <a:latin typeface="+mn-lt"/>
              </a:rPr>
              <a:t>Reflection</a:t>
            </a:r>
            <a:endParaRPr lang="en-US" sz="2400" dirty="0">
              <a:latin typeface="+mn-lt"/>
            </a:endParaRPr>
          </a:p>
          <a:p>
            <a:r>
              <a:rPr lang="en-US" sz="2400" dirty="0">
                <a:latin typeface="+mn-lt"/>
              </a:rPr>
              <a:t> c. </a:t>
            </a:r>
            <a:r>
              <a:rPr lang="en-US" sz="2400" dirty="0" smtClean="0">
                <a:latin typeface="+mn-lt"/>
              </a:rPr>
              <a:t>Polymorphism</a:t>
            </a:r>
            <a:endParaRPr lang="en-US" sz="2400" dirty="0">
              <a:latin typeface="+mn-lt"/>
            </a:endParaRPr>
          </a:p>
          <a:p>
            <a:r>
              <a:rPr lang="en-US" sz="2400" dirty="0">
                <a:latin typeface="+mn-lt"/>
              </a:rPr>
              <a:t> d. </a:t>
            </a:r>
            <a:r>
              <a:rPr lang="en-US" sz="2400" dirty="0" smtClean="0">
                <a:latin typeface="+mn-lt"/>
              </a:rPr>
              <a:t>Remoting</a:t>
            </a:r>
            <a:endParaRPr lang="en-US" sz="2400" dirty="0">
              <a:latin typeface="+mn-lt"/>
            </a:endParaRPr>
          </a:p>
        </p:txBody>
      </p:sp>
      <p:sp>
        <p:nvSpPr>
          <p:cNvPr id="4" name="Rectangle 3"/>
          <p:cNvSpPr/>
          <p:nvPr/>
        </p:nvSpPr>
        <p:spPr bwMode="auto">
          <a:xfrm>
            <a:off x="685800" y="3657600"/>
            <a:ext cx="21336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5411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1799191" cy="896552"/>
          </a:xfrm>
        </p:spPr>
        <p:txBody>
          <a:bodyPr/>
          <a:lstStyle/>
          <a:p>
            <a:r>
              <a:rPr lang="en-US" dirty="0" smtClean="0"/>
              <a:t>Summary</a:t>
            </a:r>
            <a:endParaRPr lang="en-US" dirty="0"/>
          </a:p>
        </p:txBody>
      </p:sp>
      <p:sp>
        <p:nvSpPr>
          <p:cNvPr id="3" name="Subtitle 2"/>
          <p:cNvSpPr>
            <a:spLocks noGrp="1"/>
          </p:cNvSpPr>
          <p:nvPr>
            <p:ph type="subTitle" idx="4294967295"/>
          </p:nvPr>
        </p:nvSpPr>
        <p:spPr>
          <a:xfrm>
            <a:off x="381000" y="1066800"/>
            <a:ext cx="11658600" cy="5181600"/>
          </a:xfrm>
        </p:spPr>
        <p:txBody>
          <a:bodyPr/>
          <a:lstStyle/>
          <a:p>
            <a:r>
              <a:rPr lang="en-US" sz="2400" dirty="0" smtClean="0">
                <a:latin typeface="+mn-lt"/>
              </a:rPr>
              <a:t>In this session we have covered</a:t>
            </a:r>
            <a:endParaRPr lang="en-US" sz="2400" dirty="0">
              <a:latin typeface="+mn-lt"/>
            </a:endParaRPr>
          </a:p>
          <a:p>
            <a:pPr marL="342900" indent="-342900">
              <a:buFont typeface="Arial" panose="020B0604020202020204" pitchFamily="34" charset="0"/>
              <a:buChar char="•"/>
            </a:pPr>
            <a:r>
              <a:rPr lang="en-US" sz="2400" dirty="0" smtClean="0">
                <a:latin typeface="+mn-lt"/>
              </a:rPr>
              <a:t>What is attributes and why it is important</a:t>
            </a:r>
          </a:p>
          <a:p>
            <a:pPr marL="342900" indent="-342900">
              <a:buFont typeface="Arial" panose="020B0604020202020204" pitchFamily="34" charset="0"/>
              <a:buChar char="•"/>
            </a:pPr>
            <a:r>
              <a:rPr lang="en-US" sz="2400" dirty="0" smtClean="0">
                <a:latin typeface="+mn-lt"/>
              </a:rPr>
              <a:t>Using System defined attributes </a:t>
            </a:r>
            <a:r>
              <a:rPr lang="en-US" sz="2400" dirty="0" err="1" smtClean="0">
                <a:latin typeface="+mn-lt"/>
              </a:rPr>
              <a:t>DllImport,Obsolete,WebMethod</a:t>
            </a:r>
            <a:r>
              <a:rPr lang="en-US" sz="2400" dirty="0" smtClean="0">
                <a:latin typeface="+mn-lt"/>
              </a:rPr>
              <a:t> </a:t>
            </a:r>
            <a:r>
              <a:rPr lang="en-US" sz="2400" dirty="0" err="1" smtClean="0">
                <a:latin typeface="+mn-lt"/>
              </a:rPr>
              <a:t>etc</a:t>
            </a:r>
            <a:endParaRPr lang="en-US" sz="2400" dirty="0" smtClean="0">
              <a:latin typeface="+mn-lt"/>
            </a:endParaRPr>
          </a:p>
          <a:p>
            <a:pPr marL="342900" indent="-342900">
              <a:buFont typeface="Arial" panose="020B0604020202020204" pitchFamily="34" charset="0"/>
              <a:buChar char="•"/>
            </a:pPr>
            <a:r>
              <a:rPr lang="en-US" sz="2400" dirty="0" smtClean="0">
                <a:latin typeface="+mn-lt"/>
              </a:rPr>
              <a:t>Creating Custom attributes</a:t>
            </a:r>
          </a:p>
          <a:p>
            <a:pPr marL="342900" indent="-342900">
              <a:buFont typeface="Arial" panose="020B0604020202020204" pitchFamily="34" charset="0"/>
              <a:buChar char="•"/>
            </a:pPr>
            <a:r>
              <a:rPr lang="en-US" sz="2400" dirty="0" smtClean="0">
                <a:latin typeface="+mn-lt"/>
              </a:rPr>
              <a:t>Reflection and various reflection classes</a:t>
            </a:r>
          </a:p>
        </p:txBody>
      </p:sp>
    </p:spTree>
    <p:extLst>
      <p:ext uri="{BB962C8B-B14F-4D97-AF65-F5344CB8AC3E}">
        <p14:creationId xmlns:p14="http://schemas.microsoft.com/office/powerpoint/2010/main" val="95591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Topics</a:t>
            </a:r>
            <a:endParaRPr lang="en-US" sz="4000" dirty="0"/>
          </a:p>
        </p:txBody>
      </p:sp>
      <p:sp>
        <p:nvSpPr>
          <p:cNvPr id="3" name="Subtitle 2"/>
          <p:cNvSpPr>
            <a:spLocks noGrp="1"/>
          </p:cNvSpPr>
          <p:nvPr>
            <p:ph type="subTitle" idx="4294967295"/>
          </p:nvPr>
        </p:nvSpPr>
        <p:spPr>
          <a:xfrm>
            <a:off x="304800" y="1066800"/>
            <a:ext cx="11734800" cy="5181600"/>
          </a:xfrm>
        </p:spPr>
        <p:txBody>
          <a:bodyPr/>
          <a:lstStyle/>
          <a:p>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
        <p:nvSpPr>
          <p:cNvPr id="4" name="Subtitle 2"/>
          <p:cNvSpPr>
            <a:spLocks noGrp="1"/>
          </p:cNvSpPr>
          <p:nvPr>
            <p:ph type="subTitle" idx="4294967295"/>
          </p:nvPr>
        </p:nvSpPr>
        <p:spPr>
          <a:xfrm>
            <a:off x="272605" y="1187620"/>
            <a:ext cx="11799191" cy="5379314"/>
          </a:xfrm>
        </p:spPr>
        <p:txBody>
          <a:bodyPr/>
          <a:lstStyle/>
          <a:p>
            <a:pPr marL="342900" lvl="1" indent="-342900">
              <a:buFont typeface="Arial" panose="020B0604020202020204" pitchFamily="34" charset="0"/>
              <a:buChar char="•"/>
            </a:pPr>
            <a:r>
              <a:rPr lang="en-US" sz="2400" dirty="0" smtClean="0"/>
              <a:t>Introduction to attributes</a:t>
            </a:r>
          </a:p>
          <a:p>
            <a:pPr marL="342900" lvl="1" indent="-342900">
              <a:buFont typeface="Arial" panose="020B0604020202020204" pitchFamily="34" charset="0"/>
              <a:buChar char="•"/>
            </a:pPr>
            <a:r>
              <a:rPr lang="en-US" sz="2400" dirty="0" smtClean="0"/>
              <a:t>System defined attributes</a:t>
            </a:r>
          </a:p>
          <a:p>
            <a:pPr marL="342900" lvl="1" indent="-342900">
              <a:buFont typeface="Arial" panose="020B0604020202020204" pitchFamily="34" charset="0"/>
              <a:buChar char="•"/>
            </a:pPr>
            <a:r>
              <a:rPr lang="en-US" sz="2400" dirty="0" smtClean="0"/>
              <a:t>How to create custom attribute</a:t>
            </a:r>
          </a:p>
          <a:p>
            <a:pPr marL="342900" lvl="1" indent="-342900">
              <a:buFont typeface="Arial" panose="020B0604020202020204" pitchFamily="34" charset="0"/>
              <a:buChar char="•"/>
            </a:pPr>
            <a:r>
              <a:rPr lang="en-US" sz="2400" dirty="0" smtClean="0"/>
              <a:t>Introduction to reflection</a:t>
            </a:r>
          </a:p>
          <a:p>
            <a:pPr marL="3429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90837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Attributes</a:t>
            </a:r>
            <a:endParaRPr lang="en-US" dirty="0"/>
          </a:p>
        </p:txBody>
      </p:sp>
      <p:sp>
        <p:nvSpPr>
          <p:cNvPr id="3" name="Subtitle 2"/>
          <p:cNvSpPr>
            <a:spLocks noGrp="1"/>
          </p:cNvSpPr>
          <p:nvPr>
            <p:ph type="subTitle" idx="4294967295"/>
          </p:nvPr>
        </p:nvSpPr>
        <p:spPr/>
        <p:txBody>
          <a:bodyPr/>
          <a:lstStyle/>
          <a:p>
            <a:pPr marL="342900" lvl="1" indent="-342900">
              <a:buFont typeface="Arial" panose="020B0604020202020204" pitchFamily="34" charset="0"/>
              <a:buChar char="•"/>
            </a:pPr>
            <a:r>
              <a:rPr lang="en-US" sz="2400" dirty="0"/>
              <a:t>An </a:t>
            </a:r>
            <a:r>
              <a:rPr lang="en-US" sz="2400" b="1" dirty="0"/>
              <a:t>attribute</a:t>
            </a:r>
            <a:r>
              <a:rPr lang="en-US" sz="2400" dirty="0"/>
              <a:t> is a declarative tag that is used to convey information to runtime about the behaviors of various elements like classes, methods, structures, enumerators, assemblies </a:t>
            </a:r>
            <a:r>
              <a:rPr lang="en-US" sz="2400" dirty="0" smtClean="0"/>
              <a:t>.</a:t>
            </a:r>
          </a:p>
          <a:p>
            <a:pPr marL="342900" lvl="1" indent="-342900">
              <a:buFont typeface="Arial" panose="020B0604020202020204" pitchFamily="34" charset="0"/>
              <a:buChar char="•"/>
            </a:pPr>
            <a:r>
              <a:rPr lang="en-GB" altLang="en-US" sz="2400" dirty="0" smtClean="0"/>
              <a:t>Stored </a:t>
            </a:r>
            <a:r>
              <a:rPr lang="en-GB" altLang="en-US" sz="2400" dirty="0"/>
              <a:t>with the metadata of the </a:t>
            </a:r>
            <a:r>
              <a:rPr lang="en-GB" altLang="en-US" sz="2400" dirty="0" smtClean="0"/>
              <a:t>element.</a:t>
            </a:r>
            <a:r>
              <a:rPr lang="en-US" altLang="en-US" sz="2400" dirty="0"/>
              <a:t> </a:t>
            </a:r>
            <a:endParaRPr lang="en-US" altLang="en-US" sz="2400" dirty="0" smtClean="0"/>
          </a:p>
          <a:p>
            <a:pPr marL="342900" lvl="1" indent="-342900">
              <a:buFont typeface="Arial" panose="020B0604020202020204" pitchFamily="34" charset="0"/>
              <a:buChar char="•"/>
            </a:pPr>
            <a:r>
              <a:rPr lang="en-US" altLang="en-US" sz="2400" dirty="0" smtClean="0"/>
              <a:t>A </a:t>
            </a:r>
            <a:r>
              <a:rPr lang="en-US" altLang="en-US" sz="2400" dirty="0"/>
              <a:t>declarative tag is depicted by square ([ ]) brackets placed above the element it is used for</a:t>
            </a:r>
            <a:r>
              <a:rPr lang="en-US" altLang="en-US" sz="2400" dirty="0" smtClean="0"/>
              <a:t>.</a:t>
            </a:r>
            <a:endParaRPr lang="en-US" altLang="en-US" sz="2400" dirty="0"/>
          </a:p>
          <a:p>
            <a:pPr marL="342900" lvl="1" indent="-342900">
              <a:buFont typeface="Arial" panose="020B0604020202020204" pitchFamily="34" charset="0"/>
              <a:buChar char="•"/>
            </a:pPr>
            <a:r>
              <a:rPr lang="en-US" altLang="en-US" sz="2400" dirty="0"/>
              <a:t>Attributes are used for adding metadata, such as compiler instruction and other information such as comments, description, methods and classes to a program</a:t>
            </a:r>
            <a:r>
              <a:rPr lang="en-US" altLang="en-US" sz="2400" dirty="0" smtClean="0"/>
              <a:t>.</a:t>
            </a:r>
            <a:endParaRPr lang="en-GB" altLang="en-US" sz="2400" dirty="0"/>
          </a:p>
          <a:p>
            <a:pPr marL="342900" indent="-342900">
              <a:buFont typeface="Arial" panose="020B0604020202020204" pitchFamily="34" charset="0"/>
              <a:buChar char="•"/>
            </a:pPr>
            <a:r>
              <a:rPr lang="en-US" sz="2400" dirty="0">
                <a:latin typeface="+mn-lt"/>
              </a:rPr>
              <a:t>The .Net Framework provides two types of attributes: </a:t>
            </a:r>
            <a:r>
              <a:rPr lang="en-US" sz="2400" i="1" dirty="0">
                <a:latin typeface="+mn-lt"/>
              </a:rPr>
              <a:t>the pre-defined</a:t>
            </a:r>
            <a:r>
              <a:rPr lang="en-US" sz="2400" dirty="0">
                <a:latin typeface="+mn-lt"/>
              </a:rPr>
              <a:t> attributes and </a:t>
            </a:r>
            <a:r>
              <a:rPr lang="en-US" sz="2400" i="1" dirty="0">
                <a:latin typeface="+mn-lt"/>
              </a:rPr>
              <a:t>custom </a:t>
            </a:r>
            <a:r>
              <a:rPr lang="en-US" sz="2400" i="1" dirty="0" smtClean="0">
                <a:latin typeface="+mn-lt"/>
              </a:rPr>
              <a:t>built </a:t>
            </a:r>
            <a:r>
              <a:rPr lang="en-US" sz="2400" dirty="0" smtClean="0">
                <a:latin typeface="+mn-lt"/>
              </a:rPr>
              <a:t>attributes</a:t>
            </a:r>
            <a:r>
              <a:rPr lang="en-US" dirty="0"/>
              <a:t>.</a:t>
            </a:r>
          </a:p>
        </p:txBody>
      </p:sp>
    </p:spTree>
    <p:extLst>
      <p:ext uri="{BB962C8B-B14F-4D97-AF65-F5344CB8AC3E}">
        <p14:creationId xmlns:p14="http://schemas.microsoft.com/office/powerpoint/2010/main" val="613161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Applying Attribute</a:t>
            </a:r>
            <a:endParaRPr lang="en-US" dirty="0"/>
          </a:p>
        </p:txBody>
      </p:sp>
      <p:sp>
        <p:nvSpPr>
          <p:cNvPr id="3" name="Subtitle 2"/>
          <p:cNvSpPr>
            <a:spLocks noGrp="1"/>
          </p:cNvSpPr>
          <p:nvPr>
            <p:ph type="subTitle" idx="4294967295"/>
          </p:nvPr>
        </p:nvSpPr>
        <p:spPr/>
        <p:txBody>
          <a:bodyPr/>
          <a:lstStyle/>
          <a:p>
            <a:r>
              <a:rPr lang="en-GB" altLang="en-US" sz="2400" dirty="0">
                <a:latin typeface="+mn-lt"/>
              </a:rPr>
              <a:t>Syntax: Use square brackets to specify an attribute</a:t>
            </a:r>
          </a:p>
          <a:p>
            <a:endParaRPr lang="en-GB" altLang="en-US" sz="2400" dirty="0">
              <a:latin typeface="+mn-lt"/>
            </a:endParaRPr>
          </a:p>
          <a:p>
            <a:endParaRPr lang="en-GB" altLang="en-US" sz="2400" dirty="0">
              <a:latin typeface="+mn-lt"/>
            </a:endParaRPr>
          </a:p>
          <a:p>
            <a:pPr marL="342900" indent="-342900">
              <a:buFont typeface="Arial" panose="020B0604020202020204" pitchFamily="34" charset="0"/>
              <a:buChar char="•"/>
            </a:pPr>
            <a:r>
              <a:rPr lang="en-GB" altLang="en-US" sz="2400" dirty="0">
                <a:latin typeface="+mn-lt"/>
              </a:rPr>
              <a:t>To apply multiple attributes to an element, you can:</a:t>
            </a:r>
          </a:p>
          <a:p>
            <a:pPr marL="719307" lvl="2" indent="-342900"/>
            <a:r>
              <a:rPr lang="en-GB" altLang="en-US" sz="2100" dirty="0"/>
              <a:t>Specify multiple attributes in separate square brackets</a:t>
            </a:r>
          </a:p>
          <a:p>
            <a:pPr marL="719307" lvl="2" indent="-342900"/>
            <a:r>
              <a:rPr lang="en-GB" altLang="en-US" sz="2100" dirty="0"/>
              <a:t>Use a single square bracket and separate attributes with commas</a:t>
            </a:r>
          </a:p>
          <a:p>
            <a:pPr marL="342900" lvl="1" indent="-342900">
              <a:buFont typeface="Arial" panose="020B0604020202020204" pitchFamily="34" charset="0"/>
              <a:buChar char="•"/>
            </a:pPr>
            <a:r>
              <a:rPr lang="en-GB" altLang="en-US" sz="2400" dirty="0"/>
              <a:t>For some elements such as assemblies, specify the element name associated with the attribute explicitly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5977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1129" y="1981200"/>
            <a:ext cx="7924800"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bg2">
                    <a:lumMod val="60000"/>
                    <a:lumOff val="40000"/>
                  </a:schemeClr>
                </a:solidFill>
                <a:effectLst/>
                <a:latin typeface="Menlo"/>
                <a:cs typeface="Arial" pitchFamily="34" charset="0"/>
              </a:rPr>
              <a:t>[attribute(</a:t>
            </a:r>
            <a:r>
              <a:rPr kumimoji="0" lang="en-US" altLang="en-US" b="1" i="0" u="none" strike="noStrike" cap="none" normalizeH="0" baseline="0" dirty="0" err="1" smtClean="0">
                <a:ln>
                  <a:noFill/>
                </a:ln>
                <a:solidFill>
                  <a:schemeClr val="bg2">
                    <a:lumMod val="60000"/>
                    <a:lumOff val="40000"/>
                  </a:schemeClr>
                </a:solidFill>
                <a:effectLst/>
                <a:latin typeface="Menlo"/>
                <a:cs typeface="Arial" pitchFamily="34" charset="0"/>
              </a:rPr>
              <a:t>positional_parameters</a:t>
            </a:r>
            <a:r>
              <a:rPr kumimoji="0" lang="en-US" altLang="en-US" b="1" i="0" u="none" strike="noStrike" cap="none" normalizeH="0" baseline="0" dirty="0" smtClean="0">
                <a:ln>
                  <a:noFill/>
                </a:ln>
                <a:solidFill>
                  <a:schemeClr val="bg2">
                    <a:lumMod val="60000"/>
                    <a:lumOff val="40000"/>
                  </a:schemeClr>
                </a:solidFill>
                <a:effectLst/>
                <a:latin typeface="Menlo"/>
                <a:cs typeface="Arial" pitchFamily="34" charset="0"/>
              </a:rPr>
              <a:t>, </a:t>
            </a:r>
            <a:r>
              <a:rPr kumimoji="0" lang="en-US" altLang="en-US" b="1" i="0" u="none" strike="noStrike" cap="none" normalizeH="0" baseline="0" dirty="0" err="1" smtClean="0">
                <a:ln>
                  <a:noFill/>
                </a:ln>
                <a:solidFill>
                  <a:schemeClr val="bg2">
                    <a:lumMod val="60000"/>
                    <a:lumOff val="40000"/>
                  </a:schemeClr>
                </a:solidFill>
                <a:effectLst/>
                <a:latin typeface="Menlo"/>
                <a:cs typeface="Arial" pitchFamily="34" charset="0"/>
              </a:rPr>
              <a:t>name_parameter</a:t>
            </a:r>
            <a:r>
              <a:rPr kumimoji="0" lang="en-US" altLang="en-US" b="1" i="0" u="none" strike="noStrike" cap="none" normalizeH="0" baseline="0" dirty="0" smtClean="0">
                <a:ln>
                  <a:noFill/>
                </a:ln>
                <a:solidFill>
                  <a:schemeClr val="bg2">
                    <a:lumMod val="60000"/>
                    <a:lumOff val="40000"/>
                  </a:schemeClr>
                </a:solidFill>
                <a:effectLst/>
                <a:latin typeface="Menlo"/>
                <a:cs typeface="Arial" pitchFamily="34" charset="0"/>
              </a:rPr>
              <a:t> = value, ...)] element</a:t>
            </a:r>
            <a:r>
              <a:rPr kumimoji="0" lang="en-US" altLang="en-US" b="1" i="0" u="none" strike="noStrike" cap="none" normalizeH="0" baseline="0" dirty="0" smtClean="0">
                <a:ln>
                  <a:noFill/>
                </a:ln>
                <a:solidFill>
                  <a:schemeClr val="bg2">
                    <a:lumMod val="60000"/>
                    <a:lumOff val="40000"/>
                  </a:schemeClr>
                </a:solidFill>
                <a:effectLst/>
                <a:latin typeface="Arial" pitchFamily="34" charset="0"/>
                <a:cs typeface="Arial" pitchFamily="34" charset="0"/>
              </a:rPr>
              <a:t> </a:t>
            </a:r>
          </a:p>
        </p:txBody>
      </p:sp>
    </p:spTree>
    <p:extLst>
      <p:ext uri="{BB962C8B-B14F-4D97-AF65-F5344CB8AC3E}">
        <p14:creationId xmlns:p14="http://schemas.microsoft.com/office/powerpoint/2010/main" val="233798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Predefined Attributes</a:t>
            </a:r>
            <a:endParaRPr lang="en-US" dirty="0"/>
          </a:p>
        </p:txBody>
      </p:sp>
      <p:sp>
        <p:nvSpPr>
          <p:cNvPr id="3" name="Subtitle 2"/>
          <p:cNvSpPr>
            <a:spLocks noGrp="1"/>
          </p:cNvSpPr>
          <p:nvPr>
            <p:ph type="subTitle" idx="4294967295"/>
          </p:nvPr>
        </p:nvSpPr>
        <p:spPr/>
        <p:txBody>
          <a:bodyPr/>
          <a:lstStyle/>
          <a:p>
            <a:r>
              <a:rPr lang="en-GB" altLang="en-US" sz="2400" dirty="0">
                <a:latin typeface="+mn-lt"/>
              </a:rPr>
              <a:t>NET provides many predefined attributes</a:t>
            </a:r>
          </a:p>
          <a:p>
            <a:pPr marL="342900" indent="-342900">
              <a:buFont typeface="Arial" panose="020B0604020202020204" pitchFamily="34" charset="0"/>
              <a:buChar char="•"/>
            </a:pPr>
            <a:r>
              <a:rPr lang="en-GB" altLang="en-US" sz="2400" dirty="0" err="1">
                <a:latin typeface="+mn-lt"/>
              </a:rPr>
              <a:t>DLLImport</a:t>
            </a:r>
            <a:endParaRPr lang="en-GB" altLang="en-US" sz="2400" dirty="0">
              <a:latin typeface="+mn-lt"/>
            </a:endParaRPr>
          </a:p>
          <a:p>
            <a:pPr marL="342900" indent="-342900">
              <a:buFont typeface="Arial" panose="020B0604020202020204" pitchFamily="34" charset="0"/>
              <a:buChar char="•"/>
            </a:pPr>
            <a:r>
              <a:rPr lang="en-GB" altLang="en-US" sz="2400" dirty="0">
                <a:latin typeface="+mn-lt"/>
              </a:rPr>
              <a:t>Obsolete</a:t>
            </a:r>
          </a:p>
          <a:p>
            <a:pPr marL="342900" indent="-342900">
              <a:buFont typeface="Arial" panose="020B0604020202020204" pitchFamily="34" charset="0"/>
              <a:buChar char="•"/>
            </a:pPr>
            <a:r>
              <a:rPr lang="en-GB" altLang="en-US" sz="2400" dirty="0" err="1">
                <a:latin typeface="+mn-lt"/>
              </a:rPr>
              <a:t>WebMethod</a:t>
            </a:r>
            <a:endParaRPr lang="en-GB" altLang="en-US" sz="2400" dirty="0">
              <a:latin typeface="+mn-lt"/>
            </a:endParaRPr>
          </a:p>
          <a:p>
            <a:pPr marL="342900" indent="-342900">
              <a:buFont typeface="Arial" panose="020B0604020202020204" pitchFamily="34" charset="0"/>
              <a:buChar char="•"/>
            </a:pPr>
            <a:r>
              <a:rPr lang="en-GB" altLang="en-US" sz="2400" dirty="0">
                <a:latin typeface="+mn-lt"/>
              </a:rPr>
              <a:t>Conditional</a:t>
            </a:r>
          </a:p>
          <a:p>
            <a:endParaRPr lang="en-US" dirty="0"/>
          </a:p>
        </p:txBody>
      </p:sp>
    </p:spTree>
    <p:extLst>
      <p:ext uri="{BB962C8B-B14F-4D97-AF65-F5344CB8AC3E}">
        <p14:creationId xmlns:p14="http://schemas.microsoft.com/office/powerpoint/2010/main" val="427585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Obsolete</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sz="2400" dirty="0">
                <a:latin typeface="+mn-lt"/>
              </a:rPr>
              <a:t>The Obsolete attribute marks a program entity as one that is no longer recommended for use. </a:t>
            </a:r>
            <a:endParaRPr lang="en-US" sz="2400" dirty="0" smtClean="0">
              <a:latin typeface="+mn-lt"/>
            </a:endParaRPr>
          </a:p>
          <a:p>
            <a:pPr marL="342900" indent="-342900">
              <a:buFont typeface="Arial" panose="020B0604020202020204" pitchFamily="34" charset="0"/>
              <a:buChar char="•"/>
            </a:pPr>
            <a:r>
              <a:rPr lang="en-US" sz="2400" dirty="0" smtClean="0">
                <a:latin typeface="+mn-lt"/>
              </a:rPr>
              <a:t>Each </a:t>
            </a:r>
            <a:r>
              <a:rPr lang="en-US" sz="2400" dirty="0">
                <a:latin typeface="+mn-lt"/>
              </a:rPr>
              <a:t>use of an entity marked obsolete will subsequently generate a warning or an error, depending on how the attribute is configured.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895600"/>
            <a:ext cx="6781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3185583"/>
            <a:ext cx="6324600" cy="3139321"/>
          </a:xfrm>
          <a:prstGeom prst="rect">
            <a:avLst/>
          </a:prstGeom>
        </p:spPr>
        <p:txBody>
          <a:bodyPr wrap="square">
            <a:spAutoFit/>
          </a:bodyPr>
          <a:lstStyle/>
          <a:p>
            <a:r>
              <a:rPr lang="en-US" b="1" dirty="0">
                <a:solidFill>
                  <a:srgbClr val="000000"/>
                </a:solidFill>
                <a:highlight>
                  <a:srgbClr val="FFFFFF"/>
                </a:highlight>
                <a:latin typeface="Consolas"/>
              </a:rPr>
              <a:t>[</a:t>
            </a:r>
            <a:r>
              <a:rPr lang="en-US" b="1" dirty="0">
                <a:solidFill>
                  <a:srgbClr val="2B91AF"/>
                </a:solidFill>
                <a:highlight>
                  <a:srgbClr val="FFFFFF"/>
                </a:highlight>
                <a:latin typeface="Consolas"/>
              </a:rPr>
              <a:t>Obsolete</a:t>
            </a:r>
            <a:r>
              <a:rPr lang="en-US" b="1" dirty="0">
                <a:solidFill>
                  <a:srgbClr val="000000"/>
                </a:solidFill>
                <a:highlight>
                  <a:srgbClr val="FFFFFF"/>
                </a:highlight>
                <a:latin typeface="Consolas"/>
              </a:rPr>
              <a:t>(</a:t>
            </a:r>
            <a:r>
              <a:rPr lang="en-US" b="1" dirty="0">
                <a:solidFill>
                  <a:srgbClr val="A31515"/>
                </a:solidFill>
                <a:highlight>
                  <a:srgbClr val="FFFFFF"/>
                </a:highlight>
                <a:latin typeface="Consolas"/>
              </a:rPr>
              <a:t>"use class B"</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class</a:t>
            </a:r>
            <a:r>
              <a:rPr lang="en-US" b="1" dirty="0">
                <a:solidFill>
                  <a:srgbClr val="000000"/>
                </a:solidFill>
                <a:highlight>
                  <a:srgbClr val="FFFFFF"/>
                </a:highlight>
                <a:latin typeface="Consolas"/>
              </a:rPr>
              <a:t> </a:t>
            </a:r>
            <a:r>
              <a:rPr lang="en-US" b="1" dirty="0">
                <a:solidFill>
                  <a:srgbClr val="2B91AF"/>
                </a:solidFill>
                <a:highlight>
                  <a:srgbClr val="FFFFFF"/>
                </a:highlight>
                <a:latin typeface="Consolas"/>
              </a:rPr>
              <a:t>A</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public</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void</a:t>
            </a:r>
            <a:r>
              <a:rPr lang="en-US" b="1" dirty="0">
                <a:solidFill>
                  <a:srgbClr val="000000"/>
                </a:solidFill>
                <a:highlight>
                  <a:srgbClr val="FFFFFF"/>
                </a:highlight>
                <a:latin typeface="Consolas"/>
              </a:rPr>
              <a:t> Method() { }</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class</a:t>
            </a:r>
            <a:r>
              <a:rPr lang="en-US" b="1" dirty="0">
                <a:solidFill>
                  <a:srgbClr val="000000"/>
                </a:solidFill>
                <a:highlight>
                  <a:srgbClr val="FFFFFF"/>
                </a:highlight>
                <a:latin typeface="Consolas"/>
              </a:rPr>
              <a:t> </a:t>
            </a:r>
            <a:r>
              <a:rPr lang="en-US" b="1" dirty="0">
                <a:solidFill>
                  <a:srgbClr val="2B91AF"/>
                </a:solidFill>
                <a:highlight>
                  <a:srgbClr val="FFFFFF"/>
                </a:highlight>
                <a:latin typeface="Consolas"/>
              </a:rPr>
              <a:t>B</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System.</a:t>
            </a:r>
            <a:r>
              <a:rPr lang="en-US" b="1" dirty="0" err="1">
                <a:solidFill>
                  <a:srgbClr val="2B91AF"/>
                </a:solidFill>
                <a:highlight>
                  <a:srgbClr val="FFFFFF"/>
                </a:highlight>
                <a:latin typeface="Consolas"/>
              </a:rPr>
              <a:t>Obsolete</a:t>
            </a:r>
            <a:r>
              <a:rPr lang="en-US" b="1" dirty="0">
                <a:solidFill>
                  <a:srgbClr val="000000"/>
                </a:solidFill>
                <a:highlight>
                  <a:srgbClr val="FFFFFF"/>
                </a:highlight>
                <a:latin typeface="Consolas"/>
              </a:rPr>
              <a:t>(</a:t>
            </a:r>
            <a:r>
              <a:rPr lang="en-US" b="1" dirty="0">
                <a:solidFill>
                  <a:srgbClr val="A31515"/>
                </a:solidFill>
                <a:highlight>
                  <a:srgbClr val="FFFFFF"/>
                </a:highlight>
                <a:latin typeface="Consolas"/>
              </a:rPr>
              <a:t>"use </a:t>
            </a:r>
            <a:r>
              <a:rPr lang="en-US" b="1" dirty="0" err="1">
                <a:solidFill>
                  <a:srgbClr val="A31515"/>
                </a:solidFill>
                <a:highlight>
                  <a:srgbClr val="FFFFFF"/>
                </a:highlight>
                <a:latin typeface="Consolas"/>
              </a:rPr>
              <a:t>NewMethod</a:t>
            </a:r>
            <a:r>
              <a:rPr lang="en-US" b="1" dirty="0">
                <a:solidFill>
                  <a:srgbClr val="A31515"/>
                </a:solidFill>
                <a:highlight>
                  <a:srgbClr val="FFFFFF"/>
                </a:highlight>
                <a:latin typeface="Consolas"/>
              </a:rPr>
              <a:t>"</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true</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public</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void</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OldMethod</a:t>
            </a:r>
            <a:r>
              <a:rPr lang="en-US" b="1" dirty="0">
                <a:solidFill>
                  <a:srgbClr val="000000"/>
                </a:solidFill>
                <a:highlight>
                  <a:srgbClr val="FFFFFF"/>
                </a:highlight>
                <a:latin typeface="Consolas"/>
              </a:rPr>
              <a:t>()  {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p</a:t>
            </a:r>
            <a:r>
              <a:rPr lang="en-US" dirty="0">
                <a:solidFill>
                  <a:srgbClr val="0000FF"/>
                </a:solidFill>
                <a:highlight>
                  <a:srgbClr val="FFFFFF"/>
                </a:highlight>
                <a:latin typeface="Consolas"/>
              </a:rPr>
              <a:t>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NewMethod</a:t>
            </a:r>
            <a:r>
              <a:rPr lang="en-US" dirty="0">
                <a:solidFill>
                  <a:srgbClr val="000000"/>
                </a:solidFill>
                <a:highlight>
                  <a:srgbClr val="FFFFFF"/>
                </a:highlight>
                <a:latin typeface="Consolas"/>
              </a:rPr>
              <a:t>()  { }</a:t>
            </a:r>
          </a:p>
          <a:p>
            <a:r>
              <a:rPr lang="en-US" dirty="0">
                <a:solidFill>
                  <a:srgbClr val="000000"/>
                </a:solidFill>
                <a:highlight>
                  <a:srgbClr val="FFFFFF"/>
                </a:highlight>
                <a:latin typeface="Consolas"/>
              </a:rPr>
              <a:t>    }</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2895601"/>
            <a:ext cx="5410200" cy="371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0" y="3608338"/>
            <a:ext cx="5410200" cy="2308324"/>
          </a:xfrm>
          <a:prstGeom prst="rect">
            <a:avLst/>
          </a:prstGeom>
        </p:spPr>
        <p:txBody>
          <a:bodyPr wrap="square">
            <a:spAutoFit/>
          </a:bodyPr>
          <a:lstStyle/>
          <a:p>
            <a:r>
              <a:rPr lang="en-US" b="1" dirty="0">
                <a:solidFill>
                  <a:srgbClr val="008000"/>
                </a:solidFill>
                <a:highlight>
                  <a:srgbClr val="FFFFFF"/>
                </a:highlight>
                <a:latin typeface="Consolas"/>
              </a:rPr>
              <a:t>// Generates 2 warnings:</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smtClean="0">
                <a:solidFill>
                  <a:srgbClr val="2B91AF"/>
                </a:solidFill>
                <a:highlight>
                  <a:srgbClr val="FFFFFF"/>
                </a:highlight>
                <a:latin typeface="Consolas"/>
              </a:rPr>
              <a:t>A</a:t>
            </a:r>
            <a:r>
              <a:rPr lang="en-US" b="1" dirty="0" smtClean="0">
                <a:solidFill>
                  <a:srgbClr val="000000"/>
                </a:solidFill>
                <a:highlight>
                  <a:srgbClr val="FFFFFF"/>
                </a:highlight>
                <a:latin typeface="Consolas"/>
              </a:rPr>
              <a:t> </a:t>
            </a:r>
            <a:r>
              <a:rPr lang="en-US" b="1" dirty="0" err="1">
                <a:solidFill>
                  <a:srgbClr val="000000"/>
                </a:solidFill>
                <a:highlight>
                  <a:srgbClr val="FFFFFF"/>
                </a:highlight>
                <a:latin typeface="Consolas"/>
              </a:rPr>
              <a:t>a</a:t>
            </a:r>
            <a:r>
              <a:rPr lang="en-US" b="1" dirty="0">
                <a:solidFill>
                  <a:srgbClr val="000000"/>
                </a:solidFill>
                <a:highlight>
                  <a:srgbClr val="FFFFFF"/>
                </a:highlight>
                <a:latin typeface="Consolas"/>
              </a:rPr>
              <a:t> = </a:t>
            </a:r>
            <a:r>
              <a:rPr lang="en-US" b="1" dirty="0">
                <a:solidFill>
                  <a:srgbClr val="0000FF"/>
                </a:solidFill>
                <a:highlight>
                  <a:srgbClr val="FFFFFF"/>
                </a:highlight>
                <a:latin typeface="Consolas"/>
              </a:rPr>
              <a:t>new</a:t>
            </a:r>
            <a:r>
              <a:rPr lang="en-US" b="1" dirty="0">
                <a:solidFill>
                  <a:srgbClr val="000000"/>
                </a:solidFill>
                <a:highlight>
                  <a:srgbClr val="FFFFFF"/>
                </a:highlight>
                <a:latin typeface="Consolas"/>
              </a:rPr>
              <a:t> </a:t>
            </a:r>
            <a:r>
              <a:rPr lang="en-US" b="1" dirty="0">
                <a:solidFill>
                  <a:srgbClr val="2B91AF"/>
                </a:solidFill>
                <a:highlight>
                  <a:srgbClr val="FFFFFF"/>
                </a:highlight>
                <a:latin typeface="Consolas"/>
              </a:rPr>
              <a:t>A</a:t>
            </a:r>
            <a:r>
              <a:rPr lang="en-US" b="1" dirty="0" smtClean="0">
                <a:solidFill>
                  <a:srgbClr val="000000"/>
                </a:solidFill>
                <a:highlight>
                  <a:srgbClr val="FFFFFF"/>
                </a:highlight>
                <a:latin typeface="Consolas"/>
              </a:rPr>
              <a:t>();</a:t>
            </a:r>
          </a:p>
          <a:p>
            <a:r>
              <a:rPr lang="en-US" b="1" dirty="0" smtClean="0">
                <a:solidFill>
                  <a:srgbClr val="008000"/>
                </a:solidFill>
                <a:highlight>
                  <a:srgbClr val="FFFFFF"/>
                </a:highlight>
                <a:latin typeface="Consolas"/>
              </a:rPr>
              <a:t>// </a:t>
            </a:r>
            <a:r>
              <a:rPr lang="en-US" b="1" dirty="0">
                <a:solidFill>
                  <a:srgbClr val="008000"/>
                </a:solidFill>
                <a:highlight>
                  <a:srgbClr val="FFFFFF"/>
                </a:highlight>
                <a:latin typeface="Consolas"/>
              </a:rPr>
              <a:t>Generate no errors or </a:t>
            </a:r>
            <a:r>
              <a:rPr lang="en-US" b="1" dirty="0" smtClean="0">
                <a:solidFill>
                  <a:srgbClr val="008000"/>
                </a:solidFill>
                <a:highlight>
                  <a:srgbClr val="FFFFFF"/>
                </a:highlight>
                <a:latin typeface="Consolas"/>
              </a:rPr>
              <a:t>warnings:</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2B91AF"/>
                </a:solidFill>
                <a:highlight>
                  <a:srgbClr val="FFFFFF"/>
                </a:highlight>
                <a:latin typeface="Consolas"/>
              </a:rPr>
              <a:t>B</a:t>
            </a:r>
            <a:r>
              <a:rPr lang="en-US" b="1" dirty="0" smtClean="0">
                <a:solidFill>
                  <a:srgbClr val="000000"/>
                </a:solidFill>
                <a:highlight>
                  <a:srgbClr val="FFFFFF"/>
                </a:highlight>
                <a:latin typeface="Consolas"/>
              </a:rPr>
              <a:t> </a:t>
            </a:r>
            <a:r>
              <a:rPr lang="en-US" b="1" dirty="0" err="1">
                <a:solidFill>
                  <a:srgbClr val="000000"/>
                </a:solidFill>
                <a:highlight>
                  <a:srgbClr val="FFFFFF"/>
                </a:highlight>
                <a:latin typeface="Consolas"/>
              </a:rPr>
              <a:t>b</a:t>
            </a:r>
            <a:r>
              <a:rPr lang="en-US" b="1" dirty="0">
                <a:solidFill>
                  <a:srgbClr val="000000"/>
                </a:solidFill>
                <a:highlight>
                  <a:srgbClr val="FFFFFF"/>
                </a:highlight>
                <a:latin typeface="Consolas"/>
              </a:rPr>
              <a:t> = </a:t>
            </a:r>
            <a:r>
              <a:rPr lang="en-US" b="1" dirty="0">
                <a:solidFill>
                  <a:srgbClr val="0000FF"/>
                </a:solidFill>
                <a:highlight>
                  <a:srgbClr val="FFFFFF"/>
                </a:highlight>
                <a:latin typeface="Consolas"/>
              </a:rPr>
              <a:t>new</a:t>
            </a:r>
            <a:r>
              <a:rPr lang="en-US" b="1" dirty="0">
                <a:solidFill>
                  <a:srgbClr val="000000"/>
                </a:solidFill>
                <a:highlight>
                  <a:srgbClr val="FFFFFF"/>
                </a:highlight>
                <a:latin typeface="Consolas"/>
              </a:rPr>
              <a:t> </a:t>
            </a:r>
            <a:r>
              <a:rPr lang="en-US" b="1" dirty="0">
                <a:solidFill>
                  <a:srgbClr val="2B91AF"/>
                </a:solidFill>
                <a:highlight>
                  <a:srgbClr val="FFFFFF"/>
                </a:highlight>
                <a:latin typeface="Consolas"/>
              </a:rPr>
              <a:t>B</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err="1" smtClean="0">
                <a:solidFill>
                  <a:srgbClr val="000000"/>
                </a:solidFill>
                <a:highlight>
                  <a:srgbClr val="FFFFFF"/>
                </a:highlight>
                <a:latin typeface="Consolas"/>
              </a:rPr>
              <a:t>b.NewMethod</a:t>
            </a:r>
            <a:r>
              <a:rPr lang="en-US" b="1" dirty="0">
                <a:solidFill>
                  <a:srgbClr val="000000"/>
                </a:solidFill>
                <a:highlight>
                  <a:srgbClr val="FFFFFF"/>
                </a:highlight>
                <a:latin typeface="Consolas"/>
              </a:rPr>
              <a:t>();</a:t>
            </a:r>
          </a:p>
          <a:p>
            <a:r>
              <a:rPr lang="en-US" b="1" dirty="0" smtClean="0">
                <a:solidFill>
                  <a:srgbClr val="008000"/>
                </a:solidFill>
                <a:highlight>
                  <a:srgbClr val="FFFFFF"/>
                </a:highlight>
                <a:latin typeface="Consolas"/>
              </a:rPr>
              <a:t>// </a:t>
            </a:r>
            <a:r>
              <a:rPr lang="en-US" b="1" dirty="0">
                <a:solidFill>
                  <a:srgbClr val="008000"/>
                </a:solidFill>
                <a:highlight>
                  <a:srgbClr val="FFFFFF"/>
                </a:highlight>
                <a:latin typeface="Consolas"/>
              </a:rPr>
              <a:t>Generates an e</a:t>
            </a:r>
            <a:r>
              <a:rPr lang="en-US" dirty="0">
                <a:solidFill>
                  <a:srgbClr val="008000"/>
                </a:solidFill>
                <a:highlight>
                  <a:srgbClr val="FFFFFF"/>
                </a:highlight>
                <a:latin typeface="Consolas"/>
              </a:rPr>
              <a:t>rror, terminating compilation:</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smtClean="0">
                <a:solidFill>
                  <a:srgbClr val="000000"/>
                </a:solidFill>
                <a:highlight>
                  <a:srgbClr val="FFFFFF"/>
                </a:highlight>
                <a:latin typeface="Consolas"/>
              </a:rPr>
              <a:t>b.OldMethod</a:t>
            </a:r>
            <a:r>
              <a:rPr lang="en-US"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val="202655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DllImport</a:t>
            </a:r>
            <a:endParaRPr lang="en-US" dirty="0"/>
          </a:p>
        </p:txBody>
      </p:sp>
      <p:sp>
        <p:nvSpPr>
          <p:cNvPr id="3" name="Subtitle 2"/>
          <p:cNvSpPr>
            <a:spLocks noGrp="1"/>
          </p:cNvSpPr>
          <p:nvPr>
            <p:ph type="subTitle" idx="4294967295"/>
          </p:nvPr>
        </p:nvSpPr>
        <p:spPr/>
        <p:txBody>
          <a:bodyPr/>
          <a:lstStyle/>
          <a:p>
            <a:r>
              <a:rPr lang="en-GB" altLang="en-US" sz="2400" dirty="0">
                <a:latin typeface="+mn-lt"/>
              </a:rPr>
              <a:t>With the </a:t>
            </a:r>
            <a:r>
              <a:rPr lang="en-GB" altLang="en-US" sz="2400" dirty="0" err="1">
                <a:latin typeface="+mn-lt"/>
              </a:rPr>
              <a:t>DllImport</a:t>
            </a:r>
            <a:r>
              <a:rPr lang="en-GB" altLang="en-US" sz="2400" dirty="0">
                <a:latin typeface="+mn-lt"/>
              </a:rPr>
              <a:t> attribute, you can:</a:t>
            </a:r>
          </a:p>
          <a:p>
            <a:pPr marL="342900" lvl="1" indent="-342900">
              <a:buFont typeface="Arial" panose="020B0604020202020204" pitchFamily="34" charset="0"/>
              <a:buChar char="•"/>
            </a:pPr>
            <a:r>
              <a:rPr lang="en-GB" altLang="en-US" sz="2400" dirty="0"/>
              <a:t>Invoke unmanaged code in DLLs from a C# environment</a:t>
            </a:r>
          </a:p>
          <a:p>
            <a:pPr marL="342900" lvl="1" indent="-342900">
              <a:buFont typeface="Arial" panose="020B0604020202020204" pitchFamily="34" charset="0"/>
              <a:buChar char="•"/>
            </a:pPr>
            <a:r>
              <a:rPr lang="en-US" altLang="en-US" sz="2400" dirty="0">
                <a:cs typeface="Times New Roman" pitchFamily="18" charset="0"/>
              </a:rPr>
              <a:t>Tag an external method to show that it resides in an unmanaged DLL</a:t>
            </a:r>
            <a:r>
              <a:rPr lang="en-US" altLang="en-US" sz="2400" dirty="0"/>
              <a:t> </a:t>
            </a:r>
          </a:p>
          <a:p>
            <a:endParaRPr lang="en-US" dirty="0"/>
          </a:p>
        </p:txBody>
      </p:sp>
      <p:sp>
        <p:nvSpPr>
          <p:cNvPr id="4" name="AutoShape 3"/>
          <p:cNvSpPr txBox="1">
            <a:spLocks noChangeAspect="1" noChangeArrowheads="1"/>
          </p:cNvSpPr>
          <p:nvPr/>
        </p:nvSpPr>
        <p:spPr bwMode="auto">
          <a:xfrm>
            <a:off x="355600" y="2667000"/>
            <a:ext cx="11277600" cy="3733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smtClean="0">
                <a:solidFill>
                  <a:srgbClr val="0000FF"/>
                </a:solidFill>
                <a:highlight>
                  <a:srgbClr val="FFFFFF"/>
                </a:highlight>
                <a:latin typeface="Consolas"/>
              </a:rPr>
              <a:t>using</a:t>
            </a:r>
            <a:r>
              <a:rPr lang="en-US" sz="1800" dirty="0" smtClean="0">
                <a:solidFill>
                  <a:srgbClr val="000000"/>
                </a:solidFill>
                <a:highlight>
                  <a:srgbClr val="FFFFFF"/>
                </a:highlight>
                <a:latin typeface="Consolas"/>
              </a:rPr>
              <a:t> </a:t>
            </a:r>
            <a:r>
              <a:rPr lang="en-US" sz="1800" dirty="0" err="1">
                <a:solidFill>
                  <a:srgbClr val="000000"/>
                </a:solidFill>
                <a:highlight>
                  <a:srgbClr val="FFFFFF"/>
                </a:highlight>
                <a:latin typeface="Consolas"/>
              </a:rPr>
              <a:t>System.Runtime.InteropServices</a:t>
            </a:r>
            <a:r>
              <a:rPr lang="en-US" sz="1800" dirty="0" smtClean="0">
                <a:solidFill>
                  <a:srgbClr val="000000"/>
                </a:solidFill>
                <a:highlight>
                  <a:srgbClr val="FFFFFF"/>
                </a:highlight>
                <a:latin typeface="Consolas"/>
              </a:rPr>
              <a:t>;</a:t>
            </a:r>
          </a:p>
          <a:p>
            <a:r>
              <a:rPr lang="en-US" sz="1800" dirty="0" smtClean="0">
                <a:solidFill>
                  <a:srgbClr val="0000FF"/>
                </a:solidFill>
                <a:highlight>
                  <a:srgbClr val="FFFFFF"/>
                </a:highlight>
                <a:latin typeface="Consolas"/>
              </a:rPr>
              <a:t>public</a:t>
            </a:r>
            <a:r>
              <a:rPr lang="en-US" sz="1800" dirty="0" smtClean="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MyClass</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DllImport</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"MyDLL.dll"</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EntryPoint</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a:t>
            </a:r>
            <a:r>
              <a:rPr lang="en-US" sz="1800" dirty="0" err="1">
                <a:solidFill>
                  <a:srgbClr val="A31515"/>
                </a:solidFill>
                <a:highlight>
                  <a:srgbClr val="FFFFFF"/>
                </a:highlight>
                <a:latin typeface="Consolas"/>
              </a:rPr>
              <a:t>MyFunction</a:t>
            </a:r>
            <a:r>
              <a:rPr lang="en-US" sz="1800" dirty="0">
                <a:solidFill>
                  <a:srgbClr val="A31515"/>
                </a:solidFill>
                <a:highlight>
                  <a:srgbClr val="FFFFFF"/>
                </a:highlight>
                <a:latin typeface="Consolas"/>
              </a:rPr>
              <a:t>"</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static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extern</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MyFunction</a:t>
            </a:r>
            <a:r>
              <a:rPr lang="en-US" sz="1800" dirty="0">
                <a:solidFill>
                  <a:srgbClr val="000000"/>
                </a:solidFill>
                <a:highlight>
                  <a:srgbClr val="FFFFFF"/>
                </a:highlight>
                <a:latin typeface="Consolas"/>
              </a:rPr>
              <a:t>(</a:t>
            </a:r>
            <a:r>
              <a:rPr lang="en-US" sz="1800" dirty="0">
                <a:solidFill>
                  <a:srgbClr val="0000FF"/>
                </a:solidFill>
                <a:highlight>
                  <a:srgbClr val="FFFFFF"/>
                </a:highlight>
                <a:latin typeface="Consolas"/>
              </a:rPr>
              <a:t>string</a:t>
            </a:r>
            <a:r>
              <a:rPr lang="en-US" sz="1800" dirty="0">
                <a:solidFill>
                  <a:srgbClr val="000000"/>
                </a:solidFill>
                <a:highlight>
                  <a:srgbClr val="FFFFFF"/>
                </a:highlight>
                <a:latin typeface="Consolas"/>
              </a:rPr>
              <a:t> param1);</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result = </a:t>
            </a:r>
            <a:r>
              <a:rPr lang="en-US" sz="1800" dirty="0" err="1">
                <a:solidFill>
                  <a:srgbClr val="000000"/>
                </a:solidFill>
                <a:highlight>
                  <a:srgbClr val="FFFFFF"/>
                </a:highlight>
                <a:latin typeface="Consolas"/>
              </a:rPr>
              <a:t>MyFunction</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"Hello Unmanaged Code"</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lang="en-US" altLang="en-US" sz="1800" b="0" kern="0" dirty="0" smtClean="0">
              <a:solidFill>
                <a:srgbClr val="000000"/>
              </a:solidFill>
            </a:endParaRPr>
          </a:p>
        </p:txBody>
      </p:sp>
    </p:spTree>
    <p:extLst>
      <p:ext uri="{BB962C8B-B14F-4D97-AF65-F5344CB8AC3E}">
        <p14:creationId xmlns:p14="http://schemas.microsoft.com/office/powerpoint/2010/main" val="54264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WebMethod</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sz="2400" dirty="0" err="1">
                <a:latin typeface="+mn-lt"/>
              </a:rPr>
              <a:t>WebMethods</a:t>
            </a:r>
            <a:r>
              <a:rPr lang="en-US" sz="2400" dirty="0">
                <a:latin typeface="+mn-lt"/>
              </a:rPr>
              <a:t> make the development of XML Web Services easier by encapsulating a good deal of functionality</a:t>
            </a:r>
            <a:r>
              <a:rPr lang="en-US" sz="2400" dirty="0" smtClean="0">
                <a:latin typeface="+mn-lt"/>
              </a:rPr>
              <a:t>.</a:t>
            </a:r>
          </a:p>
          <a:p>
            <a:pPr marL="342900" indent="-342900">
              <a:buFont typeface="Arial" panose="020B0604020202020204" pitchFamily="34" charset="0"/>
              <a:buChar char="•"/>
            </a:pPr>
            <a:r>
              <a:rPr lang="en-US" sz="2400" dirty="0" smtClean="0">
                <a:latin typeface="+mn-lt"/>
              </a:rPr>
              <a:t> </a:t>
            </a:r>
            <a:r>
              <a:rPr lang="en-US" sz="2400" dirty="0">
                <a:latin typeface="+mn-lt"/>
              </a:rPr>
              <a:t>Attaching the </a:t>
            </a:r>
            <a:r>
              <a:rPr lang="en-US" sz="2400" dirty="0" err="1">
                <a:latin typeface="+mn-lt"/>
              </a:rPr>
              <a:t>WebMethod</a:t>
            </a:r>
            <a:r>
              <a:rPr lang="en-US" sz="2400" dirty="0">
                <a:latin typeface="+mn-lt"/>
              </a:rPr>
              <a:t> attribute to a Public method indicates that you want the method exposed as part of the XML Web service. </a:t>
            </a:r>
            <a:endParaRPr lang="en-US" sz="2400" dirty="0" smtClean="0">
              <a:latin typeface="+mn-lt"/>
            </a:endParaRPr>
          </a:p>
          <a:p>
            <a:pPr marL="342900" indent="-342900">
              <a:buFont typeface="Arial" panose="020B0604020202020204" pitchFamily="34" charset="0"/>
              <a:buChar char="•"/>
            </a:pPr>
            <a:r>
              <a:rPr lang="en-US" sz="2400" dirty="0" smtClean="0">
                <a:latin typeface="+mn-lt"/>
              </a:rPr>
              <a:t>The </a:t>
            </a:r>
            <a:r>
              <a:rPr lang="en-US" sz="2400" dirty="0" err="1">
                <a:latin typeface="+mn-lt"/>
              </a:rPr>
              <a:t>WebMethod</a:t>
            </a:r>
            <a:r>
              <a:rPr lang="en-US" sz="2400" dirty="0">
                <a:latin typeface="+mn-lt"/>
              </a:rPr>
              <a:t> attribute is added to each method we want to expose as a Web Service.</a:t>
            </a:r>
          </a:p>
        </p:txBody>
      </p:sp>
      <p:sp>
        <p:nvSpPr>
          <p:cNvPr id="4" name="AutoShape 3"/>
          <p:cNvSpPr txBox="1">
            <a:spLocks noChangeAspect="1" noChangeArrowheads="1"/>
          </p:cNvSpPr>
          <p:nvPr/>
        </p:nvSpPr>
        <p:spPr bwMode="auto">
          <a:xfrm>
            <a:off x="1828800" y="3534228"/>
            <a:ext cx="8305800" cy="3171372"/>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Service</a:t>
            </a:r>
            <a:r>
              <a:rPr lang="en-US" sz="1800" dirty="0">
                <a:solidFill>
                  <a:srgbClr val="000000"/>
                </a:solidFill>
                <a:highlight>
                  <a:srgbClr val="FFFFFF"/>
                </a:highlight>
                <a:latin typeface="Consolas"/>
              </a:rPr>
              <a:t> : </a:t>
            </a:r>
            <a:r>
              <a:rPr lang="en-US" sz="1800" dirty="0" err="1">
                <a:solidFill>
                  <a:srgbClr val="000000"/>
                </a:solidFill>
                <a:highlight>
                  <a:srgbClr val="FFFFFF"/>
                </a:highlight>
                <a:latin typeface="Consolas"/>
              </a:rPr>
              <a:t>System.Web.Services.WebService</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p>
          <a:p>
            <a:r>
              <a:rPr lang="en-US" sz="1800" dirty="0" smtClean="0">
                <a:solidFill>
                  <a:srgbClr val="000000"/>
                </a:solidFill>
                <a:highlight>
                  <a:srgbClr val="FFFFFF"/>
                </a:highlight>
                <a:latin typeface="Consolas"/>
              </a:rPr>
              <a:t>        [</a:t>
            </a:r>
            <a:r>
              <a:rPr lang="en-US" sz="1800" dirty="0" err="1" smtClean="0">
                <a:solidFill>
                  <a:schemeClr val="bg2">
                    <a:lumMod val="60000"/>
                    <a:lumOff val="40000"/>
                  </a:schemeClr>
                </a:solidFill>
                <a:highlight>
                  <a:srgbClr val="FFFFFF"/>
                </a:highlight>
                <a:latin typeface="Consolas"/>
              </a:rPr>
              <a:t>WebMethod</a:t>
            </a:r>
            <a:r>
              <a:rPr lang="en-US" sz="1800" dirty="0" smtClean="0">
                <a:solidFill>
                  <a:srgbClr val="000000"/>
                </a:solidFill>
                <a:highlight>
                  <a:srgbClr val="FFFFFF"/>
                </a:highlight>
                <a:latin typeface="Consolas"/>
              </a:rPr>
              <a:t>(</a:t>
            </a:r>
            <a:r>
              <a:rPr lang="en-US" sz="1800" dirty="0" err="1" smtClean="0">
                <a:solidFill>
                  <a:srgbClr val="000000"/>
                </a:solidFill>
                <a:highlight>
                  <a:srgbClr val="FFFFFF"/>
                </a:highlight>
                <a:latin typeface="Consolas"/>
              </a:rPr>
              <a:t>CacheDuration</a:t>
            </a:r>
            <a:r>
              <a:rPr lang="en-US" sz="1800" dirty="0" smtClean="0">
                <a:solidFill>
                  <a:srgbClr val="000000"/>
                </a:solidFill>
                <a:highlight>
                  <a:srgbClr val="FFFFFF"/>
                </a:highlight>
                <a:latin typeface="Consolas"/>
              </a:rPr>
              <a:t> = 20)]</a:t>
            </a:r>
          </a:p>
          <a:p>
            <a:r>
              <a:rPr lang="en-US" sz="1800" dirty="0" smtClean="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string</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GetTime</a:t>
            </a:r>
            <a:r>
              <a:rPr lang="en-US" sz="1800" dirty="0">
                <a:solidFill>
                  <a:srgbClr val="000000"/>
                </a:solidFill>
                <a:highlight>
                  <a:srgbClr val="FFFFFF"/>
                </a:highlight>
                <a:latin typeface="Consolas"/>
              </a:rPr>
              <a:t>(</a:t>
            </a:r>
            <a:r>
              <a:rPr lang="en-US" sz="1800" dirty="0">
                <a:solidFill>
                  <a:srgbClr val="0000FF"/>
                </a:solidFill>
                <a:highlight>
                  <a:srgbClr val="FFFFFF"/>
                </a:highlight>
                <a:latin typeface="Consolas"/>
              </a:rPr>
              <a:t>string</a:t>
            </a:r>
            <a:r>
              <a:rPr lang="en-US" sz="1800" dirty="0">
                <a:solidFill>
                  <a:srgbClr val="000000"/>
                </a:solidFill>
                <a:highlight>
                  <a:srgbClr val="FFFFFF"/>
                </a:highlight>
                <a:latin typeface="Consolas"/>
              </a:rPr>
              <a:t> city)</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//Logic goes here</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return</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DateTime</a:t>
            </a:r>
            <a:r>
              <a:rPr lang="en-US" sz="1800" dirty="0" err="1">
                <a:solidFill>
                  <a:srgbClr val="000000"/>
                </a:solidFill>
                <a:highlight>
                  <a:srgbClr val="FFFFFF"/>
                </a:highlight>
                <a:latin typeface="Consolas"/>
              </a:rPr>
              <a:t>.Now.ToString</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lang="en-US" altLang="en-US" sz="1800" b="0" kern="0" dirty="0" smtClean="0">
              <a:solidFill>
                <a:srgbClr val="000000"/>
              </a:solidFill>
            </a:endParaRPr>
          </a:p>
        </p:txBody>
      </p:sp>
    </p:spTree>
    <p:extLst>
      <p:ext uri="{BB962C8B-B14F-4D97-AF65-F5344CB8AC3E}">
        <p14:creationId xmlns:p14="http://schemas.microsoft.com/office/powerpoint/2010/main" val="255374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AttributeUsage</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sz="2400" dirty="0">
                <a:latin typeface="+mn-lt"/>
              </a:rPr>
              <a:t>The pre-defined attribute </a:t>
            </a:r>
            <a:r>
              <a:rPr lang="en-US" sz="2400" b="1" dirty="0" err="1">
                <a:latin typeface="+mn-lt"/>
              </a:rPr>
              <a:t>AttributeUsage</a:t>
            </a:r>
            <a:r>
              <a:rPr lang="en-US" sz="2400" dirty="0">
                <a:latin typeface="+mn-lt"/>
              </a:rPr>
              <a:t> describes how a custom attribute class can be used. It specifies the types of items to which the attribute can be applied.</a:t>
            </a:r>
          </a:p>
        </p:txBody>
      </p:sp>
      <p:sp>
        <p:nvSpPr>
          <p:cNvPr id="4" name="AutoShape 3"/>
          <p:cNvSpPr txBox="1">
            <a:spLocks noChangeAspect="1" noChangeArrowheads="1"/>
          </p:cNvSpPr>
          <p:nvPr/>
        </p:nvSpPr>
        <p:spPr bwMode="auto">
          <a:xfrm>
            <a:off x="355600" y="2438400"/>
            <a:ext cx="11277600" cy="3733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8000"/>
                </a:solidFill>
                <a:highlight>
                  <a:srgbClr val="FFFFFF"/>
                </a:highlight>
                <a:latin typeface="Consolas"/>
              </a:rPr>
              <a:t>//a custom attribute </a:t>
            </a:r>
            <a:r>
              <a:rPr lang="en-US" sz="1800" dirty="0" err="1">
                <a:solidFill>
                  <a:srgbClr val="008000"/>
                </a:solidFill>
                <a:highlight>
                  <a:srgbClr val="FFFFFF"/>
                </a:highlight>
                <a:latin typeface="Consolas"/>
              </a:rPr>
              <a:t>BugFix</a:t>
            </a:r>
            <a:r>
              <a:rPr lang="en-US" sz="1800" dirty="0">
                <a:solidFill>
                  <a:srgbClr val="008000"/>
                </a:solidFill>
                <a:highlight>
                  <a:srgbClr val="FFFFFF"/>
                </a:highlight>
                <a:latin typeface="Consolas"/>
              </a:rPr>
              <a:t> to be assigned to a class and its members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AttributeUsage</a:t>
            </a:r>
            <a:r>
              <a:rPr lang="en-US" sz="1800" dirty="0">
                <a:solidFill>
                  <a:srgbClr val="000000"/>
                </a:solidFill>
                <a:highlight>
                  <a:srgbClr val="FFFFFF"/>
                </a:highlight>
                <a:latin typeface="Consolas"/>
              </a:rPr>
              <a:t>(</a:t>
            </a:r>
            <a:r>
              <a:rPr lang="en-US" sz="1800" dirty="0" err="1">
                <a:solidFill>
                  <a:srgbClr val="2B91AF"/>
                </a:solidFill>
                <a:highlight>
                  <a:srgbClr val="FFFFFF"/>
                </a:highlight>
                <a:latin typeface="Consolas"/>
              </a:rPr>
              <a:t>AttributeTargets</a:t>
            </a:r>
            <a:r>
              <a:rPr lang="en-US" sz="1800" dirty="0" err="1">
                <a:solidFill>
                  <a:srgbClr val="000000"/>
                </a:solidFill>
                <a:highlight>
                  <a:srgbClr val="FFFFFF"/>
                </a:highlight>
                <a:latin typeface="Consolas"/>
              </a:rPr>
              <a:t>.Class</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AttributeTargets</a:t>
            </a:r>
            <a:r>
              <a:rPr lang="en-US" sz="1800" dirty="0" err="1">
                <a:solidFill>
                  <a:srgbClr val="000000"/>
                </a:solidFill>
                <a:highlight>
                  <a:srgbClr val="FFFFFF"/>
                </a:highlight>
                <a:latin typeface="Consolas"/>
              </a:rPr>
              <a:t>.Constructor</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AttributeTargets</a:t>
            </a:r>
            <a:r>
              <a:rPr lang="en-US" sz="1800" dirty="0" err="1">
                <a:solidFill>
                  <a:srgbClr val="000000"/>
                </a:solidFill>
                <a:highlight>
                  <a:srgbClr val="FFFFFF"/>
                </a:highlight>
                <a:latin typeface="Consolas"/>
              </a:rPr>
              <a:t>.Field</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AttributeTargets</a:t>
            </a:r>
            <a:r>
              <a:rPr lang="en-US" sz="1800" dirty="0" err="1">
                <a:solidFill>
                  <a:srgbClr val="000000"/>
                </a:solidFill>
                <a:highlight>
                  <a:srgbClr val="FFFFFF"/>
                </a:highlight>
                <a:latin typeface="Consolas"/>
              </a:rPr>
              <a:t>.Method</a:t>
            </a:r>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AttributeTargets</a:t>
            </a:r>
            <a:r>
              <a:rPr lang="en-US" sz="1800" dirty="0" err="1">
                <a:solidFill>
                  <a:srgbClr val="000000"/>
                </a:solidFill>
                <a:highlight>
                  <a:srgbClr val="FFFFFF"/>
                </a:highlight>
                <a:latin typeface="Consolas"/>
              </a:rPr>
              <a:t>.Property</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AllowMultiple</a:t>
            </a:r>
            <a:r>
              <a:rPr lang="en-US" sz="1800" dirty="0">
                <a:solidFill>
                  <a:srgbClr val="000000"/>
                </a:solidFill>
                <a:highlight>
                  <a:srgbClr val="FFFFFF"/>
                </a:highlight>
                <a:latin typeface="Consolas"/>
              </a:rPr>
              <a:t> = </a:t>
            </a:r>
            <a:r>
              <a:rPr lang="en-US" sz="1800" dirty="0">
                <a:solidFill>
                  <a:srgbClr val="0000FF"/>
                </a:solidFill>
                <a:highlight>
                  <a:srgbClr val="FFFFFF"/>
                </a:highlight>
                <a:latin typeface="Consolas"/>
              </a:rPr>
              <a:t>true</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DeBugInfo</a:t>
            </a:r>
            <a:r>
              <a:rPr lang="en-US" sz="1800" dirty="0">
                <a:solidFill>
                  <a:srgbClr val="000000"/>
                </a:solidFill>
                <a:highlight>
                  <a:srgbClr val="FFFFFF"/>
                </a:highlight>
                <a:latin typeface="Consolas"/>
              </a:rPr>
              <a:t> : </a:t>
            </a:r>
            <a:r>
              <a:rPr lang="en-US" sz="1800" dirty="0" err="1">
                <a:solidFill>
                  <a:srgbClr val="000000"/>
                </a:solidFill>
                <a:highlight>
                  <a:srgbClr val="FFFFFF"/>
                </a:highlight>
                <a:latin typeface="Consolas"/>
              </a:rPr>
              <a:t>System.</a:t>
            </a:r>
            <a:r>
              <a:rPr lang="en-US" sz="1800" dirty="0" err="1">
                <a:solidFill>
                  <a:srgbClr val="2B91AF"/>
                </a:solidFill>
                <a:highlight>
                  <a:srgbClr val="FFFFFF"/>
                </a:highlight>
                <a:latin typeface="Consolas"/>
              </a:rPr>
              <a:t>Attribute</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lang="en-US" altLang="en-US" sz="1800" b="0" kern="0" dirty="0" smtClean="0">
              <a:solidFill>
                <a:srgbClr val="000000"/>
              </a:solidFill>
            </a:endParaRPr>
          </a:p>
        </p:txBody>
      </p:sp>
    </p:spTree>
    <p:extLst>
      <p:ext uri="{BB962C8B-B14F-4D97-AF65-F5344CB8AC3E}">
        <p14:creationId xmlns:p14="http://schemas.microsoft.com/office/powerpoint/2010/main" val="3895126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FFBA538-E84F-4F96-AD2B-D6A03E20CA78}"/>
</file>

<file path=customXml/itemProps2.xml><?xml version="1.0" encoding="utf-8"?>
<ds:datastoreItem xmlns:ds="http://schemas.openxmlformats.org/officeDocument/2006/customXml" ds:itemID="{090C8E83-44E8-4420-BAD6-B01FC3CBFF22}"/>
</file>

<file path=customXml/itemProps3.xml><?xml version="1.0" encoding="utf-8"?>
<ds:datastoreItem xmlns:ds="http://schemas.openxmlformats.org/officeDocument/2006/customXml" ds:itemID="{32EB5EB0-39FE-481B-A57F-0128FC1444D8}"/>
</file>

<file path=docProps/app.xml><?xml version="1.0" encoding="utf-8"?>
<Properties xmlns="http://schemas.openxmlformats.org/officeDocument/2006/extended-properties" xmlns:vt="http://schemas.openxmlformats.org/officeDocument/2006/docPropsVTypes">
  <Template/>
  <TotalTime>1630</TotalTime>
  <Words>869</Words>
  <Application>Microsoft Office PowerPoint</Application>
  <PresentationFormat>Custom</PresentationFormat>
  <Paragraphs>179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Build_Template_16x9</vt:lpstr>
      <vt:lpstr>Rationale</vt:lpstr>
      <vt:lpstr>Topics</vt:lpstr>
      <vt:lpstr>Attributes</vt:lpstr>
      <vt:lpstr>Applying Attribute</vt:lpstr>
      <vt:lpstr>Predefined Attributes</vt:lpstr>
      <vt:lpstr>Obsolete</vt:lpstr>
      <vt:lpstr>DllImport</vt:lpstr>
      <vt:lpstr>WebMethod</vt:lpstr>
      <vt:lpstr>AttributeUsage</vt:lpstr>
      <vt:lpstr>Custom Attribute</vt:lpstr>
      <vt:lpstr>Custom Attribute</vt:lpstr>
      <vt:lpstr>Reflection</vt:lpstr>
      <vt:lpstr>Reflection Classes</vt:lpstr>
      <vt:lpstr>Reflection Classes</vt:lpstr>
      <vt:lpstr>Just a Minute</vt:lpstr>
      <vt:lpstr>Just a Minute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98</cp:revision>
  <dcterms:created xsi:type="dcterms:W3CDTF">2015-03-19T06:19:49Z</dcterms:created>
  <dcterms:modified xsi:type="dcterms:W3CDTF">2015-06-18T05:13:00Z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