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gif" ContentType="image/gif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304" r:id="rId2"/>
    <p:sldId id="306" r:id="rId3"/>
    <p:sldId id="307" r:id="rId4"/>
    <p:sldId id="330" r:id="rId5"/>
    <p:sldId id="337" r:id="rId6"/>
    <p:sldId id="331" r:id="rId7"/>
    <p:sldId id="332" r:id="rId8"/>
    <p:sldId id="335" r:id="rId9"/>
    <p:sldId id="336" r:id="rId10"/>
    <p:sldId id="333" r:id="rId11"/>
    <p:sldId id="334" r:id="rId12"/>
    <p:sldId id="257" r:id="rId13"/>
    <p:sldId id="326" r:id="rId14"/>
    <p:sldId id="260" r:id="rId15"/>
    <p:sldId id="325" r:id="rId16"/>
    <p:sldId id="259" r:id="rId17"/>
    <p:sldId id="261" r:id="rId18"/>
    <p:sldId id="262" r:id="rId19"/>
    <p:sldId id="263" r:id="rId20"/>
    <p:sldId id="264" r:id="rId21"/>
    <p:sldId id="265" r:id="rId22"/>
    <p:sldId id="266" r:id="rId23"/>
    <p:sldId id="283" r:id="rId24"/>
    <p:sldId id="308" r:id="rId25"/>
    <p:sldId id="284" r:id="rId26"/>
    <p:sldId id="285" r:id="rId27"/>
    <p:sldId id="286" r:id="rId28"/>
    <p:sldId id="287" r:id="rId29"/>
    <p:sldId id="288" r:id="rId30"/>
    <p:sldId id="309" r:id="rId31"/>
    <p:sldId id="310" r:id="rId32"/>
    <p:sldId id="289" r:id="rId33"/>
    <p:sldId id="290" r:id="rId34"/>
    <p:sldId id="291" r:id="rId35"/>
    <p:sldId id="324" r:id="rId36"/>
    <p:sldId id="292" r:id="rId37"/>
    <p:sldId id="293" r:id="rId38"/>
    <p:sldId id="294" r:id="rId39"/>
    <p:sldId id="295" r:id="rId40"/>
    <p:sldId id="267" r:id="rId41"/>
    <p:sldId id="268" r:id="rId42"/>
    <p:sldId id="269" r:id="rId43"/>
    <p:sldId id="270" r:id="rId44"/>
    <p:sldId id="271" r:id="rId45"/>
    <p:sldId id="275" r:id="rId46"/>
    <p:sldId id="272" r:id="rId47"/>
    <p:sldId id="273" r:id="rId48"/>
    <p:sldId id="274" r:id="rId49"/>
    <p:sldId id="329" r:id="rId50"/>
    <p:sldId id="276" r:id="rId51"/>
    <p:sldId id="279" r:id="rId52"/>
    <p:sldId id="278" r:id="rId53"/>
    <p:sldId id="280" r:id="rId54"/>
    <p:sldId id="277" r:id="rId55"/>
    <p:sldId id="281" r:id="rId56"/>
    <p:sldId id="282" r:id="rId57"/>
    <p:sldId id="296" r:id="rId58"/>
    <p:sldId id="297" r:id="rId59"/>
    <p:sldId id="298" r:id="rId60"/>
    <p:sldId id="299" r:id="rId61"/>
    <p:sldId id="300" r:id="rId62"/>
    <p:sldId id="327" r:id="rId63"/>
    <p:sldId id="328" r:id="rId64"/>
    <p:sldId id="302" r:id="rId65"/>
    <p:sldId id="301" r:id="rId66"/>
    <p:sldId id="303" r:id="rId67"/>
    <p:sldId id="305" r:id="rId68"/>
    <p:sldId id="311" r:id="rId69"/>
    <p:sldId id="312" r:id="rId70"/>
    <p:sldId id="313" r:id="rId71"/>
    <p:sldId id="314" r:id="rId72"/>
    <p:sldId id="315" r:id="rId73"/>
    <p:sldId id="316" r:id="rId74"/>
    <p:sldId id="322" r:id="rId75"/>
    <p:sldId id="317" r:id="rId76"/>
    <p:sldId id="318" r:id="rId77"/>
    <p:sldId id="319" r:id="rId78"/>
    <p:sldId id="323" r:id="rId79"/>
    <p:sldId id="321" r:id="rId80"/>
    <p:sldId id="320" r:id="rId81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72" y="-72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89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collections.generic.aspx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6sh2ey19(v=vs.110).aspx" TargetMode="External"/><Relationship Id="rId2" Type="http://schemas.openxmlformats.org/officeDocument/2006/relationships/hyperlink" Target="https://msdn.microsoft.com/en-us/library/system.array(v=vs.110).aspx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nullable.aspx" TargetMode="Externa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387350" y="152400"/>
            <a:ext cx="8369300" cy="553998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>
            <a:lvl1pPr algn="l" defTabSz="752816" rtl="0" eaLnBrk="1" latinLnBrk="0" hangingPunct="1">
              <a:spcBef>
                <a:spcPct val="0"/>
              </a:spcBef>
              <a:buNone/>
              <a:defRPr sz="4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Evolution of C#</a:t>
            </a:r>
            <a:endParaRPr lang="en-US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 rot="1391691">
            <a:off x="1885596" y="6108343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32" tIns="45717" rIns="91432" bIns="45717" anchor="ctr"/>
          <a:lstStyle/>
          <a:p>
            <a:endParaRPr lang="da-DK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 rot="1391691" flipV="1">
            <a:off x="2312633" y="5012968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91432" tIns="45717" rIns="91432" bIns="45717" anchor="ctr"/>
          <a:lstStyle/>
          <a:p>
            <a:endParaRPr lang="da-DK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 rot="1391691">
            <a:off x="2453921" y="4784368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2" tIns="45717" rIns="91432" bIns="45717" anchor="ctr"/>
          <a:lstStyle/>
          <a:p>
            <a:endParaRPr lang="da-DK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rot="1391691" flipV="1">
            <a:off x="2879371" y="3688993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91432" tIns="45717" rIns="91432" bIns="45717" anchor="ctr"/>
          <a:lstStyle/>
          <a:p>
            <a:endParaRPr lang="da-DK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 rot="1391691">
            <a:off x="3020658" y="3460393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32" tIns="45717" rIns="91432" bIns="45717" anchor="ctr"/>
          <a:lstStyle/>
          <a:p>
            <a:endParaRPr lang="da-DK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rot="1391691" flipV="1">
            <a:off x="3447696" y="2366607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91432" tIns="45717" rIns="91432" bIns="45717" anchor="ctr"/>
          <a:lstStyle/>
          <a:p>
            <a:endParaRPr lang="da-DK"/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593373" y="5695593"/>
            <a:ext cx="1254671" cy="528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>
            <a:spAutoFit/>
          </a:bodyPr>
          <a:lstStyle/>
          <a:p>
            <a:pPr algn="l"/>
            <a:r>
              <a:rPr lang="en-US" sz="2800" dirty="0"/>
              <a:t>C# 1.0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1168048" y="4400193"/>
            <a:ext cx="1254671" cy="528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>
            <a:spAutoFit/>
          </a:bodyPr>
          <a:lstStyle/>
          <a:p>
            <a:pPr algn="l"/>
            <a:r>
              <a:rPr lang="en-US" sz="2800" dirty="0"/>
              <a:t>C# 2.0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1744309" y="3103205"/>
            <a:ext cx="1254671" cy="528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>
            <a:spAutoFit/>
          </a:bodyPr>
          <a:lstStyle/>
          <a:p>
            <a:pPr algn="l"/>
            <a:r>
              <a:rPr lang="en-US" sz="2800" dirty="0"/>
              <a:t>C# 3.0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2465033" y="6055955"/>
            <a:ext cx="5256213" cy="46423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1432" tIns="45717" rIns="91432" bIns="45717">
            <a:spAutoFit/>
          </a:bodyPr>
          <a:lstStyle/>
          <a:p>
            <a:pPr algn="l"/>
            <a:r>
              <a:rPr lang="en-US" sz="2400" dirty="0"/>
              <a:t>Managed Code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968271" y="4709755"/>
            <a:ext cx="4897437" cy="46423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1432" tIns="45717" rIns="91432" bIns="45717">
            <a:spAutoFit/>
          </a:bodyPr>
          <a:lstStyle/>
          <a:p>
            <a:pPr algn="l"/>
            <a:r>
              <a:rPr lang="en-US" sz="2400" dirty="0"/>
              <a:t>Generics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3544533" y="3392130"/>
            <a:ext cx="3694467" cy="46423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 lIns="91432" tIns="45717" rIns="91432" bIns="45717">
            <a:spAutoFit/>
          </a:bodyPr>
          <a:lstStyle/>
          <a:p>
            <a:pPr algn="l"/>
            <a:r>
              <a:rPr lang="en-US" sz="2400" dirty="0"/>
              <a:t>Language Integrated Query</a:t>
            </a:r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 rot="1391691">
            <a:off x="3590925" y="2125663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32" tIns="45717" rIns="91432" bIns="45717" anchor="ctr"/>
          <a:lstStyle/>
          <a:p>
            <a:endParaRPr lang="da-DK"/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rot="1391691" flipV="1">
            <a:off x="4017963" y="1031877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91432" tIns="45717" rIns="91432" bIns="45717" anchor="ctr"/>
          <a:lstStyle/>
          <a:p>
            <a:endParaRPr lang="da-DK"/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2314576" y="1768475"/>
            <a:ext cx="1093553" cy="5232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>
            <a:spAutoFit/>
          </a:bodyPr>
          <a:lstStyle/>
          <a:p>
            <a:pPr algn="l"/>
            <a:r>
              <a:rPr lang="en-US" sz="2800" dirty="0"/>
              <a:t>C# </a:t>
            </a:r>
            <a:r>
              <a:rPr lang="en-US" sz="2800" dirty="0" smtClean="0"/>
              <a:t>4.0</a:t>
            </a:r>
            <a:endParaRPr lang="en-US" sz="2800" dirty="0"/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4114800" y="2057400"/>
            <a:ext cx="3200400" cy="46423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 lIns="91432" tIns="45717" rIns="91432" bIns="45717">
            <a:spAutoFit/>
          </a:bodyPr>
          <a:lstStyle/>
          <a:p>
            <a:pPr algn="l"/>
            <a:r>
              <a:rPr lang="en-US" sz="2400" dirty="0" smtClean="0"/>
              <a:t>Dynamic Programming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1066800"/>
            <a:ext cx="11201400" cy="5334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IN" sz="2800" dirty="0"/>
              <a:t>Object initializers let you assign values to any accessible fields or properties of an object at creation time without having to explicitly invoke a constructor. 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10234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latin typeface="+mj-lt"/>
              </a:rPr>
              <a:t>Object initializer</a:t>
            </a:r>
            <a:endParaRPr lang="en-US" sz="4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609600" y="2743200"/>
            <a:ext cx="10182225" cy="3581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971800"/>
            <a:ext cx="9601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1219200"/>
            <a:ext cx="11201400" cy="5334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IN" sz="2800" dirty="0" smtClean="0"/>
              <a:t>Collection </a:t>
            </a:r>
            <a:r>
              <a:rPr lang="en-IN" sz="2800" dirty="0"/>
              <a:t>initializers let you specify one or more element </a:t>
            </a:r>
            <a:r>
              <a:rPr lang="en-IN" sz="2800" dirty="0" err="1"/>
              <a:t>intializers</a:t>
            </a:r>
            <a:r>
              <a:rPr lang="en-IN" sz="2800" dirty="0"/>
              <a:t> when you initialize a collection class that implements </a:t>
            </a:r>
            <a:r>
              <a:rPr lang="en-IN" sz="2800" dirty="0" err="1"/>
              <a:t>IEnumerable</a:t>
            </a:r>
            <a:r>
              <a:rPr lang="en-IN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IN" sz="2800" dirty="0" smtClean="0"/>
              <a:t> </a:t>
            </a:r>
            <a:r>
              <a:rPr lang="en-IN" sz="2800" dirty="0"/>
              <a:t>The element initializers can be a simple value, an expression or an object initializer. 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IN" sz="2800" dirty="0" smtClean="0"/>
              <a:t>By </a:t>
            </a:r>
            <a:r>
              <a:rPr lang="en-IN" sz="2800" dirty="0"/>
              <a:t>using a collection initializer you do not have to specify multiple calls to the </a:t>
            </a:r>
            <a:r>
              <a:rPr lang="en-IN" sz="2800" b="1" dirty="0"/>
              <a:t>Add</a:t>
            </a:r>
            <a:r>
              <a:rPr lang="en-IN" sz="2800" dirty="0"/>
              <a:t> method of the class in your source code; the compiler adds the calls</a:t>
            </a:r>
            <a:r>
              <a:rPr lang="en-IN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endParaRPr lang="en-IN" sz="2400" dirty="0"/>
          </a:p>
          <a:p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462192" cy="697975"/>
          </a:xfrm>
        </p:spPr>
        <p:txBody>
          <a:bodyPr/>
          <a:lstStyle/>
          <a:p>
            <a:r>
              <a:rPr lang="en-US" altLang="en-US" dirty="0"/>
              <a:t>Collection </a:t>
            </a:r>
            <a:r>
              <a:rPr lang="en-US" altLang="en-US" dirty="0" smtClean="0"/>
              <a:t>Initializers</a:t>
            </a:r>
            <a:r>
              <a:rPr lang="en-US" altLang="en-US" sz="3600" dirty="0" smtClean="0">
                <a:latin typeface="+mn-lt"/>
              </a:rPr>
              <a:t/>
            </a:r>
            <a:br>
              <a:rPr lang="en-US" altLang="en-US" sz="3600" dirty="0" smtClean="0">
                <a:latin typeface="+mn-lt"/>
              </a:rPr>
            </a:br>
            <a:r>
              <a:rPr lang="en-US" altLang="en-US" sz="3600" dirty="0">
                <a:latin typeface="+mn-lt"/>
              </a:rPr>
              <a:t/>
            </a:r>
            <a:br>
              <a:rPr lang="en-US" altLang="en-US" sz="3600" dirty="0">
                <a:latin typeface="+mn-lt"/>
              </a:rPr>
            </a:br>
            <a:r>
              <a:rPr lang="en-US" altLang="en-US" sz="3600" dirty="0" smtClean="0">
                <a:latin typeface="+mn-lt"/>
              </a:rPr>
              <a:t/>
            </a:r>
            <a:br>
              <a:rPr lang="en-US" altLang="en-US" sz="3600" dirty="0" smtClean="0">
                <a:latin typeface="+mn-lt"/>
              </a:rPr>
            </a:br>
            <a:r>
              <a:rPr lang="en-US" altLang="en-US" sz="3600" dirty="0" smtClean="0">
                <a:latin typeface="+mn-lt"/>
              </a:rPr>
              <a:t/>
            </a:r>
            <a:br>
              <a:rPr lang="en-US" altLang="en-US" sz="3600" dirty="0" smtClean="0">
                <a:latin typeface="+mn-lt"/>
              </a:rPr>
            </a:br>
            <a:r>
              <a:rPr lang="en-US" altLang="en-US" sz="3600" dirty="0" smtClean="0">
                <a:latin typeface="+mn-lt"/>
              </a:rPr>
              <a:t/>
            </a:r>
            <a:br>
              <a:rPr lang="en-US" altLang="en-US" sz="3600" dirty="0" smtClean="0">
                <a:latin typeface="+mn-lt"/>
              </a:rPr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685800" y="4724400"/>
            <a:ext cx="9829800" cy="1905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12697"/>
            <a:ext cx="8534400" cy="146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3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altLang="en-US" sz="4000" dirty="0" smtClean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Collections :</a:t>
            </a:r>
            <a:endParaRPr lang="en-US" sz="40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066800"/>
            <a:ext cx="11734800" cy="51816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cs typeface="Aharoni" panose="02010803020104030203" pitchFamily="2" charset="-79"/>
              </a:rPr>
              <a:t>For the vast majority of applications, there is no need to build custom data structures.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cs typeface="Aharoni" panose="02010803020104030203" pitchFamily="2" charset="-79"/>
              </a:rPr>
              <a:t>Instead, you can use the prepackaged data-structure classes provided by the .NET Framework.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cs typeface="Aharoni" panose="02010803020104030203" pitchFamily="2" charset="-79"/>
              </a:rPr>
              <a:t>These classes are known as </a:t>
            </a:r>
            <a:r>
              <a:rPr lang="en-US" sz="2800" b="1" dirty="0">
                <a:solidFill>
                  <a:srgbClr val="FF0000"/>
                </a:solidFill>
                <a:cs typeface="Aharoni" panose="02010803020104030203" pitchFamily="2" charset="-79"/>
              </a:rPr>
              <a:t>collection</a:t>
            </a:r>
            <a:r>
              <a:rPr lang="en-US" sz="2800" dirty="0">
                <a:solidFill>
                  <a:srgbClr val="FF0000"/>
                </a:solidFill>
                <a:cs typeface="Aharoni" panose="02010803020104030203" pitchFamily="2" charset="-79"/>
              </a:rPr>
              <a:t> </a:t>
            </a:r>
            <a:r>
              <a:rPr lang="en-US" sz="2800" b="1" dirty="0">
                <a:solidFill>
                  <a:srgbClr val="FF0000"/>
                </a:solidFill>
                <a:cs typeface="Aharoni" panose="02010803020104030203" pitchFamily="2" charset="-79"/>
              </a:rPr>
              <a:t>classes</a:t>
            </a:r>
            <a:r>
              <a:rPr lang="en-US" sz="2800" b="1" dirty="0">
                <a:cs typeface="Aharoni" panose="02010803020104030203" pitchFamily="2" charset="-79"/>
              </a:rPr>
              <a:t>—</a:t>
            </a:r>
            <a:r>
              <a:rPr lang="en-US" sz="2800" dirty="0">
                <a:cs typeface="Aharoni" panose="02010803020104030203" pitchFamily="2" charset="-79"/>
              </a:rPr>
              <a:t>they store collections of data. Each instance of one of these classes is a </a:t>
            </a:r>
            <a:r>
              <a:rPr lang="en-US" sz="2800" b="1" dirty="0">
                <a:solidFill>
                  <a:srgbClr val="FF0000"/>
                </a:solidFill>
                <a:cs typeface="Aharoni" panose="02010803020104030203" pitchFamily="2" charset="-79"/>
              </a:rPr>
              <a:t>collection</a:t>
            </a:r>
            <a:r>
              <a:rPr lang="en-US" sz="2800" dirty="0">
                <a:cs typeface="Aharoni" panose="02010803020104030203" pitchFamily="2" charset="-79"/>
              </a:rPr>
              <a:t> of items.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cs typeface="Aharoni" panose="02010803020104030203" pitchFamily="2" charset="-79"/>
              </a:rPr>
              <a:t>Collection classes enable programmers to store sets of items by using existing data structures, without concern for how they are implemented.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sz="2800" b="1" dirty="0" err="1">
                <a:solidFill>
                  <a:srgbClr val="FF0000"/>
                </a:solidFill>
                <a:ea typeface="Times New Roman" pitchFamily="18" charset="0"/>
                <a:cs typeface="Aharoni" panose="02010803020104030203" pitchFamily="2" charset="-79"/>
              </a:rPr>
              <a:t>System.Collections</a:t>
            </a:r>
            <a:r>
              <a:rPr lang="en-US" sz="2800" dirty="0">
                <a:solidFill>
                  <a:srgbClr val="FF0000"/>
                </a:solidFill>
                <a:cs typeface="Aharoni" panose="02010803020104030203" pitchFamily="2" charset="-79"/>
              </a:rPr>
              <a:t> </a:t>
            </a:r>
            <a:r>
              <a:rPr lang="en-US" sz="2800" dirty="0">
                <a:cs typeface="Aharoni" panose="02010803020104030203" pitchFamily="2" charset="-79"/>
              </a:rPr>
              <a:t>contains collections that store references to objects.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3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11799191" cy="896552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>
            <a:lvl1pPr algn="l" defTabSz="752816" rtl="0" eaLnBrk="1" latinLnBrk="0" hangingPunct="1">
              <a:spcBef>
                <a:spcPct val="0"/>
              </a:spcBef>
              <a:buNone/>
              <a:defRPr sz="4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Collections (Contd.)</a:t>
            </a:r>
            <a:endParaRPr lang="en-US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914400" y="1048952"/>
            <a:ext cx="8763000" cy="489464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dhanisha.n\Desktop\C#\pptimg\Collection-in-Csh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63774"/>
            <a:ext cx="7631511" cy="45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1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8458200" cy="671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Non-Generic Collections : </a:t>
            </a:r>
            <a:r>
              <a:rPr lang="en-US" altLang="en-US" sz="2800" dirty="0" err="1" smtClean="0">
                <a:latin typeface="+mj-lt"/>
              </a:rPr>
              <a:t>System.Collections</a:t>
            </a:r>
            <a:endParaRPr lang="en-US" altLang="en-US" sz="2800" dirty="0" smtClean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err="1" smtClean="0">
                <a:latin typeface="+mj-lt"/>
              </a:rPr>
              <a:t>ArrayList</a:t>
            </a:r>
            <a:endParaRPr lang="en-US" altLang="en-US" sz="2400" dirty="0" smtClean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en-US" altLang="en-US" sz="2400" dirty="0" smtClean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latin typeface="+mj-lt"/>
              </a:rPr>
              <a:t>Bit Array</a:t>
            </a:r>
            <a:endParaRPr lang="en-US" altLang="en-US" sz="2400" dirty="0">
              <a:latin typeface="+mj-lt"/>
            </a:endParaRPr>
          </a:p>
          <a:p>
            <a:pPr marL="573087" lvl="1">
              <a:lnSpc>
                <a:spcPct val="80000"/>
              </a:lnSpc>
              <a:defRPr/>
            </a:pPr>
            <a:endParaRPr lang="en-US" altLang="en-US" sz="2400" dirty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err="1" smtClean="0">
                <a:latin typeface="+mj-lt"/>
              </a:rPr>
              <a:t>HashTable</a:t>
            </a:r>
            <a:endParaRPr lang="en-US" altLang="en-US" sz="2400" dirty="0">
              <a:latin typeface="+mj-lt"/>
            </a:endParaRPr>
          </a:p>
          <a:p>
            <a:pPr marL="573087" lvl="1">
              <a:lnSpc>
                <a:spcPct val="80000"/>
              </a:lnSpc>
              <a:defRPr/>
            </a:pPr>
            <a:endParaRPr lang="en-US" altLang="en-US" sz="2400" dirty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latin typeface="+mj-lt"/>
              </a:rPr>
              <a:t>Stack</a:t>
            </a:r>
            <a:endParaRPr lang="en-US" altLang="en-US" sz="2400" dirty="0">
              <a:latin typeface="+mj-lt"/>
            </a:endParaRPr>
          </a:p>
          <a:p>
            <a:pPr marL="573087" lvl="1">
              <a:lnSpc>
                <a:spcPct val="80000"/>
              </a:lnSpc>
              <a:defRPr/>
            </a:pPr>
            <a:endParaRPr lang="en-US" altLang="en-US" sz="2400" dirty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latin typeface="+mj-lt"/>
              </a:rPr>
              <a:t>Queue</a:t>
            </a:r>
          </a:p>
          <a:p>
            <a:pPr marL="573087" lvl="1">
              <a:lnSpc>
                <a:spcPct val="80000"/>
              </a:lnSpc>
              <a:defRPr/>
            </a:pPr>
            <a:endParaRPr lang="en-US" altLang="en-US" sz="2400" dirty="0">
              <a:latin typeface="+mj-lt"/>
            </a:endParaRPr>
          </a:p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Generic Collections :   </a:t>
            </a:r>
            <a:r>
              <a:rPr lang="en-US" altLang="en-US" sz="2800" dirty="0" err="1">
                <a:latin typeface="+mj-lt"/>
              </a:rPr>
              <a:t>System.Collections.Generic</a:t>
            </a:r>
            <a:endParaRPr lang="en-US" altLang="en-US" sz="2800" dirty="0">
              <a:latin typeface="+mj-lt"/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latin typeface="+mj-lt"/>
              </a:rPr>
              <a:t>List&lt;</a:t>
            </a:r>
            <a:r>
              <a:rPr lang="en-US" altLang="en-US" sz="2400" dirty="0" err="1" smtClean="0">
                <a:latin typeface="+mj-lt"/>
              </a:rPr>
              <a:t>ItemType</a:t>
            </a:r>
            <a:r>
              <a:rPr lang="en-US" altLang="en-US" sz="2400" dirty="0" smtClean="0">
                <a:latin typeface="+mj-lt"/>
              </a:rPr>
              <a:t>&gt;</a:t>
            </a:r>
          </a:p>
          <a:p>
            <a:pPr marL="573087" lvl="1">
              <a:lnSpc>
                <a:spcPct val="80000"/>
              </a:lnSpc>
              <a:defRPr/>
            </a:pPr>
            <a:endParaRPr lang="en-US" altLang="en-US" sz="2400" dirty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latin typeface="+mj-lt"/>
              </a:rPr>
              <a:t>Dictionary&lt;K,V&gt;</a:t>
            </a:r>
          </a:p>
          <a:p>
            <a:pPr marL="573087" lvl="1">
              <a:lnSpc>
                <a:spcPct val="80000"/>
              </a:lnSpc>
              <a:defRPr/>
            </a:pPr>
            <a:endParaRPr lang="en-US" altLang="en-US" sz="2400" dirty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latin typeface="+mj-lt"/>
              </a:rPr>
              <a:t>Stack&lt;</a:t>
            </a:r>
            <a:r>
              <a:rPr lang="en-US" altLang="en-US" sz="2400" dirty="0" err="1" smtClean="0">
                <a:latin typeface="+mj-lt"/>
              </a:rPr>
              <a:t>ItemType</a:t>
            </a:r>
            <a:r>
              <a:rPr lang="en-US" altLang="en-US" sz="2400" dirty="0" smtClean="0">
                <a:latin typeface="+mj-lt"/>
              </a:rPr>
              <a:t>&gt;</a:t>
            </a: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en-US" altLang="en-US" sz="2400" dirty="0" smtClean="0"/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/>
              <a:t>Queue&lt;</a:t>
            </a:r>
            <a:r>
              <a:rPr lang="en-US" altLang="en-US" sz="2400" dirty="0" err="1" smtClean="0"/>
              <a:t>ItemType</a:t>
            </a:r>
            <a:r>
              <a:rPr lang="en-US" altLang="en-US" sz="2400" dirty="0"/>
              <a:t>&gt;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8601" y="152400"/>
            <a:ext cx="11125200" cy="457200"/>
          </a:xfrm>
        </p:spPr>
        <p:txBody>
          <a:bodyPr/>
          <a:lstStyle/>
          <a:p>
            <a:r>
              <a:rPr lang="en-US" altLang="en-US" sz="40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Collections (Contd.)</a:t>
            </a:r>
            <a:endParaRPr lang="en-US" sz="40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533400" y="914400"/>
            <a:ext cx="10439400" cy="4953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2" descr="C:\Users\dhanisha.n\Desktop\C#\pptimg\ArrayLis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8" y="1420960"/>
            <a:ext cx="9804142" cy="414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ArrayList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Limitations of traditional array</a:t>
            </a:r>
            <a:endParaRPr lang="en-US" altLang="en-US" dirty="0">
              <a:cs typeface="Times New Roman" pitchFamily="18" charset="0"/>
            </a:endParaRPr>
          </a:p>
          <a:p>
            <a:pPr lvl="1"/>
            <a:r>
              <a:rPr lang="en-US" altLang="en-US" dirty="0" smtClean="0"/>
              <a:t>              Cannot </a:t>
            </a:r>
            <a:r>
              <a:rPr lang="en-US" altLang="en-US" dirty="0"/>
              <a:t>change the size or length of an array after it is created </a:t>
            </a:r>
            <a:endParaRPr lang="en-US" altLang="en-US" dirty="0" smtClean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 err="1" smtClean="0"/>
              <a:t>ArrayList</a:t>
            </a:r>
            <a:r>
              <a:rPr lang="en-US" altLang="en-US" sz="3200" dirty="0" smtClean="0"/>
              <a:t> can </a:t>
            </a:r>
            <a:r>
              <a:rPr lang="en-US" altLang="en-US" sz="3200" dirty="0"/>
              <a:t>set size at run time </a:t>
            </a:r>
            <a:endParaRPr lang="en-US" altLang="en-US" sz="3200" dirty="0" smtClean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Shrink </a:t>
            </a:r>
            <a:r>
              <a:rPr lang="en-US" altLang="en-US" sz="3200" dirty="0"/>
              <a:t>and grow dynamically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/>
              <a:t>Lower bound is </a:t>
            </a:r>
            <a:r>
              <a:rPr lang="en-US" altLang="en-US" sz="3200" dirty="0">
                <a:solidFill>
                  <a:srgbClr val="FFFF99"/>
                </a:solidFill>
              </a:rPr>
              <a:t>0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/>
              <a:t>Holds references to </a:t>
            </a:r>
            <a:r>
              <a:rPr lang="en-US" altLang="en-US" sz="3200" dirty="0">
                <a:solidFill>
                  <a:srgbClr val="FFFF99"/>
                </a:solidFill>
              </a:rPr>
              <a:t>objects</a:t>
            </a:r>
            <a:r>
              <a:rPr lang="en-US" altLang="en-US" sz="3200" dirty="0"/>
              <a:t>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/>
              <a:t>Need to cast whenever you take an item out of an typed array list </a:t>
            </a:r>
            <a:endParaRPr lang="en-US" altLang="en-US" sz="3200" dirty="0">
              <a:solidFill>
                <a:srgbClr val="FFFF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 smtClean="0"/>
              <a:t>Includes </a:t>
            </a:r>
            <a:r>
              <a:rPr lang="en-US" altLang="en-US" dirty="0"/>
              <a:t>large number of predefined methods</a:t>
            </a:r>
            <a:r>
              <a:rPr lang="en-US" altLang="en-US" sz="3200" dirty="0"/>
              <a:t> </a:t>
            </a:r>
          </a:p>
          <a:p>
            <a:endParaRPr lang="en-US" dirty="0"/>
          </a:p>
        </p:txBody>
      </p:sp>
      <p:pic>
        <p:nvPicPr>
          <p:cNvPr id="4098" name="Picture 2" descr="C:\Users\dhanisha.n\Desktop\C#\pptimg\singleDimArray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33400"/>
            <a:ext cx="2641600" cy="316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68680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109" y="304800"/>
            <a:ext cx="11690792" cy="697975"/>
          </a:xfrm>
        </p:spPr>
        <p:txBody>
          <a:bodyPr/>
          <a:lstStyle/>
          <a:p>
            <a:r>
              <a:rPr lang="en-US" altLang="en-US" dirty="0" err="1" smtClean="0"/>
              <a:t>ArrayList</a:t>
            </a:r>
            <a:r>
              <a:rPr lang="en-US" altLang="en-US" dirty="0" smtClean="0"/>
              <a:t> methods and properties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690792" cy="697975"/>
          </a:xfrm>
        </p:spPr>
        <p:txBody>
          <a:bodyPr/>
          <a:lstStyle/>
          <a:p>
            <a:r>
              <a:rPr lang="en-US" altLang="en-US" sz="3200" b="1" dirty="0" err="1"/>
              <a:t>ArrayList</a:t>
            </a:r>
            <a:r>
              <a:rPr lang="en-US" altLang="en-US" sz="3200" b="1" dirty="0"/>
              <a:t> methods and properties 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360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19200"/>
            <a:ext cx="871378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4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81000" y="-152400"/>
            <a:ext cx="11277600" cy="5715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err="1" smtClean="0"/>
              <a:t>BitArrays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most commonly used to represent a simple group of Boolean flags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Bit </a:t>
            </a:r>
            <a:r>
              <a:rPr lang="en-US" altLang="en-US" sz="2800" dirty="0"/>
              <a:t>values are represented as </a:t>
            </a:r>
            <a:r>
              <a:rPr lang="en-US" altLang="en-US" sz="2800" dirty="0" smtClean="0"/>
              <a:t>Booleans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BitArrays</a:t>
            </a:r>
            <a:r>
              <a:rPr lang="en-US" altLang="en-US" sz="2800" dirty="0"/>
              <a:t> useful for working with large data </a:t>
            </a:r>
            <a:r>
              <a:rPr lang="en-US" altLang="en-US" sz="2800" dirty="0" smtClean="0"/>
              <a:t>sets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 Properties - </a:t>
            </a:r>
            <a:r>
              <a:rPr lang="en-US" altLang="en-US" sz="2400" dirty="0" err="1" smtClean="0"/>
              <a:t>Count,Length,Item</a:t>
            </a:r>
            <a:endParaRPr lang="en-US" alt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Methods - Set( ) and </a:t>
            </a:r>
            <a:r>
              <a:rPr lang="en-US" altLang="en-US" sz="2800" dirty="0" err="1" smtClean="0"/>
              <a:t>SetAll</a:t>
            </a:r>
            <a:r>
              <a:rPr lang="en-US" altLang="en-US" sz="2800" dirty="0" smtClean="0"/>
              <a:t> ( ) </a:t>
            </a:r>
          </a:p>
          <a:p>
            <a:r>
              <a:rPr lang="en-US" sz="2800" dirty="0" smtClean="0"/>
              <a:t>Example: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11690792" cy="469375"/>
          </a:xfrm>
        </p:spPr>
        <p:txBody>
          <a:bodyPr/>
          <a:lstStyle/>
          <a:p>
            <a:r>
              <a:rPr lang="en-US" altLang="en-US" b="1" dirty="0" smtClean="0">
                <a:latin typeface="+mn-lt"/>
              </a:rPr>
              <a:t>BitArray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98745" y="4444130"/>
            <a:ext cx="10134600" cy="2286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8430"/>
            <a:ext cx="8153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0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81000" y="1371600"/>
            <a:ext cx="7672003" cy="26670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  <a:latin typeface="+mn-lt"/>
              </a:rPr>
              <a:t>Dynamically Typed Objects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  <a:latin typeface="+mn-lt"/>
              </a:rPr>
              <a:t>Optional and Named Parameters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  <a:latin typeface="+mn-lt"/>
              </a:rPr>
              <a:t>Improved COM Interoperability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  <a:latin typeface="+mn-lt"/>
              </a:rPr>
              <a:t>Co- and Contra-variance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75946" cy="609398"/>
          </a:xfrm>
        </p:spPr>
        <p:txBody>
          <a:bodyPr/>
          <a:lstStyle/>
          <a:p>
            <a:r>
              <a:rPr lang="en-US" dirty="0" smtClean="0"/>
              <a:t>C# 4.0 Language Innovations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52400" y="-228600"/>
            <a:ext cx="11658600" cy="677617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err="1" smtClean="0"/>
              <a:t>Hashtable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represents a collection of key/value pairs that are organized based on the hash code of the key</a:t>
            </a:r>
            <a:endParaRPr lang="en-US" altLang="en-US" sz="2400" dirty="0"/>
          </a:p>
          <a:p>
            <a:pPr lvl="1"/>
            <a:r>
              <a:rPr lang="en-US" altLang="en-US" sz="2400" dirty="0" smtClean="0">
                <a:latin typeface="+mj-lt"/>
              </a:rPr>
              <a:t>              Hash code - a number generated using a key with the objective of  </a:t>
            </a:r>
          </a:p>
          <a:p>
            <a:pPr lvl="1"/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smtClean="0">
                <a:latin typeface="+mj-lt"/>
              </a:rPr>
              <a:t>              providing   efficient insertion and find operations</a:t>
            </a:r>
          </a:p>
          <a:p>
            <a:pPr lvl="1"/>
            <a:r>
              <a:rPr lang="en-US" altLang="en-US" dirty="0" smtClean="0"/>
              <a:t>Example: </a:t>
            </a:r>
            <a:endParaRPr lang="en-US" altLang="en-US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lvl="1"/>
            <a:r>
              <a:rPr lang="en-US" altLang="en-US" sz="2200" dirty="0" smtClean="0"/>
              <a:t>              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843192" cy="774175"/>
          </a:xfrm>
        </p:spPr>
        <p:txBody>
          <a:bodyPr/>
          <a:lstStyle/>
          <a:p>
            <a:r>
              <a:rPr lang="en-US" altLang="en-US" sz="3200" b="1" dirty="0" err="1" smtClean="0">
                <a:latin typeface="+mn-lt"/>
              </a:rPr>
              <a:t>HashTable</a:t>
            </a:r>
            <a:r>
              <a:rPr lang="en-US" altLang="en-US" sz="3200" b="1" dirty="0" smtClean="0">
                <a:latin typeface="+mn-lt"/>
              </a:rPr>
              <a:t> :</a:t>
            </a:r>
            <a:endParaRPr lang="en-US" sz="3200" b="1" dirty="0">
              <a:latin typeface="+mn-lt"/>
            </a:endParaRPr>
          </a:p>
        </p:txBody>
      </p:sp>
      <p:pic>
        <p:nvPicPr>
          <p:cNvPr id="7170" name="Picture 2" descr="C:\Users\dhanisha.n\Desktop\C#\pptimg\hashtable-cshar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537" y="76200"/>
            <a:ext cx="3224990" cy="194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685800" y="4419600"/>
            <a:ext cx="8153400" cy="2362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4451702"/>
            <a:ext cx="6324599" cy="229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2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97427" y="0"/>
            <a:ext cx="11811000" cy="6096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Last-in-first-out (LIFO) collection of objects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As elements are added, the capacity is automatically increased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Push( ) adds an object to the end of the stack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Pop( ) removes and returns the object to the beginning of the stack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Peak( ) returns the object at the beginning of the stack without removing </a:t>
            </a:r>
            <a:r>
              <a:rPr lang="en-US" altLang="en-US" dirty="0" smtClean="0"/>
              <a:t>it</a:t>
            </a:r>
          </a:p>
          <a:p>
            <a:r>
              <a:rPr lang="en-US" altLang="en-US" dirty="0" smtClean="0"/>
              <a:t>Example:</a:t>
            </a:r>
          </a:p>
          <a:p>
            <a:r>
              <a:rPr lang="en-US" sz="2000" dirty="0" smtClean="0"/>
              <a:t>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11799190" cy="894996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Stack</a:t>
            </a:r>
            <a:endParaRPr lang="en-US" b="1" dirty="0">
              <a:latin typeface="+mn-lt"/>
            </a:endParaRPr>
          </a:p>
        </p:txBody>
      </p:sp>
      <p:pic>
        <p:nvPicPr>
          <p:cNvPr id="5122" name="Picture 2" descr="C:\Users\dhanisha.n\Desktop\C#\pptimg\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86200"/>
            <a:ext cx="3514725" cy="251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287055" y="4713962"/>
            <a:ext cx="6172200" cy="2057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16740"/>
            <a:ext cx="5645727" cy="153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3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6200" y="-914400"/>
            <a:ext cx="11963400" cy="74983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400" dirty="0"/>
              <a:t>First-In-First-Out (FIFO) collection of objects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400" dirty="0"/>
              <a:t>Useful for storing objects in the order they were received for sequential processing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400" dirty="0"/>
              <a:t>Capacity of a queue is the number of elements the queue can hold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400" dirty="0" err="1"/>
              <a:t>Enqueue</a:t>
            </a:r>
            <a:r>
              <a:rPr lang="en-US" altLang="en-US" sz="2400" dirty="0"/>
              <a:t>( ) adds an object to the end of the queue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400" dirty="0" err="1"/>
              <a:t>Dequeue</a:t>
            </a:r>
            <a:r>
              <a:rPr lang="en-US" altLang="en-US" sz="2400" dirty="0"/>
              <a:t>( ) removes and returns object at the beginning of the </a:t>
            </a:r>
            <a:r>
              <a:rPr lang="en-US" altLang="en-US" sz="2400" dirty="0" smtClean="0"/>
              <a:t>queue</a:t>
            </a:r>
          </a:p>
          <a:p>
            <a:r>
              <a:rPr lang="en-US" altLang="en-US" sz="2400" dirty="0" smtClean="0"/>
              <a:t>Example: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13855"/>
            <a:ext cx="11658600" cy="775855"/>
          </a:xfrm>
        </p:spPr>
        <p:txBody>
          <a:bodyPr/>
          <a:lstStyle/>
          <a:p>
            <a:r>
              <a:rPr lang="en-US" altLang="en-US" b="1" dirty="0">
                <a:latin typeface="+mn-lt"/>
              </a:rPr>
              <a:t>Queue</a:t>
            </a:r>
            <a:endParaRPr lang="en-US" b="1" dirty="0">
              <a:latin typeface="+mn-lt"/>
            </a:endParaRPr>
          </a:p>
        </p:txBody>
      </p:sp>
      <p:pic>
        <p:nvPicPr>
          <p:cNvPr id="6146" name="Picture 2" descr="C:\Users\dhanisha.n\Desktop\C#\pptimg\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110" y="62619"/>
            <a:ext cx="4003675" cy="13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457200" y="3581400"/>
            <a:ext cx="8763000" cy="3124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4" y="3791211"/>
            <a:ext cx="8354291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4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Delegates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Delegates in C# allow you to dynamically change the reference to the methods in a class. 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A delegate is a reference type variable, which holds the reference to a method. 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Delegates are a general-purpose mechanism for indirectly calling methods at runtime. Primary use of delegates in C# programming is for implementing events and the call-back methods. 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To implement delegates in your application you need to declare delegates, instantiate delegates and use delegates.</a:t>
            </a:r>
          </a:p>
          <a:p>
            <a:pPr>
              <a:defRPr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9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11799190" cy="894996"/>
          </a:xfrm>
        </p:spPr>
        <p:txBody>
          <a:bodyPr/>
          <a:lstStyle/>
          <a:p>
            <a:r>
              <a:rPr lang="en-US" sz="3600" b="1" dirty="0">
                <a:latin typeface="+mn-lt"/>
              </a:rPr>
              <a:t>Delegates</a:t>
            </a:r>
            <a:endParaRPr lang="en-US" sz="3600" dirty="0"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609600" y="1524000"/>
            <a:ext cx="8458200" cy="4114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 descr="C:\Users\dhanisha.n\Desktop\C#\pptimg\What-are-Delegates-and-Ev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9281"/>
            <a:ext cx="5334000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2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11799190" cy="894996"/>
          </a:xfrm>
        </p:spPr>
        <p:txBody>
          <a:bodyPr/>
          <a:lstStyle/>
          <a:p>
            <a:r>
              <a:rPr lang="en-US" altLang="en-US" b="1" dirty="0">
                <a:latin typeface="+mn-lt"/>
              </a:rPr>
              <a:t>Declaring Delegates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The methods that can be referenced by a delegate are determined by the delegate declaration. </a:t>
            </a:r>
            <a:endParaRPr lang="en-US" dirty="0"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The delegate can refer to the methods, which have the same signature as that of the delegate.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Times New Roman" pitchFamily="18" charset="0"/>
              </a:rPr>
              <a:t>delegate </a:t>
            </a:r>
            <a:r>
              <a:rPr lang="en-US" dirty="0">
                <a:latin typeface="Arial" charset="0"/>
                <a:cs typeface="Times New Roman" pitchFamily="18" charset="0"/>
              </a:rPr>
              <a:t>declaration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: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delegate&lt;return type&gt;&lt;delegate-name&gt;(&lt;parameter list&gt;)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IN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5029200"/>
            <a:ext cx="8305800" cy="1524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19737"/>
            <a:ext cx="6067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6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Assign the address of the required method to the delegate object.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This can be done by calling the constructor of the delegate class and passing the method name. </a:t>
            </a:r>
            <a:endParaRPr lang="en-US" alt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pPr marL="465138" lvl="1" indent="-7938">
              <a:spcBef>
                <a:spcPct val="0"/>
              </a:spcBef>
            </a:pP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+mn-lt"/>
              </a:rPr>
              <a:t>Instantiating Delegates</a:t>
            </a:r>
            <a:endParaRPr lang="en-US" b="1" dirty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09600" y="2958643"/>
            <a:ext cx="10134600" cy="3733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27" y="3067606"/>
            <a:ext cx="8686800" cy="351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3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8600" y="908521"/>
            <a:ext cx="11201400" cy="5334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You can call the delegate by giving the name of the delegate and by passing parameters, if required.</a:t>
            </a:r>
            <a:r>
              <a:rPr lang="en-US" sz="3600" dirty="0"/>
              <a:t> </a:t>
            </a:r>
            <a:endParaRPr lang="en-US" sz="3600" dirty="0"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Using delegates is similar to calling methods.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 smtClean="0">
              <a:cs typeface="Times New Roman" pitchFamily="18" charset="0"/>
            </a:endParaRPr>
          </a:p>
          <a:p>
            <a:pPr>
              <a:defRPr/>
            </a:pPr>
            <a:endParaRPr lang="en-US" dirty="0" smtClean="0">
              <a:cs typeface="Times New Roman" pitchFamily="18" charset="0"/>
            </a:endParaRPr>
          </a:p>
          <a:p>
            <a:pPr>
              <a:defRPr/>
            </a:pPr>
            <a:endParaRPr lang="en-US" dirty="0">
              <a:cs typeface="Times New Roman" pitchFamily="18" charset="0"/>
            </a:endParaRPr>
          </a:p>
          <a:p>
            <a:pPr>
              <a:buFontTx/>
              <a:buBlip>
                <a:blip r:embed="rId2"/>
              </a:buBlip>
              <a:defRPr/>
            </a:pPr>
            <a:endParaRPr lang="en-US" dirty="0" smtClean="0">
              <a:cs typeface="Times New Roman" pitchFamily="18" charset="0"/>
            </a:endParaRPr>
          </a:p>
          <a:p>
            <a:pPr>
              <a:buFontTx/>
              <a:buBlip>
                <a:blip r:embed="rId2"/>
              </a:buBlip>
              <a:defRPr/>
            </a:pPr>
            <a:endParaRPr lang="en-US" dirty="0">
              <a:cs typeface="Times New Roman" pitchFamily="18" charset="0"/>
            </a:endParaRPr>
          </a:p>
          <a:p>
            <a:pPr>
              <a:defRPr/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Invoking Delegate</a:t>
            </a:r>
            <a:endParaRPr lang="en-US" b="1" dirty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2819400"/>
            <a:ext cx="9829800" cy="3733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57338"/>
            <a:ext cx="8763000" cy="354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1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8600" y="775476"/>
            <a:ext cx="11201400" cy="5334000"/>
          </a:xfrm>
        </p:spPr>
        <p:txBody>
          <a:bodyPr/>
          <a:lstStyle/>
          <a:p>
            <a:pPr>
              <a:defRPr/>
            </a:pPr>
            <a:r>
              <a:rPr lang="en-US" dirty="0"/>
              <a:t>There are two types of delegates:</a:t>
            </a: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dirty="0"/>
              <a:t>Single-cast delegate</a:t>
            </a: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dirty="0"/>
              <a:t>Multicast delegate</a:t>
            </a:r>
          </a:p>
          <a:p>
            <a:pPr>
              <a:defRPr/>
            </a:pPr>
            <a:r>
              <a:rPr lang="en-US" sz="2400" b="1" dirty="0" smtClean="0">
                <a:latin typeface="+mn-lt"/>
              </a:rPr>
              <a:t>Single </a:t>
            </a:r>
            <a:r>
              <a:rPr lang="en-US" sz="2400" b="1" dirty="0">
                <a:latin typeface="+mn-lt"/>
              </a:rPr>
              <a:t>Cast Delegates</a:t>
            </a:r>
            <a:r>
              <a:rPr lang="en-US" sz="2400" b="1" dirty="0" smtClean="0">
                <a:latin typeface="+mn-lt"/>
              </a:rPr>
              <a:t>:</a:t>
            </a:r>
            <a:endParaRPr lang="en-US" sz="2400" b="1" dirty="0">
              <a:latin typeface="+mn-lt"/>
            </a:endParaRPr>
          </a:p>
          <a:p>
            <a:pPr marL="342900" lvl="1" indent="-342900">
              <a:spcBef>
                <a:spcPct val="2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single-cast delegate derives from the </a:t>
            </a:r>
            <a:r>
              <a:rPr lang="en-US" dirty="0" err="1">
                <a:latin typeface="+mj-lt"/>
              </a:rPr>
              <a:t>System.Delegate</a:t>
            </a:r>
            <a:r>
              <a:rPr lang="en-US" dirty="0">
                <a:latin typeface="+mj-lt"/>
              </a:rPr>
              <a:t> class. </a:t>
            </a:r>
          </a:p>
          <a:p>
            <a:pPr marL="342900" lvl="1" indent="-342900">
              <a:spcBef>
                <a:spcPct val="2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+mj-lt"/>
              </a:rPr>
              <a:t>It contains reference to one method only at a time. </a:t>
            </a:r>
            <a:endParaRPr lang="en-US" dirty="0" smtClean="0">
              <a:latin typeface="+mj-lt"/>
            </a:endParaRPr>
          </a:p>
          <a:p>
            <a:pPr marL="342900" lvl="1" indent="-342900">
              <a:spcBef>
                <a:spcPct val="2000"/>
              </a:spcBef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marL="342900" lvl="1" indent="-342900">
              <a:spcBef>
                <a:spcPct val="2000"/>
              </a:spcBef>
              <a:buFont typeface="Wingdings" panose="05000000000000000000" pitchFamily="2" charset="2"/>
              <a:buChar char="Ø"/>
              <a:defRPr/>
            </a:pPr>
            <a:endParaRPr lang="en-US" dirty="0" smtClean="0"/>
          </a:p>
          <a:p>
            <a:pPr marL="342900" lvl="1" indent="-342900">
              <a:spcBef>
                <a:spcPct val="2000"/>
              </a:spcBef>
              <a:buFont typeface="Wingdings" panose="05000000000000000000" pitchFamily="2" charset="2"/>
              <a:buChar char="Ø"/>
              <a:defRPr/>
            </a:pPr>
            <a:endParaRPr lang="en-US" dirty="0" smtClean="0"/>
          </a:p>
          <a:p>
            <a:pPr lvl="1">
              <a:spcBef>
                <a:spcPct val="2000"/>
              </a:spcBef>
              <a:buFontTx/>
              <a:buBlip>
                <a:blip r:embed="rId2"/>
              </a:buBlip>
              <a:defRPr/>
            </a:pPr>
            <a:endParaRPr lang="en-US" dirty="0">
              <a:cs typeface="Times New Roman" pitchFamily="18" charset="0"/>
            </a:endParaRPr>
          </a:p>
          <a:p>
            <a:pPr lvl="1">
              <a:spcBef>
                <a:spcPct val="2000"/>
              </a:spcBef>
              <a:buFontTx/>
              <a:buBlip>
                <a:blip r:embed="rId2"/>
              </a:buBlip>
              <a:defRPr/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309792" cy="697975"/>
          </a:xfrm>
        </p:spPr>
        <p:txBody>
          <a:bodyPr/>
          <a:lstStyle/>
          <a:p>
            <a:r>
              <a:rPr lang="en-US" altLang="en-US" b="1" dirty="0">
                <a:latin typeface="+mn-lt"/>
              </a:rPr>
              <a:t>Types of Delegates</a:t>
            </a:r>
            <a:endParaRPr lang="en-US" b="1" dirty="0">
              <a:latin typeface="+mn-lt"/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978089" y="3674465"/>
            <a:ext cx="3429000" cy="2409258"/>
            <a:chOff x="3352800" y="2057400"/>
            <a:chExt cx="3733800" cy="3419853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3657600" y="4953000"/>
              <a:ext cx="1295400" cy="524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Delegate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52800" y="4038600"/>
              <a:ext cx="1905000" cy="838200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4267200"/>
              <a:ext cx="3810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5181600" y="2057400"/>
              <a:ext cx="1905000" cy="10668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43400" y="4495800"/>
              <a:ext cx="1752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372894" y="3772694"/>
              <a:ext cx="1447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7"/>
            <p:cNvSpPr txBox="1">
              <a:spLocks noChangeArrowheads="1"/>
            </p:cNvSpPr>
            <p:nvPr/>
          </p:nvSpPr>
          <p:spPr bwMode="auto">
            <a:xfrm>
              <a:off x="5410200" y="2209801"/>
              <a:ext cx="1447800" cy="524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Method()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3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42900" y="909636"/>
            <a:ext cx="11201400" cy="5643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A multicast delegate derives from the </a:t>
            </a:r>
            <a:r>
              <a:rPr lang="en-US" altLang="en-US" dirty="0" err="1"/>
              <a:t>System.MulticastDelegate</a:t>
            </a:r>
            <a:r>
              <a:rPr lang="en-US" altLang="en-US" dirty="0"/>
              <a:t> class. </a:t>
            </a:r>
            <a:endParaRPr lang="en-US" alt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617012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Multicast </a:t>
            </a:r>
            <a:r>
              <a:rPr lang="en-US" altLang="en-US" dirty="0" smtClean="0">
                <a:latin typeface="+mn-lt"/>
              </a:rPr>
              <a:t>Delegates(Contd.)</a:t>
            </a:r>
            <a:endParaRPr lang="en-US" dirty="0">
              <a:latin typeface="+mn-lt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343400" y="5715000"/>
            <a:ext cx="137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Multicast Delegate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800600"/>
            <a:ext cx="1905000" cy="838200"/>
          </a:xfrm>
          <a:prstGeom prst="round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50292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5867400" y="2819400"/>
            <a:ext cx="1905000" cy="10668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029200" y="5257800"/>
            <a:ext cx="1752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058694" y="4534694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6096000" y="297180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Method()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133600" y="2819400"/>
            <a:ext cx="1905000" cy="10668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0" y="5257800"/>
            <a:ext cx="1752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324894" y="4534694"/>
            <a:ext cx="144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7"/>
          <p:cNvSpPr txBox="1">
            <a:spLocks noChangeArrowheads="1"/>
          </p:cNvSpPr>
          <p:nvPr/>
        </p:nvSpPr>
        <p:spPr bwMode="auto">
          <a:xfrm>
            <a:off x="2324100" y="297180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Method()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038600" y="1676400"/>
            <a:ext cx="1905000" cy="10668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773488" y="3848100"/>
            <a:ext cx="23606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7"/>
          <p:cNvSpPr txBox="1">
            <a:spLocks noChangeArrowheads="1"/>
          </p:cNvSpPr>
          <p:nvPr/>
        </p:nvSpPr>
        <p:spPr bwMode="auto">
          <a:xfrm>
            <a:off x="4267200" y="182880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Method()</a:t>
            </a:r>
          </a:p>
        </p:txBody>
      </p:sp>
    </p:spTree>
    <p:extLst>
      <p:ext uri="{BB962C8B-B14F-4D97-AF65-F5344CB8AC3E}">
        <p14:creationId xmlns:p14="http://schemas.microsoft.com/office/powerpoint/2010/main" val="9167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52400"/>
            <a:ext cx="11799190" cy="894996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C# Versions</a:t>
            </a:r>
            <a:endParaRPr lang="en-US" b="1" dirty="0">
              <a:latin typeface="+mn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1183" y="2132013"/>
            <a:ext cx="1234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28800" y="1936315"/>
            <a:ext cx="1234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65525" y="1903413"/>
            <a:ext cx="1234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45428"/>
              </p:ext>
            </p:extLst>
          </p:nvPr>
        </p:nvGraphicFramePr>
        <p:xfrm>
          <a:off x="914400" y="990601"/>
          <a:ext cx="8382000" cy="5486401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57400"/>
                <a:gridCol w="1325833"/>
                <a:gridCol w="2885907"/>
                <a:gridCol w="2112860"/>
              </a:tblGrid>
              <a:tr h="558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Framework Version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C# Version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Features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Development Tool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1.0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C#1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Managed code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VS.NET 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97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1.1</a:t>
                      </a:r>
                      <a:endParaRPr lang="en-US" sz="1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C#1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Managed Code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VS.NET 2003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64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2.0</a:t>
                      </a:r>
                      <a:endParaRPr lang="en-US" sz="1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C#2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Generics, </a:t>
                      </a:r>
                      <a:r>
                        <a:rPr lang="en-US" sz="1400" b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Nullable</a:t>
                      </a: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Types ,Partial classes, Anonymous methods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VS.NET 2005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31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3.0</a:t>
                      </a:r>
                      <a:endParaRPr lang="en-US" sz="1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C# 3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Implicit typing, object and collection initializers, anonymous types, automatic properties, lambda expressions, 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Expression Blend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97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3.5</a:t>
                      </a:r>
                      <a:endParaRPr lang="en-US" sz="1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C# 3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extension methods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VS.NET 2008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47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4.0</a:t>
                      </a:r>
                      <a:endParaRPr lang="en-US" sz="1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C# 4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dynamic typing, optional parameters, named arguments, and generic variance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VS.NET 2010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4.5</a:t>
                      </a:r>
                      <a:endParaRPr lang="en-US" sz="1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C# 5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Asynchronous functions, caller info attributes.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VS.NET 2012</a:t>
                      </a:r>
                      <a:endParaRPr lang="en-US" sz="1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65525" y="1903413"/>
            <a:ext cx="1234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It contains an invocation list of multiple methods. In multicasting you create a single delegate that invokes multiple encapsulated methods.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You need to ensure the return type of all these delegates is same.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Multicast delegates hold the reference of more than one method therefore, if you call a multicast delegate it will executes all the methods it wraps in the calling order.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Multicast Delegates(Contd.)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799190" cy="894996"/>
          </a:xfrm>
        </p:spPr>
        <p:txBody>
          <a:bodyPr/>
          <a:lstStyle/>
          <a:p>
            <a:r>
              <a:rPr lang="en-US" sz="3200" dirty="0" smtClean="0"/>
              <a:t>Example:</a:t>
            </a:r>
            <a:endParaRPr lang="en-US" sz="320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304800" y="1409700"/>
            <a:ext cx="9372600" cy="51435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1150"/>
            <a:ext cx="67913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7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615950"/>
            <a:ext cx="11201400" cy="5334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An event</a:t>
            </a:r>
            <a:r>
              <a:rPr lang="en-US" i="1" dirty="0"/>
              <a:t> </a:t>
            </a:r>
            <a:r>
              <a:rPr lang="en-US" dirty="0"/>
              <a:t>is an action or occurrence, such as clicks, key presses, mouse movements, or system generated notifications. </a:t>
            </a:r>
            <a:endParaRPr lang="en-US" dirty="0"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Applications can respond to events when they occur. </a:t>
            </a:r>
          </a:p>
          <a:p>
            <a:pPr>
              <a:defRPr/>
            </a:pPr>
            <a:endParaRPr lang="en-US" dirty="0">
              <a:cs typeface="Times New Roman" pitchFamily="18" charset="0"/>
            </a:endParaRPr>
          </a:p>
          <a:p>
            <a:pPr>
              <a:defRPr/>
            </a:pPr>
            <a:endParaRPr lang="en-US" dirty="0" smtClean="0">
              <a:cs typeface="Times New Roman" pitchFamily="18" charset="0"/>
            </a:endParaRPr>
          </a:p>
          <a:p>
            <a:pPr>
              <a:defRPr/>
            </a:pPr>
            <a:endParaRPr lang="en-US" dirty="0">
              <a:cs typeface="Times New Roman" pitchFamily="18" charset="0"/>
            </a:endParaRPr>
          </a:p>
          <a:p>
            <a:pPr>
              <a:defRPr/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11799190" cy="894996"/>
          </a:xfrm>
        </p:spPr>
        <p:txBody>
          <a:bodyPr/>
          <a:lstStyle/>
          <a:p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Working with Events</a:t>
            </a:r>
            <a:endParaRPr lang="en-US" sz="3600" b="1" dirty="0">
              <a:latin typeface="+mn-lt"/>
            </a:endParaRPr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990600" y="2895600"/>
            <a:ext cx="7239000" cy="3352800"/>
            <a:chOff x="1728" y="1536"/>
            <a:chExt cx="3168" cy="2016"/>
          </a:xfrm>
        </p:grpSpPr>
        <p:sp>
          <p:nvSpPr>
            <p:cNvPr id="5" name="Text Box 92"/>
            <p:cNvSpPr txBox="1">
              <a:spLocks noChangeArrowheads="1"/>
            </p:cNvSpPr>
            <p:nvPr/>
          </p:nvSpPr>
          <p:spPr bwMode="auto">
            <a:xfrm>
              <a:off x="1776" y="1584"/>
              <a:ext cx="91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70000"/>
                </a:spcBef>
                <a:buClr>
                  <a:schemeClr val="bg2"/>
                </a:buClr>
                <a:buSzPct val="8000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Font typeface="Segoe" pitchFamily="34" charset="0"/>
                <a:buChar char="-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Clock Shows time.</a:t>
              </a:r>
            </a:p>
            <a:p>
              <a:pPr eaLnBrk="1" hangingPunct="1">
                <a:lnSpc>
                  <a:spcPct val="100000"/>
                </a:lnSpc>
                <a:spcBef>
                  <a:spcPct val="2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Time is 6 AM.</a:t>
              </a:r>
            </a:p>
          </p:txBody>
        </p:sp>
        <p:sp>
          <p:nvSpPr>
            <p:cNvPr id="6" name="Text Box 94"/>
            <p:cNvSpPr txBox="1">
              <a:spLocks noChangeArrowheads="1"/>
            </p:cNvSpPr>
            <p:nvPr/>
          </p:nvSpPr>
          <p:spPr bwMode="auto">
            <a:xfrm>
              <a:off x="2192" y="2120"/>
              <a:ext cx="139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70000"/>
                </a:spcBef>
                <a:buClr>
                  <a:schemeClr val="bg2"/>
                </a:buClr>
                <a:buSzPct val="8000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Font typeface="Segoe" pitchFamily="34" charset="0"/>
                <a:buChar char="-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Alarm plays a sound, notifying</a:t>
              </a:r>
            </a:p>
            <a:p>
              <a:pPr eaLnBrk="1" hangingPunct="1">
                <a:lnSpc>
                  <a:spcPct val="100000"/>
                </a:lnSpc>
                <a:spcBef>
                  <a:spcPct val="2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everyone that it is 6 AM.</a:t>
              </a:r>
            </a:p>
          </p:txBody>
        </p:sp>
        <p:sp>
          <p:nvSpPr>
            <p:cNvPr id="7" name="Text Box 95"/>
            <p:cNvSpPr txBox="1">
              <a:spLocks noChangeArrowheads="1"/>
            </p:cNvSpPr>
            <p:nvPr/>
          </p:nvSpPr>
          <p:spPr bwMode="auto">
            <a:xfrm>
              <a:off x="2944" y="2656"/>
              <a:ext cx="1152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70000"/>
                </a:spcBef>
                <a:buClr>
                  <a:schemeClr val="bg2"/>
                </a:buClr>
                <a:buSzPct val="8000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Font typeface="Segoe" pitchFamily="34" charset="0"/>
                <a:buChar char="-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"/>
                </a:spcBef>
                <a:buClrTx/>
                <a:buSzTx/>
                <a:buFontTx/>
                <a:buNone/>
              </a:pPr>
              <a:endParaRPr lang="en-US" altLang="en-US" sz="50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2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You hear the alarm.</a:t>
              </a:r>
            </a:p>
            <a:p>
              <a:pPr eaLnBrk="1" hangingPunct="1">
                <a:lnSpc>
                  <a:spcPct val="100000"/>
                </a:lnSpc>
                <a:spcBef>
                  <a:spcPct val="2000"/>
                </a:spcBef>
                <a:buClrTx/>
                <a:buSzTx/>
                <a:buFontTx/>
                <a:buNone/>
              </a:pPr>
              <a:endParaRPr lang="en-US" altLang="en-US" sz="500">
                <a:latin typeface="Arial" panose="020B0604020202020204" pitchFamily="34" charset="0"/>
              </a:endParaRP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3592" y="3168"/>
              <a:ext cx="1200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70000"/>
                </a:spcBef>
                <a:buClr>
                  <a:schemeClr val="bg2"/>
                </a:buClr>
                <a:buSzPct val="8000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Font typeface="Segoe" pitchFamily="34" charset="0"/>
                <a:buChar char="-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You get up and get ready</a:t>
              </a:r>
            </a:p>
            <a:p>
              <a:pPr eaLnBrk="1" hangingPunct="1">
                <a:lnSpc>
                  <a:spcPct val="100000"/>
                </a:lnSpc>
                <a:spcBef>
                  <a:spcPct val="2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For your school.</a:t>
              </a:r>
            </a:p>
          </p:txBody>
        </p:sp>
        <p:sp>
          <p:nvSpPr>
            <p:cNvPr id="9" name="Line 97"/>
            <p:cNvSpPr>
              <a:spLocks noChangeShapeType="1"/>
            </p:cNvSpPr>
            <p:nvPr/>
          </p:nvSpPr>
          <p:spPr bwMode="auto">
            <a:xfrm>
              <a:off x="2528" y="1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8"/>
            <p:cNvSpPr>
              <a:spLocks noChangeShapeType="1"/>
            </p:cNvSpPr>
            <p:nvPr/>
          </p:nvSpPr>
          <p:spPr bwMode="auto">
            <a:xfrm>
              <a:off x="3200" y="24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9"/>
            <p:cNvSpPr>
              <a:spLocks noChangeShapeType="1"/>
            </p:cNvSpPr>
            <p:nvPr/>
          </p:nvSpPr>
          <p:spPr bwMode="auto">
            <a:xfrm>
              <a:off x="3872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0"/>
            <p:cNvSpPr>
              <a:spLocks noChangeArrowheads="1"/>
            </p:cNvSpPr>
            <p:nvPr/>
          </p:nvSpPr>
          <p:spPr bwMode="auto">
            <a:xfrm>
              <a:off x="1728" y="1536"/>
              <a:ext cx="3168" cy="2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7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70000"/>
                </a:spcBef>
                <a:buClr>
                  <a:schemeClr val="bg2"/>
                </a:buClr>
                <a:buSzPct val="8000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Font typeface="Segoe" pitchFamily="34" charset="0"/>
                <a:buChar char="-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70000"/>
                </a:spcBef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70000"/>
                </a:spcBef>
                <a:spcAft>
                  <a:spcPct val="0"/>
                </a:spcAft>
                <a:buClr>
                  <a:srgbClr val="2D4A6D"/>
                </a:buClr>
                <a:buSzPct val="9000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821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72608" y="1066800"/>
            <a:ext cx="11201400" cy="5334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The events are declared and raised in a class and associated with the event handlers using delegates within the same class or other classes.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Events are part of a class and the same class is used to publish its events.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The other classes can, however, accept these events or in other words can subscribe to these events.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latin typeface="+mn-lt"/>
              </a:rPr>
              <a:t>Using Delegates with events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8600" y="228600"/>
            <a:ext cx="11353800" cy="6629400"/>
          </a:xfrm>
        </p:spPr>
        <p:txBody>
          <a:bodyPr/>
          <a:lstStyle/>
          <a:p>
            <a:r>
              <a:rPr lang="en-US" altLang="en-US" dirty="0"/>
              <a:t>Events use the publisher and subscriber model.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A publisher is an object that contains the definition of the event and the delegate. The association of the event with the delegate is also specified in the publisher class.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A subscriber is an object that wants to accept the event and provide a handler to the event. The delegate of the publisher class invokes the method of the subscriber class. </a:t>
            </a:r>
            <a:endParaRPr lang="en-US" altLang="en-US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>
              <a:buFontTx/>
              <a:buBlip>
                <a:blip r:embed="rId2"/>
              </a:buBlip>
            </a:pPr>
            <a:endParaRPr lang="en-US" altLang="en-US" dirty="0"/>
          </a:p>
          <a:p>
            <a:pPr lvl="1">
              <a:buFontTx/>
              <a:buBlip>
                <a:blip r:embed="rId2"/>
              </a:buBlip>
            </a:pP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371600" y="2931090"/>
            <a:ext cx="8686800" cy="37745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144" descr="Region 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88852"/>
            <a:ext cx="5791200" cy="365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0" y="629546"/>
            <a:ext cx="8689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/>
              <a:t>Events use the publisher and subscriber model.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219200" y="1905000"/>
            <a:ext cx="9220200" cy="3962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 descr="C:\Users\dhanisha.n\Desktop\C#\pptimg\publisherAndSubscriberDeleg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36" y="2286000"/>
            <a:ext cx="6905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85800" y="990600"/>
            <a:ext cx="9448800" cy="5486400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en-US" sz="2000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en-US" sz="2000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en-US" sz="2000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en-US" sz="2000" dirty="0" smtClean="0"/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/>
              <a:t>The implementation of an event includes: 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Events definition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Events subscription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Events notification</a:t>
            </a: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Defining an Event: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</a:t>
            </a:r>
            <a:r>
              <a:rPr lang="en-US" altLang="en-US" dirty="0"/>
              <a:t>following code defines a delegate named </a:t>
            </a:r>
            <a:r>
              <a:rPr lang="en-US" altLang="en-US" dirty="0" err="1"/>
              <a:t>TimeToRise</a:t>
            </a:r>
            <a:r>
              <a:rPr lang="en-US" altLang="en-US" dirty="0"/>
              <a:t> and an event named </a:t>
            </a:r>
            <a:r>
              <a:rPr lang="en-US" altLang="en-US" dirty="0" err="1"/>
              <a:t>RingAlarm</a:t>
            </a:r>
            <a:r>
              <a:rPr lang="en-US" altLang="en-US" dirty="0"/>
              <a:t>, which invokes the </a:t>
            </a:r>
            <a:r>
              <a:rPr lang="en-US" altLang="en-US" dirty="0" err="1"/>
              <a:t>TimeToRise</a:t>
            </a:r>
            <a:r>
              <a:rPr lang="en-US" altLang="en-US" dirty="0"/>
              <a:t> delegate when it is raised: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>
              <a:buFontTx/>
              <a:buBlip>
                <a:blip r:embed="rId2"/>
              </a:buBlip>
            </a:pPr>
            <a:endParaRPr lang="en-US" altLang="en-US" sz="2000" dirty="0"/>
          </a:p>
          <a:p>
            <a:pPr lvl="1">
              <a:buFontTx/>
              <a:buBlip>
                <a:blip r:embed="rId2"/>
              </a:buBlip>
            </a:pPr>
            <a:endParaRPr lang="en-US" altLang="en-US" sz="2000" dirty="0" smtClean="0"/>
          </a:p>
          <a:p>
            <a:pPr lvl="1">
              <a:buFontTx/>
              <a:buBlip>
                <a:blip r:embed="rId2"/>
              </a:buBlip>
            </a:pPr>
            <a:endParaRPr lang="en-US" altLang="en-US" sz="2000" dirty="0"/>
          </a:p>
          <a:p>
            <a:pPr lvl="1">
              <a:buFontTx/>
              <a:buBlip>
                <a:blip r:embed="rId2"/>
              </a:buBlip>
            </a:pPr>
            <a:endParaRPr lang="en-US" alt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latin typeface="+mn-lt"/>
              </a:rPr>
              <a:t>Delegates </a:t>
            </a:r>
            <a:r>
              <a:rPr lang="en-US" altLang="en-US" sz="3600" b="1" dirty="0">
                <a:latin typeface="+mn-lt"/>
              </a:rPr>
              <a:t>with Events</a:t>
            </a:r>
            <a:endParaRPr lang="en-US" sz="3600" b="1" dirty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219200" y="4876800"/>
            <a:ext cx="6400800" cy="1371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r>
              <a:rPr lang="en-US" altLang="en-US" dirty="0"/>
              <a:t>The implementation of an event includes: 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Events definition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Events </a:t>
            </a:r>
            <a:r>
              <a:rPr lang="en-US" altLang="en-US" sz="2000" dirty="0"/>
              <a:t>subscription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Events notification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800"/>
            <a:ext cx="4610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7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81000" y="1143000"/>
            <a:ext cx="11201400" cy="5334000"/>
          </a:xfrm>
        </p:spPr>
        <p:txBody>
          <a:bodyPr/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Subscribing </a:t>
            </a:r>
            <a:r>
              <a:rPr lang="en-US" altLang="en-US" dirty="0">
                <a:cs typeface="Times New Roman" panose="02020603050405020304" pitchFamily="18" charset="0"/>
              </a:rPr>
              <a:t>to an Event</a:t>
            </a:r>
            <a:r>
              <a:rPr lang="en-US" altLang="en-US" dirty="0" smtClean="0">
                <a:cs typeface="Times New Roman" panose="02020603050405020304" pitchFamily="18" charset="0"/>
              </a:rPr>
              <a:t>: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dirty="0"/>
              <a:t>The event of the publisher class needs to be associated with its handler.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dirty="0"/>
              <a:t>The event handler method is associated with the event using the delegate.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dirty="0"/>
              <a:t>When the publisher object raises the event, the subscribing object associates the method, which needs to be called. </a:t>
            </a:r>
          </a:p>
          <a:p>
            <a:pPr lvl="1"/>
            <a:r>
              <a:rPr lang="en-US" altLang="en-US" sz="2000" dirty="0"/>
              <a:t>The requirement could be implemented using events. The following code shows how the Student class subscribes to the event named </a:t>
            </a:r>
            <a:r>
              <a:rPr lang="en-US" altLang="en-US" sz="2000" dirty="0" err="1"/>
              <a:t>TimeToRise</a:t>
            </a:r>
            <a:r>
              <a:rPr lang="en-US" altLang="en-US" sz="2000" dirty="0"/>
              <a:t>:</a:t>
            </a:r>
          </a:p>
          <a:p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</p:spPr>
        <p:txBody>
          <a:bodyPr/>
          <a:lstStyle/>
          <a:p>
            <a:r>
              <a:rPr lang="en-US" altLang="en-US" sz="3600" b="1" dirty="0">
                <a:latin typeface="+mn-lt"/>
              </a:rPr>
              <a:t>Delegates with Events</a:t>
            </a:r>
            <a:endParaRPr lang="en-US" sz="3600" b="1" dirty="0">
              <a:latin typeface="+mn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62000" y="5334000"/>
            <a:ext cx="6019800" cy="1066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53061"/>
            <a:ext cx="5210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3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914400"/>
            <a:ext cx="11201400" cy="5334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Notifying Subscribers to an Event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 smtClean="0"/>
              <a:t>The </a:t>
            </a:r>
            <a:r>
              <a:rPr lang="en-US" sz="2000" dirty="0"/>
              <a:t>subscriber object notifies the subscriber object to the publisher object. The event is raised to notify the handler.</a:t>
            </a:r>
          </a:p>
          <a:p>
            <a:pPr lvl="1">
              <a:defRPr/>
            </a:pPr>
            <a:r>
              <a:rPr lang="en-US" sz="2000" dirty="0"/>
              <a:t>Write this block of code at a place from where you want to notify the event to the subscribers of the event</a:t>
            </a:r>
            <a:r>
              <a:rPr lang="en-US" sz="2000" dirty="0" smtClean="0"/>
              <a:t>:</a:t>
            </a:r>
          </a:p>
          <a:p>
            <a:pPr lvl="1"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latin typeface="+mn-lt"/>
              </a:rPr>
              <a:t>Delegates with Events</a:t>
            </a:r>
            <a:endParaRPr lang="en-US" sz="3600" b="1" dirty="0">
              <a:latin typeface="+mn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4572000"/>
            <a:ext cx="6705600" cy="2057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3437"/>
            <a:ext cx="40862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6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en-US" sz="2400" dirty="0"/>
              <a:t>Parameters for events should be passed as </a:t>
            </a:r>
            <a:r>
              <a:rPr lang="en-GB" altLang="en-US" sz="2400" dirty="0" err="1"/>
              <a:t>EventArgs</a:t>
            </a:r>
            <a:endParaRPr lang="en-GB" altLang="en-US" sz="2400" dirty="0"/>
          </a:p>
          <a:p>
            <a:pPr lvl="1"/>
            <a:r>
              <a:rPr lang="en-GB" altLang="en-US" sz="2400" dirty="0"/>
              <a:t>Define a class descended from </a:t>
            </a:r>
            <a:r>
              <a:rPr lang="en-GB" altLang="en-US" sz="2400" dirty="0" err="1"/>
              <a:t>EventArgs</a:t>
            </a:r>
            <a:r>
              <a:rPr lang="en-GB" altLang="en-US" sz="2400" dirty="0"/>
              <a:t> to act as a container for event parameters</a:t>
            </a:r>
          </a:p>
          <a:p>
            <a:r>
              <a:rPr lang="en-GB" altLang="en-US" sz="2400" dirty="0"/>
              <a:t>The same subscribing method may be called by several events</a:t>
            </a:r>
          </a:p>
          <a:p>
            <a:pPr lvl="1"/>
            <a:r>
              <a:rPr lang="en-GB" altLang="en-US" sz="2400" dirty="0"/>
              <a:t>Always pass the event publisher (sender) as the first parameter to the </a:t>
            </a:r>
            <a:r>
              <a:rPr lang="en-GB" altLang="en-US" sz="2400" dirty="0" smtClean="0"/>
              <a:t>method</a:t>
            </a:r>
          </a:p>
          <a:p>
            <a:pPr lvl="1"/>
            <a:endParaRPr lang="en-GB" altLang="en-US" sz="2000" dirty="0"/>
          </a:p>
          <a:p>
            <a:pPr lvl="1"/>
            <a:endParaRPr lang="en-GB" altLang="en-US" sz="2000" dirty="0" smtClean="0"/>
          </a:p>
          <a:p>
            <a:pPr lvl="1"/>
            <a:endParaRPr lang="en-GB" altLang="en-US" sz="2000" dirty="0"/>
          </a:p>
          <a:p>
            <a:pPr lvl="1"/>
            <a:endParaRPr lang="en-GB" altLang="en-US" sz="2000" dirty="0" smtClean="0"/>
          </a:p>
          <a:p>
            <a:pPr lvl="1"/>
            <a:endParaRPr lang="en-GB" altLang="en-US" sz="2000" dirty="0"/>
          </a:p>
          <a:p>
            <a:pPr lvl="1"/>
            <a:endParaRPr lang="en-GB" alt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latin typeface="+mn-lt"/>
              </a:rPr>
              <a:t>Passing Event parameters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87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8601" y="731103"/>
            <a:ext cx="11201400" cy="5334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err="1" smtClean="0"/>
              <a:t>Nullable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types are instances of  </a:t>
            </a:r>
            <a:r>
              <a:rPr lang="en-US" altLang="en-US" sz="2800" dirty="0" err="1"/>
              <a:t>System.Nullable</a:t>
            </a:r>
            <a:r>
              <a:rPr lang="en-US" altLang="en-US" sz="2800" dirty="0"/>
              <a:t>&lt;T&gt; </a:t>
            </a:r>
            <a:r>
              <a:rPr lang="en-US" altLang="en-US" sz="2800" dirty="0" err="1"/>
              <a:t>struct</a:t>
            </a:r>
            <a:r>
              <a:rPr lang="en-US" alt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A </a:t>
            </a:r>
            <a:r>
              <a:rPr lang="en-US" altLang="en-US" sz="2800" dirty="0" err="1"/>
              <a:t>nullable</a:t>
            </a:r>
            <a:r>
              <a:rPr lang="en-US" altLang="en-US" sz="2800" dirty="0"/>
              <a:t> type can represent the correct range of values for its underlying value type, plus an additional null value. </a:t>
            </a:r>
          </a:p>
          <a:p>
            <a:r>
              <a:rPr lang="en-US" altLang="en-US" sz="2800" dirty="0" smtClean="0"/>
              <a:t>    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  &lt; </a:t>
            </a:r>
            <a:r>
              <a:rPr lang="en-US" altLang="en-US" sz="2800" dirty="0" err="1"/>
              <a:t>data_type</a:t>
            </a:r>
            <a:r>
              <a:rPr lang="en-US" altLang="en-US" sz="2800" dirty="0"/>
              <a:t>&gt; ? &lt;</a:t>
            </a:r>
            <a:r>
              <a:rPr lang="en-US" altLang="en-US" sz="2800" dirty="0" err="1"/>
              <a:t>variable_name</a:t>
            </a:r>
            <a:r>
              <a:rPr lang="en-US" altLang="en-US" sz="2800" dirty="0"/>
              <a:t>&gt; = null</a:t>
            </a:r>
            <a:r>
              <a:rPr lang="en-US" altLang="en-US" sz="2800" dirty="0" smtClean="0"/>
              <a:t>;</a:t>
            </a:r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1" y="152400"/>
            <a:ext cx="11734800" cy="685800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>
            <a:lvl1pPr algn="l" defTabSz="752816" rtl="0" eaLnBrk="1" latinLnBrk="0" hangingPunct="1">
              <a:spcBef>
                <a:spcPct val="0"/>
              </a:spcBef>
              <a:buNone/>
              <a:defRPr sz="4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Nullable</a:t>
            </a:r>
            <a:r>
              <a:rPr lang="en-US" sz="3600" dirty="0" smtClean="0">
                <a:ea typeface="Segoe UI" panose="020B0502040204020203" pitchFamily="34" charset="0"/>
                <a:cs typeface="Segoe UI" panose="020B0502040204020203" pitchFamily="34" charset="0"/>
              </a:rPr>
              <a:t> Types </a:t>
            </a:r>
            <a:r>
              <a:rPr lang="en-US" sz="3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3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62000" y="3886200"/>
            <a:ext cx="8001000" cy="2514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6324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2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697975"/>
          </a:xfrm>
        </p:spPr>
        <p:txBody>
          <a:bodyPr/>
          <a:lstStyle/>
          <a:p>
            <a:r>
              <a:rPr lang="en-US" sz="3600" b="1" dirty="0" smtClean="0">
                <a:latin typeface="+mn-lt"/>
              </a:rPr>
              <a:t>Generics 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10134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Generics </a:t>
            </a:r>
            <a:r>
              <a:rPr lang="en-US" sz="2400" dirty="0"/>
              <a:t>are the most powerful feature of C# 2.0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helps you to maximize code reuse, type safety, and </a:t>
            </a:r>
            <a:r>
              <a:rPr lang="en-US" sz="2400" dirty="0" smtClean="0"/>
              <a:t>performance.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most common use of generics is to create collection classes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.NET Framework class library contains several new generic collection classes in the </a:t>
            </a:r>
            <a:r>
              <a:rPr lang="en-US" sz="2400" b="1" dirty="0" err="1">
                <a:solidFill>
                  <a:srgbClr val="C00000"/>
                </a:solidFill>
                <a:hlinkClick r:id="rId2"/>
              </a:rPr>
              <a:t>System.Collections.Generic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 smtClean="0"/>
              <a:t>namespace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You can create your own generic interfaces, classes, methods, events and delegates.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Reference:</a:t>
            </a:r>
          </a:p>
          <a:p>
            <a:r>
              <a:rPr lang="en-US" sz="2000" dirty="0" smtClean="0"/>
              <a:t>https</a:t>
            </a:r>
            <a:r>
              <a:rPr lang="en-US" sz="2000" dirty="0"/>
              <a:t>://msdn.microsoft.com/en-us/library/System.Collections.Generic(v=vs.110).aspx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530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81000" y="990600"/>
            <a:ext cx="11201400" cy="5334000"/>
          </a:xfrm>
        </p:spPr>
        <p:txBody>
          <a:bodyPr/>
          <a:lstStyle/>
          <a:p>
            <a:pPr marL="274320" indent="-274320">
              <a:spcBef>
                <a:spcPts val="580"/>
              </a:spcBef>
              <a:defRPr/>
            </a:pPr>
            <a:r>
              <a:rPr lang="en-US" sz="2800" i="1" dirty="0">
                <a:latin typeface="+mn-lt"/>
                <a:cs typeface="Times New Roman" pitchFamily="18" charset="0"/>
              </a:rPr>
              <a:t>Problems with </a:t>
            </a:r>
            <a:r>
              <a:rPr lang="en-US" sz="2800" i="1" dirty="0" err="1">
                <a:latin typeface="+mn-lt"/>
                <a:cs typeface="Times New Roman" pitchFamily="18" charset="0"/>
              </a:rPr>
              <a:t>Nongeneric</a:t>
            </a:r>
            <a:r>
              <a:rPr lang="en-US" sz="2800" i="1" dirty="0">
                <a:latin typeface="+mn-lt"/>
                <a:cs typeface="Times New Roman" pitchFamily="18" charset="0"/>
              </a:rPr>
              <a:t> Collections</a:t>
            </a:r>
            <a:endParaRPr lang="en-US" sz="2800" dirty="0">
              <a:latin typeface="+mn-lt"/>
              <a:ea typeface="Times New Roman" pitchFamily="18" charset="0"/>
              <a:cs typeface="Arial" charset="0"/>
            </a:endParaRPr>
          </a:p>
          <a:p>
            <a:pPr marL="342900" indent="-342900">
              <a:spcBef>
                <a:spcPts val="58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Having to store data as object references causes less efficient code due to unboxing.</a:t>
            </a:r>
          </a:p>
          <a:p>
            <a:pPr>
              <a:spcBef>
                <a:spcPts val="580"/>
              </a:spcBef>
              <a:defRPr/>
            </a:pPr>
            <a:r>
              <a:rPr lang="en-US" sz="2400" b="1" i="1" dirty="0" smtClean="0">
                <a:latin typeface="+mn-lt"/>
                <a:cs typeface="Times New Roman" pitchFamily="18" charset="0"/>
              </a:rPr>
              <a:t>Generic Collections</a:t>
            </a:r>
            <a:endParaRPr lang="en-US" sz="2400" b="1" i="1" dirty="0">
              <a:latin typeface="+mn-lt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.NET Framework also includes the </a:t>
            </a:r>
            <a:r>
              <a:rPr lang="en-US" sz="2400" b="1" dirty="0" err="1">
                <a:solidFill>
                  <a:srgbClr val="00B0F0"/>
                </a:solidFill>
                <a:ea typeface="Times New Roman" pitchFamily="18" charset="0"/>
                <a:cs typeface="Courier New" pitchFamily="49" charset="0"/>
              </a:rPr>
              <a:t>System.Collections.Generic</a:t>
            </a:r>
            <a:r>
              <a:rPr lang="en-US" sz="2400" dirty="0">
                <a:cs typeface="Times New Roman" pitchFamily="18" charset="0"/>
              </a:rPr>
              <a:t> namespace, which uses C#’s generics capabilities.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Many of these new classes are simply generic counterparts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of the classes in namespace </a:t>
            </a:r>
            <a:r>
              <a:rPr lang="en-US" sz="2400" b="1" dirty="0" err="1">
                <a:cs typeface="Courier New" pitchFamily="49" charset="0"/>
              </a:rPr>
              <a:t>System.Collections</a:t>
            </a:r>
            <a:r>
              <a:rPr lang="en-US" sz="2400" dirty="0">
                <a:cs typeface="Times New Roman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Generic collections eliminate the need for explicit type casts that </a:t>
            </a:r>
            <a:r>
              <a:rPr lang="en-US" sz="2400" dirty="0" smtClean="0">
                <a:cs typeface="Times New Roman" pitchFamily="18" charset="0"/>
              </a:rPr>
              <a:t>improves type </a:t>
            </a:r>
            <a:r>
              <a:rPr lang="en-US" sz="2400" dirty="0">
                <a:cs typeface="Times New Roman" pitchFamily="18" charset="0"/>
              </a:rPr>
              <a:t>safety and efficiency.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Generic collections are especially useful for storing </a:t>
            </a:r>
            <a:r>
              <a:rPr lang="en-US" sz="2400" dirty="0" err="1">
                <a:cs typeface="Times New Roman" pitchFamily="18" charset="0"/>
              </a:rPr>
              <a:t>structs</a:t>
            </a:r>
            <a:r>
              <a:rPr lang="en-US" sz="2400" dirty="0">
                <a:cs typeface="Times New Roman" pitchFamily="18" charset="0"/>
              </a:rPr>
              <a:t>, since they eliminate the overhead of boxing and unboxing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</a:rPr>
              <a:t>Generic </a:t>
            </a:r>
            <a:r>
              <a:rPr lang="en-US" sz="3600" b="1" dirty="0" smtClean="0">
                <a:latin typeface="+mn-lt"/>
              </a:rPr>
              <a:t>Collections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33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914400"/>
            <a:ext cx="11201400" cy="5334000"/>
          </a:xfrm>
        </p:spPr>
        <p:txBody>
          <a:bodyPr/>
          <a:lstStyle/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latin typeface="+mj-lt"/>
              </a:rPr>
              <a:t>List&lt;</a:t>
            </a:r>
            <a:r>
              <a:rPr lang="en-US" altLang="en-US" sz="2400" dirty="0" err="1" smtClean="0">
                <a:latin typeface="+mj-lt"/>
              </a:rPr>
              <a:t>ItemType</a:t>
            </a:r>
            <a:r>
              <a:rPr lang="en-US" altLang="en-US" sz="2400" dirty="0">
                <a:latin typeface="+mj-lt"/>
              </a:rPr>
              <a:t>&gt;</a:t>
            </a:r>
          </a:p>
          <a:p>
            <a:pPr marL="573087" lvl="1">
              <a:lnSpc>
                <a:spcPct val="80000"/>
              </a:lnSpc>
              <a:defRPr/>
            </a:pPr>
            <a:r>
              <a:rPr lang="en-US" altLang="en-US" sz="2400" dirty="0" smtClean="0">
                <a:latin typeface="+mj-lt"/>
              </a:rPr>
              <a:t> </a:t>
            </a:r>
            <a:endParaRPr lang="en-US" altLang="en-US" sz="2400" dirty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+mj-lt"/>
              </a:rPr>
              <a:t>Dictionary&lt;K,V&gt;</a:t>
            </a:r>
          </a:p>
          <a:p>
            <a:pPr marL="573087" lvl="1">
              <a:lnSpc>
                <a:spcPct val="80000"/>
              </a:lnSpc>
              <a:defRPr/>
            </a:pPr>
            <a:endParaRPr lang="en-US" altLang="en-US" sz="2400" dirty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+mj-lt"/>
              </a:rPr>
              <a:t>Stack&lt;</a:t>
            </a:r>
            <a:r>
              <a:rPr lang="en-US" altLang="en-US" sz="2400" dirty="0" err="1">
                <a:latin typeface="+mj-lt"/>
              </a:rPr>
              <a:t>ItemType</a:t>
            </a:r>
            <a:r>
              <a:rPr lang="en-US" altLang="en-US" sz="2400" dirty="0">
                <a:latin typeface="+mj-lt"/>
              </a:rPr>
              <a:t>&gt;</a:t>
            </a:r>
          </a:p>
          <a:p>
            <a:pPr marL="573087" lvl="1">
              <a:lnSpc>
                <a:spcPct val="80000"/>
              </a:lnSpc>
              <a:defRPr/>
            </a:pPr>
            <a:endParaRPr lang="en-US" altLang="en-US" sz="2400" dirty="0">
              <a:latin typeface="+mj-lt"/>
            </a:endParaRPr>
          </a:p>
          <a:p>
            <a:pPr marL="1028700" lvl="1" indent="-455613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+mj-lt"/>
              </a:rPr>
              <a:t>Queue&lt;</a:t>
            </a:r>
            <a:r>
              <a:rPr lang="en-US" altLang="en-US" sz="2400" dirty="0" err="1">
                <a:latin typeface="+mj-lt"/>
              </a:rPr>
              <a:t>ItemType</a:t>
            </a:r>
            <a:r>
              <a:rPr lang="en-US" altLang="en-US" sz="2400" dirty="0">
                <a:latin typeface="+mj-lt"/>
              </a:rPr>
              <a:t>&gt;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</a:rPr>
              <a:t>Generic </a:t>
            </a:r>
            <a:r>
              <a:rPr lang="en-US" sz="3600" b="1" dirty="0" smtClean="0">
                <a:latin typeface="+mn-lt"/>
              </a:rPr>
              <a:t>Collections 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9331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3200" dirty="0"/>
              <a:t>List&lt;</a:t>
            </a:r>
            <a:r>
              <a:rPr lang="en-US" altLang="en-US" sz="3200" dirty="0" err="1"/>
              <a:t>ItemType</a:t>
            </a:r>
            <a:r>
              <a:rPr lang="en-US" altLang="en-US" sz="3200" dirty="0" smtClean="0"/>
              <a:t>&gt;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List&lt;T&gt; is a generic collection that represents a strongly typed list of objects that can be accessed by index. It is just like the non-generic collection </a:t>
            </a:r>
            <a:r>
              <a:rPr lang="en-US" sz="2400" dirty="0" err="1">
                <a:latin typeface="+mj-lt"/>
              </a:rPr>
              <a:t>ArrayList</a:t>
            </a:r>
            <a:r>
              <a:rPr lang="en-US" sz="2400" dirty="0">
                <a:latin typeface="+mj-lt"/>
              </a:rPr>
              <a:t>. </a:t>
            </a:r>
            <a:endParaRPr lang="en-US" altLang="en-US" sz="2400" dirty="0">
              <a:latin typeface="+mj-lt"/>
            </a:endParaRPr>
          </a:p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Example: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0" lvl="1"/>
            <a:endParaRPr lang="en-US" altLang="en-US" sz="2400" dirty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408709" y="1905000"/>
            <a:ext cx="8735291" cy="1066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7043"/>
            <a:ext cx="8070368" cy="98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408709" y="3346980"/>
            <a:ext cx="8887691" cy="320622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45" y="3346980"/>
            <a:ext cx="6744328" cy="313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7709"/>
            <a:ext cx="10744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3200" dirty="0"/>
              <a:t>Dictionary&lt;K,V</a:t>
            </a:r>
            <a:r>
              <a:rPr lang="en-US" altLang="en-US" sz="3200" dirty="0" smtClean="0"/>
              <a:t>&gt; :</a:t>
            </a:r>
          </a:p>
          <a:p>
            <a:pPr marL="0" lvl="1"/>
            <a:endParaRPr lang="en-US" altLang="en-US" sz="2400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Dictionary&lt;K, V&gt; is a generic collection that contains data in Key/Value pairs, it is just like the non-generic collection </a:t>
            </a:r>
            <a:r>
              <a:rPr lang="en-US" sz="2400" dirty="0" err="1">
                <a:latin typeface="+mj-lt"/>
              </a:rPr>
              <a:t>Hashtable</a:t>
            </a:r>
            <a:r>
              <a:rPr lang="en-US" sz="2400" dirty="0">
                <a:latin typeface="+mj-lt"/>
              </a:rPr>
              <a:t>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 </a:t>
            </a:r>
            <a:endParaRPr lang="en-US" sz="2400" dirty="0" smtClean="0">
              <a:latin typeface="+mj-lt"/>
            </a:endParaRPr>
          </a:p>
          <a:p>
            <a:pPr marL="0" lvl="1"/>
            <a:r>
              <a:rPr lang="en-US" altLang="en-US" sz="2400" dirty="0" smtClean="0">
                <a:latin typeface="+mj-lt"/>
              </a:rPr>
              <a:t>Example:</a:t>
            </a:r>
          </a:p>
          <a:p>
            <a:pPr marL="0" lvl="1"/>
            <a:endParaRPr lang="en-US" altLang="en-US" sz="2400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en-US" sz="2400" dirty="0" smtClean="0"/>
          </a:p>
          <a:p>
            <a:pPr marL="0" lvl="1"/>
            <a:endParaRPr lang="en-US" altLang="en-US" sz="2400" dirty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685800" y="2667000"/>
            <a:ext cx="8534400" cy="2895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63" y="2938462"/>
            <a:ext cx="8154444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0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381000"/>
            <a:ext cx="10744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3200" dirty="0"/>
              <a:t>Stack&lt;</a:t>
            </a:r>
            <a:r>
              <a:rPr lang="en-US" altLang="en-US" sz="3200" dirty="0" err="1"/>
              <a:t>ItemType</a:t>
            </a:r>
            <a:r>
              <a:rPr lang="en-US" altLang="en-US" sz="3200" dirty="0" smtClean="0"/>
              <a:t>&gt; </a:t>
            </a:r>
            <a:endParaRPr lang="en-US" altLang="en-US" sz="3200" dirty="0"/>
          </a:p>
          <a:p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Stack&lt;T</a:t>
            </a:r>
            <a:r>
              <a:rPr lang="en-US" sz="2400" dirty="0">
                <a:latin typeface="+mj-lt"/>
              </a:rPr>
              <a:t>&gt; is a generic collection that represents a last-in-first-out (LIFO) </a:t>
            </a:r>
            <a:r>
              <a:rPr lang="en-US" sz="2400" dirty="0" smtClean="0">
                <a:latin typeface="+mj-lt"/>
              </a:rPr>
              <a:t> </a:t>
            </a:r>
          </a:p>
          <a:p>
            <a:r>
              <a:rPr lang="en-US" sz="2400" dirty="0" smtClean="0">
                <a:latin typeface="+mj-lt"/>
              </a:rPr>
              <a:t>collection </a:t>
            </a:r>
            <a:r>
              <a:rPr lang="en-US" sz="2400" dirty="0">
                <a:latin typeface="+mj-lt"/>
              </a:rPr>
              <a:t>of instances of the same arbitrary type. It is just like the non-generic collection Stack</a:t>
            </a:r>
            <a:r>
              <a:rPr lang="en-US" sz="2400" dirty="0" smtClean="0">
                <a:latin typeface="+mj-lt"/>
              </a:rPr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1000" y="2667000"/>
            <a:ext cx="9829800" cy="3429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599"/>
            <a:ext cx="84201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6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3048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3200" dirty="0"/>
              <a:t>Queue&lt;</a:t>
            </a:r>
            <a:r>
              <a:rPr lang="en-US" altLang="en-US" sz="3200" dirty="0" err="1"/>
              <a:t>ItemType</a:t>
            </a:r>
            <a:r>
              <a:rPr lang="en-US" altLang="en-US" sz="3200" dirty="0"/>
              <a:t>&gt;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Queue&lt;T&gt; is a generic collection that represents a first-in, first-out (FIFO) collection of objects. It is just like the non-generic collection Queue.</a:t>
            </a:r>
            <a:br>
              <a:rPr lang="en-US" sz="2400" dirty="0">
                <a:latin typeface="+mj-lt"/>
              </a:rPr>
            </a:b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Example: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594985" y="3276600"/>
            <a:ext cx="9448801" cy="3276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47" y="3505200"/>
            <a:ext cx="81057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5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+mn-lt"/>
              </a:rPr>
              <a:t>Generic Collection </a:t>
            </a:r>
            <a:r>
              <a:rPr lang="en-US" altLang="en-US" sz="3200" b="1" dirty="0" smtClean="0">
                <a:latin typeface="+mn-lt"/>
              </a:rPr>
              <a:t>Interfaces 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6464"/>
            <a:ext cx="1190889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0198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202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Generic </a:t>
            </a:r>
            <a:r>
              <a:rPr lang="en-US" sz="3600" b="1" dirty="0" smtClean="0"/>
              <a:t>Methods:</a:t>
            </a:r>
          </a:p>
          <a:p>
            <a:r>
              <a:rPr lang="en-US" sz="2000" dirty="0" smtClean="0"/>
              <a:t>      A </a:t>
            </a:r>
            <a:r>
              <a:rPr lang="en-US" sz="2000" dirty="0"/>
              <a:t>generic method is a method that is declared with type parameters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Non-Generic  class with generic method: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685800" y="2362200"/>
            <a:ext cx="9372600" cy="3962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36" y="2650671"/>
            <a:ext cx="8617528" cy="33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7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4838" y="270435"/>
            <a:ext cx="828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Generic class with generic method:</a:t>
            </a: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634838" y="1470764"/>
            <a:ext cx="9956962" cy="432043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1549"/>
            <a:ext cx="9191378" cy="381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7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533400"/>
            <a:ext cx="11201400" cy="5334000"/>
          </a:xfrm>
        </p:spPr>
        <p:txBody>
          <a:bodyPr/>
          <a:lstStyle/>
          <a:p>
            <a:r>
              <a:rPr lang="en-US" altLang="en-US" sz="2800" dirty="0"/>
              <a:t>The </a:t>
            </a:r>
            <a:r>
              <a:rPr lang="en-US" altLang="en-US" sz="2800" b="1" dirty="0"/>
              <a:t>?? operator</a:t>
            </a:r>
            <a:r>
              <a:rPr lang="en-US" altLang="en-US" sz="2800" dirty="0"/>
              <a:t> is called the null-coalescing operator</a:t>
            </a:r>
          </a:p>
          <a:p>
            <a:r>
              <a:rPr lang="en-US" altLang="en-US" sz="2800" dirty="0"/>
              <a:t>It returns the left-hand operand if the operand is not null</a:t>
            </a:r>
          </a:p>
          <a:p>
            <a:r>
              <a:rPr lang="en-US" altLang="en-US" sz="2800" dirty="0"/>
              <a:t>Otherwise it returns the right </a:t>
            </a:r>
            <a:r>
              <a:rPr lang="en-US" altLang="en-US" sz="2800" dirty="0" smtClean="0"/>
              <a:t>operand</a:t>
            </a:r>
          </a:p>
          <a:p>
            <a:endParaRPr lang="en-US" altLang="en-US" sz="2800" dirty="0"/>
          </a:p>
          <a:p>
            <a:endParaRPr lang="en-US" altLang="en-US" sz="3200" dirty="0" smtClean="0"/>
          </a:p>
          <a:p>
            <a:endParaRPr lang="en-US" alt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838200" y="3505200"/>
            <a:ext cx="8077200" cy="2667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40983"/>
            <a:ext cx="7836755" cy="192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2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290945"/>
            <a:ext cx="11658600" cy="6248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sz="3600" b="1" dirty="0" smtClean="0">
                <a:latin typeface="+mn-lt"/>
              </a:rPr>
              <a:t>Generic Delegates: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Action</a:t>
            </a:r>
            <a:endParaRPr lang="en-US" sz="2800" dirty="0">
              <a:latin typeface="+mn-lt"/>
            </a:endParaRPr>
          </a:p>
          <a:p>
            <a:r>
              <a:rPr lang="en-US" sz="2400" dirty="0" smtClean="0"/>
              <a:t>The </a:t>
            </a:r>
            <a:r>
              <a:rPr lang="en-US" sz="2400" dirty="0"/>
              <a:t>Generic Action&lt;&gt; delegate is defined in the System namespace of microlib.dll</a:t>
            </a:r>
          </a:p>
          <a:p>
            <a:r>
              <a:rPr lang="en-US" sz="2400" dirty="0"/>
              <a:t>This Action&lt;&gt; generic delegate, points to a method that takes up to 16 Parameters and returns void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 1 : Action delegate with named method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04800" y="3200400"/>
            <a:ext cx="8305800" cy="3429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8766"/>
            <a:ext cx="6324600" cy="331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2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80108" y="34636"/>
            <a:ext cx="11201400" cy="5334000"/>
          </a:xfrm>
        </p:spPr>
        <p:txBody>
          <a:bodyPr/>
          <a:lstStyle/>
          <a:p>
            <a:r>
              <a:rPr lang="en-US" sz="2400" dirty="0"/>
              <a:t>Example </a:t>
            </a:r>
            <a:r>
              <a:rPr lang="en-US" sz="2400" dirty="0" smtClean="0"/>
              <a:t>2: </a:t>
            </a:r>
            <a:r>
              <a:rPr lang="en-US" sz="2400" dirty="0"/>
              <a:t>Action delegate with </a:t>
            </a:r>
            <a:r>
              <a:rPr lang="en-US" sz="2400" dirty="0" smtClean="0"/>
              <a:t>Anonymous method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/>
              <a:t>Example </a:t>
            </a:r>
            <a:r>
              <a:rPr lang="en-US" sz="2400" dirty="0" smtClean="0"/>
              <a:t>3: </a:t>
            </a:r>
            <a:r>
              <a:rPr lang="en-US" sz="2400" dirty="0"/>
              <a:t>Action delegate with lambda </a:t>
            </a:r>
            <a:r>
              <a:rPr lang="en-US" sz="2400" dirty="0" smtClean="0"/>
              <a:t>expressions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47293" y="838200"/>
            <a:ext cx="8839200" cy="2819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37260"/>
            <a:ext cx="6934200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247293" y="4648200"/>
            <a:ext cx="8915400" cy="2057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91966"/>
            <a:ext cx="8001000" cy="18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0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8600" y="-228600"/>
            <a:ext cx="11201400" cy="5334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 err="1" smtClean="0">
                <a:latin typeface="+mn-lt"/>
              </a:rPr>
              <a:t>Func</a:t>
            </a:r>
            <a:r>
              <a:rPr lang="en-IN" sz="3600" b="1" dirty="0" smtClean="0">
                <a:latin typeface="+mn-lt"/>
              </a:rPr>
              <a:t>&lt;T&gt;</a:t>
            </a:r>
            <a:endParaRPr lang="en-US" sz="3600" b="1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generic </a:t>
            </a:r>
            <a:r>
              <a:rPr lang="en-US" sz="2400" dirty="0" err="1"/>
              <a:t>Func</a:t>
            </a:r>
            <a:r>
              <a:rPr lang="en-US" sz="2400" dirty="0"/>
              <a:t>&lt;&gt; delegate is used when we want to point to a method that returns a value.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delegate can point to a method that takes up to 16 Parameters and returns a value.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final parameter of </a:t>
            </a:r>
            <a:r>
              <a:rPr lang="en-US" sz="2400" dirty="0" err="1"/>
              <a:t>Func</a:t>
            </a:r>
            <a:r>
              <a:rPr lang="en-US" sz="2400" dirty="0"/>
              <a:t>&lt;&gt; is always the return value of the method. </a:t>
            </a:r>
            <a:endParaRPr lang="en-US" sz="2400" dirty="0" smtClean="0"/>
          </a:p>
          <a:p>
            <a:r>
              <a:rPr lang="en-US" sz="2400" dirty="0" smtClean="0"/>
              <a:t>Example 1: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delegate with Named 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3581400"/>
            <a:ext cx="9601200" cy="3200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712459"/>
            <a:ext cx="5791200" cy="300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8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8600" y="381000"/>
            <a:ext cx="11201400" cy="5334000"/>
          </a:xfrm>
        </p:spPr>
        <p:txBody>
          <a:bodyPr/>
          <a:lstStyle/>
          <a:p>
            <a:r>
              <a:rPr lang="en-US" sz="2400" dirty="0"/>
              <a:t>Example 2: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</a:t>
            </a:r>
            <a:r>
              <a:rPr lang="en-US" sz="2400" dirty="0"/>
              <a:t>delegate with Anonymous method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/>
              <a:t>Example 3: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delegate </a:t>
            </a:r>
            <a:r>
              <a:rPr lang="en-US" sz="2400" dirty="0"/>
              <a:t>with lambda expressions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82643" y="914400"/>
            <a:ext cx="8610600" cy="2438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5" y="990600"/>
            <a:ext cx="74295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410798" y="4419600"/>
            <a:ext cx="8482445" cy="2286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2" y="4686300"/>
            <a:ext cx="7658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81000" y="0"/>
            <a:ext cx="11201400" cy="68580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+mn-lt"/>
              </a:rPr>
              <a:t>Predicate&lt;T&gt; </a:t>
            </a:r>
            <a:endParaRPr lang="en-US" sz="3200" b="1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Represents </a:t>
            </a:r>
            <a:r>
              <a:rPr lang="en-US" sz="2400" dirty="0"/>
              <a:t>the method that defines a set of criteria and determines whether the specified object meets those criteria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This </a:t>
            </a:r>
            <a:r>
              <a:rPr lang="en-US" sz="2400" dirty="0"/>
              <a:t>delegate is used by several methods of the </a:t>
            </a:r>
            <a:r>
              <a:rPr lang="en-US" sz="2400" dirty="0">
                <a:hlinkClick r:id="rId2"/>
              </a:rPr>
              <a:t>Array</a:t>
            </a:r>
            <a:r>
              <a:rPr lang="en-US" sz="2400" dirty="0"/>
              <a:t> and </a:t>
            </a:r>
            <a:r>
              <a:rPr lang="en-US" sz="2400" dirty="0">
                <a:hlinkClick r:id="rId3"/>
              </a:rPr>
              <a:t>List&lt;T&gt;</a:t>
            </a:r>
            <a:r>
              <a:rPr lang="en-US" sz="2400" dirty="0"/>
              <a:t> classes to search for elements in the collection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Predicate 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is used by the following extension methods :- Exists, Find, </a:t>
            </a:r>
            <a:r>
              <a:rPr lang="en-US" altLang="en-US" sz="2400" dirty="0" err="1">
                <a:solidFill>
                  <a:schemeClr val="tx1"/>
                </a:solidFill>
                <a:cs typeface="Times New Roman" pitchFamily="18" charset="0"/>
              </a:rPr>
              <a:t>FindAll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cs typeface="Times New Roman" pitchFamily="18" charset="0"/>
              </a:rPr>
              <a:t>FindIndex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cs typeface="Times New Roman" pitchFamily="18" charset="0"/>
              </a:rPr>
              <a:t>FindIndex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cs typeface="Times New Roman" pitchFamily="18" charset="0"/>
              </a:rPr>
              <a:t>FindLast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cs typeface="Times New Roman" pitchFamily="18" charset="0"/>
              </a:rPr>
              <a:t>FindLastIndex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cs typeface="Times New Roman" pitchFamily="18" charset="0"/>
              </a:rPr>
              <a:t>RemoveAll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cs typeface="Times New Roman" pitchFamily="18" charset="0"/>
              </a:rPr>
              <a:t>TrueForAll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r>
              <a:rPr lang="en-US" sz="2400" dirty="0" smtClean="0"/>
              <a:t>Example 1: Predicate&lt;&gt; delegate </a:t>
            </a:r>
            <a:r>
              <a:rPr lang="en-US" sz="2400" dirty="0"/>
              <a:t>with named method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3657600"/>
            <a:ext cx="9829800" cy="2971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23671"/>
            <a:ext cx="5333999" cy="265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11201400" cy="5334000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 </a:t>
            </a:r>
            <a:r>
              <a:rPr lang="en-US" sz="2400" dirty="0"/>
              <a:t>2: </a:t>
            </a:r>
            <a:r>
              <a:rPr lang="en-US" sz="2400" dirty="0" smtClean="0"/>
              <a:t>Predicate&lt;&gt; </a:t>
            </a:r>
            <a:r>
              <a:rPr lang="en-US" sz="2400" dirty="0"/>
              <a:t>delegate with Anonymous method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Example </a:t>
            </a:r>
            <a:r>
              <a:rPr lang="en-US" sz="2400" dirty="0"/>
              <a:t>3: </a:t>
            </a:r>
            <a:r>
              <a:rPr lang="en-US" sz="2400" dirty="0" smtClean="0"/>
              <a:t>Predicate&lt;&gt; </a:t>
            </a:r>
            <a:r>
              <a:rPr lang="en-US" sz="2400" dirty="0"/>
              <a:t>delegate with lambda </a:t>
            </a:r>
            <a:r>
              <a:rPr lang="en-US" sz="2400" dirty="0" smtClean="0"/>
              <a:t>expressions</a:t>
            </a:r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449514" y="1066800"/>
            <a:ext cx="8908472" cy="2133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3" y="1121079"/>
            <a:ext cx="79819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609600" y="4343400"/>
            <a:ext cx="8839200" cy="2209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5" y="4743450"/>
            <a:ext cx="79819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2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381000"/>
            <a:ext cx="723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Constraints on Type </a:t>
            </a:r>
            <a:r>
              <a:rPr lang="en-US" sz="3600" b="1" dirty="0" smtClean="0"/>
              <a:t>Parameters</a:t>
            </a:r>
          </a:p>
          <a:p>
            <a:endParaRPr lang="en-US" sz="2400" dirty="0" smtClean="0"/>
          </a:p>
          <a:p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When </a:t>
            </a:r>
            <a:r>
              <a:rPr lang="en-US" sz="2400" dirty="0">
                <a:latin typeface="+mj-lt"/>
              </a:rPr>
              <a:t>you define a generic class, you can apply restrictions to the kinds of types that client code can use for type arguments when it instantiates your class </a:t>
            </a: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These </a:t>
            </a:r>
            <a:r>
              <a:rPr lang="en-US" sz="2400" dirty="0">
                <a:latin typeface="+mj-lt"/>
              </a:rPr>
              <a:t>restrictions are called constraints. Constraints are specified by using </a:t>
            </a:r>
            <a:r>
              <a:rPr lang="en-US" sz="2400" dirty="0" smtClean="0">
                <a:latin typeface="+mj-lt"/>
              </a:rPr>
              <a:t>the </a:t>
            </a:r>
            <a:r>
              <a:rPr lang="en-US" sz="2400" b="1" dirty="0" smtClean="0">
                <a:latin typeface="+mj-lt"/>
              </a:rPr>
              <a:t>where</a:t>
            </a:r>
            <a:r>
              <a:rPr lang="en-US" sz="2400" dirty="0">
                <a:latin typeface="+mj-lt"/>
              </a:rPr>
              <a:t> contextual keyword.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11575" y="2682875"/>
            <a:ext cx="1234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75" y="1960563"/>
            <a:ext cx="1234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75885"/>
              </p:ext>
            </p:extLst>
          </p:nvPr>
        </p:nvGraphicFramePr>
        <p:xfrm>
          <a:off x="450198" y="1371600"/>
          <a:ext cx="9379602" cy="5029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943"/>
                <a:gridCol w="7169659"/>
              </a:tblGrid>
              <a:tr h="3346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Constraint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35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where T: 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  <a:effectLst/>
                        </a:rPr>
                        <a:t>struct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type argument must be a value type. Any value type except </a:t>
                      </a:r>
                      <a:r>
                        <a:rPr lang="en-US" sz="1200" u="none" strike="noStrike">
                          <a:effectLst/>
                          <a:hlinkClick r:id="rId2"/>
                        </a:rPr>
                        <a:t>Nullable</a:t>
                      </a:r>
                      <a:r>
                        <a:rPr lang="en-US" sz="1200">
                          <a:effectLst/>
                        </a:rPr>
                        <a:t> can be specified.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70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where T : class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type argument must be a reference type;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applies also to any class, interface, delegate, or array type.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46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where T : new()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type argument must have a public parameter less constructor.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used together with other constraints, the new() constraint must be specified last.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3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where T : &lt;base class name&gt;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type argument must be or derive from the specified base class.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46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where T : &lt;interface name&gt;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type argument must be or implement the specified interface.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 interface constraints can be specified. The constraining interface can also be generic.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3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where T : U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type argument supplied for T must be or derive from the argument supplied for U.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94025" y="2357438"/>
            <a:ext cx="1234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48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Constraints on Type Parameters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295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11799190" cy="894996"/>
          </a:xfrm>
        </p:spPr>
        <p:txBody>
          <a:bodyPr/>
          <a:lstStyle/>
          <a:p>
            <a:r>
              <a:rPr lang="en-US" sz="3600" b="1" dirty="0" smtClean="0">
                <a:latin typeface="+mn-lt"/>
              </a:rPr>
              <a:t>Extension Methods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90600"/>
            <a:ext cx="1112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Once a type is defined and compiled into an assembly its definition </a:t>
            </a:r>
            <a:r>
              <a:rPr lang="en-US" sz="2400" dirty="0" err="1">
                <a:latin typeface="+mj-lt"/>
              </a:rPr>
              <a:t>is,more</a:t>
            </a:r>
            <a:r>
              <a:rPr lang="en-US" sz="2400" dirty="0">
                <a:latin typeface="+mj-lt"/>
              </a:rPr>
              <a:t> or </a:t>
            </a:r>
            <a:r>
              <a:rPr lang="en-US" sz="2400" dirty="0" err="1">
                <a:latin typeface="+mj-lt"/>
              </a:rPr>
              <a:t>less,final</a:t>
            </a: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only way to update, remove or add new members is to recode and </a:t>
            </a:r>
            <a:r>
              <a:rPr lang="en-US" sz="2400" dirty="0" smtClean="0">
                <a:latin typeface="+mj-lt"/>
              </a:rPr>
              <a:t>   recompile </a:t>
            </a:r>
            <a:r>
              <a:rPr lang="en-US" sz="2400" dirty="0">
                <a:latin typeface="+mj-lt"/>
              </a:rPr>
              <a:t>the code</a:t>
            </a:r>
          </a:p>
          <a:p>
            <a:r>
              <a:rPr lang="en-US" sz="2400" dirty="0">
                <a:latin typeface="+mj-lt"/>
              </a:rPr>
              <a:t>Extension methods allow existing compiled types to gain new functionality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Without </a:t>
            </a:r>
            <a:r>
              <a:rPr lang="en-US" sz="2400" dirty="0">
                <a:latin typeface="+mj-lt"/>
              </a:rPr>
              <a:t>recompilation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Without </a:t>
            </a:r>
            <a:r>
              <a:rPr lang="en-US" sz="2400" dirty="0">
                <a:latin typeface="+mj-lt"/>
              </a:rPr>
              <a:t>touching the original </a:t>
            </a:r>
            <a:r>
              <a:rPr lang="en-US" sz="2400" dirty="0" smtClean="0">
                <a:latin typeface="+mj-lt"/>
              </a:rPr>
              <a:t>assembly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1000" y="3651154"/>
            <a:ext cx="8077200" cy="3048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dhanisha.n\Desktop\C#\pptimg\ExMtd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63549"/>
            <a:ext cx="5791200" cy="282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2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559" y="718681"/>
            <a:ext cx="9982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Defining Extension Methods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      </a:t>
            </a:r>
            <a:r>
              <a:rPr lang="en-US" sz="2400" dirty="0" smtClean="0"/>
              <a:t>Defined </a:t>
            </a:r>
            <a:r>
              <a:rPr lang="en-US" sz="2400" dirty="0"/>
              <a:t>in a static </a:t>
            </a:r>
            <a:r>
              <a:rPr lang="en-US" sz="2400" dirty="0" smtClean="0"/>
              <a:t>class.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    Defined </a:t>
            </a:r>
            <a:r>
              <a:rPr lang="en-US" sz="2400" dirty="0"/>
              <a:t>as </a:t>
            </a:r>
            <a:r>
              <a:rPr lang="en-US" sz="2400" dirty="0" smtClean="0"/>
              <a:t>static.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    Use </a:t>
            </a:r>
            <a:r>
              <a:rPr lang="en-US" sz="2400" dirty="0"/>
              <a:t>this keyword before its first argument to specify the class </a:t>
            </a:r>
            <a:r>
              <a:rPr lang="en-US" sz="2400" dirty="0" smtClean="0"/>
              <a:t>   </a:t>
            </a:r>
          </a:p>
          <a:p>
            <a:r>
              <a:rPr lang="en-US" sz="2400" dirty="0" smtClean="0"/>
              <a:t>               to </a:t>
            </a:r>
            <a:r>
              <a:rPr lang="en-US" sz="2400" dirty="0"/>
              <a:t>be </a:t>
            </a:r>
            <a:r>
              <a:rPr lang="en-US" sz="2400" dirty="0" smtClean="0"/>
              <a:t> extended.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609600" y="3048000"/>
            <a:ext cx="9677400" cy="3352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62300"/>
            <a:ext cx="75438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3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1143000"/>
            <a:ext cx="11201400" cy="5334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Auto-implemented </a:t>
            </a:r>
            <a:r>
              <a:rPr lang="en-US" sz="2800" dirty="0"/>
              <a:t>properties make property-declaration more concise when no additional logic is required in the property </a:t>
            </a:r>
            <a:r>
              <a:rPr lang="en-US" sz="2800" dirty="0" err="1" smtClean="0"/>
              <a:t>accessors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When you declare a property </a:t>
            </a:r>
            <a:r>
              <a:rPr lang="en-US" sz="2800" dirty="0" smtClean="0"/>
              <a:t>the </a:t>
            </a:r>
            <a:r>
              <a:rPr lang="en-US" sz="2800" dirty="0"/>
              <a:t>compiler creates a private, anonymous backing field that can only be accessed through the property's get and set accessors.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799190" cy="894996"/>
          </a:xfrm>
        </p:spPr>
        <p:txBody>
          <a:bodyPr/>
          <a:lstStyle/>
          <a:p>
            <a:r>
              <a:rPr lang="en-US" dirty="0"/>
              <a:t>Auto-Implemented </a:t>
            </a:r>
            <a:r>
              <a:rPr lang="en-US" dirty="0" smtClean="0"/>
              <a:t>Properties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3429000"/>
            <a:ext cx="8839200" cy="3124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97177"/>
            <a:ext cx="6400800" cy="303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2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+mn-lt"/>
              </a:rPr>
              <a:t>Anonymous Types :</a:t>
            </a:r>
            <a:endParaRPr lang="en-US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22123"/>
            <a:ext cx="1082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Anonymous types are reference types directly derived from </a:t>
            </a:r>
            <a:r>
              <a:rPr lang="en-US" sz="2400" dirty="0" err="1">
                <a:solidFill>
                  <a:srgbClr val="FF0000"/>
                </a:solidFill>
              </a:rPr>
              <a:t>System.Object</a:t>
            </a:r>
            <a:endParaRPr lang="en-US" sz="2400">
              <a:solidFill>
                <a:srgbClr val="FF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+mj-lt"/>
              </a:rPr>
              <a:t>Encapsulate </a:t>
            </a:r>
            <a:r>
              <a:rPr lang="en-US" sz="2400" dirty="0">
                <a:latin typeface="+mj-lt"/>
              </a:rPr>
              <a:t>a set of read-only properties and their value into single object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No need to explicitly define a type </a:t>
            </a:r>
            <a:r>
              <a:rPr lang="en-US" sz="2400" dirty="0" smtClean="0">
                <a:latin typeface="+mj-lt"/>
              </a:rPr>
              <a:t>first</a:t>
            </a:r>
          </a:p>
          <a:p>
            <a:pPr lvl="0"/>
            <a:endParaRPr lang="en-US" sz="2400" dirty="0" smtClean="0">
              <a:latin typeface="+mj-lt"/>
            </a:endParaRPr>
          </a:p>
          <a:p>
            <a:pPr lvl="0"/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To define Anonymous </a:t>
            </a:r>
            <a:r>
              <a:rPr lang="en-US" sz="2400" dirty="0" smtClean="0">
                <a:latin typeface="+mj-lt"/>
              </a:rPr>
              <a:t>type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Use </a:t>
            </a:r>
            <a:r>
              <a:rPr lang="en-US" sz="2400" dirty="0">
                <a:latin typeface="+mj-lt"/>
              </a:rPr>
              <a:t>of the new </a:t>
            </a:r>
            <a:r>
              <a:rPr lang="en-US" sz="2400" dirty="0" err="1">
                <a:solidFill>
                  <a:srgbClr val="FF0000"/>
                </a:solidFill>
                <a:latin typeface="+mj-lt"/>
              </a:rPr>
              <a:t>var</a:t>
            </a:r>
            <a:r>
              <a:rPr lang="en-US" sz="2400" dirty="0">
                <a:latin typeface="+mj-lt"/>
              </a:rPr>
              <a:t> keyword  in </a:t>
            </a:r>
            <a:r>
              <a:rPr lang="en-US" sz="2400" dirty="0" err="1">
                <a:latin typeface="+mj-lt"/>
              </a:rPr>
              <a:t>conjuction</a:t>
            </a:r>
            <a:r>
              <a:rPr lang="en-US" sz="2400" dirty="0">
                <a:latin typeface="+mj-lt"/>
              </a:rPr>
              <a:t> with the object initialization </a:t>
            </a:r>
            <a:r>
              <a:rPr lang="en-US" sz="2400" dirty="0" smtClean="0">
                <a:latin typeface="+mj-lt"/>
              </a:rPr>
              <a:t>  syntax</a:t>
            </a: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098" name="Picture 2" descr="C:\Users\dhanisha.n\Desktop\C#\pptimg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55" y="87681"/>
            <a:ext cx="996344" cy="101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762000" y="4419600"/>
            <a:ext cx="7772400" cy="2167157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68153"/>
            <a:ext cx="5441950" cy="167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5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3200400"/>
            <a:ext cx="8334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At compile time</a:t>
            </a:r>
            <a:r>
              <a:rPr lang="en-US" sz="2400" dirty="0" smtClean="0">
                <a:latin typeface="+mj-lt"/>
              </a:rPr>
              <a:t>, the </a:t>
            </a:r>
            <a:r>
              <a:rPr lang="en-US" sz="2400" dirty="0">
                <a:latin typeface="+mj-lt"/>
              </a:rPr>
              <a:t>C# compiler will </a:t>
            </a:r>
            <a:r>
              <a:rPr lang="en-US" sz="2400" dirty="0" smtClean="0">
                <a:latin typeface="+mj-lt"/>
              </a:rPr>
              <a:t>auto generate </a:t>
            </a:r>
            <a:r>
              <a:rPr lang="en-US" sz="2400" dirty="0">
                <a:latin typeface="+mj-lt"/>
              </a:rPr>
              <a:t>an uniquely named 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The class name is not visible from c#</a:t>
            </a: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Using implicitly typed (</a:t>
            </a:r>
            <a:r>
              <a:rPr lang="en-US" sz="2400" dirty="0" err="1">
                <a:solidFill>
                  <a:srgbClr val="FF0000"/>
                </a:solidFill>
                <a:latin typeface="+mj-lt"/>
              </a:rPr>
              <a:t>var</a:t>
            </a:r>
            <a:r>
              <a:rPr lang="en-US" sz="2400" dirty="0">
                <a:latin typeface="+mj-lt"/>
              </a:rPr>
              <a:t> keyword ) is mandatory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457199" y="838200"/>
            <a:ext cx="9296400" cy="1981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21837"/>
            <a:ext cx="8334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8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397794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Anonymous </a:t>
            </a:r>
            <a:r>
              <a:rPr lang="en-US" sz="3200" b="1" dirty="0" smtClean="0"/>
              <a:t>Functions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066800"/>
            <a:ext cx="922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anonymous function is an "inline" statement or expression that can be used wherever a delegate type is expected.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You </a:t>
            </a:r>
            <a:r>
              <a:rPr lang="en-US" sz="2400" dirty="0"/>
              <a:t>can use it to initialize a named delegate or pass it instead of a named delegate type as a method parameter.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There are two kinds of anonymous functions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" y="3281065"/>
            <a:ext cx="9906000" cy="327213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3" descr="C:\Users\dhanisha.n\Desktop\C#\pptimg\A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31232"/>
            <a:ext cx="670111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8600" y="753876"/>
            <a:ext cx="11201400" cy="53340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400" dirty="0" smtClean="0"/>
              <a:t>Anonymous </a:t>
            </a:r>
            <a:r>
              <a:rPr lang="en-US" sz="2400" dirty="0"/>
              <a:t>methods are the methods without a name, just the body</a:t>
            </a:r>
            <a:r>
              <a:rPr lang="en-US" sz="24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provide a technique to pass a code block as a delegate parameter.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/>
              <a:t>Anonymous methods are declared with the creation of the delegate instance, with a</a:t>
            </a:r>
            <a:r>
              <a:rPr lang="en-US" sz="2400" b="1" dirty="0"/>
              <a:t>delegate</a:t>
            </a:r>
            <a:r>
              <a:rPr lang="en-US" sz="2400" dirty="0"/>
              <a:t> keyword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Anonymous </a:t>
            </a:r>
            <a:r>
              <a:rPr lang="en-US" sz="3200" b="1" dirty="0" smtClean="0"/>
              <a:t>Method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2895600"/>
            <a:ext cx="9525000" cy="3657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71913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6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</a:rPr>
              <a:t>Lambda Expressions 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C:\Users\dhanisha.n\Desktop\C#\pptimg\lambdarefl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"/>
            <a:ext cx="839766" cy="83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752600"/>
            <a:ext cx="10896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A lambda expression is an anonymous function containing expressions </a:t>
            </a:r>
            <a:r>
              <a:rPr lang="en-US" sz="2400" dirty="0" smtClean="0">
                <a:latin typeface="+mj-lt"/>
              </a:rPr>
              <a:t>  and statements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 </a:t>
            </a:r>
            <a:r>
              <a:rPr lang="en-US" sz="2400" dirty="0" smtClean="0">
                <a:latin typeface="+mj-lt"/>
              </a:rPr>
              <a:t>Used </a:t>
            </a:r>
            <a:r>
              <a:rPr lang="en-US" sz="2400" dirty="0">
                <a:latin typeface="+mj-lt"/>
              </a:rPr>
              <a:t>to create delegate or expression tree </a:t>
            </a:r>
            <a:r>
              <a:rPr lang="en-US" sz="2400" dirty="0" smtClean="0">
                <a:latin typeface="+mj-lt"/>
              </a:rPr>
              <a:t>types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All lambda expressions use the lambda operator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=&gt;</a:t>
            </a:r>
            <a:r>
              <a:rPr lang="en-US" sz="2400" dirty="0">
                <a:latin typeface="+mj-lt"/>
              </a:rPr>
              <a:t>, Which is read as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“goes to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” 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dirty="0" smtClean="0">
                <a:latin typeface="+mj-lt"/>
              </a:rPr>
              <a:t>           The </a:t>
            </a:r>
            <a:r>
              <a:rPr lang="en-US" sz="2400" dirty="0">
                <a:latin typeface="+mj-lt"/>
              </a:rPr>
              <a:t>left side of the lambda operator specifies the </a:t>
            </a:r>
            <a:r>
              <a:rPr lang="en-US" sz="2400" dirty="0" smtClean="0">
                <a:latin typeface="+mj-lt"/>
              </a:rPr>
              <a:t>input </a:t>
            </a:r>
            <a:r>
              <a:rPr lang="en-US" sz="2400" dirty="0"/>
              <a:t> </a:t>
            </a:r>
            <a:r>
              <a:rPr lang="en-US" sz="2400" dirty="0">
                <a:latin typeface="+mj-lt"/>
              </a:rPr>
              <a:t>parameters</a:t>
            </a:r>
            <a:r>
              <a:rPr lang="en-US" sz="2400" dirty="0" smtClean="0">
                <a:latin typeface="+mj-lt"/>
              </a:rPr>
              <a:t> </a:t>
            </a:r>
          </a:p>
          <a:p>
            <a:r>
              <a:rPr lang="en-US" sz="2400" dirty="0" smtClean="0">
                <a:latin typeface="+mj-lt"/>
              </a:rPr>
              <a:t>   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             The </a:t>
            </a:r>
            <a:r>
              <a:rPr lang="en-US" sz="2400" dirty="0">
                <a:latin typeface="+mj-lt"/>
              </a:rPr>
              <a:t>right side holds the expression or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798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533400"/>
            <a:ext cx="112014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8745" y="256092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altLang="en-US" sz="2400" b="1" dirty="0">
              <a:solidFill>
                <a:srgbClr val="FF0000"/>
              </a:solidFill>
            </a:endParaRPr>
          </a:p>
          <a:p>
            <a:r>
              <a:rPr lang="en-IN" altLang="en-US" sz="2400" b="1" dirty="0">
                <a:solidFill>
                  <a:srgbClr val="00B0F0"/>
                </a:solidFill>
              </a:rPr>
              <a:t>Statement Lambda </a:t>
            </a:r>
          </a:p>
          <a:p>
            <a:r>
              <a:rPr lang="en-IN" altLang="en-US" sz="2400" dirty="0"/>
              <a:t>Statement lambda has a statement block on the right side of the lambda operator "=&gt;".</a:t>
            </a:r>
          </a:p>
          <a:p>
            <a:r>
              <a:rPr lang="en-IN" altLang="en-US" sz="2400" dirty="0"/>
              <a:t>x =&gt; { return x * x; }; </a:t>
            </a:r>
          </a:p>
          <a:p>
            <a:endParaRPr lang="en-IN" altLang="en-US" sz="2400" dirty="0">
              <a:solidFill>
                <a:srgbClr val="00B0F0"/>
              </a:solidFill>
            </a:endParaRPr>
          </a:p>
          <a:p>
            <a:r>
              <a:rPr lang="en-IN" altLang="en-US" sz="2400" b="1" dirty="0">
                <a:solidFill>
                  <a:srgbClr val="00B0F0"/>
                </a:solidFill>
              </a:rPr>
              <a:t>Expression Lambda</a:t>
            </a:r>
            <a:r>
              <a:rPr lang="en-IN" altLang="en-US" sz="2400" b="1" dirty="0">
                <a:solidFill>
                  <a:srgbClr val="FF0000"/>
                </a:solidFill>
              </a:rPr>
              <a:t> </a:t>
            </a:r>
            <a:endParaRPr lang="en-IN" altLang="en-US" sz="2400" b="1" dirty="0">
              <a:solidFill>
                <a:srgbClr val="00B0F0"/>
              </a:solidFill>
            </a:endParaRPr>
          </a:p>
          <a:p>
            <a:r>
              <a:rPr lang="en-IN" altLang="en-US" sz="2400" dirty="0"/>
              <a:t>Expression lambda has only an expression (no return statement or curly braces), on the right side of the lambda operator "=&gt;".</a:t>
            </a:r>
          </a:p>
          <a:p>
            <a:r>
              <a:rPr lang="en-IN" altLang="en-US" sz="2400" dirty="0"/>
              <a:t>x =&gt; x * x; // here x*x is expression 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143000" y="559886"/>
            <a:ext cx="7315200" cy="218331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3" descr="C:\Users\dhanisha.n\Desktop\C#\pptimg\image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51025"/>
            <a:ext cx="4419600" cy="200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9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9432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Example 1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034" y="3733800"/>
            <a:ext cx="274476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Example 2 :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67014" y="955544"/>
            <a:ext cx="9220200" cy="2590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0" y="1074150"/>
            <a:ext cx="83439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227034" y="4191000"/>
            <a:ext cx="9296400" cy="2438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51" y="4291012"/>
            <a:ext cx="8383566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0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11704637" cy="1625600"/>
          </a:xfrm>
        </p:spPr>
        <p:txBody>
          <a:bodyPr lIns="88900" rIns="8890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6200" dirty="0" smtClean="0"/>
              <a:t/>
            </a:r>
            <a:br>
              <a:rPr lang="en-US" altLang="en-US" sz="6200" dirty="0" smtClean="0"/>
            </a:br>
            <a:r>
              <a:rPr lang="en-US" altLang="en-US" sz="3600" b="1" dirty="0" smtClean="0">
                <a:latin typeface="+mn-lt"/>
              </a:rPr>
              <a:t>What’s New?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209800"/>
            <a:ext cx="11658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+mj-lt"/>
              </a:rPr>
              <a:t>Dynamically Typed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Objects</a:t>
            </a:r>
          </a:p>
          <a:p>
            <a:pPr marL="0" indent="0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+mj-lt"/>
              </a:rPr>
              <a:t>Optional and Named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Parameter</a:t>
            </a:r>
          </a:p>
          <a:p>
            <a:pPr marL="0" indent="0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+mj-lt"/>
              </a:rPr>
              <a:t>Improved COM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Interoperability</a:t>
            </a:r>
          </a:p>
          <a:p>
            <a:pPr marL="0" indent="0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+mj-lt"/>
              </a:rPr>
              <a:t>Co- and Contra-variance</a:t>
            </a:r>
          </a:p>
        </p:txBody>
      </p:sp>
    </p:spTree>
    <p:extLst>
      <p:ext uri="{BB962C8B-B14F-4D97-AF65-F5344CB8AC3E}">
        <p14:creationId xmlns:p14="http://schemas.microsoft.com/office/powerpoint/2010/main" val="14029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3733800" y="3962400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5410200" y="3962400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086600" y="3962400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2057400" y="3962400"/>
            <a:ext cx="1600200" cy="1143000"/>
          </a:xfrm>
          <a:prstGeom prst="downArrow">
            <a:avLst>
              <a:gd name="adj1" fmla="val 7304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81000" y="3962400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87350" y="152400"/>
            <a:ext cx="8369300" cy="553998"/>
          </a:xfrm>
        </p:spPr>
        <p:txBody>
          <a:bodyPr/>
          <a:lstStyle/>
          <a:p>
            <a:r>
              <a:rPr dirty="0" smtClean="0"/>
              <a:t>.</a:t>
            </a:r>
            <a:r>
              <a:rPr sz="3600" b="1" dirty="0" smtClean="0">
                <a:latin typeface="+mn-lt"/>
              </a:rPr>
              <a:t>NET Dynamic Programming</a:t>
            </a:r>
            <a:endParaRPr lang="en-US" sz="3600" b="1" dirty="0">
              <a:latin typeface="+mn-lt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81000" y="50292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057400" y="50292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733800" y="50292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5410200" y="50292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7086600" y="50292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pic>
        <p:nvPicPr>
          <p:cNvPr id="40" name="Picture 39" descr="image002_thu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125466"/>
            <a:ext cx="990600" cy="1102868"/>
          </a:xfrm>
          <a:prstGeom prst="rect">
            <a:avLst/>
          </a:prstGeom>
        </p:spPr>
      </p:pic>
      <p:pic>
        <p:nvPicPr>
          <p:cNvPr id="41" name="Picture 2" descr="C:\Users\jimhug.REDMOND\Pictures\python-logo-master-v3-TM.png"/>
          <p:cNvPicPr>
            <a:picLocks noChangeAspect="1" noChangeArrowheads="1"/>
          </p:cNvPicPr>
          <p:nvPr/>
        </p:nvPicPr>
        <p:blipFill>
          <a:blip r:embed="rId3" cstate="print"/>
          <a:srcRect l="12006" r="6533"/>
          <a:stretch>
            <a:fillRect/>
          </a:stretch>
        </p:blipFill>
        <p:spPr bwMode="auto">
          <a:xfrm>
            <a:off x="3848100" y="5392620"/>
            <a:ext cx="1371600" cy="56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 descr="C:\Users\jimhug.REDMOND\Pictures\599px-Ruby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4548" y="5391148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86634" y="5279058"/>
            <a:ext cx="1000132" cy="7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ounded Rectangle 43"/>
          <p:cNvSpPr/>
          <p:nvPr/>
        </p:nvSpPr>
        <p:spPr bwMode="auto">
          <a:xfrm>
            <a:off x="381000" y="2362200"/>
            <a:ext cx="8305800" cy="16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FFFF"/>
                </a:solidFill>
              </a:rPr>
              <a:t>Dynamic Language Runtime</a:t>
            </a: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609600" y="3124200"/>
            <a:ext cx="2514600" cy="5334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Trees</a:t>
            </a:r>
          </a:p>
        </p:txBody>
      </p:sp>
      <p:sp>
        <p:nvSpPr>
          <p:cNvPr id="46" name="AutoShape 18"/>
          <p:cNvSpPr>
            <a:spLocks noChangeArrowheads="1"/>
          </p:cNvSpPr>
          <p:nvPr/>
        </p:nvSpPr>
        <p:spPr bwMode="auto">
          <a:xfrm>
            <a:off x="3276600" y="3124200"/>
            <a:ext cx="2514600" cy="5334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Dispatch</a:t>
            </a: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5943600" y="3124200"/>
            <a:ext cx="2514600" cy="5334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Site Caching</a:t>
            </a:r>
          </a:p>
        </p:txBody>
      </p:sp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381000" y="1447800"/>
            <a:ext cx="1600200" cy="762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IronPython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2133600" y="1447800"/>
            <a:ext cx="1524000" cy="762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IronRuby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3810000" y="1447800"/>
            <a:ext cx="1447800" cy="762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5410200" y="1447800"/>
            <a:ext cx="1524000" cy="762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VB.NET</a:t>
            </a: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7086600" y="1447800"/>
            <a:ext cx="1524000" cy="762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Others…</a:t>
            </a:r>
          </a:p>
        </p:txBody>
      </p:sp>
      <p:pic>
        <p:nvPicPr>
          <p:cNvPr id="53" name="Picture 52" descr="NET_v_rg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67" y="5193984"/>
            <a:ext cx="1016667" cy="9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7350" y="152400"/>
            <a:ext cx="8369300" cy="553998"/>
          </a:xfrm>
        </p:spPr>
        <p:txBody>
          <a:bodyPr/>
          <a:lstStyle/>
          <a:p>
            <a:r>
              <a:rPr sz="3600" b="1" dirty="0" smtClean="0">
                <a:latin typeface="+mn-lt"/>
              </a:rPr>
              <a:t>Dynamically Typed Objects</a:t>
            </a:r>
            <a:endParaRPr lang="en-US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2895600"/>
            <a:ext cx="4724400" cy="92333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 smtClean="0">
                <a:latin typeface="Consolas" pitchFamily="49" charset="0"/>
              </a:rPr>
              <a:t> x = 1;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 smtClean="0">
                <a:latin typeface="Consolas" pitchFamily="49" charset="0"/>
              </a:rPr>
              <a:t> y 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"Hello"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 smtClean="0">
                <a:latin typeface="Consolas" pitchFamily="49" charset="0"/>
              </a:rPr>
              <a:t> z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sz="1600" dirty="0" smtClean="0">
                <a:latin typeface="Consolas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 pitchFamily="49" charset="0"/>
              </a:rPr>
              <a:t>&gt; { 1, 2, 3 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38200" y="1447800"/>
            <a:ext cx="2362200" cy="762000"/>
          </a:xfrm>
          <a:prstGeom prst="wedgeRoundRectCallout">
            <a:avLst>
              <a:gd name="adj1" fmla="val 34845"/>
              <a:gd name="adj2" fmla="val 150077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Compile-time type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dynamic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57600" y="1447800"/>
            <a:ext cx="2362200" cy="762000"/>
          </a:xfrm>
          <a:prstGeom prst="wedgeRoundRectCallout">
            <a:avLst>
              <a:gd name="adj1" fmla="val -46633"/>
              <a:gd name="adj2" fmla="val 149109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Run-time type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System.Int32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4834" y="4191000"/>
            <a:ext cx="6694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operand(s) are </a:t>
            </a:r>
            <a:r>
              <a:rPr lang="en-US" sz="2400" b="1" i="1" dirty="0" smtClean="0"/>
              <a:t>dynamic</a:t>
            </a:r>
            <a:r>
              <a:rPr lang="en-US" sz="2400" dirty="0" smtClean="0"/>
              <a:t>…</a:t>
            </a:r>
            <a:endParaRPr lang="en-US" sz="2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Member selection deferred to run-time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At run-time, actual type(s) substituted for </a:t>
            </a:r>
            <a:r>
              <a:rPr lang="en-US" sz="2400" b="1" i="1" dirty="0" smtClean="0"/>
              <a:t>dynamic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Static result type of operation is </a:t>
            </a:r>
            <a:r>
              <a:rPr lang="en-US" sz="2400" b="1" i="1" dirty="0" smtClean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334629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04800" y="1219200"/>
            <a:ext cx="11201400" cy="5334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It </a:t>
            </a:r>
            <a:r>
              <a:rPr lang="en-IN" sz="2800" dirty="0"/>
              <a:t>is possible to split the definition of a </a:t>
            </a:r>
            <a:r>
              <a:rPr lang="en-IN" sz="2800" dirty="0" smtClean="0"/>
              <a:t>class</a:t>
            </a:r>
            <a:r>
              <a:rPr lang="en-IN" sz="2800" dirty="0"/>
              <a:t> or a </a:t>
            </a:r>
            <a:r>
              <a:rPr lang="en-IN" sz="2800" dirty="0" err="1"/>
              <a:t>struct</a:t>
            </a:r>
            <a:r>
              <a:rPr lang="en-IN" sz="2800" dirty="0"/>
              <a:t>, an interface or a method over two or more source files. Each source file contains a section of the type or method definition, and all parts are combined when the application is compiled</a:t>
            </a:r>
            <a:r>
              <a:rPr lang="en-IN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When </a:t>
            </a:r>
            <a:r>
              <a:rPr lang="en-US" sz="2800" dirty="0"/>
              <a:t>working with automatically generated source, code can be added to the class without having to recreate the source file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    Visual </a:t>
            </a:r>
            <a:r>
              <a:rPr lang="en-US" sz="2800" dirty="0"/>
              <a:t>Studio uses this approach when it creates Windows Forms, </a:t>
            </a:r>
            <a:r>
              <a:rPr lang="en-US" sz="2800" dirty="0" smtClean="0"/>
              <a:t> 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Web </a:t>
            </a:r>
            <a:r>
              <a:rPr lang="en-US" sz="2800" dirty="0"/>
              <a:t>service wrapper code, and so </a:t>
            </a:r>
            <a:r>
              <a:rPr lang="en-US" sz="2800" dirty="0" smtClean="0"/>
              <a:t>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To </a:t>
            </a:r>
            <a:r>
              <a:rPr lang="en-US" sz="2800" dirty="0"/>
              <a:t>split a class definition, use the partial keyword modifier.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Partial Classes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68210"/>
              </p:ext>
            </p:extLst>
          </p:nvPr>
        </p:nvGraphicFramePr>
        <p:xfrm>
          <a:off x="1676400" y="609600"/>
          <a:ext cx="80010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3535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Segoe UI"/>
                          <a:ea typeface="Calibri"/>
                          <a:cs typeface="Times New Roman"/>
                        </a:rPr>
                        <a:t>Object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Segoe UI"/>
                          <a:ea typeface="Calibri"/>
                          <a:cs typeface="Times New Roman"/>
                        </a:rPr>
                        <a:t>Dynamic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/>
                          <a:latin typeface="Segoe UI"/>
                          <a:ea typeface="Calibri"/>
                          <a:cs typeface="Times New Roman"/>
                        </a:rPr>
                        <a:t>Var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7683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store any kind of value, because object is the base class of all type in .NET framework.</a:t>
                      </a:r>
                      <a:endParaRPr lang="en-US" sz="1200" b="1" dirty="0" smtClean="0">
                        <a:latin typeface="+mn-lt"/>
                      </a:endParaRPr>
                    </a:p>
                    <a:p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store any type of the variable, similar to old VB language variable.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store any type of value but it require to initialize at the time of declaration.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958906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 has little information about the type</a:t>
                      </a:r>
                    </a:p>
                    <a:p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11111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Compiler doesn't have any information about the type of variable.</a:t>
                      </a:r>
                      <a:endParaRPr lang="en-US" sz="1200" b="1" dirty="0"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 compiler safe i.e. compiler has all information about the stored value, so that it doesn't cause any issue at run-time.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13947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type can be passed as function argument and function also can return object type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type can be passed as function argument and function also can return object type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type cannot be passed as function argument and function cannot return object type. This type of variable can work in the scope where it defined.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7409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 to cast object variable to original type before using it</a:t>
                      </a:r>
                      <a:r>
                        <a:rPr lang="en-US" sz="1200" b="1" dirty="0" smtClean="0">
                          <a:effectLst/>
                          <a:latin typeface="+mn-lt"/>
                        </a:rPr>
                        <a:t>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Casting is not require</a:t>
                      </a:r>
                      <a:r>
                        <a:rPr lang="en-US" sz="1200" b="1" dirty="0" smtClean="0">
                          <a:effectLst/>
                          <a:latin typeface="+mn-lt"/>
                        </a:rPr>
                        <a:t>d.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cast because compiler has all information to perform operation.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13947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doesn't have more information about the data type.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coding using reflection or dynamic language support or with the COM objects, because we require to write less amount of code.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getting result out of the linq queries. In 3.5 frameworks it introduces to support linq feature.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840" y="136545"/>
            <a:ext cx="7245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3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Named and Optional Arguments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350" y="914400"/>
            <a:ext cx="1028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en-US" sz="2400" dirty="0" smtClean="0">
                <a:solidFill>
                  <a:srgbClr val="C00000"/>
                </a:solidFill>
              </a:rPr>
              <a:t>Named </a:t>
            </a:r>
            <a:r>
              <a:rPr lang="en-IN" altLang="en-US" sz="2400" dirty="0">
                <a:solidFill>
                  <a:srgbClr val="C00000"/>
                </a:solidFill>
              </a:rPr>
              <a:t>arguments: </a:t>
            </a:r>
            <a:r>
              <a:rPr lang="en-IN" altLang="en-US" sz="2400" dirty="0"/>
              <a:t>pass parameters by name rather than position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en-US" sz="2400" dirty="0">
                <a:solidFill>
                  <a:srgbClr val="C00000"/>
                </a:solidFill>
              </a:rPr>
              <a:t>optional parameters: </a:t>
            </a:r>
            <a:r>
              <a:rPr lang="en-IN" altLang="en-US" sz="2400" dirty="0"/>
              <a:t>allow us to  omit parameters which have a defined default value.</a:t>
            </a:r>
          </a:p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Example: Optional Parameter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" y="2853392"/>
            <a:ext cx="10287000" cy="324260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2" y="3124200"/>
            <a:ext cx="97556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6367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Example : Named Parameter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304800" y="1219200"/>
            <a:ext cx="10896600" cy="4038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2" y="1447800"/>
            <a:ext cx="9448800" cy="340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30044" y="1411552"/>
            <a:ext cx="7880556" cy="298415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Supported for interface and delegate types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“Statically checked definition-site variance”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Value types are always invariant</a:t>
            </a:r>
          </a:p>
          <a:p>
            <a:pPr lvl="1"/>
            <a:r>
              <a:rPr lang="en-US" dirty="0" smtClean="0">
                <a:latin typeface="+mj-lt"/>
              </a:rPr>
              <a:t>           </a:t>
            </a:r>
            <a:r>
              <a:rPr lang="en-US" dirty="0" err="1" smtClean="0">
                <a:latin typeface="+mj-lt"/>
              </a:rPr>
              <a:t>IEnumerable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 </a:t>
            </a:r>
            <a:r>
              <a:rPr lang="en-US" i="1" dirty="0" smtClean="0">
                <a:latin typeface="+mj-lt"/>
              </a:rPr>
              <a:t>is not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IEnumerable</a:t>
            </a:r>
            <a:r>
              <a:rPr lang="en-US" dirty="0" smtClean="0">
                <a:latin typeface="+mj-lt"/>
              </a:rPr>
              <a:t>&lt;object&gt;</a:t>
            </a:r>
          </a:p>
          <a:p>
            <a:pPr lvl="1"/>
            <a:r>
              <a:rPr lang="en-US" dirty="0" smtClean="0">
                <a:latin typeface="+mj-lt"/>
              </a:rPr>
              <a:t>           Similar to existing rules for arrays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ref and out parameters need invariant type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7054" y="152400"/>
            <a:ext cx="8375946" cy="553998"/>
          </a:xfrm>
        </p:spPr>
        <p:txBody>
          <a:bodyPr/>
          <a:lstStyle/>
          <a:p>
            <a:r>
              <a:rPr sz="3600" b="1" dirty="0" smtClean="0">
                <a:latin typeface="+mn-lt"/>
              </a:rPr>
              <a:t>Variance in C# 4.0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48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219200"/>
            <a:ext cx="716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+mj-lt"/>
              </a:rPr>
              <a:t>If y is derived from X and y relates to X, then we can assign X to y. Like X=y. This is Covariance</a:t>
            </a:r>
            <a:r>
              <a:rPr lang="en-US" altLang="en-US" sz="2400" dirty="0" smtClean="0">
                <a:latin typeface="+mj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+mj-lt"/>
              </a:rPr>
              <a:t>If Y is derived from X and y relates to X, then we can assign y to X. Like y = X. This is </a:t>
            </a:r>
            <a:r>
              <a:rPr lang="en-US" altLang="en-US" sz="2400" dirty="0" smtClean="0">
                <a:latin typeface="+mj-lt"/>
              </a:rPr>
              <a:t>Contra-variance.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+mj-lt"/>
              </a:rPr>
              <a:t>If class A is related to B, then B is related to A. </a:t>
            </a:r>
          </a:p>
          <a:p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118" y="2286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/>
              <a:t>Concept Of Variance</a:t>
            </a:r>
          </a:p>
          <a:p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705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7350" y="152400"/>
            <a:ext cx="8369300" cy="553998"/>
          </a:xfrm>
        </p:spPr>
        <p:txBody>
          <a:bodyPr/>
          <a:lstStyle/>
          <a:p>
            <a:r>
              <a:rPr sz="3600" b="1" dirty="0" smtClean="0">
                <a:latin typeface="+mn-lt"/>
              </a:rPr>
              <a:t>Variance in .NET Framework 4.0</a:t>
            </a:r>
            <a:endParaRPr lang="en-US" sz="36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295400"/>
            <a:ext cx="6934200" cy="2362200"/>
          </a:xfrm>
          <a:prstGeom prst="roundRect">
            <a:avLst>
              <a:gd name="adj" fmla="val 8345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/>
              <a:t>System.Collections.Generic.IEnumerable</a:t>
            </a:r>
            <a:r>
              <a:rPr lang="en-US" sz="2000" dirty="0" smtClean="0"/>
              <a:t>&lt;out T&gt;</a:t>
            </a:r>
          </a:p>
          <a:p>
            <a:pPr lvl="1">
              <a:buNone/>
            </a:pPr>
            <a:r>
              <a:rPr lang="en-US" sz="2000" dirty="0" err="1" smtClean="0"/>
              <a:t>System.Collections.Generic.IEnumerator</a:t>
            </a:r>
            <a:r>
              <a:rPr lang="en-US" sz="2000" dirty="0" smtClean="0"/>
              <a:t>&lt;out T&gt;</a:t>
            </a:r>
          </a:p>
          <a:p>
            <a:pPr lvl="1">
              <a:buNone/>
            </a:pPr>
            <a:r>
              <a:rPr lang="en-US" sz="2000" dirty="0" err="1" smtClean="0"/>
              <a:t>System.Linq.IQueryable</a:t>
            </a:r>
            <a:r>
              <a:rPr lang="en-US" sz="2000" dirty="0" smtClean="0"/>
              <a:t>&lt;out T&gt;</a:t>
            </a:r>
          </a:p>
          <a:p>
            <a:pPr lvl="1">
              <a:buNone/>
            </a:pPr>
            <a:r>
              <a:rPr lang="en-US" sz="2000" dirty="0" err="1" smtClean="0"/>
              <a:t>System.Collections.Generic.IComparer</a:t>
            </a:r>
            <a:r>
              <a:rPr lang="en-US" sz="2000" dirty="0" smtClean="0"/>
              <a:t>&lt;in T&gt;</a:t>
            </a:r>
          </a:p>
          <a:p>
            <a:pPr lvl="1">
              <a:buNone/>
            </a:pPr>
            <a:r>
              <a:rPr lang="en-US" sz="2000" dirty="0" err="1" smtClean="0"/>
              <a:t>System.Collections.Generic.IEqualityComparer</a:t>
            </a:r>
            <a:r>
              <a:rPr lang="en-US" sz="2000" dirty="0" smtClean="0"/>
              <a:t>&lt;in T&gt;</a:t>
            </a:r>
          </a:p>
          <a:p>
            <a:pPr lvl="1">
              <a:buNone/>
            </a:pPr>
            <a:r>
              <a:rPr lang="en-US" sz="2000" dirty="0" err="1" smtClean="0"/>
              <a:t>System.IComparable</a:t>
            </a:r>
            <a:r>
              <a:rPr lang="en-US" sz="2000" dirty="0" smtClean="0"/>
              <a:t>&lt;in T&gt;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1066800"/>
            <a:ext cx="2209800" cy="609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Interfaces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267200"/>
            <a:ext cx="6934200" cy="2057400"/>
          </a:xfrm>
          <a:prstGeom prst="roundRect">
            <a:avLst>
              <a:gd name="adj" fmla="val 834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/>
              <a:t>System.Func</a:t>
            </a:r>
            <a:r>
              <a:rPr lang="en-US" sz="2000" dirty="0" smtClean="0"/>
              <a:t>&lt;in T, …, out R&gt;</a:t>
            </a:r>
          </a:p>
          <a:p>
            <a:pPr lvl="1">
              <a:buNone/>
            </a:pPr>
            <a:r>
              <a:rPr lang="en-US" sz="2000" dirty="0" err="1" smtClean="0"/>
              <a:t>System.Action</a:t>
            </a:r>
            <a:r>
              <a:rPr lang="en-US" sz="2000" dirty="0" smtClean="0"/>
              <a:t>&lt;in T, …&gt;</a:t>
            </a:r>
          </a:p>
          <a:p>
            <a:pPr lvl="1">
              <a:buNone/>
            </a:pPr>
            <a:r>
              <a:rPr lang="en-US" sz="2000" dirty="0" err="1" smtClean="0"/>
              <a:t>System.Predicate</a:t>
            </a:r>
            <a:r>
              <a:rPr lang="en-US" sz="2000" dirty="0" smtClean="0"/>
              <a:t>&lt;in T&gt;</a:t>
            </a:r>
          </a:p>
          <a:p>
            <a:pPr lvl="1">
              <a:buNone/>
            </a:pPr>
            <a:r>
              <a:rPr lang="en-US" sz="2000" dirty="0" err="1" smtClean="0"/>
              <a:t>System.Comparison</a:t>
            </a:r>
            <a:r>
              <a:rPr lang="en-US" sz="2000" dirty="0" smtClean="0"/>
              <a:t>&lt;in T&gt;</a:t>
            </a:r>
          </a:p>
          <a:p>
            <a:pPr lvl="1">
              <a:buNone/>
            </a:pPr>
            <a:r>
              <a:rPr lang="en-US" sz="2000" dirty="0" err="1" smtClean="0"/>
              <a:t>System.EventHandler</a:t>
            </a:r>
            <a:r>
              <a:rPr lang="en-US" sz="2000" dirty="0" smtClean="0"/>
              <a:t>&lt;in T&gt;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3962400"/>
            <a:ext cx="2209800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Delegates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49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69300" cy="553998"/>
          </a:xfrm>
        </p:spPr>
        <p:txBody>
          <a:bodyPr/>
          <a:lstStyle/>
          <a:p>
            <a:r>
              <a:rPr sz="3600" b="1" dirty="0" smtClean="0">
                <a:latin typeface="+mn-lt"/>
              </a:rPr>
              <a:t>Co- and Contra-variance</a:t>
            </a:r>
            <a:endParaRPr lang="en-US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438400"/>
            <a:ext cx="5715000" cy="43088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Process(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[] objects) { … 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5715000" cy="6771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[] strings =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GetStringArray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Process(strings);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438400"/>
            <a:ext cx="5715000" cy="11695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Process(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[] objects) {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objects[0] 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"Hello"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;  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Ok</a:t>
            </a:r>
            <a:endParaRPr lang="en-US" sz="1600" dirty="0" smtClean="0">
              <a:latin typeface="Consolas" pitchFamily="49" charset="0"/>
              <a:ea typeface="Calibri"/>
              <a:cs typeface="Times New Roman"/>
            </a:endParaRP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objects[1]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Button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();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Exception!</a:t>
            </a:r>
            <a:endParaRPr lang="en-US" sz="1100" dirty="0" smtClean="0">
              <a:ea typeface="Calibri"/>
              <a:cs typeface="Times New Roman"/>
            </a:endParaRP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886200"/>
            <a:ext cx="5715000" cy="6771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&gt; strings =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GetStringList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Process(strings);</a:t>
            </a:r>
            <a:endParaRPr lang="en-US" sz="16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648200"/>
            <a:ext cx="5715000" cy="43088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Process(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&gt; objects) { … 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477000" y="1447800"/>
            <a:ext cx="1981200" cy="762000"/>
          </a:xfrm>
          <a:prstGeom prst="wedgeRoundRectCallout">
            <a:avLst>
              <a:gd name="adj1" fmla="val -73227"/>
              <a:gd name="adj2" fmla="val 46082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arrays are co-variant</a:t>
            </a:r>
            <a:endParaRPr lang="en-US" i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477000" y="2362200"/>
            <a:ext cx="1981200" cy="762000"/>
          </a:xfrm>
          <a:prstGeom prst="wedgeRoundRectCallout">
            <a:avLst>
              <a:gd name="adj1" fmla="val -72111"/>
              <a:gd name="adj2" fmla="val 38340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…but </a:t>
            </a:r>
            <a:r>
              <a:rPr lang="en-US" b="1" i="1" dirty="0" smtClean="0"/>
              <a:t>not safely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co-variant</a:t>
            </a:r>
            <a:endParaRPr lang="en-US" i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477000" y="3276600"/>
            <a:ext cx="1981200" cy="990600"/>
          </a:xfrm>
          <a:prstGeom prst="wedgeRoundRectCallout">
            <a:avLst>
              <a:gd name="adj1" fmla="val -69507"/>
              <a:gd name="adj2" fmla="val 42136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Until now, C# generics have been </a:t>
            </a:r>
            <a:r>
              <a:rPr lang="en-US" b="1" i="1" dirty="0" smtClean="0"/>
              <a:t>invariant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4648200"/>
            <a:ext cx="5715000" cy="11695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Process(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&gt; objects) {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&lt;T&gt; is read-only and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therefore safely co-variant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688691" y="4454013"/>
            <a:ext cx="781664" cy="14749"/>
          </a:xfrm>
          <a:custGeom>
            <a:avLst/>
            <a:gdLst>
              <a:gd name="connsiteX0" fmla="*/ 0 w 781664"/>
              <a:gd name="connsiteY0" fmla="*/ 14749 h 14749"/>
              <a:gd name="connsiteX1" fmla="*/ 648929 w 781664"/>
              <a:gd name="connsiteY1" fmla="*/ 0 h 14749"/>
              <a:gd name="connsiteX2" fmla="*/ 781664 w 781664"/>
              <a:gd name="connsiteY2" fmla="*/ 7375 h 1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664" h="14749">
                <a:moveTo>
                  <a:pt x="0" y="14749"/>
                </a:moveTo>
                <a:cubicBezTo>
                  <a:pt x="212971" y="8094"/>
                  <a:pt x="438264" y="0"/>
                  <a:pt x="648929" y="0"/>
                </a:cubicBezTo>
                <a:cubicBezTo>
                  <a:pt x="693242" y="0"/>
                  <a:pt x="781664" y="7375"/>
                  <a:pt x="781664" y="737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6477000" y="4419600"/>
            <a:ext cx="1981200" cy="990600"/>
          </a:xfrm>
          <a:prstGeom prst="wedgeRoundRectCallout">
            <a:avLst>
              <a:gd name="adj1" fmla="val -68763"/>
              <a:gd name="adj2" fmla="val -51957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4.0 supports </a:t>
            </a:r>
            <a:r>
              <a:rPr lang="en-US" b="1" i="1" dirty="0" smtClean="0"/>
              <a:t>safe</a:t>
            </a:r>
            <a:r>
              <a:rPr lang="en-US" dirty="0" smtClean="0"/>
              <a:t> co- and contra-variance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42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7350" y="152400"/>
            <a:ext cx="8369300" cy="553998"/>
          </a:xfrm>
        </p:spPr>
        <p:txBody>
          <a:bodyPr/>
          <a:lstStyle/>
          <a:p>
            <a:r>
              <a:rPr sz="3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Safe Co- and Contra-variance</a:t>
            </a:r>
            <a:endParaRPr lang="en-US" sz="3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4648200" cy="11695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interface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&lt;T&gt;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IEnumerator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&lt;T&gt;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GetEnumerator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4648200" cy="141577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interface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IEnumerator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&lt;T&gt;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T Current {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MoveNext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4648200" cy="11695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interface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out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T&gt;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IEnumerator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&lt;T&gt;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GetEnumerator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743200"/>
            <a:ext cx="4648200" cy="141577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interface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IEnumerator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out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T&gt;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T Current {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MoveNext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334000" y="1524000"/>
            <a:ext cx="2286000" cy="685800"/>
          </a:xfrm>
          <a:prstGeom prst="wedgeRoundRectCallout">
            <a:avLst>
              <a:gd name="adj1" fmla="val -73315"/>
              <a:gd name="adj2" fmla="val -28097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out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= </a:t>
            </a:r>
            <a:r>
              <a:rPr lang="en-US" dirty="0" smtClean="0"/>
              <a:t>Co-variant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Output positions only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990600" y="2249129"/>
            <a:ext cx="1592826" cy="35659"/>
          </a:xfrm>
          <a:custGeom>
            <a:avLst/>
            <a:gdLst>
              <a:gd name="connsiteX0" fmla="*/ 0 w 1592826"/>
              <a:gd name="connsiteY0" fmla="*/ 7374 h 35659"/>
              <a:gd name="connsiteX1" fmla="*/ 501445 w 1592826"/>
              <a:gd name="connsiteY1" fmla="*/ 7374 h 35659"/>
              <a:gd name="connsiteX2" fmla="*/ 700549 w 1592826"/>
              <a:gd name="connsiteY2" fmla="*/ 0 h 35659"/>
              <a:gd name="connsiteX3" fmla="*/ 1260987 w 1592826"/>
              <a:gd name="connsiteY3" fmla="*/ 7374 h 35659"/>
              <a:gd name="connsiteX4" fmla="*/ 1319981 w 1592826"/>
              <a:gd name="connsiteY4" fmla="*/ 14748 h 35659"/>
              <a:gd name="connsiteX5" fmla="*/ 1386349 w 1592826"/>
              <a:gd name="connsiteY5" fmla="*/ 22122 h 35659"/>
              <a:gd name="connsiteX6" fmla="*/ 1592826 w 1592826"/>
              <a:gd name="connsiteY6" fmla="*/ 22122 h 3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2826" h="35659">
                <a:moveTo>
                  <a:pt x="0" y="7374"/>
                </a:moveTo>
                <a:cubicBezTo>
                  <a:pt x="198003" y="35659"/>
                  <a:pt x="52112" y="17586"/>
                  <a:pt x="501445" y="7374"/>
                </a:cubicBezTo>
                <a:cubicBezTo>
                  <a:pt x="567841" y="5865"/>
                  <a:pt x="634181" y="2458"/>
                  <a:pt x="700549" y="0"/>
                </a:cubicBezTo>
                <a:lnTo>
                  <a:pt x="1260987" y="7374"/>
                </a:lnTo>
                <a:cubicBezTo>
                  <a:pt x="1280799" y="7846"/>
                  <a:pt x="1300299" y="12433"/>
                  <a:pt x="1319981" y="14748"/>
                </a:cubicBezTo>
                <a:cubicBezTo>
                  <a:pt x="1342087" y="17349"/>
                  <a:pt x="1364098" y="21521"/>
                  <a:pt x="1386349" y="22122"/>
                </a:cubicBezTo>
                <a:cubicBezTo>
                  <a:pt x="1455150" y="23981"/>
                  <a:pt x="1524000" y="22122"/>
                  <a:pt x="1592826" y="2212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85684" y="3537254"/>
            <a:ext cx="258097" cy="17107"/>
          </a:xfrm>
          <a:custGeom>
            <a:avLst/>
            <a:gdLst>
              <a:gd name="connsiteX0" fmla="*/ 0 w 258097"/>
              <a:gd name="connsiteY0" fmla="*/ 17107 h 17107"/>
              <a:gd name="connsiteX1" fmla="*/ 258097 w 258097"/>
              <a:gd name="connsiteY1" fmla="*/ 9733 h 1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8097" h="17107">
                <a:moveTo>
                  <a:pt x="0" y="17107"/>
                </a:moveTo>
                <a:cubicBezTo>
                  <a:pt x="119753" y="0"/>
                  <a:pt x="34238" y="9733"/>
                  <a:pt x="258097" y="97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0" y="3200400"/>
            <a:ext cx="5257800" cy="6771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&gt; strings =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GetStrings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&gt; objects = strings;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334000" y="2362200"/>
            <a:ext cx="2286000" cy="685800"/>
          </a:xfrm>
          <a:prstGeom prst="wedgeRoundRectCallout">
            <a:avLst>
              <a:gd name="adj1" fmla="val -42077"/>
              <a:gd name="adj2" fmla="val 87781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itchFamily="2" charset="2"/>
              </a:rPr>
              <a:t>Can be treated as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less derived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648200"/>
            <a:ext cx="4648200" cy="11695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interface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IComparer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&lt;T&gt;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Compare(T x, T y);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648200"/>
            <a:ext cx="4648200" cy="11695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interface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IComparer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T&gt;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Compare(T x, T y);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300749" y="5481583"/>
            <a:ext cx="258097" cy="17107"/>
          </a:xfrm>
          <a:custGeom>
            <a:avLst/>
            <a:gdLst>
              <a:gd name="connsiteX0" fmla="*/ 0 w 258097"/>
              <a:gd name="connsiteY0" fmla="*/ 17107 h 17107"/>
              <a:gd name="connsiteX1" fmla="*/ 258097 w 258097"/>
              <a:gd name="connsiteY1" fmla="*/ 9733 h 1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8097" h="17107">
                <a:moveTo>
                  <a:pt x="0" y="17107"/>
                </a:moveTo>
                <a:cubicBezTo>
                  <a:pt x="119753" y="0"/>
                  <a:pt x="34238" y="9733"/>
                  <a:pt x="258097" y="97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858729" y="5484041"/>
            <a:ext cx="258097" cy="17107"/>
          </a:xfrm>
          <a:custGeom>
            <a:avLst/>
            <a:gdLst>
              <a:gd name="connsiteX0" fmla="*/ 0 w 258097"/>
              <a:gd name="connsiteY0" fmla="*/ 17107 h 17107"/>
              <a:gd name="connsiteX1" fmla="*/ 258097 w 258097"/>
              <a:gd name="connsiteY1" fmla="*/ 9733 h 1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8097" h="17107">
                <a:moveTo>
                  <a:pt x="0" y="17107"/>
                </a:moveTo>
                <a:cubicBezTo>
                  <a:pt x="119753" y="0"/>
                  <a:pt x="34238" y="9733"/>
                  <a:pt x="258097" y="97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00400" y="5715000"/>
            <a:ext cx="5257800" cy="6771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IComparer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objComp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GetComparer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IComparer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strComp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latin typeface="Consolas" pitchFamily="49" charset="0"/>
                <a:ea typeface="Calibri"/>
                <a:cs typeface="Times New Roman"/>
              </a:rPr>
              <a:t>objComp</a:t>
            </a:r>
            <a:r>
              <a:rPr lang="en-US" sz="160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6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334000" y="4038600"/>
            <a:ext cx="2286000" cy="685800"/>
          </a:xfrm>
          <a:prstGeom prst="wedgeRoundRectCallout">
            <a:avLst>
              <a:gd name="adj1" fmla="val -88271"/>
              <a:gd name="adj2" fmla="val 63301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in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= </a:t>
            </a:r>
            <a:r>
              <a:rPr lang="en-US" dirty="0" smtClean="0"/>
              <a:t>Contra-variant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Input positions only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334000" y="4876800"/>
            <a:ext cx="2286000" cy="685800"/>
          </a:xfrm>
          <a:prstGeom prst="wedgeRoundRectCallout">
            <a:avLst>
              <a:gd name="adj1" fmla="val -49372"/>
              <a:gd name="adj2" fmla="val 88856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itchFamily="2" charset="2"/>
              </a:rPr>
              <a:t>Can be treated as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more derived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387" y="14285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Co-Variance 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797" y="3089317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Contra-Variance Example :</a:t>
            </a:r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28600" y="604524"/>
            <a:ext cx="10210800" cy="248479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1869"/>
            <a:ext cx="6362699" cy="23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237995" y="3910918"/>
            <a:ext cx="10201405" cy="294708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02337"/>
            <a:ext cx="6172200" cy="279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3400" y="3200400"/>
            <a:ext cx="7672003" cy="20539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Automatic object </a:t>
            </a:r>
            <a:r>
              <a:rPr lang="en-US" sz="2800" dirty="0" smtClean="0">
                <a:sym typeface="Wingdings" pitchFamily="2" charset="2"/>
              </a:rPr>
              <a:t> dynamic mapping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ym typeface="Wingdings" pitchFamily="2" charset="2"/>
              </a:rPr>
              <a:t>Optional and named parameters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ym typeface="Wingdings" pitchFamily="2" charset="2"/>
              </a:rPr>
              <a:t>Indexed properties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Optional “ref” modifier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Interop</a:t>
            </a:r>
            <a:r>
              <a:rPr lang="en-US" sz="2800" dirty="0" smtClean="0"/>
              <a:t> type embedding (“No PIA”)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7054" y="152400"/>
            <a:ext cx="8375946" cy="609398"/>
          </a:xfrm>
        </p:spPr>
        <p:txBody>
          <a:bodyPr/>
          <a:lstStyle/>
          <a:p>
            <a:r>
              <a:rPr lang="en-US" sz="3600" b="1" dirty="0" smtClean="0">
                <a:latin typeface="+mn-lt"/>
              </a:rPr>
              <a:t>Improved COM Interoperability</a:t>
            </a:r>
            <a:endParaRPr lang="en-US" sz="3600" b="1" dirty="0">
              <a:latin typeface="+mn-lt"/>
            </a:endParaRPr>
          </a:p>
        </p:txBody>
      </p:sp>
      <p:pic>
        <p:nvPicPr>
          <p:cNvPr id="6" name="Picture 2" descr="C:\Users\dhanisha.n\Desktop\C#\pptimg\COMInter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248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0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64" y="762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Example :Partial Class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304800" y="1295400"/>
            <a:ext cx="8915400" cy="467976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553200" cy="41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1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7350" y="152400"/>
            <a:ext cx="8369300" cy="553998"/>
          </a:xfrm>
        </p:spPr>
        <p:txBody>
          <a:bodyPr/>
          <a:lstStyle/>
          <a:p>
            <a:r>
              <a:rPr sz="3600" b="1" dirty="0" smtClean="0">
                <a:latin typeface="+mn-lt"/>
              </a:rPr>
              <a:t>Improved COM Interoperability</a:t>
            </a:r>
            <a:endParaRPr lang="en-US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7300" y="1905000"/>
            <a:ext cx="6400800" cy="240065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fileName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"Test.docx"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  = 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System.Reflection.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Missing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.Value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doc.SaveAs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fileName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</a:t>
            </a:r>
          </a:p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missing,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missing);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5105400"/>
            <a:ext cx="3505200" cy="43088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effectLst>
            <a:glow rad="228600">
              <a:schemeClr val="accent3">
                <a:satMod val="175000"/>
                <a:alpha val="40000"/>
              </a:schemeClr>
            </a:glow>
            <a:outerShdw blurRad="45000" dist="25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marL="9144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doc.SaveAs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"Test.docx"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048000" y="1828800"/>
            <a:ext cx="2819400" cy="2514600"/>
          </a:xfrm>
          <a:prstGeom prst="line">
            <a:avLst/>
          </a:prstGeom>
          <a:ln w="2540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048000" y="1828800"/>
            <a:ext cx="2819400" cy="2514600"/>
          </a:xfrm>
          <a:prstGeom prst="line">
            <a:avLst/>
          </a:prstGeom>
          <a:ln w="2540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Example :Partial Method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52400" y="1295400"/>
            <a:ext cx="9906000" cy="4038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72" y="1447801"/>
            <a:ext cx="623340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5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A8A7937-FB26-4A2F-BD5F-B45F893DFE41}"/>
</file>

<file path=customXml/itemProps2.xml><?xml version="1.0" encoding="utf-8"?>
<ds:datastoreItem xmlns:ds="http://schemas.openxmlformats.org/officeDocument/2006/customXml" ds:itemID="{88CFF0C3-E8E5-4AC9-8D09-FA8D72763A23}"/>
</file>

<file path=customXml/itemProps3.xml><?xml version="1.0" encoding="utf-8"?>
<ds:datastoreItem xmlns:ds="http://schemas.openxmlformats.org/officeDocument/2006/customXml" ds:itemID="{796006A1-389D-49A4-9AFA-0C4670FCAD2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3213</Words>
  <Application>Microsoft Office PowerPoint</Application>
  <PresentationFormat>Custom</PresentationFormat>
  <Paragraphs>665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Build_Template_16x9</vt:lpstr>
      <vt:lpstr>PowerPoint Presentation</vt:lpstr>
      <vt:lpstr>C# 4.0 Language Innovations</vt:lpstr>
      <vt:lpstr>C# Versions</vt:lpstr>
      <vt:lpstr>PowerPoint Presentation</vt:lpstr>
      <vt:lpstr>PowerPoint Presentation</vt:lpstr>
      <vt:lpstr>Auto-Implemented Properties   </vt:lpstr>
      <vt:lpstr>Partial Classes and Methods</vt:lpstr>
      <vt:lpstr>PowerPoint Presentation</vt:lpstr>
      <vt:lpstr>PowerPoint Presentation</vt:lpstr>
      <vt:lpstr>PowerPoint Presentation</vt:lpstr>
      <vt:lpstr>Collection Initializers         </vt:lpstr>
      <vt:lpstr>Collections :</vt:lpstr>
      <vt:lpstr>PowerPoint Presentation</vt:lpstr>
      <vt:lpstr>Collections (Contd.)</vt:lpstr>
      <vt:lpstr>PowerPoint Presentation</vt:lpstr>
      <vt:lpstr>ArrayList</vt:lpstr>
      <vt:lpstr>ArrayList methods and properties </vt:lpstr>
      <vt:lpstr>ArrayList methods and properties </vt:lpstr>
      <vt:lpstr>BitArray </vt:lpstr>
      <vt:lpstr>HashTable :</vt:lpstr>
      <vt:lpstr>Stack</vt:lpstr>
      <vt:lpstr>Queue</vt:lpstr>
      <vt:lpstr>Delegates</vt:lpstr>
      <vt:lpstr>Delegates</vt:lpstr>
      <vt:lpstr>Declaring Delegates</vt:lpstr>
      <vt:lpstr>Instantiating Delegates</vt:lpstr>
      <vt:lpstr>Invoking Delegate</vt:lpstr>
      <vt:lpstr>Types of Delegates</vt:lpstr>
      <vt:lpstr>Multicast Delegates(Contd.)</vt:lpstr>
      <vt:lpstr>Multicast Delegates(Contd.)</vt:lpstr>
      <vt:lpstr>Example:</vt:lpstr>
      <vt:lpstr>Working with Events</vt:lpstr>
      <vt:lpstr>Using Delegates with events</vt:lpstr>
      <vt:lpstr>PowerPoint Presentation</vt:lpstr>
      <vt:lpstr>PowerPoint Presentation</vt:lpstr>
      <vt:lpstr>Delegates with Events</vt:lpstr>
      <vt:lpstr>Delegates with Events</vt:lpstr>
      <vt:lpstr>Delegates with Events</vt:lpstr>
      <vt:lpstr>Passing Event parameters</vt:lpstr>
      <vt:lpstr>Generics   </vt:lpstr>
      <vt:lpstr>Generic Collections</vt:lpstr>
      <vt:lpstr>Generic Collections </vt:lpstr>
      <vt:lpstr>PowerPoint Presentation</vt:lpstr>
      <vt:lpstr>PowerPoint Presentation</vt:lpstr>
      <vt:lpstr>PowerPoint Presentation</vt:lpstr>
      <vt:lpstr>PowerPoint Presentation</vt:lpstr>
      <vt:lpstr>Generic Collection Interfaces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Extension Methods  </vt:lpstr>
      <vt:lpstr>PowerPoint Presentation</vt:lpstr>
      <vt:lpstr>Anonymous Types :</vt:lpstr>
      <vt:lpstr>PowerPoint Presentation</vt:lpstr>
      <vt:lpstr>PowerPoint Presentation</vt:lpstr>
      <vt:lpstr>PowerPoint Presentation</vt:lpstr>
      <vt:lpstr>Lambda Expressions    </vt:lpstr>
      <vt:lpstr>PowerPoint Presentation</vt:lpstr>
      <vt:lpstr>PowerPoint Presentation</vt:lpstr>
      <vt:lpstr> What’s New?</vt:lpstr>
      <vt:lpstr>.NET Dynamic Programming</vt:lpstr>
      <vt:lpstr>Dynamically Typed Objects</vt:lpstr>
      <vt:lpstr>PowerPoint Presentation</vt:lpstr>
      <vt:lpstr>PowerPoint Presentation</vt:lpstr>
      <vt:lpstr>PowerPoint Presentation</vt:lpstr>
      <vt:lpstr>Variance in C# 4.0</vt:lpstr>
      <vt:lpstr>PowerPoint Presentation</vt:lpstr>
      <vt:lpstr>Variance in .NET Framework 4.0</vt:lpstr>
      <vt:lpstr>Co- and Contra-variance</vt:lpstr>
      <vt:lpstr>Safe Co- and Contra-variance</vt:lpstr>
      <vt:lpstr>PowerPoint Presentation</vt:lpstr>
      <vt:lpstr>Improved COM Interoperability</vt:lpstr>
      <vt:lpstr>Improved COM Interoperability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280</cp:revision>
  <dcterms:created xsi:type="dcterms:W3CDTF">2015-03-19T06:19:49Z</dcterms:created>
  <dcterms:modified xsi:type="dcterms:W3CDTF">2015-06-29T09:13:32Z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