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301" r:id="rId5"/>
    <p:sldId id="258" r:id="rId6"/>
    <p:sldId id="259" r:id="rId7"/>
    <p:sldId id="260" r:id="rId8"/>
    <p:sldId id="26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263" r:id="rId25"/>
    <p:sldId id="317" r:id="rId26"/>
    <p:sldId id="265" r:id="rId27"/>
    <p:sldId id="266" r:id="rId28"/>
    <p:sldId id="318" r:id="rId29"/>
    <p:sldId id="319" r:id="rId30"/>
    <p:sldId id="320" r:id="rId31"/>
    <p:sldId id="321" r:id="rId32"/>
    <p:sldId id="322" r:id="rId33"/>
    <p:sldId id="323" r:id="rId34"/>
  </p:sldIdLst>
  <p:sldSz cx="123444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678" y="48"/>
      </p:cViewPr>
      <p:guideLst>
        <p:guide orient="horz" pos="2160"/>
        <p:guide pos="388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B0D723-8A7D-4E0F-9CF9-9A9181C4F0B3}" type="datetimeFigureOut">
              <a:rPr lang="en-US" smtClean="0"/>
              <a:t>5/18/2016</a:t>
            </a:fld>
            <a:endParaRPr lang="en-US"/>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DB9C04-D52B-4659-ACEC-19BC50E08FFA}" type="slidenum">
              <a:rPr lang="en-US" smtClean="0"/>
              <a:t>‹#›</a:t>
            </a:fld>
            <a:endParaRPr lang="en-US"/>
          </a:p>
        </p:txBody>
      </p:sp>
    </p:spTree>
    <p:extLst>
      <p:ext uri="{BB962C8B-B14F-4D97-AF65-F5344CB8AC3E}">
        <p14:creationId xmlns:p14="http://schemas.microsoft.com/office/powerpoint/2010/main" val="371753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D06D9FBD-626A-44DB-8C65-AAF84AB37586}" type="slidenum">
              <a:rPr lang="en-US" smtClean="0"/>
              <a:pPr>
                <a:defRPr/>
              </a:pPr>
              <a:t>17</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366440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9AF6EEB3-6398-4D52-A33E-651BAE93D491}" type="slidenum">
              <a:rPr lang="en-US" smtClean="0"/>
              <a:pPr>
                <a:defRPr/>
              </a:pPr>
              <a:t>18</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436646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BFFF020A-70C3-466F-A82F-3D13D0CAD46C}" type="slidenum">
              <a:rPr lang="en-US" smtClean="0"/>
              <a:pPr>
                <a:defRPr/>
              </a:pPr>
              <a:t>25</a:t>
            </a:fld>
            <a:endParaRPr lang="en-US" dirty="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875043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8FECD97C-D4D7-4A22-9137-2F62002BC609}" type="slidenum">
              <a:rPr lang="en-US" smtClean="0"/>
              <a:pPr>
                <a:defRPr/>
              </a:pPr>
              <a:t>26</a:t>
            </a:fld>
            <a:endParaRPr lang="en-US" dirty="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48426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12501887-370C-4B21-9E1D-71B59587E119}" type="slidenum">
              <a:rPr lang="en-US" smtClean="0"/>
              <a:pPr>
                <a:defRPr/>
              </a:pPr>
              <a:t>27</a:t>
            </a:fld>
            <a:endParaRPr lang="en-US" dirty="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marL="228600" indent="-228600" eaLnBrk="1" hangingPunct="1"/>
            <a:endParaRPr lang="en-US" dirty="0" smtClean="0"/>
          </a:p>
        </p:txBody>
      </p:sp>
    </p:spTree>
    <p:extLst>
      <p:ext uri="{BB962C8B-B14F-4D97-AF65-F5344CB8AC3E}">
        <p14:creationId xmlns:p14="http://schemas.microsoft.com/office/powerpoint/2010/main" val="3262946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1FCD5AF8-EE13-46A7-9274-4678DC8E036D}" type="slidenum">
              <a:rPr lang="en-US"/>
              <a:pPr>
                <a:defRPr/>
              </a:pPr>
              <a:t>28</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endParaRPr lang="en-IN" smtClean="0"/>
          </a:p>
        </p:txBody>
      </p:sp>
    </p:spTree>
    <p:extLst>
      <p:ext uri="{BB962C8B-B14F-4D97-AF65-F5344CB8AC3E}">
        <p14:creationId xmlns:p14="http://schemas.microsoft.com/office/powerpoint/2010/main" val="776107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2605" y="5670380"/>
            <a:ext cx="11799191" cy="896552"/>
          </a:xfrm>
        </p:spPr>
        <p:txBody>
          <a:bodyPr lIns="150586" tIns="120468" rIns="150586" bIns="120468" anchor="b">
            <a:noAutofit/>
          </a:bodyPr>
          <a:lstStyle>
            <a:lvl1pPr>
              <a:defRPr sz="16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2609" y="2084174"/>
            <a:ext cx="11799190" cy="894996"/>
          </a:xfrm>
        </p:spPr>
        <p:txBody>
          <a:bodyPr/>
          <a:lstStyle>
            <a:lvl1pPr>
              <a:defRPr sz="4400"/>
            </a:lvl1pPr>
          </a:lstStyle>
          <a:p>
            <a:r>
              <a:rPr lang="en-US" dirty="0" smtClean="0"/>
              <a:t>Click to edit master title style</a:t>
            </a:r>
            <a:endParaRPr lang="en-US" dirty="0"/>
          </a:p>
        </p:txBody>
      </p:sp>
    </p:spTree>
    <p:extLst>
      <p:ext uri="{BB962C8B-B14F-4D97-AF65-F5344CB8AC3E}">
        <p14:creationId xmlns:p14="http://schemas.microsoft.com/office/powerpoint/2010/main" val="367616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Rationale</a:t>
            </a:r>
            <a:endParaRPr lang="en-US" dirty="0"/>
          </a:p>
        </p:txBody>
      </p:sp>
    </p:spTree>
    <p:extLst>
      <p:ext uri="{BB962C8B-B14F-4D97-AF65-F5344CB8AC3E}">
        <p14:creationId xmlns:p14="http://schemas.microsoft.com/office/powerpoint/2010/main" val="21317965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Topics</a:t>
            </a:r>
            <a:endParaRPr lang="en-US" dirty="0"/>
          </a:p>
        </p:txBody>
      </p:sp>
    </p:spTree>
    <p:extLst>
      <p:ext uri="{BB962C8B-B14F-4D97-AF65-F5344CB8AC3E}">
        <p14:creationId xmlns:p14="http://schemas.microsoft.com/office/powerpoint/2010/main" val="2449171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Summary</a:t>
            </a:r>
            <a:endParaRPr lang="en-US" dirty="0"/>
          </a:p>
        </p:txBody>
      </p:sp>
    </p:spTree>
    <p:extLst>
      <p:ext uri="{BB962C8B-B14F-4D97-AF65-F5344CB8AC3E}">
        <p14:creationId xmlns:p14="http://schemas.microsoft.com/office/powerpoint/2010/main" val="351042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4800" y="228600"/>
            <a:ext cx="11799191" cy="896552"/>
          </a:xfrm>
        </p:spPr>
        <p:txBody>
          <a:bodyPr lIns="150586" tIns="120468" rIns="150586" bIns="120468" anchor="ctr">
            <a:noAutofit/>
          </a:bodyPr>
          <a:lstStyle>
            <a:lvl1pPr>
              <a:lnSpc>
                <a:spcPct val="90000"/>
              </a:lnSpc>
              <a:defRPr sz="54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8" name="Text Placeholder 13"/>
          <p:cNvSpPr>
            <a:spLocks noGrp="1"/>
          </p:cNvSpPr>
          <p:nvPr>
            <p:ph type="body" sz="quarter" idx="15"/>
          </p:nvPr>
        </p:nvSpPr>
        <p:spPr>
          <a:xfrm>
            <a:off x="304800" y="1371600"/>
            <a:ext cx="11201400" cy="5334000"/>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959034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7220" y="274638"/>
            <a:ext cx="1110996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17220" y="1600201"/>
            <a:ext cx="1110996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501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2605" y="1187623"/>
            <a:ext cx="11799191"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307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03126" y="2084172"/>
            <a:ext cx="8168672" cy="4482760"/>
          </a:xfrm>
        </p:spPr>
        <p:txBody>
          <a:bodyPr lIns="150586" tIns="120468" rIns="150586" bIns="120468">
            <a:noAutofit/>
          </a:bodyPr>
          <a:lstStyle>
            <a:lvl1pPr>
              <a:defRPr sz="3000"/>
            </a:lvl1pPr>
            <a:lvl2pPr>
              <a:defRPr sz="2300"/>
            </a:lvl2pPr>
            <a:lvl3pPr>
              <a:defRPr sz="2000"/>
            </a:lvl3pPr>
            <a:lvl4pPr>
              <a:defRPr sz="16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2605" y="2084172"/>
            <a:ext cx="2722891" cy="4482760"/>
          </a:xfrm>
        </p:spPr>
        <p:txBody>
          <a:bodyPr lIns="150586" tIns="120468" rIns="150586" bIns="120468">
            <a:noAutofit/>
          </a:bodyPr>
          <a:lstStyle>
            <a:lvl1pPr algn="l" defTabSz="752736" rtl="0" eaLnBrk="1" latinLnBrk="0" hangingPunct="1">
              <a:spcBef>
                <a:spcPct val="0"/>
              </a:spcBef>
              <a:buNone/>
              <a:defRPr lang="en-US" sz="2000" kern="1200" dirty="0" smtClean="0">
                <a:gradFill>
                  <a:gsLst>
                    <a:gs pos="0">
                      <a:schemeClr val="tx1"/>
                    </a:gs>
                    <a:gs pos="100000">
                      <a:schemeClr val="tx1"/>
                    </a:gs>
                  </a:gsLst>
                  <a:lin ang="5400000" scaled="0"/>
                </a:gradFill>
                <a:latin typeface="+mn-lt"/>
                <a:ea typeface="+mj-ea"/>
                <a:cs typeface="+mj-cs"/>
              </a:defRPr>
            </a:lvl1pPr>
            <a:lvl2pPr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2pPr>
            <a:lvl3pPr marL="188184"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3pPr>
            <a:lvl4pPr marL="376367"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4pPr>
            <a:lvl5pPr marL="608984" indent="0" algn="l" defTabSz="752736" rtl="0" eaLnBrk="1" latinLnBrk="0" hangingPunct="1">
              <a:spcBef>
                <a:spcPct val="0"/>
              </a:spcBef>
              <a:buNone/>
              <a:defRPr lang="en-US" sz="13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8155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0237" y="2084174"/>
            <a:ext cx="9983932" cy="894996"/>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01865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2084175"/>
            <a:ext cx="2722891" cy="4481203"/>
          </a:xfrm>
        </p:spPr>
        <p:txBody>
          <a:bodyPr vert="horz" lIns="150586" tIns="120468" rIns="150586" bIns="120468" rtlCol="0">
            <a:noAutofit/>
          </a:bodyPr>
          <a:lstStyle>
            <a:lvl1pPr>
              <a:defRPr lang="en-US" sz="20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5265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1187623"/>
            <a:ext cx="2722891" cy="5377755"/>
          </a:xfrm>
        </p:spPr>
        <p:txBody>
          <a:bodyPr lIns="150586" tIns="120468" rIns="150586" bIns="120468"/>
          <a:lstStyle>
            <a:lvl1pPr>
              <a:defRPr lang="en-US" sz="2000" kern="1200" dirty="0" smtClean="0">
                <a:gradFill>
                  <a:gsLst>
                    <a:gs pos="0">
                      <a:schemeClr val="tx1"/>
                    </a:gs>
                    <a:gs pos="100000">
                      <a:schemeClr val="tx1"/>
                    </a:gs>
                  </a:gsLst>
                  <a:lin ang="5400000" scaled="0"/>
                </a:gradFill>
                <a:latin typeface="+mn-lt"/>
                <a:ea typeface="+mj-ea"/>
                <a:cs typeface="+mj-cs"/>
              </a:defRPr>
            </a:lvl1pPr>
          </a:lstStyle>
          <a:p>
            <a:pPr marL="0" lvl="0" indent="0" algn="l" defTabSz="75273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341663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wrap="square" lIns="150586" tIns="120468" rIns="150586" bIns="120468" anchor="ctr">
            <a:noAutofit/>
          </a:bodyPr>
          <a:lstStyle>
            <a:lvl1pPr>
              <a:lnSpc>
                <a:spcPct val="95000"/>
              </a:lnSpc>
              <a:spcBef>
                <a:spcPts val="0"/>
              </a:spcBef>
              <a:spcAft>
                <a:spcPts val="1344"/>
              </a:spcAft>
              <a:defRPr lang="en-US" sz="30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672"/>
              </a:spcBef>
              <a:defRPr sz="1600">
                <a:solidFill>
                  <a:srgbClr val="FFFFFF"/>
                </a:solidFill>
              </a:defRPr>
            </a:lvl2pPr>
            <a:lvl3pPr>
              <a:lnSpc>
                <a:spcPct val="100000"/>
              </a:lnSpc>
              <a:spcBef>
                <a:spcPts val="672"/>
              </a:spcBef>
              <a:defRPr sz="1600">
                <a:solidFill>
                  <a:srgbClr val="FFFFFF"/>
                </a:solidFill>
              </a:defRPr>
            </a:lvl3pPr>
            <a:lvl4pPr>
              <a:lnSpc>
                <a:spcPct val="100000"/>
              </a:lnSpc>
              <a:spcBef>
                <a:spcPts val="672"/>
              </a:spcBef>
              <a:defRPr sz="1600">
                <a:solidFill>
                  <a:srgbClr val="FFFFFF"/>
                </a:solidFill>
              </a:defRPr>
            </a:lvl4pPr>
            <a:lvl5pPr>
              <a:lnSpc>
                <a:spcPct val="100000"/>
              </a:lnSpc>
              <a:spcBef>
                <a:spcPts val="672"/>
              </a:spcBef>
              <a:defRPr sz="1600">
                <a:solidFill>
                  <a:srgbClr val="FFFFFF"/>
                </a:solidFill>
              </a:defRPr>
            </a:lvl5pPr>
          </a:lstStyle>
          <a:p>
            <a:pPr marL="0" lvl="0" indent="0" algn="l" defTabSz="75273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5" y="1194773"/>
            <a:ext cx="4538151"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097354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spcAft>
                <a:spcPts val="1344"/>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7" y="1187620"/>
            <a:ext cx="4552674"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2611" y="291070"/>
            <a:ext cx="11799190" cy="896552"/>
          </a:xfrm>
        </p:spPr>
        <p:txBody>
          <a:bodyPr vert="horz" lIns="150586" tIns="37646" rIns="150586" bIns="37646" rtlCol="0" anchor="t">
            <a:noAutofit/>
          </a:bodyPr>
          <a:lstStyle>
            <a:lvl1pPr>
              <a:defRPr lang="en-US" sz="40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2908609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304800" y="1371600"/>
            <a:ext cx="11201400" cy="5334000"/>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buFont typeface="Arial" pitchFamily="34" charset="0"/>
              <a:buNone/>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09706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2605" y="1187620"/>
            <a:ext cx="11799191" cy="5379314"/>
          </a:xfrm>
          <a:prstGeom prst="rect">
            <a:avLst/>
          </a:prstGeom>
        </p:spPr>
        <p:txBody>
          <a:bodyPr vert="horz" lIns="150602" tIns="120481" rIns="150602" bIns="120481"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2608" y="292625"/>
            <a:ext cx="11799190" cy="894996"/>
          </a:xfrm>
          <a:prstGeom prst="rect">
            <a:avLst/>
          </a:prstGeom>
        </p:spPr>
        <p:txBody>
          <a:bodyPr vert="horz" lIns="150602" tIns="37650" rIns="150602" bIns="37650" rtlCol="0" anchor="t">
            <a:noAutofit/>
          </a:bodyPr>
          <a:lstStyle/>
          <a:p>
            <a:r>
              <a:rPr lang="en-US" smtClean="0"/>
              <a:t>Click to edit Master title style</a:t>
            </a:r>
            <a:endParaRPr lang="en-US" dirty="0"/>
          </a:p>
        </p:txBody>
      </p:sp>
      <p:sp>
        <p:nvSpPr>
          <p:cNvPr id="2" name="Footer Placeholder 1"/>
          <p:cNvSpPr>
            <a:spLocks noGrp="1"/>
          </p:cNvSpPr>
          <p:nvPr>
            <p:ph type="ftr" sz="quarter" idx="3"/>
          </p:nvPr>
        </p:nvSpPr>
        <p:spPr>
          <a:xfrm>
            <a:off x="308610" y="6356353"/>
            <a:ext cx="1203579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Odessa Tech</a:t>
            </a:r>
            <a:endParaRPr lang="en-US" dirty="0"/>
          </a:p>
        </p:txBody>
      </p:sp>
    </p:spTree>
    <p:extLst>
      <p:ext uri="{BB962C8B-B14F-4D97-AF65-F5344CB8AC3E}">
        <p14:creationId xmlns:p14="http://schemas.microsoft.com/office/powerpoint/2010/main" val="2432122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9" r:id="rId11"/>
    <p:sldLayoutId id="2147483680" r:id="rId12"/>
    <p:sldLayoutId id="2147483676" r:id="rId13"/>
    <p:sldLayoutId id="2147483681" r:id="rId14"/>
  </p:sldLayoutIdLst>
  <p:hf sldNum="0" hdr="0" dt="0"/>
  <p:txStyles>
    <p:titleStyle>
      <a:lvl1pPr algn="l" defTabSz="752816" rtl="0" eaLnBrk="1" latinLnBrk="0" hangingPunct="1">
        <a:spcBef>
          <a:spcPct val="0"/>
        </a:spcBef>
        <a:buNone/>
        <a:defRPr sz="4000" kern="1200">
          <a:gradFill>
            <a:gsLst>
              <a:gs pos="0">
                <a:schemeClr val="tx1"/>
              </a:gs>
              <a:gs pos="100000">
                <a:schemeClr val="tx1"/>
              </a:gs>
            </a:gsLst>
            <a:lin ang="5400000" scaled="0"/>
          </a:gradFill>
          <a:latin typeface="+mj-lt"/>
          <a:ea typeface="+mj-ea"/>
          <a:cs typeface="+mj-cs"/>
        </a:defRPr>
      </a:lvl1pPr>
    </p:titleStyle>
    <p:bodyStyle>
      <a:lvl1pPr marL="0" indent="0" algn="l" defTabSz="752816" rtl="0" eaLnBrk="1" latinLnBrk="0" hangingPunct="1">
        <a:spcBef>
          <a:spcPct val="20000"/>
        </a:spcBef>
        <a:buFont typeface="Arial" pitchFamily="34" charset="0"/>
        <a:buNone/>
        <a:defRPr sz="3000" kern="1200">
          <a:gradFill>
            <a:gsLst>
              <a:gs pos="0">
                <a:schemeClr val="tx1"/>
              </a:gs>
              <a:gs pos="100000">
                <a:schemeClr val="tx1"/>
              </a:gs>
            </a:gsLst>
            <a:lin ang="5400000" scaled="0"/>
          </a:gradFill>
          <a:latin typeface="+mj-lt"/>
          <a:ea typeface="+mn-ea"/>
          <a:cs typeface="+mn-cs"/>
        </a:defRPr>
      </a:lvl1pPr>
      <a:lvl2pPr marL="0" indent="0" algn="l" defTabSz="752816" rtl="0" eaLnBrk="1" latinLnBrk="0" hangingPunct="1">
        <a:spcBef>
          <a:spcPct val="20000"/>
        </a:spcBef>
        <a:buFont typeface="Arial" pitchFamily="34" charset="0"/>
        <a:buNone/>
        <a:defRPr sz="2300" kern="1200">
          <a:gradFill>
            <a:gsLst>
              <a:gs pos="0">
                <a:schemeClr val="tx1"/>
              </a:gs>
              <a:gs pos="100000">
                <a:schemeClr val="tx1"/>
              </a:gs>
            </a:gsLst>
            <a:lin ang="5400000" scaled="0"/>
          </a:gradFill>
          <a:latin typeface="+mn-lt"/>
          <a:ea typeface="+mn-ea"/>
          <a:cs typeface="+mn-cs"/>
        </a:defRPr>
      </a:lvl2pPr>
      <a:lvl3pPr marL="376407" indent="-188204" algn="l" defTabSz="75281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3pPr>
      <a:lvl4pPr marL="609049" indent="-232641" algn="l" defTabSz="752816" rtl="0" eaLnBrk="1" latinLnBrk="0" hangingPunct="1">
        <a:spcBef>
          <a:spcPct val="20000"/>
        </a:spcBef>
        <a:buFont typeface="Arial" pitchFamily="34" charset="0"/>
        <a:buChar char="–"/>
        <a:defRPr sz="1600" kern="1200">
          <a:gradFill>
            <a:gsLst>
              <a:gs pos="0">
                <a:schemeClr val="tx1"/>
              </a:gs>
              <a:gs pos="100000">
                <a:schemeClr val="tx1"/>
              </a:gs>
            </a:gsLst>
            <a:lin ang="5400000" scaled="0"/>
          </a:gradFill>
          <a:latin typeface="+mn-lt"/>
          <a:ea typeface="+mn-ea"/>
          <a:cs typeface="+mn-cs"/>
        </a:defRPr>
      </a:lvl4pPr>
      <a:lvl5pPr marL="850839" indent="-241789" algn="l" defTabSz="752816" rtl="0" eaLnBrk="1" latinLnBrk="0" hangingPunct="1">
        <a:spcBef>
          <a:spcPct val="20000"/>
        </a:spcBef>
        <a:buFont typeface="Arial" pitchFamily="34" charset="0"/>
        <a:buChar char="»"/>
        <a:defRPr sz="1500" kern="1200">
          <a:gradFill>
            <a:gsLst>
              <a:gs pos="0">
                <a:schemeClr val="tx1"/>
              </a:gs>
              <a:gs pos="100000">
                <a:schemeClr val="tx1"/>
              </a:gs>
            </a:gsLst>
            <a:lin ang="5400000" scaled="0"/>
          </a:gradFill>
          <a:latin typeface="+mn-lt"/>
          <a:ea typeface="+mn-ea"/>
          <a:cs typeface="+mn-cs"/>
        </a:defRPr>
      </a:lvl5pPr>
      <a:lvl6pPr marL="2070243"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46650"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23058"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99465"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52816" rtl="0" eaLnBrk="1" latinLnBrk="0" hangingPunct="1">
        <a:defRPr sz="1500" kern="1200">
          <a:solidFill>
            <a:schemeClr val="tx1"/>
          </a:solidFill>
          <a:latin typeface="+mn-lt"/>
          <a:ea typeface="+mn-ea"/>
          <a:cs typeface="+mn-cs"/>
        </a:defRPr>
      </a:lvl1pPr>
      <a:lvl2pPr marL="376407" algn="l" defTabSz="752816" rtl="0" eaLnBrk="1" latinLnBrk="0" hangingPunct="1">
        <a:defRPr sz="1500" kern="1200">
          <a:solidFill>
            <a:schemeClr val="tx1"/>
          </a:solidFill>
          <a:latin typeface="+mn-lt"/>
          <a:ea typeface="+mn-ea"/>
          <a:cs typeface="+mn-cs"/>
        </a:defRPr>
      </a:lvl2pPr>
      <a:lvl3pPr marL="752816" algn="l" defTabSz="752816" rtl="0" eaLnBrk="1" latinLnBrk="0" hangingPunct="1">
        <a:defRPr sz="1500" kern="1200">
          <a:solidFill>
            <a:schemeClr val="tx1"/>
          </a:solidFill>
          <a:latin typeface="+mn-lt"/>
          <a:ea typeface="+mn-ea"/>
          <a:cs typeface="+mn-cs"/>
        </a:defRPr>
      </a:lvl3pPr>
      <a:lvl4pPr marL="1129224" algn="l" defTabSz="752816" rtl="0" eaLnBrk="1" latinLnBrk="0" hangingPunct="1">
        <a:defRPr sz="1500" kern="1200">
          <a:solidFill>
            <a:schemeClr val="tx1"/>
          </a:solidFill>
          <a:latin typeface="+mn-lt"/>
          <a:ea typeface="+mn-ea"/>
          <a:cs typeface="+mn-cs"/>
        </a:defRPr>
      </a:lvl4pPr>
      <a:lvl5pPr marL="1505631" algn="l" defTabSz="752816" rtl="0" eaLnBrk="1" latinLnBrk="0" hangingPunct="1">
        <a:defRPr sz="1500" kern="1200">
          <a:solidFill>
            <a:schemeClr val="tx1"/>
          </a:solidFill>
          <a:latin typeface="+mn-lt"/>
          <a:ea typeface="+mn-ea"/>
          <a:cs typeface="+mn-cs"/>
        </a:defRPr>
      </a:lvl5pPr>
      <a:lvl6pPr marL="1882039" algn="l" defTabSz="752816" rtl="0" eaLnBrk="1" latinLnBrk="0" hangingPunct="1">
        <a:defRPr sz="1500" kern="1200">
          <a:solidFill>
            <a:schemeClr val="tx1"/>
          </a:solidFill>
          <a:latin typeface="+mn-lt"/>
          <a:ea typeface="+mn-ea"/>
          <a:cs typeface="+mn-cs"/>
        </a:defRPr>
      </a:lvl6pPr>
      <a:lvl7pPr marL="2258447" algn="l" defTabSz="752816" rtl="0" eaLnBrk="1" latinLnBrk="0" hangingPunct="1">
        <a:defRPr sz="1500" kern="1200">
          <a:solidFill>
            <a:schemeClr val="tx1"/>
          </a:solidFill>
          <a:latin typeface="+mn-lt"/>
          <a:ea typeface="+mn-ea"/>
          <a:cs typeface="+mn-cs"/>
        </a:defRPr>
      </a:lvl7pPr>
      <a:lvl8pPr marL="2634855" algn="l" defTabSz="752816" rtl="0" eaLnBrk="1" latinLnBrk="0" hangingPunct="1">
        <a:defRPr sz="1500" kern="1200">
          <a:solidFill>
            <a:schemeClr val="tx1"/>
          </a:solidFill>
          <a:latin typeface="+mn-lt"/>
          <a:ea typeface="+mn-ea"/>
          <a:cs typeface="+mn-cs"/>
        </a:defRPr>
      </a:lvl8pPr>
      <a:lvl9pPr marL="3011262" algn="l" defTabSz="75281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dessa\ppt\images\sql_ser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44400" cy="719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299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832" y="1691320"/>
            <a:ext cx="10590168" cy="3785652"/>
          </a:xfrm>
          <a:prstGeom prst="rect">
            <a:avLst/>
          </a:prstGeom>
        </p:spPr>
        <p:txBody>
          <a:bodyPr wrap="square">
            <a:spAutoFit/>
          </a:bodyPr>
          <a:lstStyle/>
          <a:p>
            <a:pPr lvl="1">
              <a:defRPr/>
            </a:pPr>
            <a:r>
              <a:rPr lang="en-US" sz="2400" b="1" dirty="0">
                <a:cs typeface="Times New Roman" pitchFamily="18" charset="0"/>
              </a:rPr>
              <a:t>Full-text </a:t>
            </a:r>
            <a:r>
              <a:rPr lang="en-US" sz="2400" b="1" dirty="0" smtClean="0">
                <a:cs typeface="Times New Roman" pitchFamily="18" charset="0"/>
              </a:rPr>
              <a:t>search </a:t>
            </a:r>
          </a:p>
          <a:p>
            <a:pPr marL="1257300" lvl="2" indent="-342900">
              <a:buFont typeface="Wingdings" panose="05000000000000000000" pitchFamily="2" charset="2"/>
              <a:buChar char="Ø"/>
              <a:defRPr/>
            </a:pPr>
            <a:r>
              <a:rPr lang="en-US" sz="2400" dirty="0" smtClean="0">
                <a:cs typeface="Times New Roman" pitchFamily="18" charset="0"/>
              </a:rPr>
              <a:t>Allows you to implement fast and intelligent search in large databases.</a:t>
            </a:r>
          </a:p>
          <a:p>
            <a:pPr lvl="2">
              <a:defRPr/>
            </a:pPr>
            <a:endParaRPr lang="en-US" sz="2400" dirty="0">
              <a:cs typeface="Times New Roman" pitchFamily="18" charset="0"/>
            </a:endParaRPr>
          </a:p>
          <a:p>
            <a:pPr lvl="1">
              <a:defRPr/>
            </a:pPr>
            <a:r>
              <a:rPr lang="en-US" sz="2400" b="1" dirty="0">
                <a:cs typeface="Times New Roman" pitchFamily="18" charset="0"/>
              </a:rPr>
              <a:t>Notification </a:t>
            </a:r>
            <a:r>
              <a:rPr lang="en-US" sz="2400" b="1" dirty="0" smtClean="0">
                <a:cs typeface="Times New Roman" pitchFamily="18" charset="0"/>
              </a:rPr>
              <a:t>services</a:t>
            </a:r>
            <a:r>
              <a:rPr lang="en-US" sz="2400" dirty="0" smtClean="0">
                <a:cs typeface="Times New Roman" pitchFamily="18" charset="0"/>
              </a:rPr>
              <a:t> </a:t>
            </a:r>
            <a:endParaRPr lang="en-US" sz="2400" dirty="0">
              <a:cs typeface="Times New Roman" pitchFamily="18" charset="0"/>
            </a:endParaRPr>
          </a:p>
          <a:p>
            <a:pPr marL="1257300" lvl="2" indent="-342900">
              <a:buFont typeface="Wingdings" panose="05000000000000000000" pitchFamily="2" charset="2"/>
              <a:buChar char="Ø"/>
              <a:defRPr/>
            </a:pPr>
            <a:r>
              <a:rPr lang="en-US" sz="2400" dirty="0">
                <a:cs typeface="Times New Roman" pitchFamily="18" charset="0"/>
              </a:rPr>
              <a:t>Allow you to generate and send notification messages to the users or administrators about any event.</a:t>
            </a:r>
          </a:p>
          <a:p>
            <a:pPr marL="1257300" lvl="2" indent="-342900">
              <a:buFont typeface="Wingdings" panose="05000000000000000000" pitchFamily="2" charset="2"/>
              <a:buChar char="Ø"/>
              <a:defRPr/>
            </a:pPr>
            <a:r>
              <a:rPr lang="en-US" sz="2400" dirty="0">
                <a:cs typeface="Times New Roman" pitchFamily="18" charset="0"/>
              </a:rPr>
              <a:t>Allow developers to build notification applications that send timely, personalized information updates, helping to enhance customer relationships.</a:t>
            </a:r>
          </a:p>
        </p:txBody>
      </p:sp>
      <p:sp>
        <p:nvSpPr>
          <p:cNvPr id="4" name="Rectangle 3"/>
          <p:cNvSpPr/>
          <p:nvPr/>
        </p:nvSpPr>
        <p:spPr>
          <a:xfrm>
            <a:off x="331832" y="386784"/>
            <a:ext cx="6041013" cy="584775"/>
          </a:xfrm>
          <a:prstGeom prst="rect">
            <a:avLst/>
          </a:prstGeom>
        </p:spPr>
        <p:txBody>
          <a:bodyPr wrap="none">
            <a:spAutoFit/>
          </a:bodyPr>
          <a:lstStyle/>
          <a:p>
            <a:pPr>
              <a:spcBef>
                <a:spcPct val="20000"/>
              </a:spcBef>
            </a:pPr>
            <a:r>
              <a:rPr lang="en-US" sz="3200" dirty="0" smtClean="0">
                <a:cs typeface="Times New Roman" pitchFamily="18" charset="0"/>
              </a:rPr>
              <a:t>SQL </a:t>
            </a:r>
            <a:r>
              <a:rPr lang="en-US" sz="3200" dirty="0">
                <a:cs typeface="Times New Roman" pitchFamily="18" charset="0"/>
              </a:rPr>
              <a:t>Server </a:t>
            </a:r>
            <a:r>
              <a:rPr lang="en-US" sz="3200" dirty="0" smtClean="0">
                <a:cs typeface="Times New Roman" pitchFamily="18" charset="0"/>
              </a:rPr>
              <a:t>Components(Contd.)</a:t>
            </a:r>
            <a:endParaRPr lang="en-US" sz="3200" dirty="0">
              <a:cs typeface="Times New Roman" pitchFamily="18" charset="0"/>
            </a:endParaRPr>
          </a:p>
        </p:txBody>
      </p:sp>
    </p:spTree>
    <p:extLst>
      <p:ext uri="{BB962C8B-B14F-4D97-AF65-F5344CB8AC3E}">
        <p14:creationId xmlns:p14="http://schemas.microsoft.com/office/powerpoint/2010/main" val="1971422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832" y="380999"/>
            <a:ext cx="6153223" cy="584775"/>
          </a:xfrm>
          <a:prstGeom prst="rect">
            <a:avLst/>
          </a:prstGeom>
        </p:spPr>
        <p:txBody>
          <a:bodyPr wrap="none">
            <a:spAutoFit/>
          </a:bodyPr>
          <a:lstStyle/>
          <a:p>
            <a:pPr>
              <a:spcBef>
                <a:spcPct val="20000"/>
              </a:spcBef>
            </a:pPr>
            <a:r>
              <a:rPr lang="en-US" sz="3200" dirty="0" smtClean="0">
                <a:cs typeface="Times New Roman" pitchFamily="18" charset="0"/>
              </a:rPr>
              <a:t> SQL </a:t>
            </a:r>
            <a:r>
              <a:rPr lang="en-US" sz="3200" dirty="0">
                <a:cs typeface="Times New Roman" pitchFamily="18" charset="0"/>
              </a:rPr>
              <a:t>Server </a:t>
            </a:r>
            <a:r>
              <a:rPr lang="en-US" sz="3200" dirty="0" smtClean="0">
                <a:cs typeface="Times New Roman" pitchFamily="18" charset="0"/>
              </a:rPr>
              <a:t>Components(Contd.)</a:t>
            </a:r>
            <a:endParaRPr lang="en-US" sz="3200" dirty="0">
              <a:cs typeface="Times New Roman" pitchFamily="18" charset="0"/>
            </a:endParaRPr>
          </a:p>
        </p:txBody>
      </p:sp>
      <p:sp>
        <p:nvSpPr>
          <p:cNvPr id="4" name="Rectangle 3"/>
          <p:cNvSpPr/>
          <p:nvPr/>
        </p:nvSpPr>
        <p:spPr>
          <a:xfrm>
            <a:off x="505531" y="1467386"/>
            <a:ext cx="8581934" cy="4524315"/>
          </a:xfrm>
          <a:prstGeom prst="rect">
            <a:avLst/>
          </a:prstGeom>
        </p:spPr>
        <p:txBody>
          <a:bodyPr wrap="square">
            <a:spAutoFit/>
          </a:bodyPr>
          <a:lstStyle/>
          <a:p>
            <a:pPr>
              <a:defRPr/>
            </a:pPr>
            <a:r>
              <a:rPr lang="en-US" sz="2400" b="1" dirty="0">
                <a:cs typeface="Times New Roman" pitchFamily="18" charset="0"/>
              </a:rPr>
              <a:t>Integration services</a:t>
            </a:r>
            <a:r>
              <a:rPr lang="en-US" sz="2400" b="1" dirty="0" smtClean="0">
                <a:cs typeface="Times New Roman" pitchFamily="18" charset="0"/>
              </a:rPr>
              <a:t>:</a:t>
            </a:r>
          </a:p>
          <a:p>
            <a:pPr>
              <a:defRPr/>
            </a:pPr>
            <a:endParaRPr lang="en-US" sz="2400" b="1" dirty="0">
              <a:cs typeface="Times New Roman" pitchFamily="18" charset="0"/>
            </a:endParaRPr>
          </a:p>
          <a:p>
            <a:pPr marL="800100" lvl="1" indent="-342900">
              <a:buFont typeface="Wingdings" panose="05000000000000000000" pitchFamily="2" charset="2"/>
              <a:buChar char="Ø"/>
              <a:defRPr/>
            </a:pPr>
            <a:r>
              <a:rPr lang="en-US" sz="2400" dirty="0">
                <a:cs typeface="Times New Roman" pitchFamily="18" charset="0"/>
              </a:rPr>
              <a:t>These services allow you to gather and integrate the varied data in a consistent format in a common database called the data warehouse.</a:t>
            </a:r>
          </a:p>
          <a:p>
            <a:pPr marL="800100" lvl="1" indent="-342900">
              <a:buFont typeface="Wingdings" panose="05000000000000000000" pitchFamily="2" charset="2"/>
              <a:buChar char="Ø"/>
              <a:defRPr/>
            </a:pPr>
            <a:r>
              <a:rPr lang="en-US" sz="2400" dirty="0">
                <a:cs typeface="Times New Roman" pitchFamily="18" charset="0"/>
              </a:rPr>
              <a:t>A data warehouse is similar to a physical warehouse that stores raw material or products for further distribution.</a:t>
            </a:r>
          </a:p>
          <a:p>
            <a:pPr marL="800100" lvl="1" indent="-342900">
              <a:buFont typeface="Wingdings" panose="05000000000000000000" pitchFamily="2" charset="2"/>
              <a:buChar char="Ø"/>
              <a:defRPr/>
            </a:pPr>
            <a:r>
              <a:rPr lang="en-US" sz="2400" dirty="0">
                <a:cs typeface="Times New Roman" pitchFamily="18" charset="0"/>
              </a:rPr>
              <a:t>The SQL Server Integration Services (SSIS) Import and Export Wizard helps you to complete the process of selecting the data source, the destination, and the objects that will be transferred to create a data warehouse.</a:t>
            </a:r>
          </a:p>
        </p:txBody>
      </p:sp>
      <p:pic>
        <p:nvPicPr>
          <p:cNvPr id="7170" name="Picture 2" descr="C:\odessa\ppt\images\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7400" y="3886200"/>
            <a:ext cx="26670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907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833" y="88612"/>
            <a:ext cx="6041013" cy="584775"/>
          </a:xfrm>
          <a:prstGeom prst="rect">
            <a:avLst/>
          </a:prstGeom>
        </p:spPr>
        <p:txBody>
          <a:bodyPr wrap="none">
            <a:spAutoFit/>
          </a:bodyPr>
          <a:lstStyle/>
          <a:p>
            <a:pPr>
              <a:spcBef>
                <a:spcPct val="20000"/>
              </a:spcBef>
            </a:pPr>
            <a:r>
              <a:rPr lang="en-US" sz="3200" dirty="0" smtClean="0">
                <a:cs typeface="Times New Roman" pitchFamily="18" charset="0"/>
              </a:rPr>
              <a:t>SQL </a:t>
            </a:r>
            <a:r>
              <a:rPr lang="en-US" sz="3200" dirty="0">
                <a:cs typeface="Times New Roman" pitchFamily="18" charset="0"/>
              </a:rPr>
              <a:t>Server </a:t>
            </a:r>
            <a:r>
              <a:rPr lang="en-US" sz="3200" dirty="0" smtClean="0">
                <a:cs typeface="Times New Roman" pitchFamily="18" charset="0"/>
              </a:rPr>
              <a:t>Components(Contd.)</a:t>
            </a:r>
            <a:endParaRPr lang="en-US" sz="3200" dirty="0">
              <a:cs typeface="Times New Roman" pitchFamily="18" charset="0"/>
            </a:endParaRPr>
          </a:p>
        </p:txBody>
      </p:sp>
      <p:sp>
        <p:nvSpPr>
          <p:cNvPr id="4" name="Rectangle 3"/>
          <p:cNvSpPr/>
          <p:nvPr/>
        </p:nvSpPr>
        <p:spPr>
          <a:xfrm>
            <a:off x="485048" y="1295400"/>
            <a:ext cx="10259151" cy="1877437"/>
          </a:xfrm>
          <a:prstGeom prst="rect">
            <a:avLst/>
          </a:prstGeom>
        </p:spPr>
        <p:txBody>
          <a:bodyPr wrap="square">
            <a:spAutoFit/>
          </a:bodyPr>
          <a:lstStyle/>
          <a:p>
            <a:pPr>
              <a:defRPr/>
            </a:pPr>
            <a:r>
              <a:rPr lang="en-US" sz="2400" b="1" dirty="0">
                <a:cs typeface="Times New Roman" pitchFamily="18" charset="0"/>
              </a:rPr>
              <a:t>Analysis services:</a:t>
            </a:r>
          </a:p>
          <a:p>
            <a:pPr marL="800100" lvl="1" indent="-342900">
              <a:buFont typeface="Wingdings" panose="05000000000000000000" pitchFamily="2" charset="2"/>
              <a:buChar char="Ø"/>
              <a:defRPr/>
            </a:pPr>
            <a:r>
              <a:rPr lang="en-US" sz="2400" dirty="0">
                <a:cs typeface="Times New Roman" pitchFamily="18" charset="0"/>
              </a:rPr>
              <a:t>These services help in data analysis in a BI application.</a:t>
            </a:r>
          </a:p>
          <a:p>
            <a:pPr marL="800100" lvl="1" indent="-342900">
              <a:buFont typeface="Wingdings" panose="05000000000000000000" pitchFamily="2" charset="2"/>
              <a:buChar char="Ø"/>
              <a:defRPr/>
            </a:pPr>
            <a:r>
              <a:rPr lang="en-US" sz="2400" dirty="0">
                <a:cs typeface="Times New Roman" pitchFamily="18" charset="0"/>
              </a:rPr>
              <a:t>Microsoft SQL Server Analysis Services (</a:t>
            </a:r>
            <a:r>
              <a:rPr lang="en-US" sz="2400" dirty="0" smtClean="0">
                <a:cs typeface="Times New Roman" pitchFamily="18" charset="0"/>
              </a:rPr>
              <a:t>SSAS)</a:t>
            </a:r>
          </a:p>
          <a:p>
            <a:pPr marL="800100" lvl="1" indent="-342900">
              <a:buFont typeface="Wingdings" panose="05000000000000000000" pitchFamily="2" charset="2"/>
              <a:buChar char="Ø"/>
              <a:defRPr/>
            </a:pPr>
            <a:r>
              <a:rPr lang="en-US" sz="2400" dirty="0" smtClean="0">
                <a:cs typeface="Times New Roman" pitchFamily="18" charset="0"/>
              </a:rPr>
              <a:t>Provides </a:t>
            </a:r>
            <a:r>
              <a:rPr lang="en-US" sz="2400" dirty="0">
                <a:cs typeface="Times New Roman" pitchFamily="18" charset="0"/>
              </a:rPr>
              <a:t>Online Analytical Processing (OLAP) for BI applications</a:t>
            </a:r>
            <a:r>
              <a:rPr lang="en-US" sz="2000" dirty="0">
                <a:cs typeface="Times New Roman" pitchFamily="18" charset="0"/>
              </a:rPr>
              <a:t>.</a:t>
            </a:r>
          </a:p>
          <a:p>
            <a:pPr>
              <a:defRPr/>
            </a:pPr>
            <a:endParaRPr lang="en-US" sz="2000" dirty="0">
              <a:solidFill>
                <a:schemeClr val="accent2"/>
              </a:solidFill>
              <a:latin typeface="Arial" charset="0"/>
              <a:cs typeface="Times New Roman" pitchFamily="18" charset="0"/>
            </a:endParaRPr>
          </a:p>
        </p:txBody>
      </p:sp>
      <p:pic>
        <p:nvPicPr>
          <p:cNvPr id="8194" name="Picture 2" descr="C:\odessa\ppt\images\t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0025" y="3724275"/>
            <a:ext cx="4524375"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867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833" y="88612"/>
            <a:ext cx="6153223" cy="584775"/>
          </a:xfrm>
          <a:prstGeom prst="rect">
            <a:avLst/>
          </a:prstGeom>
        </p:spPr>
        <p:txBody>
          <a:bodyPr wrap="none">
            <a:spAutoFit/>
          </a:bodyPr>
          <a:lstStyle/>
          <a:p>
            <a:pPr>
              <a:spcBef>
                <a:spcPct val="20000"/>
              </a:spcBef>
            </a:pPr>
            <a:r>
              <a:rPr lang="en-US" sz="3200" dirty="0" smtClean="0">
                <a:cs typeface="Times New Roman" pitchFamily="18" charset="0"/>
              </a:rPr>
              <a:t> SQL Server Components(Contd.)</a:t>
            </a:r>
            <a:endParaRPr lang="en-US" sz="3200" dirty="0">
              <a:cs typeface="Times New Roman" pitchFamily="18" charset="0"/>
            </a:endParaRPr>
          </a:p>
        </p:txBody>
      </p:sp>
      <p:sp>
        <p:nvSpPr>
          <p:cNvPr id="4" name="Rectangle 3"/>
          <p:cNvSpPr/>
          <p:nvPr/>
        </p:nvSpPr>
        <p:spPr>
          <a:xfrm>
            <a:off x="485048" y="874455"/>
            <a:ext cx="9573351" cy="3046988"/>
          </a:xfrm>
          <a:prstGeom prst="rect">
            <a:avLst/>
          </a:prstGeom>
        </p:spPr>
        <p:txBody>
          <a:bodyPr wrap="square">
            <a:spAutoFit/>
          </a:bodyPr>
          <a:lstStyle/>
          <a:p>
            <a:pPr>
              <a:defRPr/>
            </a:pPr>
            <a:r>
              <a:rPr lang="en-US" sz="2400" b="1" dirty="0">
                <a:cs typeface="Times New Roman" pitchFamily="18" charset="0"/>
              </a:rPr>
              <a:t>Reporting services:</a:t>
            </a:r>
          </a:p>
          <a:p>
            <a:pPr marL="800100" lvl="1" indent="-342900">
              <a:buFont typeface="Wingdings" panose="05000000000000000000" pitchFamily="2" charset="2"/>
              <a:buChar char="Ø"/>
              <a:defRPr/>
            </a:pPr>
            <a:r>
              <a:rPr lang="en-US" sz="2400" dirty="0">
                <a:cs typeface="Times New Roman" pitchFamily="18" charset="0"/>
              </a:rPr>
              <a:t>These services provide support to generate complete reports on data in the database engine or in the data warehouse. </a:t>
            </a:r>
          </a:p>
          <a:p>
            <a:pPr marL="800100" lvl="1" indent="-342900">
              <a:buFont typeface="Wingdings" panose="05000000000000000000" pitchFamily="2" charset="2"/>
              <a:buChar char="Ø"/>
              <a:defRPr/>
            </a:pPr>
            <a:r>
              <a:rPr lang="en-US" sz="2400" dirty="0">
                <a:cs typeface="Times New Roman" pitchFamily="18" charset="0"/>
              </a:rPr>
              <a:t>These services provide secure and restricted access to these reports. </a:t>
            </a:r>
          </a:p>
          <a:p>
            <a:pPr marL="800100" lvl="1" indent="-342900">
              <a:buFont typeface="Wingdings" panose="05000000000000000000" pitchFamily="2" charset="2"/>
              <a:buChar char="Ø"/>
              <a:defRPr/>
            </a:pPr>
            <a:r>
              <a:rPr lang="en-US" sz="2400" dirty="0">
                <a:cs typeface="Times New Roman" pitchFamily="18" charset="0"/>
              </a:rPr>
              <a:t>Microsoft SQL Server Reporting Services (</a:t>
            </a:r>
            <a:r>
              <a:rPr lang="en-US" sz="2400" dirty="0" smtClean="0">
                <a:cs typeface="Times New Roman" pitchFamily="18" charset="0"/>
              </a:rPr>
              <a:t>SSRS)</a:t>
            </a:r>
          </a:p>
          <a:p>
            <a:pPr marL="800100" lvl="1" indent="-342900">
              <a:buFont typeface="Wingdings" panose="05000000000000000000" pitchFamily="2" charset="2"/>
              <a:buChar char="Ø"/>
              <a:defRPr/>
            </a:pPr>
            <a:r>
              <a:rPr lang="en-US" sz="2400" dirty="0" smtClean="0">
                <a:cs typeface="Times New Roman" pitchFamily="18" charset="0"/>
              </a:rPr>
              <a:t>Helps </a:t>
            </a:r>
            <a:r>
              <a:rPr lang="en-US" sz="2400" dirty="0">
                <a:cs typeface="Times New Roman" pitchFamily="18" charset="0"/>
              </a:rPr>
              <a:t>in creating Web-based reports that is based on the content stored in a variety of data sources.</a:t>
            </a:r>
          </a:p>
        </p:txBody>
      </p:sp>
      <p:pic>
        <p:nvPicPr>
          <p:cNvPr id="9218" name="Picture 2" descr="C:\odessa\ppt\images\repo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4036" y="3848100"/>
            <a:ext cx="4790364"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58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Divya\Diagrams for slides\reporting services.jpg"/>
          <p:cNvPicPr>
            <a:picLocks noChangeAspect="1" noChangeArrowheads="1"/>
          </p:cNvPicPr>
          <p:nvPr/>
        </p:nvPicPr>
        <p:blipFill>
          <a:blip r:embed="rId2" cstate="print"/>
          <a:srcRect/>
          <a:stretch>
            <a:fillRect/>
          </a:stretch>
        </p:blipFill>
        <p:spPr bwMode="auto">
          <a:xfrm>
            <a:off x="1371601" y="2209800"/>
            <a:ext cx="5410200" cy="4252913"/>
          </a:xfrm>
          <a:prstGeom prst="rect">
            <a:avLst/>
          </a:prstGeom>
          <a:noFill/>
          <a:ln w="9525">
            <a:noFill/>
            <a:miter lim="800000"/>
            <a:headEnd/>
            <a:tailEnd/>
          </a:ln>
        </p:spPr>
      </p:pic>
      <p:sp>
        <p:nvSpPr>
          <p:cNvPr id="9" name="Rectangle 8"/>
          <p:cNvSpPr/>
          <p:nvPr/>
        </p:nvSpPr>
        <p:spPr>
          <a:xfrm>
            <a:off x="304800" y="1447800"/>
            <a:ext cx="10210800" cy="707886"/>
          </a:xfrm>
          <a:prstGeom prst="rect">
            <a:avLst/>
          </a:prstGeom>
        </p:spPr>
        <p:txBody>
          <a:bodyPr wrap="square">
            <a:spAutoFit/>
          </a:bodyPr>
          <a:lstStyle/>
          <a:p>
            <a:pPr marL="342900" indent="-342900">
              <a:buFont typeface="Wingdings" panose="05000000000000000000" pitchFamily="2" charset="2"/>
              <a:buChar char="Ø"/>
            </a:pPr>
            <a:r>
              <a:rPr lang="en-US" sz="2000" dirty="0">
                <a:cs typeface="Times New Roman" pitchFamily="18" charset="0"/>
              </a:rPr>
              <a:t>The following figure shows the usage of the various SQL Server core components in a BI application.</a:t>
            </a:r>
          </a:p>
        </p:txBody>
      </p:sp>
      <p:sp>
        <p:nvSpPr>
          <p:cNvPr id="10" name="Rectangle 9"/>
          <p:cNvSpPr/>
          <p:nvPr/>
        </p:nvSpPr>
        <p:spPr>
          <a:xfrm>
            <a:off x="320766" y="380999"/>
            <a:ext cx="6041013" cy="584775"/>
          </a:xfrm>
          <a:prstGeom prst="rect">
            <a:avLst/>
          </a:prstGeom>
        </p:spPr>
        <p:txBody>
          <a:bodyPr wrap="none">
            <a:spAutoFit/>
          </a:bodyPr>
          <a:lstStyle/>
          <a:p>
            <a:pPr>
              <a:spcBef>
                <a:spcPct val="20000"/>
              </a:spcBef>
            </a:pPr>
            <a:r>
              <a:rPr lang="en-US" sz="3200" dirty="0" smtClean="0">
                <a:cs typeface="Times New Roman" pitchFamily="18" charset="0"/>
              </a:rPr>
              <a:t>SQL </a:t>
            </a:r>
            <a:r>
              <a:rPr lang="en-US" sz="3200" dirty="0">
                <a:cs typeface="Times New Roman" pitchFamily="18" charset="0"/>
              </a:rPr>
              <a:t>Server </a:t>
            </a:r>
            <a:r>
              <a:rPr lang="en-US" sz="3200" dirty="0" smtClean="0">
                <a:cs typeface="Times New Roman" pitchFamily="18" charset="0"/>
              </a:rPr>
              <a:t>Components(Contd.)</a:t>
            </a:r>
            <a:endParaRPr lang="en-US" sz="3200" dirty="0">
              <a:cs typeface="Times New Roman" pitchFamily="18" charset="0"/>
            </a:endParaRPr>
          </a:p>
        </p:txBody>
      </p:sp>
    </p:spTree>
    <p:extLst>
      <p:ext uri="{BB962C8B-B14F-4D97-AF65-F5344CB8AC3E}">
        <p14:creationId xmlns:p14="http://schemas.microsoft.com/office/powerpoint/2010/main" val="353472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66048" y="301767"/>
            <a:ext cx="10668000" cy="584775"/>
          </a:xfrm>
          <a:prstGeom prst="rect">
            <a:avLst/>
          </a:prstGeom>
          <a:noFill/>
          <a:ln w="9525">
            <a:noFill/>
            <a:miter lim="800000"/>
            <a:headEnd/>
            <a:tailEnd/>
          </a:ln>
        </p:spPr>
        <p:txBody>
          <a:bodyPr wrap="square">
            <a:spAutoFit/>
          </a:bodyPr>
          <a:lstStyle/>
          <a:p>
            <a:r>
              <a:rPr lang="en-US" sz="3200" b="1" dirty="0">
                <a:latin typeface="Segoe UI" panose="020B0502040204020203" pitchFamily="34" charset="0"/>
                <a:ea typeface="Segoe UI" panose="020B0502040204020203" pitchFamily="34" charset="0"/>
                <a:cs typeface="Segoe UI" panose="020B0502040204020203" pitchFamily="34" charset="0"/>
              </a:rPr>
              <a:t>SQL Server Integration with the .NET Framework</a:t>
            </a:r>
          </a:p>
        </p:txBody>
      </p:sp>
      <p:pic>
        <p:nvPicPr>
          <p:cNvPr id="8" name="Picture 3" descr="JBIZ044.WMF"/>
          <p:cNvPicPr>
            <a:picLocks noChangeAspect="1"/>
          </p:cNvPicPr>
          <p:nvPr/>
        </p:nvPicPr>
        <p:blipFill>
          <a:blip r:embed="rId2" cstate="print"/>
          <a:srcRect/>
          <a:stretch>
            <a:fillRect/>
          </a:stretch>
        </p:blipFill>
        <p:spPr bwMode="auto">
          <a:xfrm>
            <a:off x="2133600" y="3200400"/>
            <a:ext cx="2209800" cy="2971800"/>
          </a:xfrm>
          <a:prstGeom prst="rect">
            <a:avLst/>
          </a:prstGeom>
          <a:noFill/>
          <a:ln w="9525">
            <a:noFill/>
            <a:miter lim="800000"/>
            <a:headEnd/>
            <a:tailEnd/>
          </a:ln>
        </p:spPr>
      </p:pic>
      <p:sp>
        <p:nvSpPr>
          <p:cNvPr id="2" name="Cloud Callout 1"/>
          <p:cNvSpPr/>
          <p:nvPr/>
        </p:nvSpPr>
        <p:spPr bwMode="auto">
          <a:xfrm>
            <a:off x="3886200" y="2133600"/>
            <a:ext cx="2971800" cy="2057400"/>
          </a:xfrm>
          <a:prstGeom prst="cloudCallou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a:r>
              <a:rPr lang="en-US" sz="1600" b="1" dirty="0">
                <a:solidFill>
                  <a:schemeClr val="bg1"/>
                </a:solidFill>
                <a:latin typeface="Arial" charset="0"/>
              </a:rPr>
              <a:t>Microsoft SQL Server is integrated with the .NET Framework</a:t>
            </a:r>
            <a:r>
              <a:rPr lang="en-US" sz="1600" dirty="0">
                <a:solidFill>
                  <a:srgbClr val="C00000"/>
                </a:solidFill>
                <a:latin typeface="Arial" charset="0"/>
              </a:rPr>
              <a:t>.</a:t>
            </a:r>
          </a:p>
        </p:txBody>
      </p:sp>
    </p:spTree>
    <p:extLst>
      <p:ext uri="{BB962C8B-B14F-4D97-AF65-F5344CB8AC3E}">
        <p14:creationId xmlns:p14="http://schemas.microsoft.com/office/powerpoint/2010/main" val="607413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296574"/>
            <a:ext cx="11811000" cy="584775"/>
          </a:xfrm>
          <a:prstGeom prst="rect">
            <a:avLst/>
          </a:prstGeom>
          <a:noFill/>
          <a:ln w="9525">
            <a:noFill/>
            <a:miter lim="800000"/>
            <a:headEnd/>
            <a:tailEnd/>
          </a:ln>
        </p:spPr>
        <p:txBody>
          <a:bodyPr wrap="square">
            <a:spAutoFit/>
          </a:bodyPr>
          <a:lstStyle/>
          <a:p>
            <a:r>
              <a:rPr lang="en-US" sz="3200" b="1" dirty="0">
                <a:cs typeface="Times New Roman" pitchFamily="18" charset="0"/>
              </a:rPr>
              <a:t>SQL Server Integration with the .NET Framework (Contd.)</a:t>
            </a:r>
          </a:p>
        </p:txBody>
      </p:sp>
      <p:grpSp>
        <p:nvGrpSpPr>
          <p:cNvPr id="5" name="Group 4"/>
          <p:cNvGrpSpPr>
            <a:grpSpLocks/>
          </p:cNvGrpSpPr>
          <p:nvPr/>
        </p:nvGrpSpPr>
        <p:grpSpPr bwMode="auto">
          <a:xfrm>
            <a:off x="2133600" y="2667000"/>
            <a:ext cx="5943600" cy="2819400"/>
            <a:chOff x="2209800" y="2667000"/>
            <a:chExt cx="5943600" cy="2819400"/>
          </a:xfrm>
        </p:grpSpPr>
        <p:sp>
          <p:nvSpPr>
            <p:cNvPr id="6" name="Rectangle 3"/>
            <p:cNvSpPr>
              <a:spLocks noChangeArrowheads="1"/>
            </p:cNvSpPr>
            <p:nvPr/>
          </p:nvSpPr>
          <p:spPr bwMode="auto">
            <a:xfrm>
              <a:off x="2209800" y="2667000"/>
              <a:ext cx="5943600" cy="2819400"/>
            </a:xfrm>
            <a:prstGeom prst="rect">
              <a:avLst/>
            </a:prstGeom>
            <a:solidFill>
              <a:srgbClr val="9DDAFF"/>
            </a:solidFill>
            <a:ln w="28575">
              <a:solidFill>
                <a:srgbClr val="0068A8"/>
              </a:solidFill>
              <a:miter lim="800000"/>
              <a:headEnd/>
              <a:tailEnd/>
            </a:ln>
          </p:spPr>
          <p:txBody>
            <a:bodyPr wrap="none" anchor="ctr"/>
            <a:lstStyle/>
            <a:p>
              <a:endParaRPr lang="en-US"/>
            </a:p>
          </p:txBody>
        </p:sp>
        <p:grpSp>
          <p:nvGrpSpPr>
            <p:cNvPr id="7" name="Group 6"/>
            <p:cNvGrpSpPr>
              <a:grpSpLocks/>
            </p:cNvGrpSpPr>
            <p:nvPr/>
          </p:nvGrpSpPr>
          <p:grpSpPr bwMode="auto">
            <a:xfrm>
              <a:off x="2314575" y="4916488"/>
              <a:ext cx="5791200" cy="493712"/>
              <a:chOff x="1380" y="1768"/>
              <a:chExt cx="3648" cy="311"/>
            </a:xfrm>
          </p:grpSpPr>
          <p:sp>
            <p:nvSpPr>
              <p:cNvPr id="25" name="Rectangle 7"/>
              <p:cNvSpPr>
                <a:spLocks noChangeArrowheads="1"/>
              </p:cNvSpPr>
              <p:nvPr/>
            </p:nvSpPr>
            <p:spPr bwMode="auto">
              <a:xfrm>
                <a:off x="1380" y="1768"/>
                <a:ext cx="3648" cy="311"/>
              </a:xfrm>
              <a:prstGeom prst="rect">
                <a:avLst/>
              </a:prstGeom>
              <a:solidFill>
                <a:srgbClr val="BDFFEE"/>
              </a:solidFill>
              <a:ln w="9525">
                <a:solidFill>
                  <a:srgbClr val="039FFF"/>
                </a:solidFill>
                <a:miter lim="800000"/>
                <a:headEnd/>
                <a:tailEnd/>
              </a:ln>
            </p:spPr>
            <p:txBody>
              <a:bodyPr wrap="none" anchor="ctr"/>
              <a:lstStyle/>
              <a:p>
                <a:endParaRPr lang="en-US"/>
              </a:p>
            </p:txBody>
          </p:sp>
          <p:sp>
            <p:nvSpPr>
              <p:cNvPr id="26" name="Text Box 8"/>
              <p:cNvSpPr txBox="1">
                <a:spLocks noChangeArrowheads="1"/>
              </p:cNvSpPr>
              <p:nvPr/>
            </p:nvSpPr>
            <p:spPr bwMode="auto">
              <a:xfrm>
                <a:off x="1826" y="1771"/>
                <a:ext cx="2448" cy="231"/>
              </a:xfrm>
              <a:prstGeom prst="rect">
                <a:avLst/>
              </a:prstGeom>
              <a:noFill/>
              <a:ln w="9525">
                <a:noFill/>
                <a:miter lim="800000"/>
                <a:headEnd/>
                <a:tailEnd/>
              </a:ln>
            </p:spPr>
            <p:txBody>
              <a:bodyPr>
                <a:spAutoFit/>
              </a:bodyPr>
              <a:lstStyle/>
              <a:p>
                <a:pPr lvl="1" algn="ctr">
                  <a:spcBef>
                    <a:spcPct val="50000"/>
                  </a:spcBef>
                </a:pPr>
                <a:r>
                  <a:rPr lang="en-US" sz="1800" b="1">
                    <a:solidFill>
                      <a:srgbClr val="3B790D"/>
                    </a:solidFill>
                  </a:rPr>
                  <a:t>Reporting Services</a:t>
                </a:r>
                <a:endParaRPr lang="en-IN" sz="1800" b="1">
                  <a:solidFill>
                    <a:srgbClr val="3B790D"/>
                  </a:solidFill>
                </a:endParaRPr>
              </a:p>
            </p:txBody>
          </p:sp>
        </p:grpSp>
        <p:grpSp>
          <p:nvGrpSpPr>
            <p:cNvPr id="8" name="Group 9"/>
            <p:cNvGrpSpPr>
              <a:grpSpLocks/>
            </p:cNvGrpSpPr>
            <p:nvPr/>
          </p:nvGrpSpPr>
          <p:grpSpPr bwMode="auto">
            <a:xfrm>
              <a:off x="2314575" y="4459288"/>
              <a:ext cx="5791200" cy="493712"/>
              <a:chOff x="1380" y="2080"/>
              <a:chExt cx="3648" cy="311"/>
            </a:xfrm>
          </p:grpSpPr>
          <p:sp>
            <p:nvSpPr>
              <p:cNvPr id="23" name="Rectangle 10"/>
              <p:cNvSpPr>
                <a:spLocks noChangeArrowheads="1"/>
              </p:cNvSpPr>
              <p:nvPr/>
            </p:nvSpPr>
            <p:spPr bwMode="auto">
              <a:xfrm>
                <a:off x="1380" y="2080"/>
                <a:ext cx="3648" cy="311"/>
              </a:xfrm>
              <a:prstGeom prst="rect">
                <a:avLst/>
              </a:prstGeom>
              <a:solidFill>
                <a:srgbClr val="FFFFC1"/>
              </a:solidFill>
              <a:ln w="9525">
                <a:solidFill>
                  <a:srgbClr val="039FFF"/>
                </a:solidFill>
                <a:miter lim="800000"/>
                <a:headEnd/>
                <a:tailEnd/>
              </a:ln>
            </p:spPr>
            <p:txBody>
              <a:bodyPr wrap="none" anchor="ctr"/>
              <a:lstStyle/>
              <a:p>
                <a:endParaRPr lang="en-US"/>
              </a:p>
            </p:txBody>
          </p:sp>
          <p:sp>
            <p:nvSpPr>
              <p:cNvPr id="24" name="Text Box 11"/>
              <p:cNvSpPr txBox="1">
                <a:spLocks noChangeArrowheads="1"/>
              </p:cNvSpPr>
              <p:nvPr/>
            </p:nvSpPr>
            <p:spPr bwMode="auto">
              <a:xfrm>
                <a:off x="1826" y="2098"/>
                <a:ext cx="2448" cy="231"/>
              </a:xfrm>
              <a:prstGeom prst="rect">
                <a:avLst/>
              </a:prstGeom>
              <a:noFill/>
              <a:ln w="9525">
                <a:noFill/>
                <a:miter lim="800000"/>
                <a:headEnd/>
                <a:tailEnd/>
              </a:ln>
            </p:spPr>
            <p:txBody>
              <a:bodyPr>
                <a:spAutoFit/>
              </a:bodyPr>
              <a:lstStyle/>
              <a:p>
                <a:pPr lvl="1" algn="ctr">
                  <a:spcBef>
                    <a:spcPct val="50000"/>
                  </a:spcBef>
                </a:pPr>
                <a:r>
                  <a:rPr lang="en-US" sz="1800" b="1">
                    <a:solidFill>
                      <a:srgbClr val="B47800"/>
                    </a:solidFill>
                  </a:rPr>
                  <a:t>Analysis Services</a:t>
                </a:r>
                <a:endParaRPr lang="en-IN" sz="1800" b="1">
                  <a:solidFill>
                    <a:srgbClr val="B47800"/>
                  </a:solidFill>
                </a:endParaRPr>
              </a:p>
            </p:txBody>
          </p:sp>
        </p:grpSp>
        <p:grpSp>
          <p:nvGrpSpPr>
            <p:cNvPr id="9" name="Group 12"/>
            <p:cNvGrpSpPr>
              <a:grpSpLocks/>
            </p:cNvGrpSpPr>
            <p:nvPr/>
          </p:nvGrpSpPr>
          <p:grpSpPr bwMode="auto">
            <a:xfrm>
              <a:off x="2314575" y="3962400"/>
              <a:ext cx="5791200" cy="493713"/>
              <a:chOff x="1380" y="2386"/>
              <a:chExt cx="3648" cy="311"/>
            </a:xfrm>
          </p:grpSpPr>
          <p:sp>
            <p:nvSpPr>
              <p:cNvPr id="21" name="Rectangle 13"/>
              <p:cNvSpPr>
                <a:spLocks noChangeArrowheads="1"/>
              </p:cNvSpPr>
              <p:nvPr/>
            </p:nvSpPr>
            <p:spPr bwMode="auto">
              <a:xfrm>
                <a:off x="1380" y="2386"/>
                <a:ext cx="3648" cy="311"/>
              </a:xfrm>
              <a:prstGeom prst="rect">
                <a:avLst/>
              </a:prstGeom>
              <a:solidFill>
                <a:srgbClr val="FFEFEF"/>
              </a:solidFill>
              <a:ln w="9525">
                <a:solidFill>
                  <a:srgbClr val="039FFF"/>
                </a:solidFill>
                <a:miter lim="800000"/>
                <a:headEnd/>
                <a:tailEnd/>
              </a:ln>
            </p:spPr>
            <p:txBody>
              <a:bodyPr wrap="none" anchor="ctr"/>
              <a:lstStyle/>
              <a:p>
                <a:endParaRPr lang="en-US"/>
              </a:p>
            </p:txBody>
          </p:sp>
          <p:sp>
            <p:nvSpPr>
              <p:cNvPr id="22" name="Text Box 14"/>
              <p:cNvSpPr txBox="1">
                <a:spLocks noChangeArrowheads="1"/>
              </p:cNvSpPr>
              <p:nvPr/>
            </p:nvSpPr>
            <p:spPr bwMode="auto">
              <a:xfrm>
                <a:off x="1826" y="2434"/>
                <a:ext cx="2448" cy="231"/>
              </a:xfrm>
              <a:prstGeom prst="rect">
                <a:avLst/>
              </a:prstGeom>
              <a:noFill/>
              <a:ln w="9525">
                <a:noFill/>
                <a:miter lim="800000"/>
                <a:headEnd/>
                <a:tailEnd/>
              </a:ln>
            </p:spPr>
            <p:txBody>
              <a:bodyPr>
                <a:spAutoFit/>
              </a:bodyPr>
              <a:lstStyle/>
              <a:p>
                <a:pPr lvl="1" algn="ctr">
                  <a:spcBef>
                    <a:spcPct val="50000"/>
                  </a:spcBef>
                </a:pPr>
                <a:r>
                  <a:rPr lang="en-US" sz="1800" b="1">
                    <a:solidFill>
                      <a:srgbClr val="A80000"/>
                    </a:solidFill>
                  </a:rPr>
                  <a:t>Integration Services</a:t>
                </a:r>
                <a:endParaRPr lang="en-IN" sz="1800" b="1">
                  <a:solidFill>
                    <a:srgbClr val="A80000"/>
                  </a:solidFill>
                </a:endParaRPr>
              </a:p>
            </p:txBody>
          </p:sp>
        </p:grpSp>
        <p:grpSp>
          <p:nvGrpSpPr>
            <p:cNvPr id="10" name="Group 15"/>
            <p:cNvGrpSpPr>
              <a:grpSpLocks/>
            </p:cNvGrpSpPr>
            <p:nvPr/>
          </p:nvGrpSpPr>
          <p:grpSpPr bwMode="auto">
            <a:xfrm>
              <a:off x="2209800" y="2790825"/>
              <a:ext cx="5905500" cy="1171575"/>
              <a:chOff x="1314" y="2698"/>
              <a:chExt cx="3720" cy="738"/>
            </a:xfrm>
          </p:grpSpPr>
          <p:sp>
            <p:nvSpPr>
              <p:cNvPr id="11" name="Rectangle 16"/>
              <p:cNvSpPr>
                <a:spLocks noChangeArrowheads="1"/>
              </p:cNvSpPr>
              <p:nvPr/>
            </p:nvSpPr>
            <p:spPr bwMode="auto">
              <a:xfrm>
                <a:off x="1380" y="2698"/>
                <a:ext cx="3648" cy="738"/>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12" name="Rectangle 17"/>
              <p:cNvSpPr>
                <a:spLocks noChangeArrowheads="1"/>
              </p:cNvSpPr>
              <p:nvPr/>
            </p:nvSpPr>
            <p:spPr bwMode="auto">
              <a:xfrm>
                <a:off x="2340" y="2956"/>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13" name="Text Box 18"/>
              <p:cNvSpPr txBox="1">
                <a:spLocks noChangeArrowheads="1"/>
              </p:cNvSpPr>
              <p:nvPr/>
            </p:nvSpPr>
            <p:spPr bwMode="auto">
              <a:xfrm>
                <a:off x="2066" y="3064"/>
                <a:ext cx="1152" cy="212"/>
              </a:xfrm>
              <a:prstGeom prst="rect">
                <a:avLst/>
              </a:prstGeom>
              <a:noFill/>
              <a:ln w="9525">
                <a:noFill/>
                <a:miter lim="800000"/>
                <a:headEnd/>
                <a:tailEnd/>
              </a:ln>
            </p:spPr>
            <p:txBody>
              <a:bodyPr>
                <a:spAutoFit/>
              </a:bodyPr>
              <a:lstStyle/>
              <a:p>
                <a:pPr lvl="1" algn="ctr">
                  <a:spcBef>
                    <a:spcPct val="50000"/>
                  </a:spcBef>
                </a:pPr>
                <a:r>
                  <a:rPr lang="en-US" sz="1600">
                    <a:solidFill>
                      <a:srgbClr val="0000AC"/>
                    </a:solidFill>
                  </a:rPr>
                  <a:t>Replication </a:t>
                </a:r>
                <a:endParaRPr lang="en-IN" sz="1600">
                  <a:solidFill>
                    <a:srgbClr val="0000AC"/>
                  </a:solidFill>
                </a:endParaRPr>
              </a:p>
            </p:txBody>
          </p:sp>
          <p:sp>
            <p:nvSpPr>
              <p:cNvPr id="14" name="Rectangle 19"/>
              <p:cNvSpPr>
                <a:spLocks noChangeArrowheads="1"/>
              </p:cNvSpPr>
              <p:nvPr/>
            </p:nvSpPr>
            <p:spPr bwMode="auto">
              <a:xfrm>
                <a:off x="1428" y="2960"/>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15" name="Text Box 20"/>
              <p:cNvSpPr txBox="1">
                <a:spLocks noChangeArrowheads="1"/>
              </p:cNvSpPr>
              <p:nvPr/>
            </p:nvSpPr>
            <p:spPr bwMode="auto">
              <a:xfrm>
                <a:off x="1314" y="2986"/>
                <a:ext cx="930" cy="366"/>
              </a:xfrm>
              <a:prstGeom prst="rect">
                <a:avLst/>
              </a:prstGeom>
              <a:noFill/>
              <a:ln w="9525">
                <a:noFill/>
                <a:miter lim="800000"/>
                <a:headEnd/>
                <a:tailEnd/>
              </a:ln>
            </p:spPr>
            <p:txBody>
              <a:bodyPr>
                <a:spAutoFit/>
              </a:bodyPr>
              <a:lstStyle/>
              <a:p>
                <a:pPr lvl="1">
                  <a:spcBef>
                    <a:spcPct val="50000"/>
                  </a:spcBef>
                </a:pPr>
                <a:r>
                  <a:rPr lang="en-US" sz="1600">
                    <a:solidFill>
                      <a:srgbClr val="0000AC"/>
                    </a:solidFill>
                  </a:rPr>
                  <a:t>Service Broker</a:t>
                </a:r>
              </a:p>
            </p:txBody>
          </p:sp>
          <p:sp>
            <p:nvSpPr>
              <p:cNvPr id="16" name="Rectangle 21"/>
              <p:cNvSpPr>
                <a:spLocks noChangeArrowheads="1"/>
              </p:cNvSpPr>
              <p:nvPr/>
            </p:nvSpPr>
            <p:spPr bwMode="auto">
              <a:xfrm>
                <a:off x="3234" y="2956"/>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17" name="Text Box 22"/>
              <p:cNvSpPr txBox="1">
                <a:spLocks noChangeArrowheads="1"/>
              </p:cNvSpPr>
              <p:nvPr/>
            </p:nvSpPr>
            <p:spPr bwMode="auto">
              <a:xfrm>
                <a:off x="2994" y="3004"/>
                <a:ext cx="1056" cy="366"/>
              </a:xfrm>
              <a:prstGeom prst="rect">
                <a:avLst/>
              </a:prstGeom>
              <a:noFill/>
              <a:ln w="9525">
                <a:noFill/>
                <a:miter lim="800000"/>
                <a:headEnd/>
                <a:tailEnd/>
              </a:ln>
            </p:spPr>
            <p:txBody>
              <a:bodyPr>
                <a:spAutoFit/>
              </a:bodyPr>
              <a:lstStyle/>
              <a:p>
                <a:pPr lvl="1" algn="ctr">
                  <a:spcBef>
                    <a:spcPct val="50000"/>
                  </a:spcBef>
                </a:pPr>
                <a:r>
                  <a:rPr lang="en-US" sz="1600">
                    <a:solidFill>
                      <a:srgbClr val="0000AC"/>
                    </a:solidFill>
                  </a:rPr>
                  <a:t>Full-Text Search</a:t>
                </a:r>
                <a:endParaRPr lang="en-IN" sz="1600">
                  <a:solidFill>
                    <a:srgbClr val="0000AC"/>
                  </a:solidFill>
                </a:endParaRPr>
              </a:p>
            </p:txBody>
          </p:sp>
          <p:sp>
            <p:nvSpPr>
              <p:cNvPr id="18" name="Rectangle 23"/>
              <p:cNvSpPr>
                <a:spLocks noChangeArrowheads="1"/>
              </p:cNvSpPr>
              <p:nvPr/>
            </p:nvSpPr>
            <p:spPr bwMode="auto">
              <a:xfrm>
                <a:off x="4122" y="2956"/>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19" name="Text Box 24"/>
              <p:cNvSpPr txBox="1">
                <a:spLocks noChangeArrowheads="1"/>
              </p:cNvSpPr>
              <p:nvPr/>
            </p:nvSpPr>
            <p:spPr bwMode="auto">
              <a:xfrm>
                <a:off x="3810" y="3004"/>
                <a:ext cx="1224" cy="366"/>
              </a:xfrm>
              <a:prstGeom prst="rect">
                <a:avLst/>
              </a:prstGeom>
              <a:noFill/>
              <a:ln w="9525">
                <a:noFill/>
                <a:miter lim="800000"/>
                <a:headEnd/>
                <a:tailEnd/>
              </a:ln>
            </p:spPr>
            <p:txBody>
              <a:bodyPr>
                <a:spAutoFit/>
              </a:bodyPr>
              <a:lstStyle/>
              <a:p>
                <a:pPr lvl="1" algn="ctr">
                  <a:spcBef>
                    <a:spcPct val="50000"/>
                  </a:spcBef>
                </a:pPr>
                <a:r>
                  <a:rPr lang="en-US" sz="1600">
                    <a:solidFill>
                      <a:srgbClr val="0000AC"/>
                    </a:solidFill>
                  </a:rPr>
                  <a:t>Notification Services</a:t>
                </a:r>
                <a:endParaRPr lang="en-IN" sz="1600">
                  <a:solidFill>
                    <a:srgbClr val="0000AC"/>
                  </a:solidFill>
                </a:endParaRPr>
              </a:p>
            </p:txBody>
          </p:sp>
          <p:sp>
            <p:nvSpPr>
              <p:cNvPr id="20" name="Text Box 25"/>
              <p:cNvSpPr txBox="1">
                <a:spLocks noChangeArrowheads="1"/>
              </p:cNvSpPr>
              <p:nvPr/>
            </p:nvSpPr>
            <p:spPr bwMode="auto">
              <a:xfrm>
                <a:off x="1832" y="2716"/>
                <a:ext cx="2448" cy="231"/>
              </a:xfrm>
              <a:prstGeom prst="rect">
                <a:avLst/>
              </a:prstGeom>
              <a:noFill/>
              <a:ln w="9525">
                <a:noFill/>
                <a:miter lim="800000"/>
                <a:headEnd/>
                <a:tailEnd/>
              </a:ln>
            </p:spPr>
            <p:txBody>
              <a:bodyPr>
                <a:spAutoFit/>
              </a:bodyPr>
              <a:lstStyle/>
              <a:p>
                <a:pPr lvl="1" algn="ctr">
                  <a:spcBef>
                    <a:spcPct val="50000"/>
                  </a:spcBef>
                </a:pPr>
                <a:r>
                  <a:rPr lang="en-US" sz="1800" b="1">
                    <a:solidFill>
                      <a:srgbClr val="0000AC"/>
                    </a:solidFill>
                  </a:rPr>
                  <a:t>Database Engine</a:t>
                </a:r>
                <a:endParaRPr lang="en-IN" sz="1800" b="1">
                  <a:solidFill>
                    <a:srgbClr val="0000AC"/>
                  </a:solidFill>
                </a:endParaRPr>
              </a:p>
            </p:txBody>
          </p:sp>
        </p:grpSp>
      </p:grpSp>
      <p:sp>
        <p:nvSpPr>
          <p:cNvPr id="27" name="Rectangle 26"/>
          <p:cNvSpPr/>
          <p:nvPr/>
        </p:nvSpPr>
        <p:spPr>
          <a:xfrm>
            <a:off x="8077200" y="2667000"/>
            <a:ext cx="533400" cy="2819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ctr">
              <a:defRPr/>
            </a:pPr>
            <a:r>
              <a:rPr lang="en-US" b="1" dirty="0">
                <a:solidFill>
                  <a:srgbClr val="0070C0"/>
                </a:solidFill>
                <a:cs typeface="Courier New" pitchFamily="49" charset="0"/>
              </a:rPr>
              <a:t>.NET Framework</a:t>
            </a:r>
          </a:p>
        </p:txBody>
      </p:sp>
      <p:sp>
        <p:nvSpPr>
          <p:cNvPr id="28" name="Rectangle 27"/>
          <p:cNvSpPr/>
          <p:nvPr/>
        </p:nvSpPr>
        <p:spPr>
          <a:xfrm>
            <a:off x="523874" y="1676400"/>
            <a:ext cx="12353925" cy="461665"/>
          </a:xfrm>
          <a:prstGeom prst="rect">
            <a:avLst/>
          </a:prstGeom>
        </p:spPr>
        <p:txBody>
          <a:bodyPr wrap="square">
            <a:spAutoFit/>
          </a:bodyPr>
          <a:lstStyle/>
          <a:p>
            <a:pPr marL="342900" lvl="1" indent="-342900">
              <a:buFont typeface="Wingdings" panose="05000000000000000000" pitchFamily="2" charset="2"/>
              <a:buChar char="Ø"/>
              <a:defRPr/>
            </a:pPr>
            <a:r>
              <a:rPr lang="en-US" sz="2400" dirty="0">
                <a:cs typeface="Times New Roman" pitchFamily="18" charset="0"/>
              </a:rPr>
              <a:t>The following figure shows the integration of SQL Server with the .NET Framework</a:t>
            </a:r>
            <a:r>
              <a:rPr lang="en-US" sz="2000" dirty="0">
                <a:cs typeface="Times New Roman" pitchFamily="18" charset="0"/>
              </a:rPr>
              <a:t>.</a:t>
            </a:r>
          </a:p>
        </p:txBody>
      </p:sp>
    </p:spTree>
    <p:extLst>
      <p:ext uri="{BB962C8B-B14F-4D97-AF65-F5344CB8AC3E}">
        <p14:creationId xmlns:p14="http://schemas.microsoft.com/office/powerpoint/2010/main" val="667040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905000"/>
            <a:ext cx="11069472" cy="2677656"/>
          </a:xfrm>
          <a:prstGeom prst="rect">
            <a:avLst/>
          </a:prstGeom>
        </p:spPr>
        <p:txBody>
          <a:bodyPr wrap="square">
            <a:spAutoFit/>
          </a:bodyPr>
          <a:lstStyle/>
          <a:p>
            <a:pPr marL="0" lvl="1">
              <a:defRPr/>
            </a:pPr>
            <a:r>
              <a:rPr lang="en-US" sz="2400" dirty="0">
                <a:latin typeface="Segoe UI" panose="020B0502040204020203" pitchFamily="34" charset="0"/>
                <a:ea typeface="Segoe UI" panose="020B0502040204020203" pitchFamily="34" charset="0"/>
                <a:cs typeface="Segoe UI" panose="020B0502040204020203" pitchFamily="34" charset="0"/>
              </a:rPr>
              <a:t>The .NET Framework:</a:t>
            </a:r>
          </a:p>
          <a:p>
            <a:pPr marL="800100" lvl="1" indent="-342900">
              <a:buFont typeface="Wingdings" panose="05000000000000000000" pitchFamily="2" charset="2"/>
              <a:buChar char="Ø"/>
              <a:defRPr/>
            </a:pPr>
            <a:r>
              <a:rPr lang="en-US" sz="2400" dirty="0">
                <a:latin typeface="Segoe UI" panose="020B0502040204020203" pitchFamily="34" charset="0"/>
                <a:ea typeface="Segoe UI" panose="020B0502040204020203" pitchFamily="34" charset="0"/>
                <a:cs typeface="Segoe UI" panose="020B0502040204020203" pitchFamily="34" charset="0"/>
              </a:rPr>
              <a:t>Is an environment used to build, deploy, and run business applications. </a:t>
            </a:r>
          </a:p>
          <a:p>
            <a:pPr marL="800100" lvl="1" indent="-342900">
              <a:buFont typeface="Wingdings" panose="05000000000000000000" pitchFamily="2" charset="2"/>
              <a:buChar char="Ø"/>
              <a:defRPr/>
            </a:pPr>
            <a:r>
              <a:rPr lang="en-US" sz="2400" dirty="0">
                <a:latin typeface="Segoe UI" panose="020B0502040204020203" pitchFamily="34" charset="0"/>
                <a:ea typeface="Segoe UI" panose="020B0502040204020203" pitchFamily="34" charset="0"/>
                <a:cs typeface="Segoe UI" panose="020B0502040204020203" pitchFamily="34" charset="0"/>
              </a:rPr>
              <a:t>Has its own collection of services and classes. </a:t>
            </a:r>
          </a:p>
          <a:p>
            <a:pPr marL="800100" lvl="1" indent="-342900">
              <a:buFont typeface="Wingdings" panose="05000000000000000000" pitchFamily="2" charset="2"/>
              <a:buChar char="Ø"/>
              <a:defRPr/>
            </a:pPr>
            <a:r>
              <a:rPr lang="en-US" sz="2400" dirty="0">
                <a:latin typeface="Segoe UI" panose="020B0502040204020203" pitchFamily="34" charset="0"/>
                <a:ea typeface="Segoe UI" panose="020B0502040204020203" pitchFamily="34" charset="0"/>
                <a:cs typeface="Segoe UI" panose="020B0502040204020203" pitchFamily="34" charset="0"/>
              </a:rPr>
              <a:t>Consists of the following components:</a:t>
            </a:r>
          </a:p>
          <a:p>
            <a:pPr marL="1257300" lvl="2" indent="-342900">
              <a:buFont typeface="Wingdings" panose="05000000000000000000" pitchFamily="2" charset="2"/>
              <a:buChar char="Ø"/>
              <a:defRPr/>
            </a:pPr>
            <a:r>
              <a:rPr lang="en-US" sz="2400" dirty="0">
                <a:latin typeface="Segoe UI" panose="020B0502040204020203" pitchFamily="34" charset="0"/>
                <a:ea typeface="Segoe UI" panose="020B0502040204020203" pitchFamily="34" charset="0"/>
                <a:cs typeface="Segoe UI" panose="020B0502040204020203" pitchFamily="34" charset="0"/>
              </a:rPr>
              <a:t>Development tools and languages</a:t>
            </a:r>
          </a:p>
          <a:p>
            <a:pPr marL="1257300" lvl="2" indent="-342900">
              <a:buFont typeface="Wingdings" panose="05000000000000000000" pitchFamily="2" charset="2"/>
              <a:buChar char="Ø"/>
              <a:defRPr/>
            </a:pPr>
            <a:r>
              <a:rPr lang="en-US" sz="2400" dirty="0">
                <a:latin typeface="Segoe UI" panose="020B0502040204020203" pitchFamily="34" charset="0"/>
                <a:ea typeface="Segoe UI" panose="020B0502040204020203" pitchFamily="34" charset="0"/>
                <a:cs typeface="Segoe UI" panose="020B0502040204020203" pitchFamily="34" charset="0"/>
              </a:rPr>
              <a:t>Base class library </a:t>
            </a:r>
          </a:p>
          <a:p>
            <a:pPr marL="1257300" lvl="2" indent="-342900">
              <a:buFont typeface="Wingdings" panose="05000000000000000000" pitchFamily="2" charset="2"/>
              <a:buChar char="Ø"/>
              <a:defRPr/>
            </a:pPr>
            <a:r>
              <a:rPr lang="en-US" sz="2400" dirty="0">
                <a:latin typeface="Segoe UI" panose="020B0502040204020203" pitchFamily="34" charset="0"/>
                <a:ea typeface="Segoe UI" panose="020B0502040204020203" pitchFamily="34" charset="0"/>
                <a:cs typeface="Segoe UI" panose="020B0502040204020203" pitchFamily="34" charset="0"/>
              </a:rPr>
              <a:t>Common Language Runtime (CLR)</a:t>
            </a:r>
          </a:p>
        </p:txBody>
      </p:sp>
      <p:sp>
        <p:nvSpPr>
          <p:cNvPr id="6" name="Text Box 3"/>
          <p:cNvSpPr txBox="1">
            <a:spLocks noChangeArrowheads="1"/>
          </p:cNvSpPr>
          <p:nvPr/>
        </p:nvSpPr>
        <p:spPr bwMode="auto">
          <a:xfrm>
            <a:off x="152400" y="711200"/>
            <a:ext cx="11811000" cy="584775"/>
          </a:xfrm>
          <a:prstGeom prst="rect">
            <a:avLst/>
          </a:prstGeom>
          <a:noFill/>
          <a:ln w="9525">
            <a:noFill/>
            <a:miter lim="800000"/>
            <a:headEnd/>
            <a:tailEnd/>
          </a:ln>
        </p:spPr>
        <p:txBody>
          <a:bodyPr wrap="square">
            <a:spAutoFit/>
          </a:bodyPr>
          <a:lstStyle/>
          <a:p>
            <a:r>
              <a:rPr lang="en-US" sz="3200" b="1" dirty="0">
                <a:cs typeface="Times New Roman" pitchFamily="18" charset="0"/>
              </a:rPr>
              <a:t>SQL Server Integration with the .NET Framework (Contd.)</a:t>
            </a:r>
          </a:p>
        </p:txBody>
      </p:sp>
    </p:spTree>
    <p:extLst>
      <p:ext uri="{BB962C8B-B14F-4D97-AF65-F5344CB8AC3E}">
        <p14:creationId xmlns:p14="http://schemas.microsoft.com/office/powerpoint/2010/main" val="2360531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981200"/>
            <a:ext cx="11582400" cy="4154984"/>
          </a:xfrm>
          <a:prstGeom prst="rect">
            <a:avLst/>
          </a:prstGeom>
        </p:spPr>
        <p:txBody>
          <a:bodyPr wrap="square">
            <a:spAutoFit/>
          </a:bodyPr>
          <a:lstStyle/>
          <a:p>
            <a:pPr lvl="1">
              <a:defRPr/>
            </a:pPr>
            <a:r>
              <a:rPr lang="en-US" sz="2400" dirty="0">
                <a:cs typeface="Times New Roman" pitchFamily="18" charset="0"/>
              </a:rPr>
              <a:t>Development tools and languages:</a:t>
            </a:r>
          </a:p>
          <a:p>
            <a:pPr marL="1257300" lvl="2" indent="-342900">
              <a:buFont typeface="Wingdings" panose="05000000000000000000" pitchFamily="2" charset="2"/>
              <a:buChar char="Ø"/>
              <a:defRPr/>
            </a:pPr>
            <a:r>
              <a:rPr lang="en-US" sz="2400" dirty="0">
                <a:cs typeface="Times New Roman" pitchFamily="18" charset="0"/>
              </a:rPr>
              <a:t>Are used to create the interface for the Windows forms, Web forms, and console applications</a:t>
            </a:r>
            <a:r>
              <a:rPr lang="en-US" sz="2400" dirty="0" smtClean="0">
                <a:cs typeface="Times New Roman" pitchFamily="18" charset="0"/>
              </a:rPr>
              <a:t>.</a:t>
            </a:r>
          </a:p>
          <a:p>
            <a:pPr lvl="2">
              <a:defRPr/>
            </a:pPr>
            <a:endParaRPr lang="en-US" sz="2400" dirty="0">
              <a:cs typeface="Times New Roman" pitchFamily="18" charset="0"/>
            </a:endParaRPr>
          </a:p>
          <a:p>
            <a:pPr lvl="1">
              <a:defRPr/>
            </a:pPr>
            <a:r>
              <a:rPr lang="en-US" sz="2400" dirty="0">
                <a:cs typeface="Times New Roman" pitchFamily="18" charset="0"/>
              </a:rPr>
              <a:t>Base class library: </a:t>
            </a:r>
          </a:p>
          <a:p>
            <a:pPr marL="1257300" lvl="2" indent="-342900">
              <a:buFont typeface="Wingdings" panose="05000000000000000000" pitchFamily="2" charset="2"/>
              <a:buChar char="Ø"/>
              <a:defRPr/>
            </a:pPr>
            <a:r>
              <a:rPr lang="en-US" sz="2400" dirty="0">
                <a:cs typeface="Times New Roman" pitchFamily="18" charset="0"/>
              </a:rPr>
              <a:t>Provides classes that can be used in the code to accomplish a range of common programming tasks, such as:</a:t>
            </a:r>
          </a:p>
          <a:p>
            <a:pPr marL="1714500" lvl="3" indent="-342900">
              <a:buFont typeface="Wingdings" panose="05000000000000000000" pitchFamily="2" charset="2"/>
              <a:buChar char="Ø"/>
              <a:defRPr/>
            </a:pPr>
            <a:r>
              <a:rPr lang="en-US" sz="2400" dirty="0">
                <a:cs typeface="Times New Roman" pitchFamily="18" charset="0"/>
              </a:rPr>
              <a:t>String management</a:t>
            </a:r>
          </a:p>
          <a:p>
            <a:pPr marL="1714500" lvl="3" indent="-342900">
              <a:buFont typeface="Wingdings" panose="05000000000000000000" pitchFamily="2" charset="2"/>
              <a:buChar char="Ø"/>
              <a:defRPr/>
            </a:pPr>
            <a:r>
              <a:rPr lang="en-US" sz="2400" dirty="0">
                <a:cs typeface="Times New Roman" pitchFamily="18" charset="0"/>
              </a:rPr>
              <a:t>Data collection</a:t>
            </a:r>
          </a:p>
          <a:p>
            <a:pPr marL="1714500" lvl="3" indent="-342900">
              <a:buFont typeface="Wingdings" panose="05000000000000000000" pitchFamily="2" charset="2"/>
              <a:buChar char="Ø"/>
              <a:defRPr/>
            </a:pPr>
            <a:r>
              <a:rPr lang="en-US" sz="2400" dirty="0">
                <a:cs typeface="Times New Roman" pitchFamily="18" charset="0"/>
              </a:rPr>
              <a:t>Database connectivity</a:t>
            </a:r>
          </a:p>
          <a:p>
            <a:pPr marL="1714500" lvl="3" indent="-342900">
              <a:buFont typeface="Wingdings" panose="05000000000000000000" pitchFamily="2" charset="2"/>
              <a:buChar char="Ø"/>
              <a:defRPr/>
            </a:pPr>
            <a:r>
              <a:rPr lang="en-US" sz="2400" dirty="0">
                <a:cs typeface="Times New Roman" pitchFamily="18" charset="0"/>
              </a:rPr>
              <a:t>File access</a:t>
            </a:r>
          </a:p>
        </p:txBody>
      </p:sp>
      <p:sp>
        <p:nvSpPr>
          <p:cNvPr id="6" name="Text Box 3"/>
          <p:cNvSpPr txBox="1">
            <a:spLocks noChangeArrowheads="1"/>
          </p:cNvSpPr>
          <p:nvPr/>
        </p:nvSpPr>
        <p:spPr bwMode="auto">
          <a:xfrm>
            <a:off x="152400" y="711200"/>
            <a:ext cx="11811000" cy="584775"/>
          </a:xfrm>
          <a:prstGeom prst="rect">
            <a:avLst/>
          </a:prstGeom>
          <a:noFill/>
          <a:ln w="9525">
            <a:noFill/>
            <a:miter lim="800000"/>
            <a:headEnd/>
            <a:tailEnd/>
          </a:ln>
        </p:spPr>
        <p:txBody>
          <a:bodyPr wrap="square">
            <a:spAutoFit/>
          </a:bodyPr>
          <a:lstStyle/>
          <a:p>
            <a:r>
              <a:rPr lang="en-US" sz="3200" b="1" dirty="0">
                <a:cs typeface="Times New Roman" pitchFamily="18" charset="0"/>
              </a:rPr>
              <a:t>SQL Server Integration with the .NET Framework (Contd.)</a:t>
            </a:r>
          </a:p>
        </p:txBody>
      </p:sp>
    </p:spTree>
    <p:extLst>
      <p:ext uri="{BB962C8B-B14F-4D97-AF65-F5344CB8AC3E}">
        <p14:creationId xmlns:p14="http://schemas.microsoft.com/office/powerpoint/2010/main" val="1291688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52400" y="711200"/>
            <a:ext cx="11811000" cy="584775"/>
          </a:xfrm>
          <a:prstGeom prst="rect">
            <a:avLst/>
          </a:prstGeom>
          <a:noFill/>
          <a:ln w="9525">
            <a:noFill/>
            <a:miter lim="800000"/>
            <a:headEnd/>
            <a:tailEnd/>
          </a:ln>
        </p:spPr>
        <p:txBody>
          <a:bodyPr wrap="square">
            <a:spAutoFit/>
          </a:bodyPr>
          <a:lstStyle/>
          <a:p>
            <a:r>
              <a:rPr lang="en-US" sz="3200" b="1" dirty="0">
                <a:cs typeface="Times New Roman" pitchFamily="18" charset="0"/>
              </a:rPr>
              <a:t>SQL Server Integration with the .NET Framework (Contd.)</a:t>
            </a:r>
          </a:p>
        </p:txBody>
      </p:sp>
      <p:sp>
        <p:nvSpPr>
          <p:cNvPr id="5" name="Rectangle 4"/>
          <p:cNvSpPr/>
          <p:nvPr/>
        </p:nvSpPr>
        <p:spPr>
          <a:xfrm>
            <a:off x="326409" y="1622947"/>
            <a:ext cx="9199728" cy="3046988"/>
          </a:xfrm>
          <a:prstGeom prst="rect">
            <a:avLst/>
          </a:prstGeom>
        </p:spPr>
        <p:txBody>
          <a:bodyPr wrap="square">
            <a:spAutoFit/>
          </a:bodyPr>
          <a:lstStyle/>
          <a:p>
            <a:pPr lvl="1">
              <a:defRPr/>
            </a:pPr>
            <a:r>
              <a:rPr lang="en-US" sz="2400" dirty="0">
                <a:cs typeface="Times New Roman" pitchFamily="18" charset="0"/>
              </a:rPr>
              <a:t>CLR: </a:t>
            </a:r>
          </a:p>
          <a:p>
            <a:pPr marL="1257300" lvl="2" indent="-342900">
              <a:buFont typeface="Wingdings" panose="05000000000000000000" pitchFamily="2" charset="2"/>
              <a:buChar char="Ø"/>
              <a:defRPr/>
            </a:pPr>
            <a:r>
              <a:rPr lang="en-US" sz="2400" dirty="0">
                <a:cs typeface="Times New Roman" pitchFamily="18" charset="0"/>
              </a:rPr>
              <a:t>Provides an environment for the application to run.</a:t>
            </a:r>
          </a:p>
          <a:p>
            <a:pPr marL="1257300" lvl="2" indent="-342900">
              <a:buFont typeface="Wingdings" panose="05000000000000000000" pitchFamily="2" charset="2"/>
              <a:buChar char="Ø"/>
              <a:defRPr/>
            </a:pPr>
            <a:r>
              <a:rPr lang="en-US" sz="2400" dirty="0">
                <a:cs typeface="Times New Roman" pitchFamily="18" charset="0"/>
              </a:rPr>
              <a:t>Provides the following features:</a:t>
            </a:r>
          </a:p>
          <a:p>
            <a:pPr marL="1714500" lvl="3" indent="-342900">
              <a:buFont typeface="Wingdings" panose="05000000000000000000" pitchFamily="2" charset="2"/>
              <a:buChar char="Ø"/>
              <a:defRPr/>
            </a:pPr>
            <a:r>
              <a:rPr lang="en-US" sz="2400" dirty="0">
                <a:cs typeface="Times New Roman" pitchFamily="18" charset="0"/>
              </a:rPr>
              <a:t>Automatic memory management</a:t>
            </a:r>
          </a:p>
          <a:p>
            <a:pPr marL="1714500" lvl="3" indent="-342900">
              <a:buFont typeface="Wingdings" panose="05000000000000000000" pitchFamily="2" charset="2"/>
              <a:buChar char="Ø"/>
              <a:defRPr/>
            </a:pPr>
            <a:r>
              <a:rPr lang="en-US" sz="2400" dirty="0">
                <a:cs typeface="Times New Roman" pitchFamily="18" charset="0"/>
              </a:rPr>
              <a:t>Standard type system</a:t>
            </a:r>
          </a:p>
          <a:p>
            <a:pPr marL="1714500" lvl="3" indent="-342900">
              <a:buFont typeface="Wingdings" panose="05000000000000000000" pitchFamily="2" charset="2"/>
              <a:buChar char="Ø"/>
              <a:defRPr/>
            </a:pPr>
            <a:r>
              <a:rPr lang="en-US" sz="2400" dirty="0">
                <a:cs typeface="Times New Roman" pitchFamily="18" charset="0"/>
              </a:rPr>
              <a:t>Language interoperability</a:t>
            </a:r>
          </a:p>
          <a:p>
            <a:pPr marL="1714500" lvl="3" indent="-342900">
              <a:buFont typeface="Wingdings" panose="05000000000000000000" pitchFamily="2" charset="2"/>
              <a:buChar char="Ø"/>
              <a:defRPr/>
            </a:pPr>
            <a:r>
              <a:rPr lang="en-US" sz="2400" dirty="0">
                <a:cs typeface="Times New Roman" pitchFamily="18" charset="0"/>
              </a:rPr>
              <a:t>Platform independence</a:t>
            </a:r>
          </a:p>
          <a:p>
            <a:pPr marL="1714500" lvl="3" indent="-342900">
              <a:buFont typeface="Wingdings" panose="05000000000000000000" pitchFamily="2" charset="2"/>
              <a:buChar char="Ø"/>
              <a:defRPr/>
            </a:pPr>
            <a:r>
              <a:rPr lang="en-US" sz="2400" dirty="0">
                <a:cs typeface="Times New Roman" pitchFamily="18" charset="0"/>
              </a:rPr>
              <a:t>Security management</a:t>
            </a:r>
          </a:p>
        </p:txBody>
      </p:sp>
    </p:spTree>
    <p:extLst>
      <p:ext uri="{BB962C8B-B14F-4D97-AF65-F5344CB8AC3E}">
        <p14:creationId xmlns:p14="http://schemas.microsoft.com/office/powerpoint/2010/main" val="67151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11799191" cy="896552"/>
          </a:xfrm>
        </p:spPr>
        <p:txBody>
          <a:bodyPr/>
          <a:lstStyle/>
          <a:p>
            <a:r>
              <a:rPr lang="en-US" dirty="0" smtClean="0"/>
              <a:t>SQL Server</a:t>
            </a:r>
            <a:endParaRPr lang="en-US" dirty="0"/>
          </a:p>
        </p:txBody>
      </p:sp>
      <p:sp>
        <p:nvSpPr>
          <p:cNvPr id="3" name="Subtitle 2"/>
          <p:cNvSpPr>
            <a:spLocks noGrp="1"/>
          </p:cNvSpPr>
          <p:nvPr>
            <p:ph type="subTitle" idx="4294967295"/>
          </p:nvPr>
        </p:nvSpPr>
        <p:spPr>
          <a:xfrm>
            <a:off x="304800" y="1295400"/>
            <a:ext cx="11734800" cy="5181600"/>
          </a:xfrm>
        </p:spPr>
        <p:txBody>
          <a:bodyPr/>
          <a:lstStyle/>
          <a:p>
            <a:pPr marL="342900" indent="-342900">
              <a:buFont typeface="Wingdings" panose="05000000000000000000" pitchFamily="2" charset="2"/>
              <a:buChar char="Ø"/>
            </a:pPr>
            <a:endParaRPr lang="en-IN" sz="2400" b="1" dirty="0" smtClean="0"/>
          </a:p>
          <a:p>
            <a:pPr marL="342900" indent="-342900">
              <a:buFont typeface="Wingdings" panose="05000000000000000000" pitchFamily="2" charset="2"/>
              <a:buChar char="Ø"/>
            </a:pPr>
            <a:r>
              <a:rPr lang="en-IN" sz="2400" b="1" dirty="0" smtClean="0">
                <a:latin typeface="+mn-lt"/>
              </a:rPr>
              <a:t>Microsoft </a:t>
            </a:r>
            <a:r>
              <a:rPr lang="en-IN" sz="2400" b="1" dirty="0">
                <a:latin typeface="+mn-lt"/>
              </a:rPr>
              <a:t>SQL Server</a:t>
            </a:r>
            <a:r>
              <a:rPr lang="en-IN" sz="2400" dirty="0">
                <a:latin typeface="+mn-lt"/>
              </a:rPr>
              <a:t> is a relational database management </a:t>
            </a:r>
            <a:r>
              <a:rPr lang="en-IN" sz="2400" dirty="0" smtClean="0">
                <a:latin typeface="+mn-lt"/>
              </a:rPr>
              <a:t>system (RDBMS)</a:t>
            </a:r>
            <a:r>
              <a:rPr lang="en-IN" sz="2400" dirty="0">
                <a:latin typeface="+mn-lt"/>
              </a:rPr>
              <a:t> developed by Microsoft</a:t>
            </a:r>
            <a:r>
              <a:rPr lang="en-IN" sz="2400" dirty="0" smtClean="0">
                <a:latin typeface="+mn-lt"/>
              </a:rPr>
              <a:t>.</a:t>
            </a:r>
          </a:p>
          <a:p>
            <a:pPr marL="342900" indent="-342900">
              <a:buFont typeface="Wingdings" panose="05000000000000000000" pitchFamily="2" charset="2"/>
              <a:buChar char="Ø"/>
            </a:pPr>
            <a:r>
              <a:rPr lang="en-IN" sz="2400" dirty="0" smtClean="0">
                <a:latin typeface="+mn-lt"/>
              </a:rPr>
              <a:t>SQL </a:t>
            </a:r>
            <a:r>
              <a:rPr lang="en-IN" sz="2400" dirty="0">
                <a:latin typeface="+mn-lt"/>
              </a:rPr>
              <a:t>Server 2012 comprises a set of programming extensions to enhance the Structured Query Language (SQL), a standard interactive and programming language for getting information from and updating </a:t>
            </a:r>
            <a:r>
              <a:rPr lang="en-IN" sz="2400" dirty="0" smtClean="0">
                <a:latin typeface="+mn-lt"/>
              </a:rPr>
              <a:t>to a database.</a:t>
            </a:r>
          </a:p>
          <a:p>
            <a:pPr marL="342900" indent="-342900">
              <a:buFont typeface="Wingdings" panose="05000000000000000000" pitchFamily="2" charset="2"/>
              <a:buChar char="Ø"/>
            </a:pPr>
            <a:r>
              <a:rPr lang="en-IN" sz="2400" dirty="0">
                <a:latin typeface="+mn-lt"/>
              </a:rPr>
              <a:t> </a:t>
            </a:r>
            <a:r>
              <a:rPr lang="en-IN" sz="2400" dirty="0" smtClean="0">
                <a:latin typeface="+mn-lt"/>
              </a:rPr>
              <a:t>It </a:t>
            </a:r>
            <a:r>
              <a:rPr lang="en-IN" sz="2400" dirty="0">
                <a:latin typeface="+mn-lt"/>
              </a:rPr>
              <a:t>is a software product with the primary function of storing and retrieving data as requested by other software </a:t>
            </a:r>
            <a:r>
              <a:rPr lang="en-IN" sz="2400" dirty="0" smtClean="0">
                <a:latin typeface="+mn-lt"/>
              </a:rPr>
              <a:t>applications which </a:t>
            </a:r>
            <a:r>
              <a:rPr lang="en-IN" sz="2400" dirty="0">
                <a:latin typeface="+mn-lt"/>
              </a:rPr>
              <a:t>may run either on the same computer or on another computer across a network (including the Internet).</a:t>
            </a:r>
            <a:endParaRPr lang="en-US" sz="2400" dirty="0">
              <a:latin typeface="+mn-lt"/>
            </a:endParaRPr>
          </a:p>
        </p:txBody>
      </p:sp>
    </p:spTree>
    <p:extLst>
      <p:ext uri="{BB962C8B-B14F-4D97-AF65-F5344CB8AC3E}">
        <p14:creationId xmlns:p14="http://schemas.microsoft.com/office/powerpoint/2010/main" val="1384547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25105" y="219881"/>
            <a:ext cx="8763000" cy="584775"/>
          </a:xfrm>
          <a:prstGeom prst="rect">
            <a:avLst/>
          </a:prstGeom>
          <a:noFill/>
          <a:ln w="9525">
            <a:noFill/>
            <a:miter lim="800000"/>
            <a:headEnd/>
            <a:tailEnd/>
          </a:ln>
        </p:spPr>
        <p:txBody>
          <a:bodyPr>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Features of SQL Server</a:t>
            </a:r>
          </a:p>
        </p:txBody>
      </p:sp>
      <p:sp>
        <p:nvSpPr>
          <p:cNvPr id="6" name="Rectangle 5"/>
          <p:cNvSpPr/>
          <p:nvPr/>
        </p:nvSpPr>
        <p:spPr>
          <a:xfrm>
            <a:off x="263857" y="1105469"/>
            <a:ext cx="9385110" cy="4893647"/>
          </a:xfrm>
          <a:prstGeom prst="rect">
            <a:avLst/>
          </a:prstGeom>
        </p:spPr>
        <p:txBody>
          <a:bodyPr wrap="square">
            <a:spAutoFit/>
          </a:bodyPr>
          <a:lstStyle/>
          <a:p>
            <a:r>
              <a:rPr lang="en-IN" sz="2400" dirty="0">
                <a:cs typeface="Times New Roman" pitchFamily="18" charset="0"/>
              </a:rPr>
              <a:t>SQL Server provides the following features</a:t>
            </a:r>
            <a:r>
              <a:rPr lang="en-IN" sz="2400" dirty="0" smtClean="0">
                <a:cs typeface="Times New Roman" pitchFamily="18" charset="0"/>
              </a:rPr>
              <a:t>:</a:t>
            </a:r>
          </a:p>
          <a:p>
            <a:endParaRPr lang="en-US" sz="2400" dirty="0">
              <a:cs typeface="Times New Roman" pitchFamily="18" charset="0"/>
            </a:endParaRPr>
          </a:p>
          <a:p>
            <a:pPr marL="800100" lvl="1" indent="-342900">
              <a:buFont typeface="Wingdings" panose="05000000000000000000" pitchFamily="2" charset="2"/>
              <a:buChar char="Ø"/>
            </a:pPr>
            <a:r>
              <a:rPr lang="en-IN" sz="2400" dirty="0">
                <a:cs typeface="Times New Roman" pitchFamily="18" charset="0"/>
              </a:rPr>
              <a:t>Built-in support for Extensible </a:t>
            </a:r>
            <a:r>
              <a:rPr lang="en-IN" sz="2400" dirty="0" err="1">
                <a:cs typeface="Times New Roman" pitchFamily="18" charset="0"/>
              </a:rPr>
              <a:t>Markup</a:t>
            </a:r>
            <a:r>
              <a:rPr lang="en-IN" sz="2400" dirty="0">
                <a:cs typeface="Times New Roman" pitchFamily="18" charset="0"/>
              </a:rPr>
              <a:t> Language (XML) data</a:t>
            </a:r>
          </a:p>
          <a:p>
            <a:pPr marL="800100" lvl="1" indent="-342900">
              <a:buFont typeface="Wingdings" panose="05000000000000000000" pitchFamily="2" charset="2"/>
              <a:buChar char="Ø"/>
            </a:pPr>
            <a:r>
              <a:rPr lang="en-US" sz="2400" dirty="0">
                <a:cs typeface="Times New Roman" pitchFamily="18" charset="0"/>
              </a:rPr>
              <a:t>CLR integration</a:t>
            </a:r>
          </a:p>
          <a:p>
            <a:pPr marL="800100" lvl="1" indent="-342900">
              <a:buFont typeface="Wingdings" panose="05000000000000000000" pitchFamily="2" charset="2"/>
              <a:buChar char="Ø"/>
            </a:pPr>
            <a:r>
              <a:rPr lang="en-US" sz="2400" dirty="0">
                <a:cs typeface="Times New Roman" pitchFamily="18" charset="0"/>
              </a:rPr>
              <a:t>Scalability</a:t>
            </a:r>
          </a:p>
          <a:p>
            <a:pPr marL="800100" lvl="1" indent="-342900">
              <a:buFont typeface="Wingdings" panose="05000000000000000000" pitchFamily="2" charset="2"/>
              <a:buChar char="Ø"/>
            </a:pPr>
            <a:r>
              <a:rPr lang="en-US" sz="2400" dirty="0">
                <a:cs typeface="Times New Roman" pitchFamily="18" charset="0"/>
              </a:rPr>
              <a:t>Service-oriented architecture</a:t>
            </a:r>
          </a:p>
          <a:p>
            <a:pPr marL="800100" lvl="1" indent="-342900">
              <a:buFont typeface="Wingdings" panose="05000000000000000000" pitchFamily="2" charset="2"/>
              <a:buChar char="Ø"/>
            </a:pPr>
            <a:r>
              <a:rPr lang="en-US" sz="2400" dirty="0">
                <a:cs typeface="Times New Roman" pitchFamily="18" charset="0"/>
              </a:rPr>
              <a:t>Support for Web services</a:t>
            </a:r>
          </a:p>
          <a:p>
            <a:pPr marL="800100" lvl="1" indent="-342900">
              <a:buFont typeface="Wingdings" panose="05000000000000000000" pitchFamily="2" charset="2"/>
              <a:buChar char="Ø"/>
            </a:pPr>
            <a:r>
              <a:rPr lang="en-US" sz="2400" dirty="0">
                <a:cs typeface="Times New Roman" pitchFamily="18" charset="0"/>
              </a:rPr>
              <a:t>High level of security</a:t>
            </a:r>
          </a:p>
          <a:p>
            <a:pPr marL="800100" lvl="1" indent="-342900">
              <a:buFont typeface="Wingdings" panose="05000000000000000000" pitchFamily="2" charset="2"/>
              <a:buChar char="Ø"/>
            </a:pPr>
            <a:r>
              <a:rPr lang="en-US" sz="2400" dirty="0">
                <a:cs typeface="Times New Roman" pitchFamily="18" charset="0"/>
              </a:rPr>
              <a:t>High availability</a:t>
            </a:r>
          </a:p>
          <a:p>
            <a:pPr marL="800100" lvl="1" indent="-342900">
              <a:buFont typeface="Wingdings" panose="05000000000000000000" pitchFamily="2" charset="2"/>
              <a:buChar char="Ø"/>
            </a:pPr>
            <a:r>
              <a:rPr lang="en-IN" sz="2400" dirty="0">
                <a:cs typeface="Times New Roman" pitchFamily="18" charset="0"/>
              </a:rPr>
              <a:t>Support for data migration and analysis</a:t>
            </a:r>
          </a:p>
          <a:p>
            <a:pPr marL="800100" lvl="1" indent="-342900">
              <a:buFont typeface="Wingdings" panose="05000000000000000000" pitchFamily="2" charset="2"/>
              <a:buChar char="Ø"/>
            </a:pPr>
            <a:r>
              <a:rPr lang="en-US" sz="2400" dirty="0">
                <a:cs typeface="Times New Roman" pitchFamily="18" charset="0"/>
              </a:rPr>
              <a:t>Intellisense</a:t>
            </a:r>
          </a:p>
          <a:p>
            <a:pPr marL="800100" lvl="1" indent="-342900">
              <a:buFont typeface="Wingdings" panose="05000000000000000000" pitchFamily="2" charset="2"/>
              <a:buChar char="Ø"/>
            </a:pPr>
            <a:r>
              <a:rPr lang="en-US" sz="2400" dirty="0">
                <a:cs typeface="Times New Roman" pitchFamily="18" charset="0"/>
              </a:rPr>
              <a:t>Policy-based management</a:t>
            </a:r>
          </a:p>
          <a:p>
            <a:pPr marL="800100" lvl="1" indent="-342900">
              <a:buFont typeface="Wingdings" panose="05000000000000000000" pitchFamily="2" charset="2"/>
              <a:buChar char="Ø"/>
            </a:pPr>
            <a:r>
              <a:rPr lang="en-US" sz="2400" dirty="0">
                <a:cs typeface="Times New Roman" pitchFamily="18" charset="0"/>
              </a:rPr>
              <a:t>Resource governor</a:t>
            </a:r>
          </a:p>
        </p:txBody>
      </p:sp>
    </p:spTree>
    <p:extLst>
      <p:ext uri="{BB962C8B-B14F-4D97-AF65-F5344CB8AC3E}">
        <p14:creationId xmlns:p14="http://schemas.microsoft.com/office/powerpoint/2010/main" val="15422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8411" y="381000"/>
            <a:ext cx="8763000" cy="523220"/>
          </a:xfrm>
          <a:prstGeom prst="rect">
            <a:avLst/>
          </a:prstGeom>
          <a:noFill/>
        </p:spPr>
        <p:txBody>
          <a:bodyPr wrap="square" rtlCol="0">
            <a:spAutoFit/>
          </a:bodyPr>
          <a:lstStyle/>
          <a:p>
            <a:r>
              <a:rPr lang="en-US" sz="2800" b="1" dirty="0" smtClean="0"/>
              <a:t>Foundations of </a:t>
            </a:r>
            <a:r>
              <a:rPr lang="en-US" sz="2800" b="1" dirty="0"/>
              <a:t>T-SQL</a:t>
            </a:r>
            <a:endParaRPr lang="en-US" sz="2800" dirty="0" smtClean="0">
              <a:gradFill>
                <a:gsLst>
                  <a:gs pos="0">
                    <a:schemeClr val="tx1"/>
                  </a:gs>
                  <a:gs pos="100000">
                    <a:schemeClr val="tx1"/>
                  </a:gs>
                </a:gsLst>
                <a:lin ang="5400000" scaled="0"/>
              </a:gradFill>
            </a:endParaRPr>
          </a:p>
        </p:txBody>
      </p:sp>
      <p:sp>
        <p:nvSpPr>
          <p:cNvPr id="4" name="TextBox 3"/>
          <p:cNvSpPr txBox="1"/>
          <p:nvPr/>
        </p:nvSpPr>
        <p:spPr>
          <a:xfrm>
            <a:off x="438410" y="1066800"/>
            <a:ext cx="11677390" cy="3416320"/>
          </a:xfrm>
          <a:prstGeom prst="rect">
            <a:avLst/>
          </a:prstGeom>
          <a:noFill/>
        </p:spPr>
        <p:txBody>
          <a:bodyPr wrap="square" rtlCol="0">
            <a:spAutoFit/>
          </a:bodyPr>
          <a:lstStyle/>
          <a:p>
            <a:r>
              <a:rPr lang="en-US" sz="2400" dirty="0" smtClean="0"/>
              <a:t>                 T-SQL </a:t>
            </a:r>
            <a:r>
              <a:rPr lang="en-US" sz="2400" dirty="0"/>
              <a:t>is the main language used to manage and manipulate data in Microsoft’s main </a:t>
            </a:r>
            <a:r>
              <a:rPr lang="en-US" sz="2400" dirty="0" smtClean="0"/>
              <a:t>relational database </a:t>
            </a:r>
            <a:r>
              <a:rPr lang="en-US" sz="2400" dirty="0"/>
              <a:t>management system (RDBMS), SQL Server—whether on premises or in </a:t>
            </a:r>
            <a:r>
              <a:rPr lang="en-US" sz="2400" dirty="0" smtClean="0"/>
              <a:t>the cloud </a:t>
            </a:r>
            <a:r>
              <a:rPr lang="en-US" sz="2400" dirty="0"/>
              <a:t>(Microsoft Windows Azure SQL Database). </a:t>
            </a:r>
            <a:endParaRPr lang="en-US" sz="2400" dirty="0" smtClean="0"/>
          </a:p>
          <a:p>
            <a:endParaRPr lang="en-US" sz="2400" dirty="0" smtClean="0"/>
          </a:p>
          <a:p>
            <a:r>
              <a:rPr lang="en-US" sz="2400" dirty="0" smtClean="0"/>
              <a:t>SQL </a:t>
            </a:r>
            <a:r>
              <a:rPr lang="en-US" sz="2400" dirty="0"/>
              <a:t>Server also supports other </a:t>
            </a:r>
            <a:r>
              <a:rPr lang="en-US" sz="2400" dirty="0" smtClean="0"/>
              <a:t>languages, like </a:t>
            </a:r>
            <a:r>
              <a:rPr lang="en-US" sz="2400" dirty="0"/>
              <a:t>Microsoft Visual C# and Microsoft Visual Basic, but T-SQL is usually the preferred </a:t>
            </a:r>
            <a:r>
              <a:rPr lang="en-US" sz="2400" dirty="0" smtClean="0"/>
              <a:t>language for </a:t>
            </a:r>
            <a:r>
              <a:rPr lang="en-US" sz="2400" dirty="0"/>
              <a:t>data management and manipulation.</a:t>
            </a:r>
            <a:endParaRPr lang="en-US" sz="2400" dirty="0" smtClean="0"/>
          </a:p>
          <a:p>
            <a:endParaRPr lang="en-US" sz="2400" dirty="0">
              <a:gradFill>
                <a:gsLst>
                  <a:gs pos="0">
                    <a:schemeClr val="tx1"/>
                  </a:gs>
                  <a:gs pos="100000">
                    <a:schemeClr val="tx1"/>
                  </a:gs>
                </a:gsLst>
                <a:lin ang="5400000" scaled="0"/>
              </a:gradFill>
            </a:endParaRPr>
          </a:p>
          <a:p>
            <a:endParaRPr lang="en-US" sz="24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28827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52400" y="303938"/>
            <a:ext cx="8763000" cy="584775"/>
          </a:xfrm>
          <a:prstGeom prst="rect">
            <a:avLst/>
          </a:prstGeom>
          <a:noFill/>
          <a:ln w="9525">
            <a:noFill/>
            <a:miter lim="800000"/>
            <a:headEnd/>
            <a:tailEnd/>
          </a:ln>
        </p:spPr>
        <p:txBody>
          <a:bodyPr>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Identifying SQL Server Tools </a:t>
            </a:r>
          </a:p>
        </p:txBody>
      </p:sp>
      <p:pic>
        <p:nvPicPr>
          <p:cNvPr id="9" name="Picture 3" descr="JBIZ044.WMF"/>
          <p:cNvPicPr>
            <a:picLocks noChangeAspect="1"/>
          </p:cNvPicPr>
          <p:nvPr/>
        </p:nvPicPr>
        <p:blipFill>
          <a:blip r:embed="rId2" cstate="print"/>
          <a:srcRect/>
          <a:stretch>
            <a:fillRect/>
          </a:stretch>
        </p:blipFill>
        <p:spPr bwMode="auto">
          <a:xfrm>
            <a:off x="1981200" y="2895600"/>
            <a:ext cx="2274888" cy="3124200"/>
          </a:xfrm>
          <a:prstGeom prst="rect">
            <a:avLst/>
          </a:prstGeom>
          <a:noFill/>
          <a:ln w="9525">
            <a:noFill/>
            <a:miter lim="800000"/>
            <a:headEnd/>
            <a:tailEnd/>
          </a:ln>
        </p:spPr>
      </p:pic>
      <p:sp>
        <p:nvSpPr>
          <p:cNvPr id="12" name="Cloud Callout 11"/>
          <p:cNvSpPr/>
          <p:nvPr/>
        </p:nvSpPr>
        <p:spPr bwMode="auto">
          <a:xfrm>
            <a:off x="3886200" y="1752600"/>
            <a:ext cx="4038600" cy="2362200"/>
          </a:xfrm>
          <a:prstGeom prst="cloudCallou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a:r>
              <a:rPr lang="en-US" sz="1600" b="1" dirty="0">
                <a:solidFill>
                  <a:schemeClr val="bg1"/>
                </a:solidFill>
                <a:latin typeface="Arial" charset="0"/>
              </a:rPr>
              <a:t>Before you start working on SQL Server, it is important to identify the various tools and their features provided by SQL Server. </a:t>
            </a:r>
          </a:p>
        </p:txBody>
      </p:sp>
    </p:spTree>
    <p:extLst>
      <p:ext uri="{BB962C8B-B14F-4D97-AF65-F5344CB8AC3E}">
        <p14:creationId xmlns:p14="http://schemas.microsoft.com/office/powerpoint/2010/main" val="1012710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2400" y="1037230"/>
            <a:ext cx="11201400" cy="4677770"/>
          </a:xfrm>
        </p:spPr>
        <p:txBody>
          <a:bodyPr/>
          <a:lstStyle/>
          <a:p>
            <a:r>
              <a:rPr lang="en-US" b="1" dirty="0" smtClean="0">
                <a:latin typeface="+mn-lt"/>
              </a:rPr>
              <a:t>SQL </a:t>
            </a:r>
            <a:r>
              <a:rPr lang="en-US" b="1" dirty="0">
                <a:latin typeface="+mn-lt"/>
              </a:rPr>
              <a:t>Server Management </a:t>
            </a:r>
            <a:r>
              <a:rPr lang="en-US" b="1" dirty="0" smtClean="0">
                <a:latin typeface="+mn-lt"/>
              </a:rPr>
              <a:t>Studio</a:t>
            </a:r>
          </a:p>
          <a:p>
            <a:endParaRPr lang="en-US" b="1" dirty="0" smtClean="0"/>
          </a:p>
          <a:p>
            <a:r>
              <a:rPr lang="en-US" sz="2400" dirty="0" smtClean="0">
                <a:latin typeface="+mn-lt"/>
              </a:rPr>
              <a:t>                  It  is </a:t>
            </a:r>
            <a:r>
              <a:rPr lang="en-US" sz="2400" dirty="0">
                <a:latin typeface="+mn-lt"/>
              </a:rPr>
              <a:t>a software application first launched with the </a:t>
            </a:r>
            <a:r>
              <a:rPr lang="en-US" sz="2400" b="1" dirty="0" smtClean="0">
                <a:latin typeface="+mn-lt"/>
              </a:rPr>
              <a:t>Microsoft</a:t>
            </a:r>
            <a:r>
              <a:rPr lang="en-US" sz="2400" b="1" dirty="0">
                <a:latin typeface="+mn-lt"/>
              </a:rPr>
              <a:t> </a:t>
            </a:r>
            <a:r>
              <a:rPr lang="en-US" sz="2400" b="1" dirty="0" smtClean="0">
                <a:latin typeface="+mn-lt"/>
              </a:rPr>
              <a:t>SQL </a:t>
            </a:r>
            <a:r>
              <a:rPr lang="en-US" sz="2400" b="1" dirty="0">
                <a:latin typeface="+mn-lt"/>
              </a:rPr>
              <a:t>Server 2005</a:t>
            </a:r>
            <a:r>
              <a:rPr lang="en-US" sz="2400" dirty="0">
                <a:latin typeface="+mn-lt"/>
              </a:rPr>
              <a:t> that is used for configuring, managing, and administering all components within Microsoft SQL Server. The tool includes both script editors and graphical tools which work with objects and features of the server</a:t>
            </a:r>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126724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3"/>
          <p:cNvSpPr txBox="1">
            <a:spLocks noChangeArrowheads="1"/>
          </p:cNvSpPr>
          <p:nvPr/>
        </p:nvSpPr>
        <p:spPr bwMode="auto">
          <a:xfrm>
            <a:off x="348162" y="226350"/>
            <a:ext cx="9938837" cy="553998"/>
          </a:xfrm>
          <a:prstGeom prst="rect">
            <a:avLst/>
          </a:prstGeom>
          <a:noFill/>
          <a:ln w="9525">
            <a:noFill/>
            <a:miter lim="800000"/>
            <a:headEnd/>
            <a:tailEnd/>
          </a:ln>
        </p:spPr>
        <p:txBody>
          <a:bodyPr wrap="square">
            <a:spAutoFit/>
          </a:bodyPr>
          <a:lstStyle/>
          <a:p>
            <a:pPr>
              <a:spcBef>
                <a:spcPct val="50000"/>
              </a:spcBef>
            </a:pPr>
            <a:r>
              <a:rPr lang="en-US" sz="3000" b="1" dirty="0">
                <a:cs typeface="Times New Roman" pitchFamily="18" charset="0"/>
              </a:rPr>
              <a:t>SQL Server Management Studio (Contd.)</a:t>
            </a:r>
          </a:p>
        </p:txBody>
      </p:sp>
      <p:sp>
        <p:nvSpPr>
          <p:cNvPr id="27" name="TextBox 15"/>
          <p:cNvSpPr txBox="1">
            <a:spLocks noChangeArrowheads="1"/>
          </p:cNvSpPr>
          <p:nvPr/>
        </p:nvSpPr>
        <p:spPr bwMode="auto">
          <a:xfrm>
            <a:off x="855663" y="2881313"/>
            <a:ext cx="1524000" cy="369332"/>
          </a:xfrm>
          <a:prstGeom prst="rect">
            <a:avLst/>
          </a:prstGeom>
          <a:noFill/>
          <a:ln w="9525">
            <a:noFill/>
            <a:miter lim="800000"/>
            <a:headEnd/>
            <a:tailEnd/>
          </a:ln>
        </p:spPr>
        <p:txBody>
          <a:bodyPr>
            <a:spAutoFit/>
          </a:bodyPr>
          <a:lstStyle/>
          <a:p>
            <a:endParaRPr lang="en-US"/>
          </a:p>
        </p:txBody>
      </p:sp>
      <p:sp>
        <p:nvSpPr>
          <p:cNvPr id="28" name="TextBox 16"/>
          <p:cNvSpPr txBox="1">
            <a:spLocks noChangeArrowheads="1"/>
          </p:cNvSpPr>
          <p:nvPr/>
        </p:nvSpPr>
        <p:spPr bwMode="auto">
          <a:xfrm>
            <a:off x="685800" y="1838325"/>
            <a:ext cx="1066800" cy="523875"/>
          </a:xfrm>
          <a:prstGeom prst="rect">
            <a:avLst/>
          </a:prstGeom>
          <a:noFill/>
          <a:ln w="9525">
            <a:noFill/>
            <a:miter lim="800000"/>
            <a:headEnd/>
            <a:tailEnd/>
          </a:ln>
        </p:spPr>
        <p:txBody>
          <a:bodyPr>
            <a:spAutoFit/>
          </a:bodyPr>
          <a:lstStyle/>
          <a:p>
            <a:r>
              <a:rPr lang="en-US" sz="1400" dirty="0">
                <a:latin typeface="Arial" charset="0"/>
              </a:rPr>
              <a:t>Registered Servers</a:t>
            </a:r>
          </a:p>
        </p:txBody>
      </p:sp>
      <p:sp>
        <p:nvSpPr>
          <p:cNvPr id="29" name="TextBox 17"/>
          <p:cNvSpPr txBox="1">
            <a:spLocks noChangeArrowheads="1"/>
          </p:cNvSpPr>
          <p:nvPr/>
        </p:nvSpPr>
        <p:spPr bwMode="auto">
          <a:xfrm>
            <a:off x="750093" y="3293302"/>
            <a:ext cx="938213" cy="523875"/>
          </a:xfrm>
          <a:prstGeom prst="rect">
            <a:avLst/>
          </a:prstGeom>
          <a:noFill/>
          <a:ln w="9525">
            <a:noFill/>
            <a:miter lim="800000"/>
            <a:headEnd/>
            <a:tailEnd/>
          </a:ln>
        </p:spPr>
        <p:txBody>
          <a:bodyPr>
            <a:spAutoFit/>
          </a:bodyPr>
          <a:lstStyle/>
          <a:p>
            <a:r>
              <a:rPr lang="en-US" sz="1400" dirty="0">
                <a:latin typeface="Arial" charset="0"/>
              </a:rPr>
              <a:t>Object Explorer</a:t>
            </a:r>
          </a:p>
        </p:txBody>
      </p:sp>
      <p:sp>
        <p:nvSpPr>
          <p:cNvPr id="30" name="TextBox 18"/>
          <p:cNvSpPr txBox="1">
            <a:spLocks noChangeArrowheads="1"/>
          </p:cNvSpPr>
          <p:nvPr/>
        </p:nvSpPr>
        <p:spPr bwMode="auto">
          <a:xfrm>
            <a:off x="859730" y="4662487"/>
            <a:ext cx="1076325" cy="523875"/>
          </a:xfrm>
          <a:prstGeom prst="rect">
            <a:avLst/>
          </a:prstGeom>
          <a:noFill/>
          <a:ln w="9525">
            <a:noFill/>
            <a:miter lim="800000"/>
            <a:headEnd/>
            <a:tailEnd/>
          </a:ln>
        </p:spPr>
        <p:txBody>
          <a:bodyPr>
            <a:spAutoFit/>
          </a:bodyPr>
          <a:lstStyle/>
          <a:p>
            <a:r>
              <a:rPr lang="en-US" sz="1400" dirty="0">
                <a:latin typeface="Arial" charset="0"/>
              </a:rPr>
              <a:t>Dynamic Help</a:t>
            </a:r>
          </a:p>
        </p:txBody>
      </p:sp>
      <p:sp>
        <p:nvSpPr>
          <p:cNvPr id="31" name="TextBox 19"/>
          <p:cNvSpPr txBox="1">
            <a:spLocks noChangeArrowheads="1"/>
          </p:cNvSpPr>
          <p:nvPr/>
        </p:nvSpPr>
        <p:spPr bwMode="auto">
          <a:xfrm>
            <a:off x="9137172" y="1752600"/>
            <a:ext cx="990600" cy="523875"/>
          </a:xfrm>
          <a:prstGeom prst="rect">
            <a:avLst/>
          </a:prstGeom>
          <a:noFill/>
          <a:ln w="9525">
            <a:noFill/>
            <a:miter lim="800000"/>
            <a:headEnd/>
            <a:tailEnd/>
          </a:ln>
        </p:spPr>
        <p:txBody>
          <a:bodyPr>
            <a:spAutoFit/>
          </a:bodyPr>
          <a:lstStyle/>
          <a:p>
            <a:r>
              <a:rPr lang="en-US" sz="1400" dirty="0">
                <a:latin typeface="Arial" charset="0"/>
              </a:rPr>
              <a:t>Solution Explorer</a:t>
            </a:r>
          </a:p>
        </p:txBody>
      </p:sp>
      <p:sp>
        <p:nvSpPr>
          <p:cNvPr id="32" name="TextBox 20"/>
          <p:cNvSpPr txBox="1">
            <a:spLocks noChangeArrowheads="1"/>
          </p:cNvSpPr>
          <p:nvPr/>
        </p:nvSpPr>
        <p:spPr bwMode="auto">
          <a:xfrm>
            <a:off x="9282264" y="2769427"/>
            <a:ext cx="990600" cy="523875"/>
          </a:xfrm>
          <a:prstGeom prst="rect">
            <a:avLst/>
          </a:prstGeom>
          <a:noFill/>
          <a:ln w="9525">
            <a:noFill/>
            <a:miter lim="800000"/>
            <a:headEnd/>
            <a:tailEnd/>
          </a:ln>
        </p:spPr>
        <p:txBody>
          <a:bodyPr>
            <a:spAutoFit/>
          </a:bodyPr>
          <a:lstStyle/>
          <a:p>
            <a:r>
              <a:rPr lang="en-US" sz="1400" dirty="0">
                <a:latin typeface="Arial" charset="0"/>
              </a:rPr>
              <a:t>Query Editor</a:t>
            </a:r>
          </a:p>
        </p:txBody>
      </p:sp>
      <p:sp>
        <p:nvSpPr>
          <p:cNvPr id="33" name="TextBox 21"/>
          <p:cNvSpPr txBox="1">
            <a:spLocks noChangeArrowheads="1"/>
          </p:cNvSpPr>
          <p:nvPr/>
        </p:nvSpPr>
        <p:spPr bwMode="auto">
          <a:xfrm>
            <a:off x="9296399" y="4095096"/>
            <a:ext cx="990600" cy="533400"/>
          </a:xfrm>
          <a:prstGeom prst="rect">
            <a:avLst/>
          </a:prstGeom>
          <a:noFill/>
          <a:ln w="9525">
            <a:noFill/>
            <a:miter lim="800000"/>
            <a:headEnd/>
            <a:tailEnd/>
          </a:ln>
        </p:spPr>
        <p:txBody>
          <a:bodyPr>
            <a:spAutoFit/>
          </a:bodyPr>
          <a:lstStyle/>
          <a:p>
            <a:r>
              <a:rPr lang="en-US" sz="1400" dirty="0">
                <a:latin typeface="Arial" charset="0"/>
              </a:rPr>
              <a:t>Template Explorer</a:t>
            </a:r>
          </a:p>
        </p:txBody>
      </p:sp>
      <p:pic>
        <p:nvPicPr>
          <p:cNvPr id="34" name="Picture 18"/>
          <p:cNvPicPr>
            <a:picLocks noChangeAspect="1" noChangeArrowheads="1"/>
          </p:cNvPicPr>
          <p:nvPr/>
        </p:nvPicPr>
        <p:blipFill>
          <a:blip r:embed="rId2" cstate="print"/>
          <a:srcRect/>
          <a:stretch>
            <a:fillRect/>
          </a:stretch>
        </p:blipFill>
        <p:spPr bwMode="auto">
          <a:xfrm>
            <a:off x="2419701" y="859757"/>
            <a:ext cx="6005693" cy="5265488"/>
          </a:xfrm>
          <a:prstGeom prst="rect">
            <a:avLst/>
          </a:prstGeom>
          <a:noFill/>
          <a:ln w="9525">
            <a:noFill/>
            <a:miter lim="800000"/>
            <a:headEnd/>
            <a:tailEnd/>
          </a:ln>
        </p:spPr>
      </p:pic>
      <p:sp>
        <p:nvSpPr>
          <p:cNvPr id="37" name="TextBox 7"/>
          <p:cNvSpPr txBox="1">
            <a:spLocks noChangeArrowheads="1"/>
          </p:cNvSpPr>
          <p:nvPr/>
        </p:nvSpPr>
        <p:spPr bwMode="auto">
          <a:xfrm>
            <a:off x="1585913" y="6034088"/>
            <a:ext cx="7162800" cy="369887"/>
          </a:xfrm>
          <a:prstGeom prst="rect">
            <a:avLst/>
          </a:prstGeom>
          <a:noFill/>
          <a:ln w="9525">
            <a:noFill/>
            <a:miter lim="800000"/>
            <a:headEnd/>
            <a:tailEnd/>
          </a:ln>
        </p:spPr>
        <p:txBody>
          <a:bodyPr>
            <a:spAutoFit/>
          </a:bodyPr>
          <a:lstStyle/>
          <a:p>
            <a:pPr algn="ctr"/>
            <a:r>
              <a:rPr lang="en-US" sz="1800" b="1">
                <a:latin typeface="Arial" charset="0"/>
              </a:rPr>
              <a:t>Let us see how to open SQL Server Management Studio. </a:t>
            </a:r>
          </a:p>
        </p:txBody>
      </p:sp>
      <p:sp>
        <p:nvSpPr>
          <p:cNvPr id="39" name="Right Arrow 38"/>
          <p:cNvSpPr/>
          <p:nvPr/>
        </p:nvSpPr>
        <p:spPr bwMode="auto">
          <a:xfrm>
            <a:off x="1688306" y="2014537"/>
            <a:ext cx="731395" cy="347663"/>
          </a:xfrm>
          <a:prstGeom prst="rightArrow">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0" name="Right Arrow 39"/>
          <p:cNvSpPr/>
          <p:nvPr/>
        </p:nvSpPr>
        <p:spPr bwMode="auto">
          <a:xfrm>
            <a:off x="1688306" y="3492501"/>
            <a:ext cx="691357" cy="324676"/>
          </a:xfrm>
          <a:prstGeom prst="rightArrow">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1" name="Right Arrow 40"/>
          <p:cNvSpPr/>
          <p:nvPr/>
        </p:nvSpPr>
        <p:spPr bwMode="auto">
          <a:xfrm>
            <a:off x="1617663" y="4924424"/>
            <a:ext cx="802038" cy="333376"/>
          </a:xfrm>
          <a:prstGeom prst="rightArrow">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2" name="Left Arrow 41"/>
          <p:cNvSpPr/>
          <p:nvPr/>
        </p:nvSpPr>
        <p:spPr bwMode="auto">
          <a:xfrm>
            <a:off x="8425394" y="2014537"/>
            <a:ext cx="711778" cy="261938"/>
          </a:xfrm>
          <a:prstGeom prst="leftArrow">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3" name="Left Arrow 42"/>
          <p:cNvSpPr/>
          <p:nvPr/>
        </p:nvSpPr>
        <p:spPr bwMode="auto">
          <a:xfrm>
            <a:off x="6248400" y="3031364"/>
            <a:ext cx="2888772" cy="261938"/>
          </a:xfrm>
          <a:prstGeom prst="leftArrow">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4" name="Left Arrow 43"/>
          <p:cNvSpPr/>
          <p:nvPr/>
        </p:nvSpPr>
        <p:spPr bwMode="auto">
          <a:xfrm>
            <a:off x="7692786" y="4361796"/>
            <a:ext cx="1444386" cy="266700"/>
          </a:xfrm>
          <a:prstGeom prst="leftArrow">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0390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heckerboard(across)">
                                      <p:cBhvr>
                                        <p:cTn id="7" dur="500"/>
                                        <p:tgtEl>
                                          <p:spTgt spid="3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checkerboard(across)">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checkerboard(across)">
                                      <p:cBhvr>
                                        <p:cTn id="20" dur="500"/>
                                        <p:tgtEl>
                                          <p:spTgt spid="28"/>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checkerboard(across)">
                                      <p:cBhvr>
                                        <p:cTn id="23" dur="500"/>
                                        <p:tgtEl>
                                          <p:spTgt spid="29"/>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checkerboard(across)">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dissolve">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212188" y="63528"/>
            <a:ext cx="11830050" cy="584775"/>
          </a:xfrm>
          <a:prstGeom prst="rect">
            <a:avLst/>
          </a:prstGeom>
          <a:noFill/>
          <a:ln w="9525">
            <a:noFill/>
            <a:miter lim="800000"/>
            <a:headEnd/>
            <a:tailEnd/>
          </a:ln>
        </p:spPr>
        <p:txBody>
          <a:bodyPr>
            <a:spAutoFit/>
          </a:bodyPr>
          <a:lstStyle/>
          <a:p>
            <a:pPr>
              <a:spcBef>
                <a:spcPct val="50000"/>
              </a:spcBef>
            </a:pPr>
            <a:r>
              <a:rPr lang="en-US" sz="3200" b="1" dirty="0">
                <a:cs typeface="Times New Roman" pitchFamily="18" charset="0"/>
              </a:rPr>
              <a:t>SQL Server Business Intelligence Development Studio</a:t>
            </a:r>
          </a:p>
        </p:txBody>
      </p:sp>
      <p:sp>
        <p:nvSpPr>
          <p:cNvPr id="2" name="Rectangle 1"/>
          <p:cNvSpPr/>
          <p:nvPr/>
        </p:nvSpPr>
        <p:spPr>
          <a:xfrm>
            <a:off x="457199" y="1600200"/>
            <a:ext cx="11170693" cy="3416320"/>
          </a:xfrm>
          <a:prstGeom prst="rect">
            <a:avLst/>
          </a:prstGeom>
        </p:spPr>
        <p:txBody>
          <a:bodyPr wrap="square">
            <a:spAutoFit/>
          </a:bodyPr>
          <a:lstStyle/>
          <a:p>
            <a:pPr marL="342900" lvl="1" indent="-342900" eaLnBrk="0" hangingPunct="0">
              <a:spcBef>
                <a:spcPct val="20000"/>
              </a:spcBef>
              <a:buFont typeface="Wingdings" panose="05000000000000000000" pitchFamily="2" charset="2"/>
              <a:buChar char="Ø"/>
              <a:defRPr/>
            </a:pPr>
            <a:r>
              <a:rPr lang="en-US" sz="2400" dirty="0">
                <a:cs typeface="Times New Roman" pitchFamily="18" charset="0"/>
              </a:rPr>
              <a:t>Is a tool that provides an environment to develop business intelligence solutions. </a:t>
            </a:r>
          </a:p>
          <a:p>
            <a:pPr marL="342900" lvl="1" indent="-342900" eaLnBrk="0" hangingPunct="0">
              <a:spcBef>
                <a:spcPct val="20000"/>
              </a:spcBef>
              <a:buFont typeface="Wingdings" panose="05000000000000000000" pitchFamily="2" charset="2"/>
              <a:buChar char="Ø"/>
              <a:defRPr/>
            </a:pPr>
            <a:r>
              <a:rPr lang="en-US" sz="2400" dirty="0">
                <a:cs typeface="Times New Roman" pitchFamily="18" charset="0"/>
              </a:rPr>
              <a:t>Contains templates, tools, and wizards to work with objects that you can use to create business intelligence solutions.</a:t>
            </a:r>
          </a:p>
          <a:p>
            <a:pPr marL="342900" lvl="1" indent="-342900" eaLnBrk="0" hangingPunct="0">
              <a:spcBef>
                <a:spcPct val="20000"/>
              </a:spcBef>
              <a:buFont typeface="Wingdings" panose="05000000000000000000" pitchFamily="2" charset="2"/>
              <a:buChar char="Ø"/>
              <a:defRPr/>
            </a:pPr>
            <a:r>
              <a:rPr lang="en-US" sz="2400" dirty="0">
                <a:cs typeface="Times New Roman" pitchFamily="18" charset="0"/>
              </a:rPr>
              <a:t>Helps build the following types of solutions:</a:t>
            </a:r>
          </a:p>
          <a:p>
            <a:pPr marL="800100" lvl="1" indent="-342900" eaLnBrk="0" hangingPunct="0">
              <a:spcBef>
                <a:spcPct val="20000"/>
              </a:spcBef>
              <a:buFont typeface="Wingdings" panose="05000000000000000000" pitchFamily="2" charset="2"/>
              <a:buChar char="Ø"/>
              <a:defRPr/>
            </a:pPr>
            <a:r>
              <a:rPr lang="en-US" sz="2400" dirty="0">
                <a:cs typeface="Times New Roman" pitchFamily="18" charset="0"/>
              </a:rPr>
              <a:t>Data integration</a:t>
            </a:r>
          </a:p>
          <a:p>
            <a:pPr marL="800100" lvl="1" indent="-342900" eaLnBrk="0" hangingPunct="0">
              <a:spcBef>
                <a:spcPct val="20000"/>
              </a:spcBef>
              <a:buFont typeface="Wingdings" panose="05000000000000000000" pitchFamily="2" charset="2"/>
              <a:buChar char="Ø"/>
              <a:defRPr/>
            </a:pPr>
            <a:r>
              <a:rPr lang="en-US" sz="2400" dirty="0">
                <a:cs typeface="Times New Roman" pitchFamily="18" charset="0"/>
              </a:rPr>
              <a:t>Data analysis</a:t>
            </a:r>
          </a:p>
          <a:p>
            <a:pPr marL="800100" lvl="1" indent="-342900" eaLnBrk="0" hangingPunct="0">
              <a:spcBef>
                <a:spcPct val="20000"/>
              </a:spcBef>
              <a:buFont typeface="Wingdings" panose="05000000000000000000" pitchFamily="2" charset="2"/>
              <a:buChar char="Ø"/>
              <a:defRPr/>
            </a:pPr>
            <a:r>
              <a:rPr lang="en-US" sz="2400" dirty="0">
                <a:cs typeface="Times New Roman" pitchFamily="18" charset="0"/>
              </a:rPr>
              <a:t>Data reporting</a:t>
            </a:r>
          </a:p>
        </p:txBody>
      </p:sp>
    </p:spTree>
    <p:extLst>
      <p:ext uri="{BB962C8B-B14F-4D97-AF65-F5344CB8AC3E}">
        <p14:creationId xmlns:p14="http://schemas.microsoft.com/office/powerpoint/2010/main" val="37631390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212188" y="23446"/>
            <a:ext cx="11830050" cy="584775"/>
          </a:xfrm>
          <a:prstGeom prst="rect">
            <a:avLst/>
          </a:prstGeom>
          <a:noFill/>
          <a:ln w="9525">
            <a:noFill/>
            <a:miter lim="800000"/>
            <a:headEnd/>
            <a:tailEnd/>
          </a:ln>
        </p:spPr>
        <p:txBody>
          <a:bodyPr>
            <a:spAutoFit/>
          </a:bodyPr>
          <a:lstStyle/>
          <a:p>
            <a:pPr>
              <a:spcBef>
                <a:spcPct val="50000"/>
              </a:spcBef>
            </a:pPr>
            <a:r>
              <a:rPr lang="en-US" sz="3200" b="1" dirty="0">
                <a:cs typeface="Times New Roman" pitchFamily="18" charset="0"/>
              </a:rPr>
              <a:t>Database Engine Tuning Advisor</a:t>
            </a:r>
          </a:p>
        </p:txBody>
      </p:sp>
      <p:sp>
        <p:nvSpPr>
          <p:cNvPr id="2" name="Rectangle 1"/>
          <p:cNvSpPr/>
          <p:nvPr/>
        </p:nvSpPr>
        <p:spPr>
          <a:xfrm>
            <a:off x="353705" y="734705"/>
            <a:ext cx="10439400" cy="1643527"/>
          </a:xfrm>
          <a:prstGeom prst="rect">
            <a:avLst/>
          </a:prstGeom>
        </p:spPr>
        <p:txBody>
          <a:bodyPr wrap="square">
            <a:spAutoFit/>
          </a:bodyPr>
          <a:lstStyle/>
          <a:p>
            <a:pPr marL="342900" lvl="1" indent="-342900" eaLnBrk="0" hangingPunct="0">
              <a:spcBef>
                <a:spcPct val="20000"/>
              </a:spcBef>
              <a:buFont typeface="Wingdings" panose="05000000000000000000" pitchFamily="2" charset="2"/>
              <a:buChar char="Ø"/>
              <a:defRPr/>
            </a:pPr>
            <a:r>
              <a:rPr lang="en-US" sz="2400" dirty="0">
                <a:cs typeface="Times New Roman" pitchFamily="18" charset="0"/>
              </a:rPr>
              <a:t>Helps database administrators to analyze and tune the performance of the server. </a:t>
            </a:r>
          </a:p>
          <a:p>
            <a:pPr marL="342900" lvl="1" indent="-342900" eaLnBrk="0" hangingPunct="0">
              <a:spcBef>
                <a:spcPct val="20000"/>
              </a:spcBef>
              <a:buFont typeface="Wingdings" panose="05000000000000000000" pitchFamily="2" charset="2"/>
              <a:buChar char="Ø"/>
              <a:defRPr/>
            </a:pPr>
            <a:r>
              <a:rPr lang="en-US" sz="2400" dirty="0">
                <a:cs typeface="Times New Roman" pitchFamily="18" charset="0"/>
              </a:rPr>
              <a:t>Provides recommendations to add, remove, or modify database objects, such as indexes or indexed views to improve performance.</a:t>
            </a:r>
          </a:p>
        </p:txBody>
      </p:sp>
      <p:pic>
        <p:nvPicPr>
          <p:cNvPr id="12290" name="Picture 2" descr="C:\odessa\ppt\images\db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8443" y="2504716"/>
            <a:ext cx="6265957" cy="4150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5047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137501" y="239256"/>
            <a:ext cx="11830050" cy="584775"/>
          </a:xfrm>
          <a:prstGeom prst="rect">
            <a:avLst/>
          </a:prstGeom>
          <a:noFill/>
          <a:ln w="9525">
            <a:noFill/>
            <a:miter lim="800000"/>
            <a:headEnd/>
            <a:tailEnd/>
          </a:ln>
        </p:spPr>
        <p:txBody>
          <a:bodyPr>
            <a:spAutoFit/>
          </a:bodyPr>
          <a:lstStyle/>
          <a:p>
            <a:pPr>
              <a:spcBef>
                <a:spcPct val="50000"/>
              </a:spcBef>
            </a:pPr>
            <a:r>
              <a:rPr lang="en-US" sz="3200" b="1" dirty="0">
                <a:cs typeface="Times New Roman" pitchFamily="18" charset="0"/>
              </a:rPr>
              <a:t>SQL Server Configuration Manager</a:t>
            </a:r>
          </a:p>
        </p:txBody>
      </p:sp>
      <p:sp>
        <p:nvSpPr>
          <p:cNvPr id="2" name="Rectangle 1"/>
          <p:cNvSpPr/>
          <p:nvPr/>
        </p:nvSpPr>
        <p:spPr>
          <a:xfrm>
            <a:off x="533400" y="1981200"/>
            <a:ext cx="6172200" cy="3564053"/>
          </a:xfrm>
          <a:prstGeom prst="rect">
            <a:avLst/>
          </a:prstGeom>
        </p:spPr>
        <p:txBody>
          <a:bodyPr>
            <a:spAutoFit/>
          </a:bodyPr>
          <a:lstStyle/>
          <a:p>
            <a:pPr marL="342900" lvl="1" indent="-342900" eaLnBrk="0" hangingPunct="0">
              <a:spcBef>
                <a:spcPct val="20000"/>
              </a:spcBef>
              <a:buFont typeface="Wingdings" panose="05000000000000000000" pitchFamily="2" charset="2"/>
              <a:buChar char="Ø"/>
              <a:defRPr/>
            </a:pPr>
            <a:r>
              <a:rPr lang="en-US" sz="2400" dirty="0">
                <a:cs typeface="Times New Roman" pitchFamily="18" charset="0"/>
              </a:rPr>
              <a:t>Helps the database administrators to manage the services associated with SQL Server. </a:t>
            </a:r>
          </a:p>
          <a:p>
            <a:pPr marL="342900" lvl="1" indent="-342900" eaLnBrk="0" hangingPunct="0">
              <a:spcBef>
                <a:spcPct val="20000"/>
              </a:spcBef>
              <a:buFont typeface="Wingdings" panose="05000000000000000000" pitchFamily="2" charset="2"/>
              <a:buChar char="Ø"/>
              <a:defRPr/>
            </a:pPr>
            <a:r>
              <a:rPr lang="en-US" sz="2400" dirty="0">
                <a:cs typeface="Times New Roman" pitchFamily="18" charset="0"/>
              </a:rPr>
              <a:t>Allows you to manage the network connectivity configuration from the SQL Server client computers.</a:t>
            </a:r>
          </a:p>
          <a:p>
            <a:pPr marL="342900" lvl="1" indent="-342900" eaLnBrk="0" hangingPunct="0">
              <a:spcBef>
                <a:spcPct val="20000"/>
              </a:spcBef>
              <a:buFont typeface="Wingdings" panose="05000000000000000000" pitchFamily="2" charset="2"/>
              <a:buChar char="Ø"/>
              <a:defRPr/>
            </a:pPr>
            <a:r>
              <a:rPr lang="en-US" sz="2400" dirty="0">
                <a:cs typeface="Times New Roman" pitchFamily="18" charset="0"/>
              </a:rPr>
              <a:t> Allows you to specify the protocols through which the client computers can connect to the server.</a:t>
            </a:r>
          </a:p>
        </p:txBody>
      </p:sp>
      <p:pic>
        <p:nvPicPr>
          <p:cNvPr id="10242" name="Picture 2" descr="C:\odessa\ppt\images\image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7565" y="2292824"/>
            <a:ext cx="5156835"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3354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91672" y="187999"/>
            <a:ext cx="19732478" cy="584775"/>
          </a:xfrm>
          <a:prstGeom prst="rect">
            <a:avLst/>
          </a:prstGeom>
          <a:noFill/>
          <a:ln w="9525">
            <a:noFill/>
            <a:miter lim="800000"/>
            <a:headEnd/>
            <a:tailEnd/>
          </a:ln>
        </p:spPr>
        <p:txBody>
          <a:bodyPr wrap="square">
            <a:spAutoFit/>
          </a:bodyPr>
          <a:lstStyle/>
          <a:p>
            <a:pPr>
              <a:spcBef>
                <a:spcPct val="50000"/>
              </a:spcBef>
            </a:pPr>
            <a:r>
              <a:rPr lang="en-US" sz="3200" b="1" dirty="0">
                <a:cs typeface="Times New Roman" pitchFamily="18" charset="0"/>
              </a:rPr>
              <a:t>SQL Server Profiler </a:t>
            </a:r>
          </a:p>
        </p:txBody>
      </p:sp>
      <p:sp>
        <p:nvSpPr>
          <p:cNvPr id="2" name="Rectangle 1"/>
          <p:cNvSpPr/>
          <p:nvPr/>
        </p:nvSpPr>
        <p:spPr>
          <a:xfrm>
            <a:off x="191672" y="761051"/>
            <a:ext cx="10295206" cy="2308324"/>
          </a:xfrm>
          <a:prstGeom prst="rect">
            <a:avLst/>
          </a:prstGeom>
        </p:spPr>
        <p:txBody>
          <a:bodyPr wrap="square">
            <a:spAutoFit/>
          </a:bodyPr>
          <a:lstStyle/>
          <a:p>
            <a:pPr marL="342900" lvl="1" indent="-342900">
              <a:buFont typeface="Wingdings" panose="05000000000000000000" pitchFamily="2" charset="2"/>
              <a:buChar char="Ø"/>
              <a:defRPr/>
            </a:pPr>
            <a:r>
              <a:rPr lang="en-US" sz="2400" dirty="0">
                <a:cs typeface="Times New Roman" pitchFamily="18" charset="0"/>
              </a:rPr>
              <a:t>Helps in monitoring the events, such as login connections, execution of DML statements, stored procedures, batches, and security permission checks that are generated within an instance of a database engine. </a:t>
            </a:r>
          </a:p>
          <a:p>
            <a:pPr marL="342900" lvl="1" indent="-342900">
              <a:buFont typeface="Wingdings" panose="05000000000000000000" pitchFamily="2" charset="2"/>
              <a:buChar char="Ø"/>
              <a:defRPr/>
            </a:pPr>
            <a:r>
              <a:rPr lang="en-US" sz="2400" dirty="0">
                <a:cs typeface="Times New Roman" pitchFamily="18" charset="0"/>
              </a:rPr>
              <a:t>Provides an in depth view of the query submission, access of the database against the queries, and return of results after processing of queries. </a:t>
            </a:r>
            <a:endParaRPr lang="en-IN" sz="2400" dirty="0">
              <a:cs typeface="Times New Roman" pitchFamily="18" charset="0"/>
            </a:endParaRPr>
          </a:p>
        </p:txBody>
      </p:sp>
      <p:pic>
        <p:nvPicPr>
          <p:cNvPr id="3" name="Picture 3" descr="C:\odessa\ppt\images\SQL-Server-Profiler-Execution-Tim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048000"/>
            <a:ext cx="81534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9814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9913" y="1295400"/>
            <a:ext cx="10653955" cy="3785652"/>
          </a:xfrm>
          <a:prstGeom prst="rect">
            <a:avLst/>
          </a:prstGeom>
        </p:spPr>
        <p:txBody>
          <a:bodyPr wrap="square">
            <a:spAutoFit/>
          </a:bodyPr>
          <a:lstStyle/>
          <a:p>
            <a:pPr marL="742950" lvl="1" indent="-285750">
              <a:buFont typeface="Wingdings" panose="05000000000000000000" pitchFamily="2" charset="2"/>
              <a:buChar char="Ø"/>
            </a:pPr>
            <a:r>
              <a:rPr lang="en-US" sz="2400" dirty="0">
                <a:cs typeface="Times New Roman" pitchFamily="18" charset="0"/>
              </a:rPr>
              <a:t>A database server is used to store and manage the database in a business application.</a:t>
            </a:r>
          </a:p>
          <a:p>
            <a:pPr marL="742950" lvl="1" indent="-285750">
              <a:buFont typeface="Wingdings" panose="05000000000000000000" pitchFamily="2" charset="2"/>
              <a:buChar char="Ø"/>
            </a:pPr>
            <a:r>
              <a:rPr lang="en-US" sz="2400" dirty="0">
                <a:cs typeface="Times New Roman" pitchFamily="18" charset="0"/>
              </a:rPr>
              <a:t>SQL Server consists of the four core components: database engine, integration services, analysis services, and reporting services.</a:t>
            </a:r>
          </a:p>
          <a:p>
            <a:pPr marL="742950" lvl="1" indent="-285750">
              <a:buFont typeface="Wingdings" panose="05000000000000000000" pitchFamily="2" charset="2"/>
              <a:buChar char="Ø"/>
            </a:pPr>
            <a:r>
              <a:rPr lang="en-US" sz="2400" dirty="0">
                <a:cs typeface="Times New Roman" pitchFamily="18" charset="0"/>
              </a:rPr>
              <a:t>The database engine provides support to store, query, process, and secure data on a database server.</a:t>
            </a:r>
          </a:p>
          <a:p>
            <a:pPr marL="742950" lvl="1" indent="-285750">
              <a:buFont typeface="Wingdings" panose="05000000000000000000" pitchFamily="2" charset="2"/>
              <a:buChar char="Ø"/>
            </a:pPr>
            <a:r>
              <a:rPr lang="en-US" sz="2400" dirty="0">
                <a:cs typeface="Times New Roman" pitchFamily="18" charset="0"/>
              </a:rPr>
              <a:t>Integration services allow you to gather and integrate this varied data in a consistent format in a common database called the data warehouse.</a:t>
            </a:r>
          </a:p>
          <a:p>
            <a:pPr marL="742950" lvl="1" indent="-285750">
              <a:buFont typeface="Wingdings" panose="05000000000000000000" pitchFamily="2" charset="2"/>
              <a:buChar char="Ø"/>
            </a:pPr>
            <a:r>
              <a:rPr lang="en-US" sz="2400" dirty="0">
                <a:cs typeface="Times New Roman" pitchFamily="18" charset="0"/>
              </a:rPr>
              <a:t>Analysis services assist in determining past trends and formulating future business decisions. </a:t>
            </a:r>
          </a:p>
        </p:txBody>
      </p:sp>
      <p:sp>
        <p:nvSpPr>
          <p:cNvPr id="5" name="Text Box 3"/>
          <p:cNvSpPr txBox="1">
            <a:spLocks noChangeArrowheads="1"/>
          </p:cNvSpPr>
          <p:nvPr/>
        </p:nvSpPr>
        <p:spPr bwMode="auto">
          <a:xfrm>
            <a:off x="201293" y="228600"/>
            <a:ext cx="6858000" cy="584775"/>
          </a:xfrm>
          <a:prstGeom prst="rect">
            <a:avLst/>
          </a:prstGeom>
          <a:noFill/>
          <a:ln w="9525">
            <a:noFill/>
            <a:miter lim="800000"/>
            <a:headEnd/>
            <a:tailEnd/>
          </a:ln>
        </p:spPr>
        <p:txBody>
          <a:bodyPr>
            <a:spAutoFit/>
          </a:bodyPr>
          <a:lstStyle/>
          <a:p>
            <a:pPr>
              <a:spcBef>
                <a:spcPct val="50000"/>
              </a:spcBef>
            </a:pPr>
            <a:r>
              <a:rPr lang="en-US" sz="3200" b="1" dirty="0">
                <a:latin typeface="Segoe UI" panose="020B0502040204020203" pitchFamily="34" charset="0"/>
                <a:ea typeface="Segoe UI" panose="020B0502040204020203" pitchFamily="34" charset="0"/>
                <a:cs typeface="Segoe UI" panose="020B0502040204020203" pitchFamily="34" charset="0"/>
              </a:rPr>
              <a:t>Summary</a:t>
            </a:r>
          </a:p>
        </p:txBody>
      </p:sp>
    </p:spTree>
    <p:extLst>
      <p:ext uri="{BB962C8B-B14F-4D97-AF65-F5344CB8AC3E}">
        <p14:creationId xmlns:p14="http://schemas.microsoft.com/office/powerpoint/2010/main" val="1281042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228600" y="457200"/>
            <a:ext cx="11201400" cy="5334000"/>
          </a:xfrm>
        </p:spPr>
        <p:txBody>
          <a:bodyPr/>
          <a:lstStyle/>
          <a:p>
            <a:pPr marL="457200" indent="-457200">
              <a:buFont typeface="Wingdings" panose="05000000000000000000" pitchFamily="2" charset="2"/>
              <a:buChar char="Ø"/>
            </a:pPr>
            <a:r>
              <a:rPr lang="en-US" dirty="0">
                <a:latin typeface="+mn-lt"/>
              </a:rPr>
              <a:t>SQL Server </a:t>
            </a:r>
            <a:r>
              <a:rPr lang="en-US" dirty="0" smtClean="0">
                <a:latin typeface="+mn-lt"/>
              </a:rPr>
              <a:t>2014 </a:t>
            </a:r>
            <a:r>
              <a:rPr lang="en-US" dirty="0">
                <a:latin typeface="+mn-lt"/>
              </a:rPr>
              <a:t>is Microsoft’s latest cloud-ready information </a:t>
            </a:r>
            <a:r>
              <a:rPr lang="en-US" dirty="0" smtClean="0">
                <a:latin typeface="+mn-lt"/>
              </a:rPr>
              <a:t>platform</a:t>
            </a:r>
          </a:p>
          <a:p>
            <a:pPr marL="457200" indent="-457200">
              <a:buFont typeface="Wingdings" panose="05000000000000000000" pitchFamily="2" charset="2"/>
              <a:buChar char="Ø"/>
            </a:pPr>
            <a:r>
              <a:rPr lang="en-IN" sz="2400" dirty="0">
                <a:latin typeface="+mn-lt"/>
              </a:rPr>
              <a:t>SQL Server release history</a:t>
            </a:r>
            <a:endParaRPr lang="en-US" sz="2400" dirty="0">
              <a:latin typeface="+mn-lt"/>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239" y="1981200"/>
            <a:ext cx="7135761"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202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4191" y="896403"/>
            <a:ext cx="8218807" cy="3785652"/>
          </a:xfrm>
          <a:prstGeom prst="rect">
            <a:avLst/>
          </a:prstGeom>
        </p:spPr>
        <p:txBody>
          <a:bodyPr wrap="square">
            <a:spAutoFit/>
          </a:bodyPr>
          <a:lstStyle/>
          <a:p>
            <a:pPr marL="800100" lvl="1" indent="-342900">
              <a:buFont typeface="Wingdings" panose="05000000000000000000" pitchFamily="2" charset="2"/>
              <a:buChar char="Ø"/>
            </a:pPr>
            <a:r>
              <a:rPr lang="en-US" sz="2400" dirty="0">
                <a:cs typeface="Times New Roman" pitchFamily="18" charset="0"/>
              </a:rPr>
              <a:t>Reporting services provide support to generate comprehensive reports on the data stored in the database engine or the data warehouse.</a:t>
            </a:r>
          </a:p>
          <a:p>
            <a:pPr marL="800100" lvl="1" indent="-342900">
              <a:buFont typeface="Wingdings" panose="05000000000000000000" pitchFamily="2" charset="2"/>
              <a:buChar char="Ø"/>
            </a:pPr>
            <a:r>
              <a:rPr lang="en-US" sz="2400" dirty="0">
                <a:cs typeface="Times New Roman" pitchFamily="18" charset="0"/>
              </a:rPr>
              <a:t>Microsoft SQL Server is integrated with the .NET Framework.</a:t>
            </a:r>
          </a:p>
          <a:p>
            <a:pPr marL="800100" lvl="1" indent="-342900">
              <a:buFont typeface="Wingdings" panose="05000000000000000000" pitchFamily="2" charset="2"/>
              <a:buChar char="Ø"/>
            </a:pPr>
            <a:r>
              <a:rPr lang="en-US" sz="2400" dirty="0">
                <a:cs typeface="Times New Roman" pitchFamily="18" charset="0"/>
              </a:rPr>
              <a:t>The .NET Framework is an environment used to build, deploy, and run business applications.</a:t>
            </a:r>
          </a:p>
          <a:p>
            <a:pPr marL="800100" lvl="1" indent="-342900">
              <a:buFont typeface="Wingdings" panose="05000000000000000000" pitchFamily="2" charset="2"/>
              <a:buChar char="Ø"/>
            </a:pPr>
            <a:r>
              <a:rPr lang="en-US" sz="2400" dirty="0">
                <a:cs typeface="Times New Roman" pitchFamily="18" charset="0"/>
              </a:rPr>
              <a:t>The .NET Framework consists of three components: development tools and languages, base class library, and CLR.</a:t>
            </a:r>
          </a:p>
        </p:txBody>
      </p:sp>
      <p:sp>
        <p:nvSpPr>
          <p:cNvPr id="5" name="Text Box 3"/>
          <p:cNvSpPr txBox="1">
            <a:spLocks noChangeArrowheads="1"/>
          </p:cNvSpPr>
          <p:nvPr/>
        </p:nvSpPr>
        <p:spPr bwMode="auto">
          <a:xfrm>
            <a:off x="201293" y="228600"/>
            <a:ext cx="6858000" cy="584775"/>
          </a:xfrm>
          <a:prstGeom prst="rect">
            <a:avLst/>
          </a:prstGeom>
          <a:noFill/>
          <a:ln w="9525">
            <a:noFill/>
            <a:miter lim="800000"/>
            <a:headEnd/>
            <a:tailEnd/>
          </a:ln>
        </p:spPr>
        <p:txBody>
          <a:bodyPr>
            <a:spAutoFit/>
          </a:bodyPr>
          <a:lstStyle/>
          <a:p>
            <a:pPr>
              <a:spcBef>
                <a:spcPct val="50000"/>
              </a:spcBef>
            </a:pPr>
            <a:r>
              <a:rPr lang="en-US" sz="3200" b="1" dirty="0" smtClean="0">
                <a:latin typeface="Segoe UI" panose="020B0502040204020203" pitchFamily="34" charset="0"/>
                <a:ea typeface="Segoe UI" panose="020B0502040204020203" pitchFamily="34" charset="0"/>
                <a:cs typeface="Segoe UI" panose="020B0502040204020203" pitchFamily="34" charset="0"/>
              </a:rPr>
              <a:t>Summary(Contd.)</a:t>
            </a:r>
            <a:endParaRPr lang="en-US" sz="3200" b="1"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544191" y="4655632"/>
            <a:ext cx="9285609" cy="2677656"/>
          </a:xfrm>
          <a:prstGeom prst="rect">
            <a:avLst/>
          </a:prstGeom>
        </p:spPr>
        <p:txBody>
          <a:bodyPr wrap="square">
            <a:spAutoFit/>
          </a:bodyPr>
          <a:lstStyle/>
          <a:p>
            <a:pPr marL="742950" lvl="1" indent="-285750">
              <a:buFont typeface="Wingdings" panose="05000000000000000000" pitchFamily="2" charset="2"/>
              <a:buChar char="Ø"/>
            </a:pPr>
            <a:r>
              <a:rPr lang="en-US" sz="2400" dirty="0">
                <a:cs typeface="Times New Roman" pitchFamily="18" charset="0"/>
              </a:rPr>
              <a:t>SQL Server provides the following tools to improve the efficiency of the database developers and manage the server:</a:t>
            </a:r>
          </a:p>
          <a:p>
            <a:pPr marL="1200150" lvl="2" indent="-285750">
              <a:buFont typeface="Wingdings" panose="05000000000000000000" pitchFamily="2" charset="2"/>
              <a:buChar char="Ø"/>
            </a:pPr>
            <a:r>
              <a:rPr lang="en-US" sz="2400" dirty="0">
                <a:cs typeface="Times New Roman" pitchFamily="18" charset="0"/>
              </a:rPr>
              <a:t>SQL Server Management Studio</a:t>
            </a:r>
          </a:p>
          <a:p>
            <a:pPr marL="1200150" lvl="2" indent="-285750">
              <a:buFont typeface="Wingdings" panose="05000000000000000000" pitchFamily="2" charset="2"/>
              <a:buChar char="Ø"/>
            </a:pPr>
            <a:r>
              <a:rPr lang="en-US" sz="2400" dirty="0">
                <a:cs typeface="Times New Roman" pitchFamily="18" charset="0"/>
              </a:rPr>
              <a:t>SQL Server Business Intelligence Development Studio</a:t>
            </a:r>
          </a:p>
          <a:p>
            <a:pPr marL="1200150" lvl="2" indent="-285750">
              <a:buFont typeface="Wingdings" panose="05000000000000000000" pitchFamily="2" charset="2"/>
              <a:buChar char="Ø"/>
            </a:pPr>
            <a:r>
              <a:rPr lang="en-US" sz="2400" dirty="0">
                <a:cs typeface="Times New Roman" pitchFamily="18" charset="0"/>
              </a:rPr>
              <a:t>Database Engine Tuning Advisor</a:t>
            </a:r>
          </a:p>
          <a:p>
            <a:pPr marL="1200150" lvl="2" indent="-285750">
              <a:buFont typeface="Wingdings" panose="05000000000000000000" pitchFamily="2" charset="2"/>
              <a:buChar char="Ø"/>
            </a:pPr>
            <a:r>
              <a:rPr lang="en-US" sz="2400" dirty="0">
                <a:cs typeface="Times New Roman" pitchFamily="18" charset="0"/>
              </a:rPr>
              <a:t>SQL Server Configuration Manager</a:t>
            </a:r>
          </a:p>
          <a:p>
            <a:pPr marL="1200150" lvl="2" indent="-285750">
              <a:buFont typeface="Wingdings" panose="05000000000000000000" pitchFamily="2" charset="2"/>
              <a:buChar char="Ø"/>
            </a:pPr>
            <a:r>
              <a:rPr lang="en-US" sz="2400" dirty="0">
                <a:cs typeface="Times New Roman" pitchFamily="18" charset="0"/>
              </a:rPr>
              <a:t>SQL Server Profiler</a:t>
            </a:r>
          </a:p>
        </p:txBody>
      </p:sp>
    </p:spTree>
    <p:extLst>
      <p:ext uri="{BB962C8B-B14F-4D97-AF65-F5344CB8AC3E}">
        <p14:creationId xmlns:p14="http://schemas.microsoft.com/office/powerpoint/2010/main" val="962443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b="1" dirty="0">
                <a:latin typeface="+mn-lt"/>
              </a:rPr>
              <a:t>SQL Server 2012 Editions</a:t>
            </a:r>
          </a:p>
        </p:txBody>
      </p:sp>
      <p:sp>
        <p:nvSpPr>
          <p:cNvPr id="3" name="Text Placeholder 2"/>
          <p:cNvSpPr>
            <a:spLocks noGrp="1"/>
          </p:cNvSpPr>
          <p:nvPr>
            <p:ph type="body" sz="quarter" idx="15"/>
          </p:nvPr>
        </p:nvSpPr>
        <p:spPr>
          <a:xfrm>
            <a:off x="304800" y="1143000"/>
            <a:ext cx="11201400" cy="5334000"/>
          </a:xfrm>
        </p:spPr>
        <p:txBody>
          <a:bodyPr/>
          <a:lstStyle/>
          <a:p>
            <a:endParaRPr lang="en-US" dirty="0" smtClean="0"/>
          </a:p>
          <a:p>
            <a:pPr marL="457200" indent="-457200">
              <a:buFont typeface="Wingdings" panose="05000000000000000000" pitchFamily="2" charset="2"/>
              <a:buChar char="Ø"/>
            </a:pPr>
            <a:r>
              <a:rPr lang="en-US" dirty="0" smtClean="0">
                <a:latin typeface="+mn-lt"/>
              </a:rPr>
              <a:t>SQL </a:t>
            </a:r>
            <a:r>
              <a:rPr lang="en-US" dirty="0">
                <a:latin typeface="+mn-lt"/>
              </a:rPr>
              <a:t>Server 2012 is obtainable in three main </a:t>
            </a:r>
            <a:r>
              <a:rPr lang="en-US" dirty="0" smtClean="0">
                <a:latin typeface="+mn-lt"/>
              </a:rPr>
              <a:t>editions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09800"/>
            <a:ext cx="4470575" cy="3286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6460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8060" y="345742"/>
            <a:ext cx="11582400" cy="6273421"/>
          </a:xfrm>
        </p:spPr>
        <p:txBody>
          <a:bodyPr/>
          <a:lstStyle/>
          <a:p>
            <a:pPr marL="457200" indent="-457200">
              <a:buFont typeface="Wingdings" panose="05000000000000000000" pitchFamily="2" charset="2"/>
              <a:buChar char="Ø"/>
            </a:pPr>
            <a:endParaRPr lang="en-US" dirty="0" smtClean="0"/>
          </a:p>
          <a:p>
            <a:pPr marL="457200" indent="-457200">
              <a:buFont typeface="Wingdings" panose="05000000000000000000" pitchFamily="2" charset="2"/>
              <a:buChar char="Ø"/>
            </a:pPr>
            <a:endParaRPr lang="en-US" dirty="0" smtClean="0"/>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smtClean="0"/>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b="1" dirty="0" smtClean="0">
                <a:latin typeface="+mn-lt"/>
              </a:rPr>
              <a:t>Enterprise </a:t>
            </a:r>
            <a:r>
              <a:rPr lang="en-US" b="1" dirty="0">
                <a:latin typeface="+mn-lt"/>
              </a:rPr>
              <a:t>Edition </a:t>
            </a:r>
            <a:r>
              <a:rPr lang="en-US" b="1" dirty="0" smtClean="0">
                <a:latin typeface="+mn-lt"/>
              </a:rPr>
              <a:t> </a:t>
            </a:r>
            <a:endParaRPr lang="en-US" dirty="0" smtClean="0"/>
          </a:p>
          <a:p>
            <a:r>
              <a:rPr lang="en-US" dirty="0"/>
              <a:t> </a:t>
            </a:r>
            <a:r>
              <a:rPr lang="en-US" dirty="0" smtClean="0"/>
              <a:t>   </a:t>
            </a:r>
            <a:r>
              <a:rPr lang="en-US" sz="2400" dirty="0" smtClean="0">
                <a:latin typeface="+mn-lt"/>
              </a:rPr>
              <a:t>The </a:t>
            </a:r>
            <a:r>
              <a:rPr lang="en-US" sz="2400" dirty="0">
                <a:latin typeface="+mn-lt"/>
              </a:rPr>
              <a:t>Enterprise edition of SQL Server 2012 is the uppermost SKU; it is meant to meet the highest demands of large-scale datacenters and data warehouse solutions </a:t>
            </a:r>
            <a:endParaRPr lang="en-US" sz="2400" dirty="0" smtClean="0">
              <a:latin typeface="+mn-lt"/>
            </a:endParaRPr>
          </a:p>
          <a:p>
            <a:endParaRPr lang="en-US" dirty="0" smtClean="0"/>
          </a:p>
          <a:p>
            <a:pPr marL="457200" indent="-457200">
              <a:buFont typeface="Wingdings" panose="05000000000000000000" pitchFamily="2" charset="2"/>
              <a:buChar char="Ø"/>
            </a:pPr>
            <a:r>
              <a:rPr lang="en-US" b="1" dirty="0" smtClean="0">
                <a:latin typeface="+mn-lt"/>
              </a:rPr>
              <a:t>Standard </a:t>
            </a:r>
            <a:r>
              <a:rPr lang="en-US" b="1" dirty="0">
                <a:latin typeface="+mn-lt"/>
              </a:rPr>
              <a:t>Edition </a:t>
            </a:r>
            <a:r>
              <a:rPr lang="en-US" b="1" dirty="0" smtClean="0">
                <a:latin typeface="+mn-lt"/>
              </a:rPr>
              <a:t> </a:t>
            </a:r>
            <a:endParaRPr lang="en-US" dirty="0" smtClean="0"/>
          </a:p>
          <a:p>
            <a:r>
              <a:rPr lang="en-US" sz="2400" dirty="0">
                <a:latin typeface="+mn-lt"/>
              </a:rPr>
              <a:t> </a:t>
            </a:r>
            <a:r>
              <a:rPr lang="en-US" sz="2400" dirty="0" smtClean="0">
                <a:latin typeface="+mn-lt"/>
              </a:rPr>
              <a:t>     The </a:t>
            </a:r>
            <a:r>
              <a:rPr lang="en-US" sz="2400" dirty="0">
                <a:latin typeface="+mn-lt"/>
              </a:rPr>
              <a:t>Standard edition is a data-management platform tailored toward departmental databases and limited business-intelligence applications that are typically appropriate for medium-class solutions, smaller organizations, or departmental solutions</a:t>
            </a:r>
            <a:r>
              <a:rPr lang="en-US" sz="2400" dirty="0" smtClean="0">
                <a:latin typeface="+mn-lt"/>
              </a:rPr>
              <a:t>.</a:t>
            </a:r>
          </a:p>
          <a:p>
            <a:endParaRPr lang="en-US" dirty="0">
              <a:latin typeface="+mn-lt"/>
            </a:endParaRPr>
          </a:p>
          <a:p>
            <a:pPr marL="457200" indent="-457200">
              <a:buFont typeface="Wingdings" panose="05000000000000000000" pitchFamily="2" charset="2"/>
              <a:buChar char="Ø"/>
            </a:pPr>
            <a:r>
              <a:rPr lang="en-US" b="1" dirty="0">
                <a:latin typeface="+mn-lt"/>
              </a:rPr>
              <a:t>Business Intelligence Edition </a:t>
            </a:r>
          </a:p>
          <a:p>
            <a:r>
              <a:rPr lang="en-US" sz="2800" dirty="0">
                <a:latin typeface="+mn-lt"/>
              </a:rPr>
              <a:t>     </a:t>
            </a:r>
            <a:r>
              <a:rPr lang="en-US" sz="2400" dirty="0" smtClean="0">
                <a:latin typeface="+mn-lt"/>
              </a:rPr>
              <a:t>The </a:t>
            </a:r>
            <a:r>
              <a:rPr lang="en-US" sz="2400" dirty="0">
                <a:latin typeface="+mn-lt"/>
              </a:rPr>
              <a:t>Business Intelligence edition offers organizations the full suite of powerful BI capabilities such as scalable reporting and analytics, Power View, and PowerPivot</a:t>
            </a:r>
          </a:p>
          <a:p>
            <a:endParaRPr lang="en-US" dirty="0" smtClean="0">
              <a:latin typeface="+mn-lt"/>
            </a:endParaRP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292187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81000"/>
            <a:ext cx="5038110" cy="584775"/>
          </a:xfrm>
          <a:prstGeom prst="rect">
            <a:avLst/>
          </a:prstGeom>
        </p:spPr>
        <p:txBody>
          <a:bodyPr wrap="none">
            <a:spAutoFit/>
          </a:bodyPr>
          <a:lstStyle/>
          <a:p>
            <a:pPr marL="285750" indent="-285750">
              <a:spcBef>
                <a:spcPct val="20000"/>
              </a:spcBef>
              <a:buFont typeface="Wingdings" panose="05000000000000000000" pitchFamily="2" charset="2"/>
              <a:buChar char="Ø"/>
            </a:pPr>
            <a:r>
              <a:rPr lang="en-US" sz="3200" dirty="0" smtClean="0">
                <a:cs typeface="Times New Roman" pitchFamily="18" charset="0"/>
              </a:rPr>
              <a:t> SQL </a:t>
            </a:r>
            <a:r>
              <a:rPr lang="en-US" sz="3200" dirty="0">
                <a:cs typeface="Times New Roman" pitchFamily="18" charset="0"/>
              </a:rPr>
              <a:t>Server </a:t>
            </a:r>
            <a:r>
              <a:rPr lang="en-US" sz="3200" dirty="0" smtClean="0">
                <a:cs typeface="Times New Roman" pitchFamily="18" charset="0"/>
              </a:rPr>
              <a:t>Components</a:t>
            </a:r>
            <a:endParaRPr lang="en-US" sz="3200" dirty="0">
              <a:cs typeface="Times New Roman" pitchFamily="18" charset="0"/>
            </a:endParaRPr>
          </a:p>
        </p:txBody>
      </p:sp>
      <p:pic>
        <p:nvPicPr>
          <p:cNvPr id="4098" name="Picture 2" descr="C:\odessa\ppt\images\IC10249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219200"/>
            <a:ext cx="5181600" cy="4645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796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833" y="88612"/>
            <a:ext cx="6041013" cy="584775"/>
          </a:xfrm>
          <a:prstGeom prst="rect">
            <a:avLst/>
          </a:prstGeom>
        </p:spPr>
        <p:txBody>
          <a:bodyPr wrap="none">
            <a:spAutoFit/>
          </a:bodyPr>
          <a:lstStyle/>
          <a:p>
            <a:pPr>
              <a:spcBef>
                <a:spcPct val="20000"/>
              </a:spcBef>
            </a:pPr>
            <a:r>
              <a:rPr lang="en-US" sz="3200" dirty="0" smtClean="0">
                <a:cs typeface="Times New Roman" pitchFamily="18" charset="0"/>
              </a:rPr>
              <a:t>SQL </a:t>
            </a:r>
            <a:r>
              <a:rPr lang="en-US" sz="3200" dirty="0">
                <a:cs typeface="Times New Roman" pitchFamily="18" charset="0"/>
              </a:rPr>
              <a:t>Server </a:t>
            </a:r>
            <a:r>
              <a:rPr lang="en-US" sz="3200" dirty="0" smtClean="0">
                <a:cs typeface="Times New Roman" pitchFamily="18" charset="0"/>
              </a:rPr>
              <a:t>Components(Contd.)</a:t>
            </a:r>
            <a:endParaRPr lang="en-US" sz="3200" dirty="0">
              <a:cs typeface="Times New Roman" pitchFamily="18" charset="0"/>
            </a:endParaRPr>
          </a:p>
        </p:txBody>
      </p:sp>
      <p:pic>
        <p:nvPicPr>
          <p:cNvPr id="5122" name="Picture 2" descr="C:\odessa\ppt\images\database_eng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002668"/>
            <a:ext cx="3962400" cy="29622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4453" y="1581110"/>
            <a:ext cx="6172200" cy="4524315"/>
          </a:xfrm>
          <a:prstGeom prst="rect">
            <a:avLst/>
          </a:prstGeom>
        </p:spPr>
        <p:txBody>
          <a:bodyPr>
            <a:spAutoFit/>
          </a:bodyPr>
          <a:lstStyle/>
          <a:p>
            <a:pPr>
              <a:defRPr/>
            </a:pPr>
            <a:r>
              <a:rPr lang="en-US" sz="2400" b="1" dirty="0">
                <a:cs typeface="Times New Roman" pitchFamily="18" charset="0"/>
              </a:rPr>
              <a:t>Database engine: </a:t>
            </a:r>
          </a:p>
          <a:p>
            <a:pPr marL="800100" lvl="1" indent="-342900">
              <a:buFont typeface="Wingdings" panose="05000000000000000000" pitchFamily="2" charset="2"/>
              <a:buChar char="Ø"/>
              <a:defRPr/>
            </a:pPr>
            <a:r>
              <a:rPr lang="en-US" sz="2400" dirty="0">
                <a:cs typeface="Times New Roman" pitchFamily="18" charset="0"/>
              </a:rPr>
              <a:t>Provides support to store, query, process, and secure data on the database server. </a:t>
            </a:r>
          </a:p>
          <a:p>
            <a:pPr marL="800100" lvl="1" indent="-342900">
              <a:buFont typeface="Wingdings" panose="05000000000000000000" pitchFamily="2" charset="2"/>
              <a:buChar char="Ø"/>
              <a:defRPr/>
            </a:pPr>
            <a:r>
              <a:rPr lang="en-US" sz="2400" dirty="0">
                <a:cs typeface="Times New Roman" pitchFamily="18" charset="0"/>
              </a:rPr>
              <a:t>Allows you to create and manage database objects, such as tables.</a:t>
            </a:r>
          </a:p>
          <a:p>
            <a:pPr marL="800100" lvl="1" indent="-342900">
              <a:buFont typeface="Wingdings" panose="05000000000000000000" pitchFamily="2" charset="2"/>
              <a:buChar char="Ø"/>
              <a:defRPr/>
            </a:pPr>
            <a:r>
              <a:rPr lang="en-US" sz="2400" dirty="0">
                <a:cs typeface="Times New Roman" pitchFamily="18" charset="0"/>
              </a:rPr>
              <a:t>Provides the following background services:</a:t>
            </a:r>
          </a:p>
          <a:p>
            <a:pPr marL="1257300" lvl="2" indent="-342900">
              <a:buFont typeface="Wingdings" panose="05000000000000000000" pitchFamily="2" charset="2"/>
              <a:buChar char="Ø"/>
              <a:defRPr/>
            </a:pPr>
            <a:r>
              <a:rPr lang="en-US" sz="2400" dirty="0">
                <a:cs typeface="Times New Roman" pitchFamily="18" charset="0"/>
              </a:rPr>
              <a:t>Service broker</a:t>
            </a:r>
          </a:p>
          <a:p>
            <a:pPr marL="1257300" lvl="2" indent="-342900">
              <a:buFont typeface="Wingdings" panose="05000000000000000000" pitchFamily="2" charset="2"/>
              <a:buChar char="Ø"/>
              <a:defRPr/>
            </a:pPr>
            <a:r>
              <a:rPr lang="en-US" sz="2400" dirty="0">
                <a:cs typeface="Times New Roman" pitchFamily="18" charset="0"/>
              </a:rPr>
              <a:t>Replication</a:t>
            </a:r>
          </a:p>
          <a:p>
            <a:pPr marL="1257300" lvl="2" indent="-342900">
              <a:buFont typeface="Wingdings" panose="05000000000000000000" pitchFamily="2" charset="2"/>
              <a:buChar char="Ø"/>
              <a:defRPr/>
            </a:pPr>
            <a:r>
              <a:rPr lang="en-US" sz="2400" dirty="0">
                <a:cs typeface="Times New Roman" pitchFamily="18" charset="0"/>
              </a:rPr>
              <a:t>Full-text search</a:t>
            </a:r>
          </a:p>
          <a:p>
            <a:pPr marL="1257300" lvl="2" indent="-342900">
              <a:buFont typeface="Wingdings" panose="05000000000000000000" pitchFamily="2" charset="2"/>
              <a:buChar char="Ø"/>
              <a:defRPr/>
            </a:pPr>
            <a:r>
              <a:rPr lang="en-US" sz="2400" dirty="0">
                <a:cs typeface="Times New Roman" pitchFamily="18" charset="0"/>
              </a:rPr>
              <a:t>Notification services</a:t>
            </a:r>
          </a:p>
        </p:txBody>
      </p:sp>
    </p:spTree>
    <p:extLst>
      <p:ext uri="{BB962C8B-B14F-4D97-AF65-F5344CB8AC3E}">
        <p14:creationId xmlns:p14="http://schemas.microsoft.com/office/powerpoint/2010/main" val="2806441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833" y="88612"/>
            <a:ext cx="6041013" cy="584775"/>
          </a:xfrm>
          <a:prstGeom prst="rect">
            <a:avLst/>
          </a:prstGeom>
        </p:spPr>
        <p:txBody>
          <a:bodyPr wrap="none">
            <a:spAutoFit/>
          </a:bodyPr>
          <a:lstStyle/>
          <a:p>
            <a:pPr>
              <a:spcBef>
                <a:spcPct val="20000"/>
              </a:spcBef>
            </a:pPr>
            <a:r>
              <a:rPr lang="en-US" sz="3200" dirty="0" smtClean="0">
                <a:cs typeface="Times New Roman" pitchFamily="18" charset="0"/>
              </a:rPr>
              <a:t>SQL </a:t>
            </a:r>
            <a:r>
              <a:rPr lang="en-US" sz="3200" dirty="0">
                <a:cs typeface="Times New Roman" pitchFamily="18" charset="0"/>
              </a:rPr>
              <a:t>Server </a:t>
            </a:r>
            <a:r>
              <a:rPr lang="en-US" sz="3200" dirty="0" smtClean="0">
                <a:cs typeface="Times New Roman" pitchFamily="18" charset="0"/>
              </a:rPr>
              <a:t>Components(Contd.)</a:t>
            </a:r>
            <a:endParaRPr lang="en-US" sz="3200" dirty="0">
              <a:cs typeface="Times New Roman" pitchFamily="18" charset="0"/>
            </a:endParaRPr>
          </a:p>
        </p:txBody>
      </p:sp>
      <p:sp>
        <p:nvSpPr>
          <p:cNvPr id="4" name="Rectangle 3"/>
          <p:cNvSpPr/>
          <p:nvPr/>
        </p:nvSpPr>
        <p:spPr>
          <a:xfrm>
            <a:off x="319132" y="936011"/>
            <a:ext cx="9891667" cy="2677656"/>
          </a:xfrm>
          <a:prstGeom prst="rect">
            <a:avLst/>
          </a:prstGeom>
        </p:spPr>
        <p:txBody>
          <a:bodyPr wrap="square">
            <a:spAutoFit/>
          </a:bodyPr>
          <a:lstStyle/>
          <a:p>
            <a:pPr lvl="1">
              <a:defRPr/>
            </a:pPr>
            <a:r>
              <a:rPr lang="en-US" sz="2400" b="1" dirty="0">
                <a:cs typeface="Times New Roman" pitchFamily="18" charset="0"/>
              </a:rPr>
              <a:t>Service Broker:</a:t>
            </a:r>
          </a:p>
          <a:p>
            <a:pPr marL="1257300" lvl="2" indent="-342900">
              <a:buFont typeface="Wingdings" panose="05000000000000000000" pitchFamily="2" charset="2"/>
              <a:buChar char="Ø"/>
              <a:defRPr/>
            </a:pPr>
            <a:r>
              <a:rPr lang="en-US" sz="2400" dirty="0">
                <a:cs typeface="Times New Roman" pitchFamily="18" charset="0"/>
              </a:rPr>
              <a:t>Provides support for asynchronous communication between clients and the database server. </a:t>
            </a:r>
          </a:p>
          <a:p>
            <a:pPr marL="1257300" lvl="2" indent="-342900">
              <a:buFont typeface="Wingdings" panose="05000000000000000000" pitchFamily="2" charset="2"/>
              <a:buChar char="Ø"/>
              <a:defRPr/>
            </a:pPr>
            <a:r>
              <a:rPr lang="en-US" sz="2400" dirty="0">
                <a:cs typeface="Times New Roman" pitchFamily="18" charset="0"/>
              </a:rPr>
              <a:t>Enables reliable query </a:t>
            </a:r>
            <a:r>
              <a:rPr lang="en-US" sz="2400" dirty="0" smtClean="0">
                <a:cs typeface="Times New Roman" pitchFamily="18" charset="0"/>
              </a:rPr>
              <a:t>processing.</a:t>
            </a:r>
            <a:endParaRPr lang="en-US" sz="2400" dirty="0">
              <a:cs typeface="Times New Roman" pitchFamily="18" charset="0"/>
            </a:endParaRPr>
          </a:p>
          <a:p>
            <a:pPr lvl="2">
              <a:defRPr/>
            </a:pPr>
            <a:endParaRPr lang="en-US" sz="2400" dirty="0" smtClean="0">
              <a:cs typeface="Times New Roman" pitchFamily="18" charset="0"/>
            </a:endParaRPr>
          </a:p>
          <a:p>
            <a:pPr lvl="2">
              <a:defRPr/>
            </a:pPr>
            <a:r>
              <a:rPr lang="en-US" sz="2400" dirty="0" smtClean="0">
                <a:cs typeface="Times New Roman" pitchFamily="18" charset="0"/>
              </a:rPr>
              <a:t>The </a:t>
            </a:r>
            <a:r>
              <a:rPr lang="en-US" sz="2400" dirty="0">
                <a:cs typeface="Times New Roman" pitchFamily="18" charset="0"/>
              </a:rPr>
              <a:t>following figure shows an example of order processing system</a:t>
            </a:r>
            <a:endParaRPr lang="en-IN" sz="2400" dirty="0"/>
          </a:p>
        </p:txBody>
      </p:sp>
      <p:pic>
        <p:nvPicPr>
          <p:cNvPr id="5" name="Picture 3" descr="E:\Divya\Diagrams for slides\service broker.jpg"/>
          <p:cNvPicPr>
            <a:picLocks noChangeAspect="1" noChangeArrowheads="1"/>
          </p:cNvPicPr>
          <p:nvPr/>
        </p:nvPicPr>
        <p:blipFill>
          <a:blip r:embed="rId2" cstate="print"/>
          <a:srcRect/>
          <a:stretch>
            <a:fillRect/>
          </a:stretch>
        </p:blipFill>
        <p:spPr bwMode="auto">
          <a:xfrm>
            <a:off x="2140765" y="3700818"/>
            <a:ext cx="6248400" cy="2895600"/>
          </a:xfrm>
          <a:prstGeom prst="rect">
            <a:avLst/>
          </a:prstGeom>
          <a:noFill/>
          <a:ln w="9525">
            <a:noFill/>
            <a:miter lim="800000"/>
            <a:headEnd/>
            <a:tailEnd/>
          </a:ln>
        </p:spPr>
      </p:pic>
    </p:spTree>
    <p:extLst>
      <p:ext uri="{BB962C8B-B14F-4D97-AF65-F5344CB8AC3E}">
        <p14:creationId xmlns:p14="http://schemas.microsoft.com/office/powerpoint/2010/main" val="354459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833" y="88612"/>
            <a:ext cx="6478633" cy="584775"/>
          </a:xfrm>
          <a:prstGeom prst="rect">
            <a:avLst/>
          </a:prstGeom>
        </p:spPr>
        <p:txBody>
          <a:bodyPr wrap="none">
            <a:spAutoFit/>
          </a:bodyPr>
          <a:lstStyle/>
          <a:p>
            <a:pPr marL="285750" indent="-285750">
              <a:spcBef>
                <a:spcPct val="20000"/>
              </a:spcBef>
              <a:buFont typeface="Wingdings" panose="05000000000000000000" pitchFamily="2" charset="2"/>
              <a:buChar char="Ø"/>
            </a:pPr>
            <a:r>
              <a:rPr lang="en-US" sz="3200" dirty="0" smtClean="0">
                <a:cs typeface="Times New Roman" pitchFamily="18" charset="0"/>
              </a:rPr>
              <a:t> SQL </a:t>
            </a:r>
            <a:r>
              <a:rPr lang="en-US" sz="3200" dirty="0">
                <a:cs typeface="Times New Roman" pitchFamily="18" charset="0"/>
              </a:rPr>
              <a:t>Server </a:t>
            </a:r>
            <a:r>
              <a:rPr lang="en-US" sz="3200" dirty="0" smtClean="0">
                <a:cs typeface="Times New Roman" pitchFamily="18" charset="0"/>
              </a:rPr>
              <a:t>Components(Contd.)</a:t>
            </a:r>
            <a:endParaRPr lang="en-US" sz="3200" dirty="0">
              <a:cs typeface="Times New Roman" pitchFamily="18" charset="0"/>
            </a:endParaRPr>
          </a:p>
        </p:txBody>
      </p:sp>
      <p:sp>
        <p:nvSpPr>
          <p:cNvPr id="4" name="Rectangle 3"/>
          <p:cNvSpPr/>
          <p:nvPr/>
        </p:nvSpPr>
        <p:spPr>
          <a:xfrm>
            <a:off x="914400" y="914400"/>
            <a:ext cx="10134600" cy="1938992"/>
          </a:xfrm>
          <a:prstGeom prst="rect">
            <a:avLst/>
          </a:prstGeom>
        </p:spPr>
        <p:txBody>
          <a:bodyPr wrap="square">
            <a:spAutoFit/>
          </a:bodyPr>
          <a:lstStyle/>
          <a:p>
            <a:pPr marL="800100" lvl="1" indent="-342900">
              <a:buFont typeface="Wingdings" panose="05000000000000000000" pitchFamily="2" charset="2"/>
              <a:buChar char="Ø"/>
              <a:defRPr/>
            </a:pPr>
            <a:r>
              <a:rPr lang="en-US" sz="2400" b="1" dirty="0">
                <a:cs typeface="Times New Roman" pitchFamily="18" charset="0"/>
              </a:rPr>
              <a:t>Replication:</a:t>
            </a:r>
          </a:p>
          <a:p>
            <a:pPr marL="1257300" lvl="2" indent="-342900">
              <a:buFont typeface="Wingdings" panose="05000000000000000000" pitchFamily="2" charset="2"/>
              <a:buChar char="Ø"/>
              <a:defRPr/>
            </a:pPr>
            <a:r>
              <a:rPr lang="en-US" sz="2400" dirty="0">
                <a:cs typeface="Times New Roman" pitchFamily="18" charset="0"/>
              </a:rPr>
              <a:t>Allows you to copy and distribute data and database objects from one database server to another</a:t>
            </a:r>
            <a:r>
              <a:rPr lang="en-US" sz="2400" dirty="0" smtClean="0">
                <a:cs typeface="Times New Roman" pitchFamily="18" charset="0"/>
              </a:rPr>
              <a:t>.</a:t>
            </a:r>
          </a:p>
          <a:p>
            <a:pPr lvl="2">
              <a:defRPr/>
            </a:pPr>
            <a:endParaRPr lang="en-US" sz="2400" dirty="0">
              <a:cs typeface="Times New Roman" pitchFamily="18" charset="0"/>
            </a:endParaRPr>
          </a:p>
          <a:p>
            <a:pPr lvl="1">
              <a:defRPr/>
            </a:pPr>
            <a:r>
              <a:rPr lang="en-US" sz="2400" dirty="0">
                <a:cs typeface="Times New Roman" pitchFamily="18" charset="0"/>
              </a:rPr>
              <a:t>The following figure shows an example of order processing system</a:t>
            </a:r>
            <a:r>
              <a:rPr lang="en-US" sz="2000" dirty="0">
                <a:cs typeface="Times New Roman" pitchFamily="18" charset="0"/>
              </a:rPr>
              <a:t>.</a:t>
            </a:r>
          </a:p>
        </p:txBody>
      </p:sp>
      <p:pic>
        <p:nvPicPr>
          <p:cNvPr id="5" name="Picture 3"/>
          <p:cNvPicPr>
            <a:picLocks noChangeAspect="1" noChangeArrowheads="1"/>
          </p:cNvPicPr>
          <p:nvPr/>
        </p:nvPicPr>
        <p:blipFill>
          <a:blip r:embed="rId2" cstate="print"/>
          <a:srcRect/>
          <a:stretch>
            <a:fillRect/>
          </a:stretch>
        </p:blipFill>
        <p:spPr bwMode="auto">
          <a:xfrm>
            <a:off x="914400" y="3720640"/>
            <a:ext cx="4953000" cy="2680160"/>
          </a:xfrm>
          <a:prstGeom prst="rect">
            <a:avLst/>
          </a:prstGeom>
          <a:noFill/>
          <a:ln w="9525">
            <a:solidFill>
              <a:schemeClr val="tx1"/>
            </a:solidFill>
            <a:miter lim="800000"/>
            <a:headEnd/>
            <a:tailEnd/>
          </a:ln>
        </p:spPr>
      </p:pic>
      <p:pic>
        <p:nvPicPr>
          <p:cNvPr id="6146" name="Picture 2" descr="C:\odessa\ppt\images\s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466" y="3733340"/>
            <a:ext cx="39624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25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Build_Template_16x9">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E506D9C0288448950D5641B486D044" ma:contentTypeVersion="0" ma:contentTypeDescription="Create a new document." ma:contentTypeScope="" ma:versionID="d30f30c4119a4cc08797ccd714b03db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4B0C240-CD59-4FC7-BC3F-88679024B9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B1AB167-8EBA-4D2E-B226-7F776BCFDF2B}">
  <ds:schemaRefs>
    <ds:schemaRef ds:uri="http://schemas.microsoft.com/sharepoint/v3/contenttype/forms"/>
  </ds:schemaRefs>
</ds:datastoreItem>
</file>

<file path=customXml/itemProps3.xml><?xml version="1.0" encoding="utf-8"?>
<ds:datastoreItem xmlns:ds="http://schemas.openxmlformats.org/officeDocument/2006/customXml" ds:itemID="{7EC3163F-C7AE-43F6-9E3C-1573BE4A7DF7}">
  <ds:schemaRefs>
    <ds:schemaRef ds:uri="http://purl.org/dc/terms/"/>
    <ds:schemaRef ds:uri="http://purl.org/dc/elements/1.1/"/>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2694</TotalTime>
  <Words>1359</Words>
  <Application>Microsoft Office PowerPoint</Application>
  <PresentationFormat>Custom</PresentationFormat>
  <Paragraphs>201</Paragraphs>
  <Slides>30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ＭＳ Ｐゴシック</vt:lpstr>
      <vt:lpstr>Arial</vt:lpstr>
      <vt:lpstr>Calibri</vt:lpstr>
      <vt:lpstr>Courier New</vt:lpstr>
      <vt:lpstr>Segoe UI</vt:lpstr>
      <vt:lpstr>Segoe UI Light</vt:lpstr>
      <vt:lpstr>Times New Roman</vt:lpstr>
      <vt:lpstr>Wingdings</vt:lpstr>
      <vt:lpstr>Build_Template_16x9</vt:lpstr>
      <vt:lpstr>PowerPoint Presentation</vt:lpstr>
      <vt:lpstr>SQL Server</vt:lpstr>
      <vt:lpstr>PowerPoint Presentation</vt:lpstr>
      <vt:lpstr>SQL Server 2012 Editions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Dinoop Unnikrishnan</dc:creator>
  <cp:lastModifiedBy>Dinoop Unnikrishnan</cp:lastModifiedBy>
  <cp:revision>358</cp:revision>
  <dcterms:created xsi:type="dcterms:W3CDTF">2015-03-19T06:19:49Z</dcterms:created>
  <dcterms:modified xsi:type="dcterms:W3CDTF">2016-05-18T08:22:31Z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0x01010022E506D9C0288448950D5641B486D044</vt:lpwstr>
  </property>
</Properties>
</file>