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75" r:id="rId5"/>
    <p:sldId id="264" r:id="rId6"/>
    <p:sldId id="266" r:id="rId7"/>
    <p:sldId id="267" r:id="rId8"/>
    <p:sldId id="268" r:id="rId9"/>
    <p:sldId id="269" r:id="rId10"/>
    <p:sldId id="274" r:id="rId11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96412-929B-4A9A-AFEF-009E6DE1807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Example:</a:t>
            </a:r>
          </a:p>
          <a:p>
            <a:pPr lvl="1"/>
            <a:r>
              <a:rPr lang="en-US" sz="1400" smtClean="0">
                <a:solidFill>
                  <a:schemeClr val="accent2"/>
                </a:solidFill>
                <a:latin typeface="Arial "/>
              </a:rPr>
              <a:t>Adding a column in the existing table EmployeeLeave</a:t>
            </a:r>
            <a:endParaRPr lang="en-US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/>
            <a:endParaRPr lang="en-US" sz="900" smtClean="0">
              <a:solidFill>
                <a:schemeClr val="accent2"/>
              </a:solidFill>
              <a:latin typeface="Arial "/>
            </a:endParaRP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ALTER TABLE HumanResources.EmployeeLeave</a:t>
            </a: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ADD ClaimDetails DSCRP NOT NULL</a:t>
            </a: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CONSTRAINT chkDefClaim DEFAULT 'No Claim‘</a:t>
            </a:r>
          </a:p>
          <a:p>
            <a:pPr lvl="2"/>
            <a:endParaRPr lang="en-US" smtClean="0">
              <a:solidFill>
                <a:schemeClr val="accent2"/>
              </a:solidFill>
              <a:latin typeface="Arial 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606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608F9-7941-43BD-AEBA-EA1FD844D2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Example:</a:t>
            </a:r>
          </a:p>
          <a:p>
            <a:pPr lvl="1"/>
            <a:r>
              <a:rPr lang="en-US" sz="1400" smtClean="0">
                <a:solidFill>
                  <a:schemeClr val="accent2"/>
                </a:solidFill>
                <a:latin typeface="Arial "/>
              </a:rPr>
              <a:t>Adding a column in the existing table EmployeeLeave</a:t>
            </a:r>
            <a:endParaRPr lang="en-US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/>
            <a:endParaRPr lang="en-US" sz="900" smtClean="0">
              <a:solidFill>
                <a:schemeClr val="accent2"/>
              </a:solidFill>
              <a:latin typeface="Arial "/>
            </a:endParaRP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ALTER TABLE HumanResources.EmployeeLeave</a:t>
            </a: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ADD ClaimDetails DSCRP NOT NULL</a:t>
            </a:r>
          </a:p>
          <a:p>
            <a:pPr lvl="2"/>
            <a:r>
              <a:rPr lang="en-US" smtClean="0">
                <a:solidFill>
                  <a:schemeClr val="accent2"/>
                </a:solidFill>
                <a:latin typeface="Arial "/>
              </a:rPr>
              <a:t>CONSTRAINT chkDefClaim DEFAULT 'No Claim‘</a:t>
            </a:r>
          </a:p>
          <a:p>
            <a:pPr lvl="2"/>
            <a:endParaRPr lang="en-US" smtClean="0">
              <a:solidFill>
                <a:schemeClr val="accent2"/>
              </a:solidFill>
              <a:latin typeface="Arial 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68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86348-CFA7-4D59-8DBF-4280A3345E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>
              <a:solidFill>
                <a:schemeClr val="accent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82337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81737-9FA5-486E-9113-5DAD8F4137F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>
              <a:solidFill>
                <a:schemeClr val="accent2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43075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1B0C7-2D00-49CA-95C7-4F2407FEC8D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7575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B57DB-AF27-4CA9-A5FE-A04027790C8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4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220" y="1600201"/>
            <a:ext cx="545211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2" r:id="rId14"/>
    <p:sldLayoutId id="2147483683" r:id="rId15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Managing Tables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05740" y="305668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Modifying a Table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120597"/>
            <a:ext cx="10439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need to modify tables when there is a requirement to add or remove columns and constraints.</a:t>
            </a: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can use the ALTER TABLE statement to modify a table.</a:t>
            </a:r>
          </a:p>
          <a:p>
            <a:pPr marL="0" lvl="1">
              <a:defRPr/>
            </a:pPr>
            <a:endParaRPr lang="en-US" sz="20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076196" y="2764999"/>
            <a:ext cx="6772404" cy="243473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020870" y="2424199"/>
            <a:ext cx="2669548" cy="4359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04" y="2971531"/>
            <a:ext cx="5983275" cy="192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1081414" y="5701919"/>
            <a:ext cx="6690986" cy="996787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76196" y="5368421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28" y="5813328"/>
            <a:ext cx="5696472" cy="77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01000" y="5813328"/>
            <a:ext cx="40347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Adds a column named </a:t>
            </a:r>
            <a:r>
              <a:rPr lang="en-US" sz="1600" b="1" dirty="0" err="1">
                <a:cs typeface="Arial" pitchFamily="34" charset="0"/>
              </a:rPr>
              <a:t>ApprovedBy</a:t>
            </a:r>
            <a:r>
              <a:rPr lang="en-US" sz="1600" b="1" dirty="0">
                <a:cs typeface="Arial" pitchFamily="34" charset="0"/>
              </a:rPr>
              <a:t> to </a:t>
            </a:r>
            <a:endParaRPr lang="en-US" sz="1600" b="1" dirty="0" smtClean="0">
              <a:cs typeface="Arial" pitchFamily="34" charset="0"/>
            </a:endParaRPr>
          </a:p>
          <a:p>
            <a:r>
              <a:rPr lang="en-US" sz="1600" b="1" dirty="0" smtClean="0">
                <a:cs typeface="Arial" pitchFamily="34" charset="0"/>
              </a:rPr>
              <a:t>the </a:t>
            </a:r>
            <a:r>
              <a:rPr lang="en-US" sz="1600" b="1" dirty="0" err="1">
                <a:cs typeface="Arial" pitchFamily="34" charset="0"/>
              </a:rPr>
              <a:t>EmployeeLeave</a:t>
            </a:r>
            <a:r>
              <a:rPr lang="en-US" sz="1600" b="1" dirty="0">
                <a:cs typeface="Arial" pitchFamily="34" charset="0"/>
              </a:rPr>
              <a:t>  </a:t>
            </a:r>
            <a:r>
              <a:rPr lang="en-US" sz="1600" b="1" dirty="0" smtClean="0">
                <a:cs typeface="Arial" pitchFamily="34" charset="0"/>
              </a:rPr>
              <a:t>table </a:t>
            </a:r>
            <a:r>
              <a:rPr lang="en-US" sz="1600" b="1" dirty="0">
                <a:cs typeface="Arial" pitchFamily="34" charset="0"/>
              </a:rPr>
              <a:t>that can store string values.</a:t>
            </a:r>
          </a:p>
        </p:txBody>
      </p:sp>
    </p:spTree>
    <p:extLst>
      <p:ext uri="{BB962C8B-B14F-4D97-AF65-F5344CB8AC3E}">
        <p14:creationId xmlns:p14="http://schemas.microsoft.com/office/powerpoint/2010/main" val="10619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83920" y="5867400"/>
            <a:ext cx="7879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Drops the </a:t>
            </a:r>
            <a:r>
              <a:rPr lang="en-US" sz="1600" b="1" dirty="0" err="1">
                <a:cs typeface="Arial" pitchFamily="34" charset="0"/>
              </a:rPr>
              <a:t>chkDefLeave</a:t>
            </a:r>
            <a:r>
              <a:rPr lang="en-US" sz="1600" b="1" dirty="0">
                <a:cs typeface="Arial" pitchFamily="34" charset="0"/>
              </a:rPr>
              <a:t> constraint from  </a:t>
            </a:r>
            <a:r>
              <a:rPr lang="en-US" sz="1600" b="1" dirty="0" smtClean="0">
                <a:cs typeface="Arial" pitchFamily="34" charset="0"/>
              </a:rPr>
              <a:t>the </a:t>
            </a:r>
            <a:r>
              <a:rPr lang="en-US" sz="1600" b="1" dirty="0" err="1">
                <a:cs typeface="Arial" pitchFamily="34" charset="0"/>
              </a:rPr>
              <a:t>EmployeeLeave</a:t>
            </a:r>
            <a:r>
              <a:rPr lang="en-US" sz="1600" b="1" dirty="0">
                <a:cs typeface="Arial" pitchFamily="34" charset="0"/>
              </a:rPr>
              <a:t> table</a:t>
            </a:r>
            <a:r>
              <a:rPr lang="en-US" sz="1600" dirty="0">
                <a:solidFill>
                  <a:srgbClr val="C00000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246161"/>
            <a:ext cx="9809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can drop a constraint by using the ALTER TABLE statement.</a:t>
            </a:r>
          </a:p>
          <a:p>
            <a:pPr marL="0" lvl="1"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r>
              <a:rPr lang="en-US" sz="2400" dirty="0">
                <a:cs typeface="Courier New" pitchFamily="49" charset="0"/>
              </a:rPr>
              <a:t>		</a:t>
            </a:r>
            <a:r>
              <a:rPr lang="en-US" sz="2400" dirty="0">
                <a:cs typeface="Times New Roman" pitchFamily="18" charset="0"/>
              </a:rPr>
              <a:t>	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203589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Modifying a </a:t>
            </a:r>
            <a:r>
              <a:rPr lang="en-GB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5675" y="2704788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0561" y="2367665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" y="2871709"/>
            <a:ext cx="5339429" cy="86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525675" y="4382639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0561" y="4045516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6" y="4659351"/>
            <a:ext cx="4977765" cy="8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5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325237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Renaming a Table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0561" y="5860093"/>
            <a:ext cx="6583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Renames the </a:t>
            </a:r>
            <a:r>
              <a:rPr lang="en-US" sz="1600" b="1" dirty="0" err="1">
                <a:cs typeface="Arial" pitchFamily="34" charset="0"/>
              </a:rPr>
              <a:t>EmployeeLeave</a:t>
            </a:r>
            <a:r>
              <a:rPr lang="en-US" sz="1600" b="1" dirty="0">
                <a:cs typeface="Arial" pitchFamily="34" charset="0"/>
              </a:rPr>
              <a:t>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" y="1600200"/>
            <a:ext cx="1063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can rename a table by using the </a:t>
            </a:r>
            <a:r>
              <a:rPr lang="en-US" sz="2400" dirty="0" err="1">
                <a:cs typeface="Times New Roman" pitchFamily="18" charset="0"/>
              </a:rPr>
              <a:t>sp_rename</a:t>
            </a:r>
            <a:r>
              <a:rPr lang="en-US" sz="2400" dirty="0">
                <a:cs typeface="Times New Roman" pitchFamily="18" charset="0"/>
              </a:rPr>
              <a:t> stored procedure.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25675" y="2704788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70561" y="2367665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5675" y="4382639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0561" y="4045516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9" y="2968668"/>
            <a:ext cx="4595490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5" y="4495800"/>
            <a:ext cx="620013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8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060" y="339305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Dropping a Table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525" y="5809989"/>
            <a:ext cx="6583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Deletes the </a:t>
            </a:r>
            <a:r>
              <a:rPr lang="en-US" sz="1600" b="1" dirty="0" err="1">
                <a:cs typeface="Arial" pitchFamily="34" charset="0"/>
              </a:rPr>
              <a:t>EmployeeVacation</a:t>
            </a:r>
            <a:r>
              <a:rPr lang="en-US" sz="1600" b="1" dirty="0">
                <a:cs typeface="Arial" pitchFamily="34" charset="0"/>
              </a:rPr>
              <a:t>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178" y="1600200"/>
            <a:ext cx="932902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can delete a table by using the DROP TABLE statement.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25675" y="2704788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70561" y="2367665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0561" y="4214077"/>
            <a:ext cx="6751530" cy="117580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70561" y="4045516"/>
            <a:ext cx="2669548" cy="33712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82956"/>
            <a:ext cx="5410200" cy="6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199"/>
            <a:ext cx="5715000" cy="5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5" name="Text Box 3"/>
          <p:cNvSpPr txBox="1">
            <a:spLocks noChangeArrowheads="1"/>
          </p:cNvSpPr>
          <p:nvPr/>
        </p:nvSpPr>
        <p:spPr bwMode="auto">
          <a:xfrm>
            <a:off x="223590" y="126426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Managing Tables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5885" y="713289"/>
            <a:ext cx="10972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Problem Statement: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The management of </a:t>
            </a:r>
            <a:r>
              <a:rPr lang="en-US" sz="2400" dirty="0" err="1"/>
              <a:t>AdventureWorks</a:t>
            </a:r>
            <a:r>
              <a:rPr lang="en-US" sz="2400" dirty="0"/>
              <a:t>, Inc. has decided to provide travel and medical reimbursements to the employees. They want to store the details of these reimbursements in the database. For this, you need to create a database table, </a:t>
            </a:r>
            <a:r>
              <a:rPr lang="en-US" sz="2400" dirty="0" err="1"/>
              <a:t>EmployeeReimbursements</a:t>
            </a:r>
            <a:r>
              <a:rPr lang="en-US" sz="2400" dirty="0"/>
              <a:t>. The following table shows the structure of the </a:t>
            </a:r>
            <a:r>
              <a:rPr lang="en-US" sz="2400" dirty="0" err="1"/>
              <a:t>EmployeeReimbursements</a:t>
            </a:r>
            <a:r>
              <a:rPr lang="en-US" sz="2400" dirty="0"/>
              <a:t> table</a:t>
            </a:r>
            <a:r>
              <a:rPr lang="en-US" sz="2400" dirty="0" smtClean="0"/>
              <a:t>.</a:t>
            </a:r>
            <a:endParaRPr lang="en-US" dirty="0">
              <a:latin typeface="Arial 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800" dirty="0">
              <a:latin typeface="Arial 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19251"/>
              </p:ext>
            </p:extLst>
          </p:nvPr>
        </p:nvGraphicFramePr>
        <p:xfrm>
          <a:off x="685800" y="3144724"/>
          <a:ext cx="11125200" cy="326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/>
                <a:gridCol w="3708400"/>
                <a:gridCol w="3708400"/>
              </a:tblGrid>
              <a:tr h="41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Columns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Data Type and Size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Constraints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RimID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Primary key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3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EmployeeID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Foreign key references the EmployeeID of the Employee Table, NOT NULL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Amount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money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Amount&gt;0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RimType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(20)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RimType should be Medical, Cash, or Local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9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Pending_with 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varchar(30)</a:t>
                      </a: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NOT NULL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3190" marR="1231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63963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How will you create the </a:t>
            </a:r>
            <a:r>
              <a:rPr lang="en-US" sz="2400" dirty="0" smtClean="0"/>
              <a:t>table ?</a:t>
            </a:r>
          </a:p>
        </p:txBody>
      </p:sp>
    </p:spTree>
    <p:extLst>
      <p:ext uri="{BB962C8B-B14F-4D97-AF65-F5344CB8AC3E}">
        <p14:creationId xmlns:p14="http://schemas.microsoft.com/office/powerpoint/2010/main" val="3838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438" y="1752600"/>
            <a:ext cx="111559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In this session, you learned that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endParaRPr lang="en-US" sz="2400" dirty="0"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ALTER TABLE statement is used to modify a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DROP TABLE statement is used to delete a table.</a:t>
            </a:r>
          </a:p>
        </p:txBody>
      </p:sp>
    </p:spTree>
    <p:extLst>
      <p:ext uri="{BB962C8B-B14F-4D97-AF65-F5344CB8AC3E}">
        <p14:creationId xmlns:p14="http://schemas.microsoft.com/office/powerpoint/2010/main" val="1965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B622C9-4575-4A6E-B2A5-74F507050313}">
  <ds:schemaRefs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2C528E-39B6-4C72-B9BB-4D28F7D223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88E04-598D-4296-BAA3-7A00CE2C5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328</Words>
  <Application>Microsoft Office PowerPoint</Application>
  <PresentationFormat>Custom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Arial </vt:lpstr>
      <vt:lpstr>Calibri</vt:lpstr>
      <vt:lpstr>Courier New</vt:lpstr>
      <vt:lpstr>Segoe UI</vt:lpstr>
      <vt:lpstr>Segoe UI Light</vt:lpstr>
      <vt:lpstr>Tahoma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208</cp:revision>
  <dcterms:created xsi:type="dcterms:W3CDTF">2015-03-19T06:19:49Z</dcterms:created>
  <dcterms:modified xsi:type="dcterms:W3CDTF">2016-05-20T09:46:28Z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