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3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1066800"/>
            <a:ext cx="11734800" cy="5181600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>
            <a:lvl1pPr marL="0" indent="0" algn="l" defTabSz="752816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75281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76407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09049" indent="-232641" algn="l" defTabSz="7528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0839" indent="-241789" algn="l" defTabSz="7528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070243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650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058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9465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Modifying Table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952" y="362211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30498" y="1655844"/>
            <a:ext cx="6708502" cy="215415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25281" y="1322346"/>
            <a:ext cx="1701854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8996"/>
            <a:ext cx="5562600" cy="200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4142366"/>
            <a:ext cx="929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You need to consider the following guidelines while updating data: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An update can be done on only one table at a time.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If an update violates integrity constraints, then the entire update is rolled back.</a:t>
            </a:r>
          </a:p>
        </p:txBody>
      </p:sp>
    </p:spTree>
    <p:extLst>
      <p:ext uri="{BB962C8B-B14F-4D97-AF65-F5344CB8AC3E}">
        <p14:creationId xmlns:p14="http://schemas.microsoft.com/office/powerpoint/2010/main" val="217064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276" y="924223"/>
            <a:ext cx="4654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UPDATE and Table Expressions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52" y="1524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001689" y="1511740"/>
            <a:ext cx="922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 T-SQL, you can modify data through table expressions like CTEs and derived </a:t>
            </a:r>
            <a:r>
              <a:rPr lang="en-US" sz="2000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capability can be useful, for example, when you want to be able to see which rows are </a:t>
            </a:r>
            <a:r>
              <a:rPr lang="en-US" sz="2000" dirty="0" smtClean="0"/>
              <a:t>going to </a:t>
            </a:r>
            <a:r>
              <a:rPr lang="en-US" sz="2000" dirty="0"/>
              <a:t>be modified and with what data before you actually apply the update.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93509" y="3352800"/>
            <a:ext cx="5547857" cy="2774577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5819" y="3096632"/>
            <a:ext cx="1701854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" y="3512452"/>
            <a:ext cx="4591050" cy="24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6168424" y="3352800"/>
            <a:ext cx="5871175" cy="26689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117952" y="3100938"/>
            <a:ext cx="1701854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3512453"/>
            <a:ext cx="4638675" cy="21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2469986" y="6127378"/>
            <a:ext cx="384401" cy="417881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8763000" y="6021702"/>
            <a:ext cx="423864" cy="499063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5805" y="6545259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Update through CTE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89988" y="6412443"/>
            <a:ext cx="359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Update through Derived Tables</a:t>
            </a:r>
          </a:p>
        </p:txBody>
      </p:sp>
    </p:spTree>
    <p:extLst>
      <p:ext uri="{BB962C8B-B14F-4D97-AF65-F5344CB8AC3E}">
        <p14:creationId xmlns:p14="http://schemas.microsoft.com/office/powerpoint/2010/main" val="3382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275" y="955764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Deleting Data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24000" y="1458910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T-SQL supports two statements that you can use to delete rows from a table: DELETE </a:t>
            </a:r>
            <a:r>
              <a:rPr lang="en-US" sz="2000" dirty="0" smtClean="0"/>
              <a:t>and TRUNCATE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19712" y="2332973"/>
            <a:ext cx="25942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DELETE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2733083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It deletes </a:t>
            </a:r>
            <a:r>
              <a:rPr lang="en-US" sz="2000" dirty="0"/>
              <a:t>rows from a table. You can optionally specify </a:t>
            </a:r>
            <a:r>
              <a:rPr lang="en-US" sz="2000" dirty="0" smtClean="0"/>
              <a:t>a predicate </a:t>
            </a:r>
            <a:r>
              <a:rPr lang="en-US" sz="2000" dirty="0"/>
              <a:t>to restrict the rows to be deleted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19712" y="3789081"/>
            <a:ext cx="4233288" cy="131631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45275" y="3511129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4" y="3931470"/>
            <a:ext cx="3607496" cy="91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 bwMode="auto">
          <a:xfrm>
            <a:off x="5475682" y="3817112"/>
            <a:ext cx="4233288" cy="128828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5501245" y="3539160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66" y="4007654"/>
            <a:ext cx="3657601" cy="94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0" y="5481543"/>
            <a:ext cx="9179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If you don’t specify a predicate, all rows from the target table are deleted</a:t>
            </a:r>
          </a:p>
        </p:txBody>
      </p:sp>
    </p:spTree>
    <p:extLst>
      <p:ext uri="{BB962C8B-B14F-4D97-AF65-F5344CB8AC3E}">
        <p14:creationId xmlns:p14="http://schemas.microsoft.com/office/powerpoint/2010/main" val="3615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989" y="1148767"/>
            <a:ext cx="2980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TRUNCATE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71600" y="16764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TRUNCATE statement deletes all rows from the target table. Unlike the DELETE </a:t>
            </a:r>
            <a:r>
              <a:rPr lang="en-US" dirty="0" smtClean="0"/>
              <a:t>statement, it </a:t>
            </a:r>
            <a:r>
              <a:rPr lang="en-US" dirty="0"/>
              <a:t>doesn’t have an optional filter, so it’s all or nothing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15648" y="2805723"/>
            <a:ext cx="4293723" cy="85911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41212" y="2527771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75" y="2959057"/>
            <a:ext cx="4261897" cy="46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4536510"/>
            <a:ext cx="8999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When you need to delete all rows from a table, it is usually preferred to use </a:t>
            </a:r>
            <a:r>
              <a:rPr lang="en-US" sz="2000" dirty="0" smtClean="0"/>
              <a:t>TRUNCATE because </a:t>
            </a:r>
            <a:r>
              <a:rPr lang="en-US" sz="2000" dirty="0"/>
              <a:t>it is significantly faster than DELETE</a:t>
            </a:r>
          </a:p>
        </p:txBody>
      </p:sp>
    </p:spTree>
    <p:extLst>
      <p:ext uri="{BB962C8B-B14F-4D97-AF65-F5344CB8AC3E}">
        <p14:creationId xmlns:p14="http://schemas.microsoft.com/office/powerpoint/2010/main" val="11486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35253"/>
              </p:ext>
            </p:extLst>
          </p:nvPr>
        </p:nvGraphicFramePr>
        <p:xfrm>
          <a:off x="1219200" y="1275040"/>
          <a:ext cx="103632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TRUNCATE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DELETE statement writes significantly more to the transaction log compared to the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TRUNCATE statement. For DELETE, SQL Server records in the log the actual data that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was deleted.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TRUNCATE, SQL Server records information only about which pages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were deallocated. As a result, the TRUNCATE statement tends to be substantially faster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DELETE statement doesn’t attempt to reset an identity property if one is associated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a column in the target table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TRUNCATE statement does.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DELETE statement is supported if there’s a foreign key pointing to the table in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question as long as there are no related rows in the referencing table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TRUNCATE is not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allowed if a foreign key is pointing to the table—even if there are no related rows in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referencing table, and even if the foreign key is disabled.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DELETE statement is allowed against a table involved in an indexed view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TRUNCATE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statement is disallowed in such a case.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DELETE statement requires DELETE permissions on the target table.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TRUNCATE</a:t>
                      </a:r>
                    </a:p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statement requires ALTER permissions on the target table.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286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81337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Delete vs Truncate</a:t>
            </a:r>
          </a:p>
        </p:txBody>
      </p:sp>
    </p:spTree>
    <p:extLst>
      <p:ext uri="{BB962C8B-B14F-4D97-AF65-F5344CB8AC3E}">
        <p14:creationId xmlns:p14="http://schemas.microsoft.com/office/powerpoint/2010/main" val="14063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1014701"/>
            <a:ext cx="371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DELETE Based on a Join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470062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delete rows from one table based on </a:t>
            </a:r>
            <a:r>
              <a:rPr lang="en-US" dirty="0" smtClean="0"/>
              <a:t>information that </a:t>
            </a:r>
            <a:r>
              <a:rPr lang="en-US" dirty="0"/>
              <a:t>you evaluate in related rows in other tables.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515648" y="2569881"/>
            <a:ext cx="7018752" cy="177351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541212" y="2291929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03" y="2689877"/>
            <a:ext cx="5867597" cy="165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4929083"/>
            <a:ext cx="1082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FROM clause defining the JOIN table operator is logically evaluated first. The join</a:t>
            </a:r>
          </a:p>
          <a:p>
            <a:r>
              <a:rPr lang="en-US" sz="2000" dirty="0"/>
              <a:t>matches orders with their respective customers. Then the WHERE clause filters only the </a:t>
            </a:r>
            <a:r>
              <a:rPr lang="en-US" sz="2000" dirty="0" smtClean="0"/>
              <a:t>rows where </a:t>
            </a:r>
            <a:r>
              <a:rPr lang="en-US" sz="2000" dirty="0"/>
              <a:t>the customer’s country is the USA.</a:t>
            </a:r>
          </a:p>
        </p:txBody>
      </p:sp>
    </p:spTree>
    <p:extLst>
      <p:ext uri="{BB962C8B-B14F-4D97-AF65-F5344CB8AC3E}">
        <p14:creationId xmlns:p14="http://schemas.microsoft.com/office/powerpoint/2010/main" val="6326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620" y="849910"/>
            <a:ext cx="446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DELETE Using Table 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75858" y="1309579"/>
            <a:ext cx="6587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T-SQL supports deleting rows by using table expressions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9196" y="4527352"/>
            <a:ext cx="6072604" cy="202584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4760" y="4249400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90198"/>
            <a:ext cx="495300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4570" y="1997901"/>
            <a:ext cx="103504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suppose  </a:t>
            </a:r>
            <a:r>
              <a:rPr lang="en-US" sz="2000" dirty="0"/>
              <a:t>you want to delete the 100 oldest orders (based on </a:t>
            </a:r>
            <a:r>
              <a:rPr lang="en-US" sz="2000" dirty="0" err="1"/>
              <a:t>orderdate</a:t>
            </a:r>
            <a:r>
              <a:rPr lang="en-US" sz="2000" dirty="0"/>
              <a:t>,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 </a:t>
            </a:r>
            <a:r>
              <a:rPr lang="en-US" sz="2000" dirty="0"/>
              <a:t>ordering). The DELETE statement supports using the TOP option directly, but it</a:t>
            </a:r>
          </a:p>
          <a:p>
            <a:r>
              <a:rPr lang="en-US" sz="2000" dirty="0" smtClean="0"/>
              <a:t>    doesn’t </a:t>
            </a:r>
            <a:r>
              <a:rPr lang="en-US" sz="2000" dirty="0"/>
              <a:t>support an ORDER BY </a:t>
            </a:r>
            <a:r>
              <a:rPr lang="en-US" sz="2000" dirty="0" smtClean="0"/>
              <a:t>clause.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You can achieve the same using table expressions as follows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2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84548" y="1192068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Additional aspects </a:t>
            </a:r>
            <a:r>
              <a:rPr lang="en-US" sz="2400" dirty="0"/>
              <a:t>of data </a:t>
            </a:r>
            <a:r>
              <a:rPr lang="en-US" sz="2400" dirty="0" smtClean="0"/>
              <a:t>modification such as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0782"/>
            <a:ext cx="6172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SEQUENCE object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IDENTITY column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MERGE </a:t>
            </a:r>
            <a:r>
              <a:rPr lang="en-US" dirty="0"/>
              <a:t>statement,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OUTPUT </a:t>
            </a:r>
            <a:r>
              <a:rPr lang="en-US" dirty="0"/>
              <a:t>option.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548" y="3536722"/>
            <a:ext cx="982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i="1" dirty="0"/>
              <a:t>IDENTITY column property </a:t>
            </a:r>
            <a:r>
              <a:rPr lang="en-US" sz="2000" dirty="0"/>
              <a:t>and the </a:t>
            </a:r>
            <a:r>
              <a:rPr lang="en-US" sz="2000" i="1" dirty="0"/>
              <a:t>sequence object </a:t>
            </a:r>
            <a:r>
              <a:rPr lang="en-US" sz="2000" dirty="0"/>
              <a:t>are both features that you can use </a:t>
            </a:r>
            <a:r>
              <a:rPr lang="en-US" sz="2000" dirty="0" smtClean="0"/>
              <a:t>to generate </a:t>
            </a:r>
            <a:r>
              <a:rPr lang="en-US" sz="2000" dirty="0"/>
              <a:t>a sequence of numbers automatically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037" y="4495800"/>
            <a:ext cx="7937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smtClean="0"/>
              <a:t>IDENTITY property </a:t>
            </a:r>
            <a:r>
              <a:rPr lang="en-US" sz="2000" dirty="0"/>
              <a:t>is a very old feature in the product and has a number of limitations and </a:t>
            </a:r>
            <a:r>
              <a:rPr lang="en-US" sz="2000" dirty="0" smtClean="0"/>
              <a:t>restrictions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The </a:t>
            </a:r>
            <a:r>
              <a:rPr lang="en-US" sz="2000" dirty="0"/>
              <a:t>sequence object was introduced in SQL Server 2012 and overcomes many of the </a:t>
            </a:r>
            <a:r>
              <a:rPr lang="en-US" sz="2000" dirty="0" smtClean="0"/>
              <a:t>limitations of </a:t>
            </a:r>
            <a:r>
              <a:rPr lang="en-US" sz="2000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40453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4194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IDENTITY Column 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24000" y="1575509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IDENTITY is a property of a column in a </a:t>
            </a:r>
            <a:r>
              <a:rPr lang="en-US" sz="2000" dirty="0" smtClean="0"/>
              <a:t>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property automatically assigns a value </a:t>
            </a:r>
            <a:r>
              <a:rPr lang="en-US" sz="2000" dirty="0" smtClean="0"/>
              <a:t>to the </a:t>
            </a:r>
            <a:r>
              <a:rPr lang="en-US" sz="2000" dirty="0"/>
              <a:t>column upon insertion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Can </a:t>
            </a:r>
            <a:r>
              <a:rPr lang="en-US" sz="2000" dirty="0"/>
              <a:t>define it for columns with any numeric type that has </a:t>
            </a:r>
            <a:r>
              <a:rPr lang="en-US" sz="2000" dirty="0" smtClean="0"/>
              <a:t>a scale </a:t>
            </a:r>
            <a:r>
              <a:rPr lang="en-US" sz="2000" dirty="0"/>
              <a:t>of </a:t>
            </a:r>
            <a:r>
              <a:rPr lang="en-US" sz="2000" dirty="0" smtClean="0"/>
              <a:t>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optionally specify a seed and an </a:t>
            </a:r>
            <a:r>
              <a:rPr lang="en-US" sz="2000" dirty="0" smtClean="0"/>
              <a:t>increment.(</a:t>
            </a:r>
            <a:r>
              <a:rPr lang="en-US" sz="2000" dirty="0"/>
              <a:t>defaults are 1 and </a:t>
            </a:r>
            <a:r>
              <a:rPr lang="en-US" sz="2000" dirty="0" smtClean="0"/>
              <a:t>1).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Only one column in a table can have an IDENTITY property.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367936" y="3705151"/>
            <a:ext cx="6252064" cy="231464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393501" y="3427200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74" y="3876638"/>
            <a:ext cx="5710826" cy="199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6126301"/>
            <a:ext cx="906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When you insert rows into the table, don’t specify a value for the IDENTITY column </a:t>
            </a:r>
            <a:r>
              <a:rPr lang="en-US" sz="2000" dirty="0" smtClean="0"/>
              <a:t>because it </a:t>
            </a:r>
            <a:r>
              <a:rPr lang="en-US" sz="2000" dirty="0"/>
              <a:t>gets its values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1855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312860" y="941635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T-SQL provides a number of functions that you can use to query the last identity </a:t>
            </a:r>
            <a:r>
              <a:rPr lang="en-US" sz="2000" dirty="0" smtClean="0"/>
              <a:t>value  generated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12860" y="1885167"/>
            <a:ext cx="964247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SCOPE_IDENTITY </a:t>
            </a:r>
            <a:r>
              <a:rPr lang="en-US" sz="2000" dirty="0"/>
              <a:t>F</a:t>
            </a:r>
            <a:r>
              <a:rPr lang="en-US" sz="2000" dirty="0" smtClean="0"/>
              <a:t>unction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It </a:t>
            </a:r>
            <a:r>
              <a:rPr lang="en-US" dirty="0"/>
              <a:t>returns the last identity value generated in your </a:t>
            </a:r>
            <a:r>
              <a:rPr lang="en-US" dirty="0" smtClean="0"/>
              <a:t>session in </a:t>
            </a:r>
            <a:r>
              <a:rPr lang="en-US" dirty="0"/>
              <a:t>the current scope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@@IDENTITY F</a:t>
            </a:r>
            <a:r>
              <a:rPr lang="en-US" sz="2000" dirty="0" smtClean="0"/>
              <a:t>unction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It  </a:t>
            </a:r>
            <a:r>
              <a:rPr lang="en-US" dirty="0"/>
              <a:t>returns the last identity value generated in your </a:t>
            </a:r>
            <a:r>
              <a:rPr lang="en-US" dirty="0" smtClean="0"/>
              <a:t>session regardless </a:t>
            </a:r>
            <a:r>
              <a:rPr lang="en-US" dirty="0"/>
              <a:t>of scope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IDENT_CURRENT Function :</a:t>
            </a:r>
          </a:p>
          <a:p>
            <a:r>
              <a:rPr lang="en-US" dirty="0" smtClean="0"/>
              <a:t>         It accepts </a:t>
            </a:r>
            <a:r>
              <a:rPr lang="en-US" dirty="0"/>
              <a:t>a table as input and returns the last </a:t>
            </a:r>
            <a:r>
              <a:rPr lang="en-US" dirty="0" smtClean="0"/>
              <a:t>identity value </a:t>
            </a:r>
            <a:r>
              <a:rPr lang="en-US" dirty="0"/>
              <a:t>generated in the input table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  regardless </a:t>
            </a:r>
            <a:r>
              <a:rPr lang="en-US" dirty="0"/>
              <a:t>of session.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312860" y="4841604"/>
            <a:ext cx="5240340" cy="178779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346756" y="4649536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30" y="5163134"/>
            <a:ext cx="4876800" cy="126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127011"/>
            <a:ext cx="224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Inserting Data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85800" y="2286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693230"/>
            <a:ext cx="982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T-SQL supports a number of different methods that you can use to insert data into </a:t>
            </a:r>
            <a:r>
              <a:rPr lang="en-US" sz="2000" dirty="0" smtClean="0"/>
              <a:t>your tables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96370" y="2505670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Those include statements like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66900" y="3124200"/>
            <a:ext cx="906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INSERT </a:t>
            </a:r>
            <a:r>
              <a:rPr lang="en-US" sz="2000" dirty="0" smtClean="0"/>
              <a:t>VALUES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Insert </a:t>
            </a:r>
            <a:r>
              <a:rPr lang="en-US" sz="2000" dirty="0"/>
              <a:t>single and multiple rows into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INSERT </a:t>
            </a:r>
            <a:r>
              <a:rPr lang="en-US" sz="2000" dirty="0" smtClean="0"/>
              <a:t>SELECT :</a:t>
            </a:r>
          </a:p>
          <a:p>
            <a:r>
              <a:rPr lang="en-US" sz="2000" dirty="0" smtClean="0"/>
              <a:t>                     </a:t>
            </a:r>
            <a:r>
              <a:rPr lang="en-US" sz="2000" dirty="0"/>
              <a:t>Insert the result of a query into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INSERT EXEC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                   </a:t>
            </a:r>
            <a:r>
              <a:rPr lang="en-US" sz="2000" dirty="0"/>
              <a:t>Insert the result of a stored procedure or a dynamic batch into a 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table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SELECT </a:t>
            </a:r>
            <a:r>
              <a:rPr lang="en-US" sz="2000" dirty="0" smtClean="0"/>
              <a:t>INTO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Use </a:t>
            </a:r>
            <a:r>
              <a:rPr lang="en-US" sz="2000" dirty="0"/>
              <a:t>a query result to create and populate a table</a:t>
            </a:r>
          </a:p>
        </p:txBody>
      </p:sp>
    </p:spTree>
    <p:extLst>
      <p:ext uri="{BB962C8B-B14F-4D97-AF65-F5344CB8AC3E}">
        <p14:creationId xmlns:p14="http://schemas.microsoft.com/office/powerpoint/2010/main" val="6464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58334"/>
            <a:ext cx="2483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Sequence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71600" y="1490887"/>
            <a:ext cx="10134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Unlike the IDENTITY column property, </a:t>
            </a:r>
            <a:r>
              <a:rPr lang="en-US" sz="2000" dirty="0" smtClean="0"/>
              <a:t>a sequence </a:t>
            </a:r>
            <a:r>
              <a:rPr lang="en-US" sz="2000" dirty="0"/>
              <a:t>is an independent </a:t>
            </a:r>
            <a:r>
              <a:rPr lang="en-US" sz="2000" dirty="0" smtClean="0"/>
              <a:t>object in the  database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It’s not tied to </a:t>
            </a:r>
            <a:r>
              <a:rPr lang="en-US" dirty="0" smtClean="0"/>
              <a:t>a  particular </a:t>
            </a:r>
            <a:r>
              <a:rPr lang="en-US" dirty="0"/>
              <a:t>column in a particular table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Like IDENTITY, all numeric types with a scale of 0 are </a:t>
            </a:r>
            <a:r>
              <a:rPr lang="en-US" dirty="0" smtClean="0"/>
              <a:t>supported.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148992" y="2982921"/>
            <a:ext cx="4427952" cy="84318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092364" y="2856881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12563"/>
            <a:ext cx="3520857" cy="46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4400" y="3886200"/>
            <a:ext cx="967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are some of the properties and their default values: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3291" y="4401948"/>
            <a:ext cx="104433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INCREMENT BY  :  </a:t>
            </a:r>
            <a:r>
              <a:rPr lang="en-US" dirty="0" smtClean="0"/>
              <a:t>Increment value( </a:t>
            </a:r>
            <a:r>
              <a:rPr lang="en-US" dirty="0"/>
              <a:t>default is 1</a:t>
            </a:r>
            <a:r>
              <a:rPr lang="en-US" dirty="0" smtClean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MINVALUE  : </a:t>
            </a:r>
            <a:r>
              <a:rPr lang="en-US" dirty="0" smtClean="0"/>
              <a:t>The </a:t>
            </a:r>
            <a:r>
              <a:rPr lang="en-US" dirty="0"/>
              <a:t>minimum value to </a:t>
            </a:r>
            <a:r>
              <a:rPr lang="en-US" dirty="0" smtClean="0"/>
              <a:t>support(default is minimum value in the type)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MAXVALUE </a:t>
            </a:r>
            <a:r>
              <a:rPr lang="en-US" b="1" dirty="0" smtClean="0"/>
              <a:t> : </a:t>
            </a:r>
            <a:r>
              <a:rPr lang="en-US" dirty="0" smtClean="0"/>
              <a:t>The </a:t>
            </a:r>
            <a:r>
              <a:rPr lang="en-US" dirty="0"/>
              <a:t>maximum value to </a:t>
            </a:r>
            <a:r>
              <a:rPr lang="en-US" dirty="0" smtClean="0"/>
              <a:t>support(default is </a:t>
            </a:r>
            <a:r>
              <a:rPr lang="en-US" dirty="0" err="1" smtClean="0"/>
              <a:t>maximun</a:t>
            </a:r>
            <a:r>
              <a:rPr lang="en-US" dirty="0" smtClean="0"/>
              <a:t> value in the type)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CYC LE | NO CYC </a:t>
            </a:r>
            <a:r>
              <a:rPr lang="fr-FR" b="1" dirty="0" smtClean="0"/>
              <a:t>LE : </a:t>
            </a:r>
            <a:r>
              <a:rPr lang="en-US" dirty="0"/>
              <a:t>Defines whether to allow the sequence to cycle or not</a:t>
            </a:r>
            <a:r>
              <a:rPr lang="en-US" dirty="0" smtClean="0"/>
              <a:t>.(Default is NO CYCLE)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START WITH </a:t>
            </a:r>
            <a:r>
              <a:rPr lang="en-US" b="1" dirty="0" smtClean="0"/>
              <a:t> : </a:t>
            </a:r>
            <a:r>
              <a:rPr lang="en-US" dirty="0" smtClean="0"/>
              <a:t>The </a:t>
            </a:r>
            <a:r>
              <a:rPr lang="en-US" dirty="0"/>
              <a:t>sequence start </a:t>
            </a:r>
            <a:r>
              <a:rPr lang="en-US" dirty="0" smtClean="0"/>
              <a:t>value(Default is MINVALUE for an ascending sequence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MAXVALUE for a descending one)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366472" y="2901744"/>
            <a:ext cx="4427952" cy="83804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6135273" y="2680096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94" y="2958048"/>
            <a:ext cx="2981325" cy="7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5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Merging Data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485900" y="1600200"/>
            <a:ext cx="1055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 the MERGE statement, you can merge data from a source table into a target table.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</a:t>
            </a:r>
            <a:r>
              <a:rPr lang="en-US" sz="2000" dirty="0"/>
              <a:t> </a:t>
            </a:r>
            <a:r>
              <a:rPr lang="en-US" sz="2000" dirty="0" smtClean="0"/>
              <a:t>statement </a:t>
            </a:r>
            <a:r>
              <a:rPr lang="en-US" sz="2000" dirty="0"/>
              <a:t>has many practical uses in both online transaction processing (OLTP) scenarios </a:t>
            </a:r>
            <a:r>
              <a:rPr lang="en-US" sz="2000" dirty="0" smtClean="0"/>
              <a:t>and in </a:t>
            </a:r>
            <a:r>
              <a:rPr lang="en-US" sz="2000" dirty="0"/>
              <a:t>data warehousing ones.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130966" y="2950891"/>
            <a:ext cx="7327234" cy="259633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164861" y="2758824"/>
            <a:ext cx="1831411" cy="38081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65" y="3200400"/>
            <a:ext cx="637415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93477" y="5547231"/>
            <a:ext cx="9244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MERGE INTO </a:t>
            </a:r>
            <a:r>
              <a:rPr lang="en-US" b="1" i="1" dirty="0"/>
              <a:t>&lt;target table</a:t>
            </a:r>
            <a:r>
              <a:rPr lang="en-US" b="1" i="1" dirty="0" smtClean="0"/>
              <a:t>&gt;  :   </a:t>
            </a:r>
            <a:r>
              <a:rPr lang="en-US" dirty="0" smtClean="0"/>
              <a:t>This </a:t>
            </a:r>
            <a:r>
              <a:rPr lang="en-US" dirty="0"/>
              <a:t>clause defines the target table for the operation.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93478" y="5935352"/>
            <a:ext cx="985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USING </a:t>
            </a:r>
            <a:r>
              <a:rPr lang="en-US" b="1" i="1" dirty="0"/>
              <a:t>&lt;source table&gt; </a:t>
            </a:r>
            <a:r>
              <a:rPr lang="en-US" b="1" i="1" dirty="0" smtClean="0"/>
              <a:t>   :  </a:t>
            </a:r>
            <a:r>
              <a:rPr lang="en-US" dirty="0" smtClean="0"/>
              <a:t>This </a:t>
            </a:r>
            <a:r>
              <a:rPr lang="en-US" dirty="0"/>
              <a:t>clause defines the source table for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9427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45749" y="1356606"/>
            <a:ext cx="937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ON </a:t>
            </a:r>
            <a:r>
              <a:rPr lang="en-US" sz="2400" b="1" i="1" dirty="0"/>
              <a:t>&lt;merge predicate</a:t>
            </a:r>
            <a:r>
              <a:rPr lang="en-US" sz="2400" b="1" i="1" dirty="0" smtClean="0"/>
              <a:t>&gt; :</a:t>
            </a:r>
            <a:r>
              <a:rPr lang="en-US" sz="2400" dirty="0" smtClean="0"/>
              <a:t> </a:t>
            </a:r>
            <a:r>
              <a:rPr lang="en-US" sz="2400" dirty="0"/>
              <a:t>D</a:t>
            </a:r>
            <a:r>
              <a:rPr lang="en-US" sz="2400" dirty="0" smtClean="0"/>
              <a:t>efines </a:t>
            </a:r>
            <a:r>
              <a:rPr lang="en-US" sz="2400" dirty="0"/>
              <a:t>whether a source row is or isn’t </a:t>
            </a:r>
            <a:r>
              <a:rPr lang="en-US" sz="2400" dirty="0" smtClean="0"/>
              <a:t>matched by </a:t>
            </a:r>
            <a:r>
              <a:rPr lang="en-US" sz="2400" dirty="0"/>
              <a:t>a target row.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5749" y="2309206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WHEN MATCHE D [AND </a:t>
            </a:r>
            <a:r>
              <a:rPr lang="en-US" sz="2000" b="1" i="1" dirty="0"/>
              <a:t>&lt;predicate&gt;</a:t>
            </a:r>
            <a:r>
              <a:rPr lang="en-US" sz="2000" b="1" dirty="0"/>
              <a:t>] THEN &lt;</a:t>
            </a:r>
            <a:r>
              <a:rPr lang="en-US" sz="2000" b="1" i="1" dirty="0"/>
              <a:t>action</a:t>
            </a:r>
            <a:r>
              <a:rPr lang="en-US" sz="2000" b="1" dirty="0" smtClean="0"/>
              <a:t>&gt;: </a:t>
            </a:r>
            <a:r>
              <a:rPr lang="en-US" sz="2000" dirty="0"/>
              <a:t>This clause defines an</a:t>
            </a:r>
          </a:p>
          <a:p>
            <a:r>
              <a:rPr lang="en-US" sz="2000" dirty="0" smtClean="0"/>
              <a:t>      action </a:t>
            </a:r>
            <a:r>
              <a:rPr lang="en-US" sz="2000" dirty="0"/>
              <a:t>to take when a source row is matched by a target row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5561" y="3385671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WHEN NOT MATCHE D [BY TAR GET ] [AN D </a:t>
            </a:r>
            <a:r>
              <a:rPr lang="en-US" sz="2000" b="1" i="1" dirty="0"/>
              <a:t>&lt;predicate&gt;</a:t>
            </a:r>
            <a:r>
              <a:rPr lang="en-US" sz="2000" b="1" dirty="0"/>
              <a:t>] THEN </a:t>
            </a:r>
            <a:r>
              <a:rPr lang="en-US" sz="2000" b="1" i="1" dirty="0"/>
              <a:t>&lt;action</a:t>
            </a:r>
            <a:r>
              <a:rPr lang="en-US" sz="2000" b="1" i="1" dirty="0" smtClean="0"/>
              <a:t>&gt;:  </a:t>
            </a:r>
            <a:r>
              <a:rPr lang="en-US" sz="2000" dirty="0"/>
              <a:t>This</a:t>
            </a:r>
          </a:p>
          <a:p>
            <a:r>
              <a:rPr lang="en-US" sz="2000" dirty="0" smtClean="0"/>
              <a:t>     clause </a:t>
            </a:r>
            <a:r>
              <a:rPr lang="en-US" sz="2000" dirty="0"/>
              <a:t>defines what action to take when a source row is not matched by a target row.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5561" y="4830713"/>
            <a:ext cx="8843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WHEN NOT MATCHE D BY SOURCE [AN D </a:t>
            </a:r>
            <a:r>
              <a:rPr lang="en-US" sz="2000" b="1" i="1" dirty="0"/>
              <a:t>&lt;predicate&gt;</a:t>
            </a:r>
            <a:r>
              <a:rPr lang="en-US" sz="2000" b="1" dirty="0"/>
              <a:t>] THEN </a:t>
            </a:r>
            <a:r>
              <a:rPr lang="en-US" sz="2000" b="1" i="1" dirty="0"/>
              <a:t>&lt;action</a:t>
            </a:r>
            <a:r>
              <a:rPr lang="en-US" sz="2000" b="1" i="1" dirty="0" smtClean="0"/>
              <a:t>&gt; : </a:t>
            </a:r>
            <a:r>
              <a:rPr lang="en-US" sz="2000" dirty="0"/>
              <a:t>This</a:t>
            </a:r>
          </a:p>
          <a:p>
            <a:r>
              <a:rPr lang="en-US" sz="2000" dirty="0" smtClean="0"/>
              <a:t>    clause </a:t>
            </a:r>
            <a:r>
              <a:rPr lang="en-US" sz="2000" dirty="0"/>
              <a:t>defines an action to take when a target row exists, but it is not matched by a</a:t>
            </a:r>
          </a:p>
          <a:p>
            <a:r>
              <a:rPr lang="en-US" sz="2000" dirty="0" smtClean="0"/>
              <a:t>    source </a:t>
            </a:r>
            <a:r>
              <a:rPr lang="en-US" sz="2000" dirty="0"/>
              <a:t>row.</a:t>
            </a:r>
          </a:p>
        </p:txBody>
      </p:sp>
    </p:spTree>
    <p:extLst>
      <p:ext uri="{BB962C8B-B14F-4D97-AF65-F5344CB8AC3E}">
        <p14:creationId xmlns:p14="http://schemas.microsoft.com/office/powerpoint/2010/main" val="2642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91327"/>
            <a:ext cx="10896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For example, you take the backup of the Education table in the </a:t>
            </a:r>
            <a:r>
              <a:rPr lang="en-US" sz="2400" dirty="0" err="1">
                <a:cs typeface="Times New Roman" pitchFamily="18" charset="0"/>
              </a:rPr>
              <a:t>Education_Backup</a:t>
            </a:r>
            <a:r>
              <a:rPr lang="en-US" sz="2400" dirty="0">
                <a:cs typeface="Times New Roman" pitchFamily="18" charset="0"/>
              </a:rPr>
              <a:t> table by using the following statement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lvl="1"/>
            <a:endParaRPr lang="en-US" sz="2000" dirty="0" smtClean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cs typeface="Times New Roman" pitchFamily="18" charset="0"/>
            </a:endParaRPr>
          </a:p>
          <a:p>
            <a:pPr lvl="1"/>
            <a:endParaRPr lang="en-US" sz="2000" dirty="0" smtClean="0">
              <a:cs typeface="Times New Roman" pitchFamily="18" charset="0"/>
            </a:endParaRPr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lvl="1"/>
            <a:endParaRPr lang="en-US" sz="2000" dirty="0" smtClean="0">
              <a:cs typeface="Times New Roman" pitchFamily="18" charset="0"/>
            </a:endParaRPr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After </a:t>
            </a:r>
            <a:r>
              <a:rPr lang="en-US" sz="2400" dirty="0">
                <a:cs typeface="Times New Roman" pitchFamily="18" charset="0"/>
              </a:rPr>
              <a:t>taking the back up, the Education table is modified by using the following statements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 smtClean="0">
              <a:cs typeface="Times New Roman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452146" y="2487752"/>
            <a:ext cx="4427952" cy="111847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477710" y="2209800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3358" y="5259106"/>
            <a:ext cx="4725042" cy="121789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477710" y="5033544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98" y="2581934"/>
            <a:ext cx="3441526" cy="8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36" y="5344835"/>
            <a:ext cx="3408264" cy="113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3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33400" y="2362494"/>
            <a:ext cx="7162800" cy="403830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7295" y="2170426"/>
            <a:ext cx="1831411" cy="38081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54863"/>
            <a:ext cx="6512881" cy="328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1066800"/>
            <a:ext cx="929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You can use the following MERGE statement to reflect the changes in the </a:t>
            </a:r>
            <a:r>
              <a:rPr lang="en-US" sz="2000" dirty="0" err="1">
                <a:cs typeface="Times New Roman" pitchFamily="18" charset="0"/>
              </a:rPr>
              <a:t>Education_Backup</a:t>
            </a:r>
            <a:r>
              <a:rPr lang="en-US" sz="2000" dirty="0">
                <a:cs typeface="Times New Roman" pitchFamily="18" charset="0"/>
              </a:rPr>
              <a:t> table:</a:t>
            </a:r>
          </a:p>
        </p:txBody>
      </p:sp>
    </p:spTree>
    <p:extLst>
      <p:ext uri="{BB962C8B-B14F-4D97-AF65-F5344CB8AC3E}">
        <p14:creationId xmlns:p14="http://schemas.microsoft.com/office/powerpoint/2010/main" val="42147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90600" y="912167"/>
            <a:ext cx="377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OUTPUT Option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64082" y="1521912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T-SQL supports an OUTPUT clause for modification statements, which you can use to </a:t>
            </a:r>
            <a:r>
              <a:rPr lang="en-US" sz="2000" dirty="0" smtClean="0"/>
              <a:t>return information </a:t>
            </a:r>
            <a:r>
              <a:rPr lang="en-US" sz="2000" dirty="0"/>
              <a:t>from modified </a:t>
            </a:r>
            <a:r>
              <a:rPr lang="en-US" sz="2000" dirty="0" smtClean="0"/>
              <a:t>rows.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 use the output for purposes like auditing or</a:t>
            </a:r>
          </a:p>
          <a:p>
            <a:r>
              <a:rPr lang="en-US" sz="2000" dirty="0" smtClean="0"/>
              <a:t>     archiving.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Is used along with the INSERTED or DELETED statement to return the data of the affected rows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21079" y="3535709"/>
            <a:ext cx="3103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INSERT with 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4038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OUTPUT clause can be used in an INSERT statement to return information from </a:t>
            </a:r>
            <a:r>
              <a:rPr lang="en-US" dirty="0" smtClean="0"/>
              <a:t>the inserted </a:t>
            </a:r>
            <a:r>
              <a:rPr lang="en-US" dirty="0"/>
              <a:t>rows.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414046" y="4886325"/>
            <a:ext cx="7272754" cy="181927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423571" y="4608373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82" y="4972408"/>
            <a:ext cx="661791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6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143000"/>
            <a:ext cx="2762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DELETE with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905000" y="1676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use the OUTPUT clause to return information from deleted rows in a DELETE statement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prefix the columns that you refer to with the keyword deleted.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439610" y="3009900"/>
            <a:ext cx="4961190" cy="118883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465174" y="2731948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36204"/>
            <a:ext cx="4485064" cy="82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95400" y="4343400"/>
            <a:ext cx="96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you need to persist the output rows in a table—for example, for archiving</a:t>
            </a:r>
          </a:p>
          <a:p>
            <a:r>
              <a:rPr lang="en-US" sz="2000" dirty="0" smtClean="0"/>
              <a:t>    purposes—you </a:t>
            </a:r>
            <a:r>
              <a:rPr lang="en-US" sz="2000" dirty="0"/>
              <a:t>can add an INTO clause with the target table name</a:t>
            </a:r>
          </a:p>
        </p:txBody>
      </p:sp>
    </p:spTree>
    <p:extLst>
      <p:ext uri="{BB962C8B-B14F-4D97-AF65-F5344CB8AC3E}">
        <p14:creationId xmlns:p14="http://schemas.microsoft.com/office/powerpoint/2010/main" val="15440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Other Data </a:t>
            </a:r>
            <a:r>
              <a:rPr lang="en-US" sz="3200" dirty="0" smtClean="0"/>
              <a:t>Modification Aspects(Contd.)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1218517"/>
            <a:ext cx="317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UPDATE with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746027"/>
            <a:ext cx="9601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 use the OUTPUT clause to return information from modified rows in an </a:t>
            </a:r>
            <a:r>
              <a:rPr lang="en-US" sz="2000" dirty="0" smtClean="0"/>
              <a:t>UPDATE statement.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 updated rows, you have access to both the old and the new images of the</a:t>
            </a:r>
          </a:p>
          <a:p>
            <a:r>
              <a:rPr lang="en-US" sz="2000" dirty="0" smtClean="0"/>
              <a:t>     modified </a:t>
            </a:r>
            <a:r>
              <a:rPr lang="en-US" sz="2000" dirty="0"/>
              <a:t>rows.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03542" y="3532048"/>
            <a:ext cx="5806858" cy="248775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229106" y="3254096"/>
            <a:ext cx="1701854" cy="2779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613336"/>
            <a:ext cx="5230013" cy="194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8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01293" y="228600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3747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In this session, you learned </a:t>
            </a:r>
            <a:r>
              <a:rPr lang="en-US" sz="2000" dirty="0" smtClean="0">
                <a:cs typeface="Times New Roman" pitchFamily="18" charset="0"/>
              </a:rPr>
              <a:t>that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6172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Modify data by using INSERT, UPDATE, and DELETE statements.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170331"/>
            <a:ext cx="5804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Additional aspects of data modification such 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2530268"/>
            <a:ext cx="61722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SEQUENCE object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IDENTITY column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MERGE statement,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OUTPUT option.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3850474"/>
            <a:ext cx="2088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Merging Data</a:t>
            </a:r>
          </a:p>
        </p:txBody>
      </p:sp>
    </p:spTree>
    <p:extLst>
      <p:ext uri="{BB962C8B-B14F-4D97-AF65-F5344CB8AC3E}">
        <p14:creationId xmlns:p14="http://schemas.microsoft.com/office/powerpoint/2010/main" val="28500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1021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While inserting rows into a table, you need to consider the following guidelines: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The number of data values must be the same as the number of attributes in the table or column list.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The order of inserting the information must be the same as the order in which attributes are listed for insertion.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The values clause need not contain the column with the IDENTITY property.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The data types of the information must match the data types of the columns of the table.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4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86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14400" y="1105515"/>
            <a:ext cx="2000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INSERT</a:t>
            </a:r>
            <a:r>
              <a:rPr lang="en-US" dirty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6306" y="1628996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 the INSERT VALUES statement, you can insert one or more rows into a target </a:t>
            </a:r>
            <a:r>
              <a:rPr lang="en-US" sz="2000" dirty="0" smtClean="0"/>
              <a:t>table based </a:t>
            </a:r>
            <a:r>
              <a:rPr lang="en-US" sz="2000" dirty="0"/>
              <a:t>on value expressions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221288" y="2813554"/>
            <a:ext cx="8151312" cy="152984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16070" y="2480056"/>
            <a:ext cx="2669548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799"/>
            <a:ext cx="6489635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4481311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Specifying the target column names after the table name is optional but considered a </a:t>
            </a:r>
            <a:r>
              <a:rPr lang="en-US" sz="2000" dirty="0" smtClean="0"/>
              <a:t>best practice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2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799" y="1140767"/>
            <a:ext cx="2188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INSERT</a:t>
            </a:r>
            <a:r>
              <a:rPr lang="en-US" dirty="0"/>
              <a:t> </a:t>
            </a:r>
            <a:r>
              <a:rPr lang="en-US" sz="2400" dirty="0"/>
              <a:t>SELECT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44509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75253" y="1631743"/>
            <a:ext cx="929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INSERT SELECT statement inserts the result set returned by a query into the specified </a:t>
            </a:r>
            <a:r>
              <a:rPr lang="en-US" sz="2000" dirty="0" smtClean="0"/>
              <a:t>target table</a:t>
            </a:r>
            <a:r>
              <a:rPr lang="en-US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7722" y="2451898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As with INSERT VALUES, the INSERT SELECT statement supports optionally </a:t>
            </a:r>
            <a:r>
              <a:rPr lang="en-US" sz="2000" dirty="0" smtClean="0"/>
              <a:t>specifying the </a:t>
            </a:r>
            <a:r>
              <a:rPr lang="en-US" sz="2000" dirty="0"/>
              <a:t>target column names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5253" y="327283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 omit columns that get their values automatically</a:t>
            </a:r>
          </a:p>
          <a:p>
            <a:r>
              <a:rPr lang="en-US" sz="2000" dirty="0" smtClean="0"/>
              <a:t>    from </a:t>
            </a:r>
            <a:r>
              <a:rPr lang="en-US" sz="2000" dirty="0"/>
              <a:t>an IDENTITY property, default constraint, or when allowing NULLs.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295400" y="4800600"/>
            <a:ext cx="7239000" cy="1752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290182" y="4467102"/>
            <a:ext cx="2669548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53" y="4890252"/>
            <a:ext cx="6781800" cy="143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083501"/>
            <a:ext cx="2269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INSERT EXEC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52" y="362211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828800" y="1545166"/>
            <a:ext cx="952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With the INSERT EXEC statement, you can insert the result set (or sets) returned by a </a:t>
            </a:r>
            <a:r>
              <a:rPr lang="en-US" sz="2000" dirty="0" smtClean="0"/>
              <a:t>dynamic batch </a:t>
            </a:r>
            <a:r>
              <a:rPr lang="en-US" sz="2000" dirty="0"/>
              <a:t>or a stored procedure into the specified target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53052"/>
            <a:ext cx="96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INSERT </a:t>
            </a:r>
            <a:r>
              <a:rPr lang="en-US" sz="2000" dirty="0"/>
              <a:t>EXEC supports specifying an optional target column list,</a:t>
            </a:r>
          </a:p>
          <a:p>
            <a:r>
              <a:rPr lang="en-US" sz="2000" dirty="0" smtClean="0"/>
              <a:t>     and </a:t>
            </a:r>
            <a:r>
              <a:rPr lang="en-US" sz="2000" dirty="0"/>
              <a:t>allows omitting columns that accept their values automatically</a:t>
            </a:r>
            <a:r>
              <a:rPr lang="en-US" dirty="0"/>
              <a:t>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34297" y="3886200"/>
            <a:ext cx="7086600" cy="1905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29079" y="3552702"/>
            <a:ext cx="2669548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45" y="4101230"/>
            <a:ext cx="6983104" cy="130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9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952" y="362211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447800" y="1238888"/>
            <a:ext cx="2365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SELECT INTO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6273" y="1905000"/>
            <a:ext cx="9099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SELECT INTO statement involves a query (the SELECT part) and a target table (the </a:t>
            </a:r>
            <a:r>
              <a:rPr lang="en-US" sz="2000" dirty="0" smtClean="0"/>
              <a:t>INTO part).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statement creates the target table based on the definition of the source and </a:t>
            </a:r>
            <a:r>
              <a:rPr lang="en-US" sz="2000" dirty="0" smtClean="0"/>
              <a:t>inserts the </a:t>
            </a:r>
            <a:r>
              <a:rPr lang="en-US" sz="2000" dirty="0"/>
              <a:t>result rows from the query into that table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334297" y="3886200"/>
            <a:ext cx="7086600" cy="1752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329079" y="3552702"/>
            <a:ext cx="2669548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23849"/>
            <a:ext cx="5943600" cy="131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30464" y="5638800"/>
            <a:ext cx="879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Remember that SELECT INTO does not copy constraints from the source table</a:t>
            </a:r>
          </a:p>
        </p:txBody>
      </p:sp>
    </p:spTree>
    <p:extLst>
      <p:ext uri="{BB962C8B-B14F-4D97-AF65-F5344CB8AC3E}">
        <p14:creationId xmlns:p14="http://schemas.microsoft.com/office/powerpoint/2010/main" val="4545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143000"/>
            <a:ext cx="2302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Updating Data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02952" y="362211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133600" y="1688926"/>
            <a:ext cx="9877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T-SQL supports the UPDATE statement to enable you to update existing data in your tables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600200" y="2905002"/>
            <a:ext cx="5791200" cy="153370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594983" y="2571504"/>
            <a:ext cx="1701854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89" y="3038352"/>
            <a:ext cx="4440511" cy="122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574" y="4648200"/>
            <a:ext cx="6784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specify the target table name in the UPDATE clause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7240" y="5257800"/>
            <a:ext cx="8276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If you want to filter a subset </a:t>
            </a:r>
            <a:r>
              <a:rPr lang="en-US" sz="2000" dirty="0" smtClean="0"/>
              <a:t>of  rows</a:t>
            </a:r>
            <a:r>
              <a:rPr lang="en-US" sz="2000" dirty="0"/>
              <a:t>, you indicate a WHERE clause with a predicate.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5910" y="6019800"/>
            <a:ext cx="8526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Only rows for which the predicate </a:t>
            </a:r>
            <a:r>
              <a:rPr lang="en-US" sz="2000" dirty="0" smtClean="0"/>
              <a:t>evaluates to </a:t>
            </a:r>
            <a:r>
              <a:rPr lang="en-US" sz="2000" dirty="0"/>
              <a:t>true are updated</a:t>
            </a:r>
          </a:p>
        </p:txBody>
      </p:sp>
    </p:spTree>
    <p:extLst>
      <p:ext uri="{BB962C8B-B14F-4D97-AF65-F5344CB8AC3E}">
        <p14:creationId xmlns:p14="http://schemas.microsoft.com/office/powerpoint/2010/main" val="23593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2952" y="362211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Modify </a:t>
            </a:r>
            <a:r>
              <a:rPr lang="en-US" sz="3200" dirty="0" smtClean="0"/>
              <a:t>Data(Contd.)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30498" y="1655843"/>
            <a:ext cx="4651102" cy="154902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25281" y="1322346"/>
            <a:ext cx="1701854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58" y="1828800"/>
            <a:ext cx="399672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429000"/>
            <a:ext cx="357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UPDATE Based on Join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490" y="4114800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Standard SQL doesn’t support using joins in UPDATE statements, but T-SQL </a:t>
            </a:r>
            <a:r>
              <a:rPr lang="en-US" sz="2000" dirty="0" smtClean="0"/>
              <a:t>does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idea </a:t>
            </a:r>
            <a:r>
              <a:rPr lang="en-US" sz="2000" dirty="0" smtClean="0"/>
              <a:t>is that </a:t>
            </a:r>
            <a:r>
              <a:rPr lang="en-US" sz="2000" dirty="0"/>
              <a:t>you might want to update rows in a table, and refer to related rows in other tables </a:t>
            </a:r>
            <a:r>
              <a:rPr lang="en-US" sz="2000" dirty="0" smtClean="0"/>
              <a:t>for filtering </a:t>
            </a:r>
            <a:r>
              <a:rPr lang="en-US" sz="2000" dirty="0"/>
              <a:t>and assignment purposes.</a:t>
            </a:r>
          </a:p>
        </p:txBody>
      </p:sp>
    </p:spTree>
    <p:extLst>
      <p:ext uri="{BB962C8B-B14F-4D97-AF65-F5344CB8AC3E}">
        <p14:creationId xmlns:p14="http://schemas.microsoft.com/office/powerpoint/2010/main" val="26259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A58236E-4EB0-40FF-A619-8C810A053FE5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D0CFE8-3E8A-48FC-B173-ACCCE2F49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7FF7EA-6111-413A-89E8-D062F45AF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</TotalTime>
  <Words>1996</Words>
  <Application>Microsoft Office PowerPoint</Application>
  <PresentationFormat>Custom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Calibri</vt:lpstr>
      <vt:lpstr>Segoe UI</vt:lpstr>
      <vt:lpstr>Segoe UI Light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308</cp:revision>
  <dcterms:created xsi:type="dcterms:W3CDTF">2015-03-19T06:19:49Z</dcterms:created>
  <dcterms:modified xsi:type="dcterms:W3CDTF">2016-05-20T11:32:38Z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