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9"/>
  </p:notesMasterIdLst>
  <p:sldIdLst>
    <p:sldId id="311" r:id="rId5"/>
    <p:sldId id="258" r:id="rId6"/>
    <p:sldId id="294" r:id="rId7"/>
    <p:sldId id="295" r:id="rId8"/>
    <p:sldId id="259" r:id="rId9"/>
    <p:sldId id="260" r:id="rId10"/>
    <p:sldId id="267" r:id="rId11"/>
    <p:sldId id="268" r:id="rId12"/>
    <p:sldId id="269" r:id="rId13"/>
    <p:sldId id="270" r:id="rId14"/>
    <p:sldId id="278" r:id="rId15"/>
    <p:sldId id="301" r:id="rId16"/>
    <p:sldId id="302" r:id="rId17"/>
    <p:sldId id="303" r:id="rId18"/>
    <p:sldId id="304" r:id="rId19"/>
    <p:sldId id="296" r:id="rId20"/>
    <p:sldId id="297" r:id="rId21"/>
    <p:sldId id="298" r:id="rId22"/>
    <p:sldId id="299" r:id="rId23"/>
    <p:sldId id="300" r:id="rId24"/>
    <p:sldId id="306" r:id="rId25"/>
    <p:sldId id="307" r:id="rId26"/>
    <p:sldId id="308" r:id="rId27"/>
    <p:sldId id="309" r:id="rId28"/>
    <p:sldId id="310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85" r:id="rId38"/>
  </p:sldIdLst>
  <p:sldSz cx="123444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96" y="420"/>
      </p:cViewPr>
      <p:guideLst>
        <p:guide orient="horz" pos="2160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0D723-8A7D-4E0F-9CF9-9A9181C4F0B3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85800"/>
            <a:ext cx="6172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B9C04-D52B-4659-ACEC-19BC50E08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38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C21079-3C21-4EAA-9C68-BA37ADC0AE4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586112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3EA982-6FEC-4EEC-B2FA-8F0367ACE994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0490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80C8D3-5D8B-4F95-88D2-27B89B105D37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737431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426C47-9059-4AB6-A40D-40D507F3C74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626491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75A0D3-BD7C-40F3-BFA9-D8AC6F123BE0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578166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634BA7-9848-43A9-8E31-45689BA4F593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696335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B270E9-5C13-4107-A245-CC6A7DAAC8F1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871037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C88572-8B3B-4FFF-BECC-0C17FF963738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3932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80DA2F-541E-4903-8F2F-CC641A760826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1165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C90B11-3E3B-4193-B92E-934BC0FCA111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99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83E421-64D9-43EB-A41B-64C3C91408E7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256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Color 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72605" y="5670380"/>
            <a:ext cx="11799191" cy="896552"/>
          </a:xfrm>
        </p:spPr>
        <p:txBody>
          <a:bodyPr lIns="150586" tIns="120468" rIns="150586" bIns="120468" anchor="b">
            <a:noAutofit/>
          </a:bodyPr>
          <a:lstStyle>
            <a:lvl1pPr>
              <a:defRPr sz="1600" baseline="0"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2609" y="2084174"/>
            <a:ext cx="11799190" cy="894996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6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Content_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Rationale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796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17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424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" y="228600"/>
            <a:ext cx="11799191" cy="896552"/>
          </a:xfrm>
        </p:spPr>
        <p:txBody>
          <a:bodyPr lIns="150586" tIns="120468" rIns="150586" bIns="120468" anchor="ctr">
            <a:noAutofit/>
          </a:bodyPr>
          <a:lstStyle>
            <a:lvl1pPr>
              <a:lnSpc>
                <a:spcPct val="90000"/>
              </a:lnSpc>
              <a:defRPr sz="5400" spc="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  <a:cs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04800" y="1371600"/>
            <a:ext cx="11201400" cy="5334000"/>
          </a:xfrm>
        </p:spPr>
        <p:txBody>
          <a:bodyPr vert="horz" wrap="square" lIns="150586" tIns="120468" rIns="150586" bIns="120468" rtlCol="0" anchor="ctr">
            <a:noAutofit/>
          </a:bodyPr>
          <a:lstStyle>
            <a:lvl1pPr>
              <a:defRPr lang="en-US" sz="3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752736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903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274638"/>
            <a:ext cx="1110996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220" y="1600201"/>
            <a:ext cx="1110996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93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2605" y="1187623"/>
            <a:ext cx="11799191" cy="53777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7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903126" y="2084172"/>
            <a:ext cx="8168672" cy="4482760"/>
          </a:xfrm>
        </p:spPr>
        <p:txBody>
          <a:bodyPr lIns="150586" tIns="120468" rIns="150586" bIns="120468">
            <a:noAutofit/>
          </a:bodyPr>
          <a:lstStyle>
            <a:lvl1pPr>
              <a:defRPr sz="3000"/>
            </a:lvl1pPr>
            <a:lvl2pPr>
              <a:defRPr sz="2300"/>
            </a:lvl2pPr>
            <a:lvl3pPr>
              <a:defRPr sz="20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72605" y="2084172"/>
            <a:ext cx="2722891" cy="4482760"/>
          </a:xfrm>
        </p:spPr>
        <p:txBody>
          <a:bodyPr lIns="150586" tIns="120468" rIns="150586" bIns="120468">
            <a:noAutofit/>
          </a:bodyPr>
          <a:lstStyle>
            <a:lvl1pPr algn="l" defTabSz="752736" rtl="0" eaLnBrk="1" latinLnBrk="0" hangingPunct="1">
              <a:spcBef>
                <a:spcPct val="0"/>
              </a:spcBef>
              <a:buNone/>
              <a:defRPr lang="en-US" sz="2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1pPr>
            <a:lvl2pPr algn="l" defTabSz="752736" rtl="0" eaLnBrk="1" latinLnBrk="0" hangingPunct="1">
              <a:spcBef>
                <a:spcPct val="0"/>
              </a:spcBef>
              <a:buNone/>
              <a:defRPr lang="en-US" sz="13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2pPr>
            <a:lvl3pPr marL="188184" indent="0" algn="l" defTabSz="752736" rtl="0" eaLnBrk="1" latinLnBrk="0" hangingPunct="1">
              <a:spcBef>
                <a:spcPct val="0"/>
              </a:spcBef>
              <a:buNone/>
              <a:defRPr lang="en-US" sz="13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3pPr>
            <a:lvl4pPr marL="376367" indent="0" algn="l" defTabSz="752736" rtl="0" eaLnBrk="1" latinLnBrk="0" hangingPunct="1">
              <a:spcBef>
                <a:spcPct val="0"/>
              </a:spcBef>
              <a:buNone/>
              <a:defRPr lang="en-US" sz="13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4pPr>
            <a:lvl5pPr marL="608984" indent="0" algn="l" defTabSz="752736" rtl="0" eaLnBrk="1" latinLnBrk="0" hangingPunct="1">
              <a:spcBef>
                <a:spcPct val="0"/>
              </a:spcBef>
              <a:buNone/>
              <a:defRPr lang="en-US" sz="13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55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0237" y="2084174"/>
            <a:ext cx="9983932" cy="894996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5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2605" y="2084175"/>
            <a:ext cx="2722891" cy="4481203"/>
          </a:xfrm>
        </p:spPr>
        <p:txBody>
          <a:bodyPr vert="horz" lIns="150586" tIns="120468" rIns="150586" bIns="120468" rtlCol="0">
            <a:noAutofit/>
          </a:bodyPr>
          <a:lstStyle>
            <a:lvl1pPr>
              <a:defRPr lang="en-US" sz="2000" dirty="0" smtClean="0">
                <a:latin typeface="+mn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65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2605" y="1187623"/>
            <a:ext cx="2722891" cy="5377755"/>
          </a:xfrm>
        </p:spPr>
        <p:txBody>
          <a:bodyPr lIns="150586" tIns="120468" rIns="150586" bIns="120468"/>
          <a:lstStyle>
            <a:lvl1pPr>
              <a:defRPr lang="en-US" sz="2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1pPr>
          </a:lstStyle>
          <a:p>
            <a:pPr marL="0" lvl="0" indent="0" algn="l" defTabSz="752736" rtl="0" eaLnBrk="1" latinLnBrk="0" hangingPunct="1">
              <a:spcBef>
                <a:spcPct val="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663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718391" y="2980724"/>
            <a:ext cx="6353412" cy="896552"/>
          </a:xfrm>
        </p:spPr>
        <p:txBody>
          <a:bodyPr wrap="square" lIns="150586" tIns="120468" rIns="150586" bIns="120468" anchor="ctr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1344"/>
              </a:spcAft>
              <a:defRPr lang="en-US" sz="3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672"/>
              </a:spcBef>
              <a:defRPr sz="16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672"/>
              </a:spcBef>
              <a:defRPr sz="16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672"/>
              </a:spcBef>
              <a:defRPr sz="16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672"/>
              </a:spcBef>
              <a:defRPr sz="1600">
                <a:solidFill>
                  <a:srgbClr val="FFFFFF"/>
                </a:solidFill>
              </a:defRPr>
            </a:lvl5pPr>
          </a:lstStyle>
          <a:p>
            <a:pPr marL="0" lvl="0" indent="0" algn="l" defTabSz="752736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2605" y="1194773"/>
            <a:ext cx="4538151" cy="4468460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rgbClr val="969696">
              <a:alpha val="80000"/>
            </a:srgbClr>
          </a:solidFill>
          <a:ln>
            <a:noFill/>
          </a:ln>
          <a:extLst/>
        </p:spPr>
        <p:txBody>
          <a:bodyPr vert="horz" wrap="square" lIns="204745" tIns="0" rIns="204745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6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02372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35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718391" y="2980724"/>
            <a:ext cx="6353412" cy="896552"/>
          </a:xfrm>
        </p:spPr>
        <p:txBody>
          <a:bodyPr vert="horz" wrap="square" lIns="150586" tIns="120468" rIns="150586" bIns="120468" rtlCol="0" anchor="ctr">
            <a:noAutofit/>
          </a:bodyPr>
          <a:lstStyle>
            <a:lvl1pPr>
              <a:defRPr lang="en-US" sz="3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752736" rtl="0" eaLnBrk="1" latinLnBrk="0" hangingPunct="1">
              <a:spcBef>
                <a:spcPct val="20000"/>
              </a:spcBef>
              <a:spcAft>
                <a:spcPts val="1344"/>
              </a:spcAft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2607" y="1187620"/>
            <a:ext cx="4552674" cy="4482760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rgbClr val="969696">
              <a:alpha val="80000"/>
            </a:srgbClr>
          </a:solidFill>
          <a:ln>
            <a:noFill/>
          </a:ln>
          <a:extLst/>
        </p:spPr>
        <p:txBody>
          <a:bodyPr vert="horz" wrap="square" lIns="204745" tIns="0" rIns="204745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600" kern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02372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72611" y="291070"/>
            <a:ext cx="11799190" cy="896552"/>
          </a:xfrm>
        </p:spPr>
        <p:txBody>
          <a:bodyPr vert="horz" lIns="150586" tIns="37646" rIns="150586" bIns="37646" rtlCol="0" anchor="t">
            <a:noAutofit/>
          </a:bodyPr>
          <a:lstStyle>
            <a:lvl1pPr>
              <a:defRPr lang="en-US" sz="4000" dirty="0" smtClean="0"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860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04800" y="1371600"/>
            <a:ext cx="11201400" cy="5334000"/>
          </a:xfrm>
        </p:spPr>
        <p:txBody>
          <a:bodyPr vert="horz" wrap="square" lIns="150586" tIns="120468" rIns="150586" bIns="120468" rtlCol="0" anchor="ctr">
            <a:noAutofit/>
          </a:bodyPr>
          <a:lstStyle>
            <a:lvl1pPr>
              <a:defRPr lang="en-US" sz="3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752736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70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72605" y="1187620"/>
            <a:ext cx="11799191" cy="5379314"/>
          </a:xfrm>
          <a:prstGeom prst="rect">
            <a:avLst/>
          </a:prstGeom>
        </p:spPr>
        <p:txBody>
          <a:bodyPr vert="horz" lIns="150602" tIns="120481" rIns="150602" bIns="120481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72608" y="292625"/>
            <a:ext cx="11799190" cy="894996"/>
          </a:xfrm>
          <a:prstGeom prst="rect">
            <a:avLst/>
          </a:prstGeom>
        </p:spPr>
        <p:txBody>
          <a:bodyPr vert="horz" lIns="150602" tIns="37650" rIns="150602" bIns="3765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8610" y="6356353"/>
            <a:ext cx="120357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Odessa Tech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22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9" r:id="rId11"/>
    <p:sldLayoutId id="2147483680" r:id="rId12"/>
    <p:sldLayoutId id="2147483676" r:id="rId13"/>
    <p:sldLayoutId id="2147483682" r:id="rId14"/>
  </p:sldLayoutIdLst>
  <p:hf sldNum="0" hdr="0" dt="0"/>
  <p:txStyles>
    <p:titleStyle>
      <a:lvl1pPr algn="l" defTabSz="752816" rtl="0" eaLnBrk="1" latinLnBrk="0" hangingPunct="1">
        <a:spcBef>
          <a:spcPct val="0"/>
        </a:spcBef>
        <a:buNone/>
        <a:defRPr sz="40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j-ea"/>
          <a:cs typeface="+mj-cs"/>
        </a:defRPr>
      </a:lvl1pPr>
    </p:titleStyle>
    <p:bodyStyle>
      <a:lvl1pPr marL="0" indent="0" algn="l" defTabSz="752816" rtl="0" eaLnBrk="1" latinLnBrk="0" hangingPunct="1">
        <a:spcBef>
          <a:spcPct val="20000"/>
        </a:spcBef>
        <a:buFont typeface="Arial" pitchFamily="34" charset="0"/>
        <a:buNone/>
        <a:defRPr sz="30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0" indent="0" algn="l" defTabSz="752816" rtl="0" eaLnBrk="1" latinLnBrk="0" hangingPunct="1">
        <a:spcBef>
          <a:spcPct val="20000"/>
        </a:spcBef>
        <a:buFont typeface="Arial" pitchFamily="34" charset="0"/>
        <a:buNone/>
        <a:defRPr sz="23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376407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609049" indent="-232641" algn="l" defTabSz="752816" rtl="0" eaLnBrk="1" latinLnBrk="0" hangingPunct="1">
        <a:spcBef>
          <a:spcPct val="20000"/>
        </a:spcBef>
        <a:buFont typeface="Arial" pitchFamily="34" charset="0"/>
        <a:buChar char="–"/>
        <a:defRPr sz="16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850839" indent="-241789" algn="l" defTabSz="752816" rtl="0" eaLnBrk="1" latinLnBrk="0" hangingPunct="1">
        <a:spcBef>
          <a:spcPct val="20000"/>
        </a:spcBef>
        <a:buFont typeface="Arial" pitchFamily="34" charset="0"/>
        <a:buChar char="»"/>
        <a:defRPr sz="15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070243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6650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058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99465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6407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52816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29224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05631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2039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58447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34855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11262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11799191" cy="896552"/>
          </a:xfrm>
        </p:spPr>
        <p:txBody>
          <a:bodyPr/>
          <a:lstStyle/>
          <a:p>
            <a:r>
              <a:rPr lang="en-US" sz="3600" dirty="0" smtClean="0"/>
              <a:t>Topics</a:t>
            </a:r>
            <a:endParaRPr lang="en-US" sz="36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04800" y="1066800"/>
            <a:ext cx="11734800" cy="5181600"/>
          </a:xfrm>
          <a:prstGeom prst="rect">
            <a:avLst/>
          </a:prstGeom>
        </p:spPr>
        <p:txBody>
          <a:bodyPr vert="horz" lIns="150602" tIns="120481" rIns="150602" bIns="120481" rtlCol="0">
            <a:noAutofit/>
          </a:bodyPr>
          <a:lstStyle>
            <a:lvl1pPr marL="0" indent="0" algn="l" defTabSz="752816" rtl="0" eaLnBrk="1" latinLnBrk="0" hangingPunct="1">
              <a:spcBef>
                <a:spcPct val="20000"/>
              </a:spcBef>
              <a:buFont typeface="Arial" pitchFamily="34" charset="0"/>
              <a:buNone/>
              <a:defRPr sz="300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 algn="l" defTabSz="752816" rtl="0" eaLnBrk="1" latinLnBrk="0" hangingPunct="1">
              <a:spcBef>
                <a:spcPct val="20000"/>
              </a:spcBef>
              <a:buFont typeface="Arial" pitchFamily="34" charset="0"/>
              <a:buNone/>
              <a:defRPr sz="230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376407" indent="-188204" algn="l" defTabSz="7528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09049" indent="-232641" algn="l" defTabSz="75281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0839" indent="-241789" algn="l" defTabSz="75281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070243" indent="-188204" algn="l" defTabSz="7528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650" indent="-188204" algn="l" defTabSz="7528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3058" indent="-188204" algn="l" defTabSz="7528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9465" indent="-188204" algn="l" defTabSz="75281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Indexes</a:t>
            </a:r>
            <a:endParaRPr lang="en-US" sz="24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+mn-lt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58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1905000"/>
            <a:ext cx="10058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cs typeface="Times New Roman" pitchFamily="18" charset="0"/>
              </a:rPr>
              <a:t>Consider the following guidelines while creating indexes on a table</a:t>
            </a:r>
            <a:r>
              <a:rPr lang="en-US" sz="2000" dirty="0" smtClean="0">
                <a:cs typeface="Times New Roman" pitchFamily="18" charset="0"/>
              </a:rPr>
              <a:t>:</a:t>
            </a:r>
          </a:p>
          <a:p>
            <a:pPr lvl="1">
              <a:defRPr/>
            </a:pPr>
            <a:endParaRPr lang="en-US" sz="2000" dirty="0">
              <a:cs typeface="Times New Roman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cs typeface="Times New Roman" pitchFamily="18" charset="0"/>
              </a:rPr>
              <a:t>Create clustered indexes on columns that have unique or not null values</a:t>
            </a:r>
            <a:r>
              <a:rPr lang="en-US" sz="2000" dirty="0" smtClean="0">
                <a:cs typeface="Times New Roman" pitchFamily="18" charset="0"/>
              </a:rPr>
              <a:t>.</a:t>
            </a:r>
          </a:p>
          <a:p>
            <a:pPr lvl="2">
              <a:defRPr/>
            </a:pPr>
            <a:endParaRPr lang="en-US" sz="2000" dirty="0">
              <a:cs typeface="Times New Roman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cs typeface="Times New Roman" pitchFamily="18" charset="0"/>
              </a:rPr>
              <a:t>Do not create an index that is not used frequently. You require time and resources to maintain indexes</a:t>
            </a:r>
            <a:r>
              <a:rPr lang="en-US" sz="2000" dirty="0" smtClean="0">
                <a:cs typeface="Times New Roman" pitchFamily="18" charset="0"/>
              </a:rPr>
              <a:t>.</a:t>
            </a:r>
          </a:p>
          <a:p>
            <a:pPr lvl="2">
              <a:defRPr/>
            </a:pPr>
            <a:endParaRPr lang="en-US" sz="2000" dirty="0">
              <a:cs typeface="Times New Roman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cs typeface="Times New Roman" pitchFamily="18" charset="0"/>
              </a:rPr>
              <a:t>Create a clustered index before creating a nonclustered index. A clustered index changes the order of rows. A nonclustered index would need to be rebuilt if it is built before a clustered index</a:t>
            </a:r>
            <a:r>
              <a:rPr lang="en-US" sz="2000" dirty="0" smtClean="0">
                <a:cs typeface="Times New Roman" pitchFamily="18" charset="0"/>
              </a:rPr>
              <a:t>.</a:t>
            </a:r>
          </a:p>
          <a:p>
            <a:pPr lvl="2">
              <a:defRPr/>
            </a:pPr>
            <a:endParaRPr lang="en-US" sz="2000" dirty="0">
              <a:cs typeface="Times New Roman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cs typeface="Times New Roman" pitchFamily="18" charset="0"/>
              </a:rPr>
              <a:t>Create nonclustered indexes on all columns that are frequently used in predicates and join conditions in queries</a:t>
            </a:r>
            <a:r>
              <a:rPr lang="en-US" sz="2000" dirty="0" smtClean="0">
                <a:cs typeface="Times New Roman" pitchFamily="18" charset="0"/>
              </a:rPr>
              <a:t>.</a:t>
            </a:r>
          </a:p>
          <a:p>
            <a:pPr lvl="2">
              <a:defRPr/>
            </a:pPr>
            <a:endParaRPr lang="en-US" sz="2000" dirty="0">
              <a:cs typeface="Times New Roman" pitchFamily="18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44316" y="711201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Creating Indexes (Contd.)</a:t>
            </a:r>
          </a:p>
        </p:txBody>
      </p:sp>
    </p:spTree>
    <p:extLst>
      <p:ext uri="{BB962C8B-B14F-4D97-AF65-F5344CB8AC3E}">
        <p14:creationId xmlns:p14="http://schemas.microsoft.com/office/powerpoint/2010/main" val="154593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244316" y="711201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cs typeface="Times New Roman" pitchFamily="18" charset="0"/>
              </a:rPr>
              <a:t>Just a minute </a:t>
            </a:r>
          </a:p>
        </p:txBody>
      </p:sp>
      <p:sp>
        <p:nvSpPr>
          <p:cNvPr id="2" name="Rectangle 1"/>
          <p:cNvSpPr/>
          <p:nvPr/>
        </p:nvSpPr>
        <p:spPr>
          <a:xfrm>
            <a:off x="329714" y="1676400"/>
            <a:ext cx="61722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6075" indent="-346075">
              <a:buFont typeface="Wingdings" panose="05000000000000000000" pitchFamily="2" charset="2"/>
              <a:buChar char="Ø"/>
              <a:tabLst>
                <a:tab pos="635000" algn="l"/>
              </a:tabLst>
            </a:pPr>
            <a:r>
              <a:rPr lang="en-US" sz="2000" dirty="0"/>
              <a:t>Which type of index implements physical sorting of data?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5257800"/>
            <a:ext cx="61722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6075" indent="-346075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635000" algn="l"/>
              </a:tabLst>
            </a:pPr>
            <a:r>
              <a:rPr lang="en-US" sz="2000" dirty="0">
                <a:cs typeface="Times New Roman" pitchFamily="18" charset="0"/>
              </a:rPr>
              <a:t>Solution:</a:t>
            </a:r>
          </a:p>
          <a:p>
            <a:pPr marL="808038" lvl="1" indent="-342900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635000" algn="l"/>
              </a:tabLst>
            </a:pPr>
            <a:r>
              <a:rPr lang="en-US" sz="2000" dirty="0"/>
              <a:t>Clustered index</a:t>
            </a:r>
          </a:p>
        </p:txBody>
      </p:sp>
    </p:spTree>
    <p:extLst>
      <p:ext uri="{BB962C8B-B14F-4D97-AF65-F5344CB8AC3E}">
        <p14:creationId xmlns:p14="http://schemas.microsoft.com/office/powerpoint/2010/main" val="242807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81000"/>
            <a:ext cx="70914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Create Indexes with Included Columns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1143000"/>
            <a:ext cx="10896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This topic describes how to add included (or </a:t>
            </a:r>
            <a:r>
              <a:rPr lang="en-US" sz="2000" dirty="0" err="1"/>
              <a:t>nonkey</a:t>
            </a:r>
            <a:r>
              <a:rPr lang="en-US" sz="2000" dirty="0"/>
              <a:t>) columns to extend the functionality of nonclustered indexes</a:t>
            </a:r>
          </a:p>
        </p:txBody>
      </p:sp>
      <p:sp>
        <p:nvSpPr>
          <p:cNvPr id="6" name="Rectangle 5"/>
          <p:cNvSpPr/>
          <p:nvPr/>
        </p:nvSpPr>
        <p:spPr>
          <a:xfrm>
            <a:off x="687888" y="1850886"/>
            <a:ext cx="975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By including </a:t>
            </a:r>
            <a:r>
              <a:rPr lang="en-US" dirty="0" err="1"/>
              <a:t>nonkey</a:t>
            </a:r>
            <a:r>
              <a:rPr lang="en-US" dirty="0"/>
              <a:t> columns, you can create nonclustered indexes that cover more queries.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" y="2362200"/>
            <a:ext cx="102083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An index with </a:t>
            </a:r>
            <a:r>
              <a:rPr lang="en-US" sz="2000" dirty="0" err="1"/>
              <a:t>nonkey</a:t>
            </a:r>
            <a:r>
              <a:rPr lang="en-US" sz="2000" dirty="0"/>
              <a:t> columns can significantly improve query performance when all columns in the query are included in the index either as key or </a:t>
            </a:r>
            <a:r>
              <a:rPr lang="en-US" sz="2000" dirty="0" err="1"/>
              <a:t>nonkey</a:t>
            </a:r>
            <a:r>
              <a:rPr lang="en-US" sz="2000" dirty="0"/>
              <a:t> columns</a:t>
            </a:r>
          </a:p>
        </p:txBody>
      </p:sp>
      <p:sp>
        <p:nvSpPr>
          <p:cNvPr id="8" name="Rectangle 7"/>
          <p:cNvSpPr/>
          <p:nvPr/>
        </p:nvSpPr>
        <p:spPr>
          <a:xfrm>
            <a:off x="690302" y="3287038"/>
            <a:ext cx="103586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When an index contains all the columns referenced by a query it is typically referred to as </a:t>
            </a:r>
            <a:r>
              <a:rPr lang="en-US" sz="2000" b="1" i="1" dirty="0"/>
              <a:t>covering the query</a:t>
            </a:r>
            <a:endParaRPr lang="en-US" sz="2000" b="1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840614" y="4447047"/>
            <a:ext cx="6245986" cy="1267953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822956" y="4235914"/>
            <a:ext cx="2151258" cy="36353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40" y="4645007"/>
            <a:ext cx="5969734" cy="96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88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2133600"/>
            <a:ext cx="89154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err="1" smtClean="0"/>
              <a:t>Nonkey</a:t>
            </a:r>
            <a:r>
              <a:rPr lang="en-US" sz="2000" dirty="0" smtClean="0"/>
              <a:t> </a:t>
            </a:r>
            <a:r>
              <a:rPr lang="en-US" sz="2000" dirty="0"/>
              <a:t>columns can only be defined on nonclustered indexes.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All data types except </a:t>
            </a:r>
            <a:r>
              <a:rPr lang="en-US" sz="2000" b="1" dirty="0"/>
              <a:t>text</a:t>
            </a:r>
            <a:r>
              <a:rPr lang="en-US" sz="2000" dirty="0"/>
              <a:t>, </a:t>
            </a:r>
            <a:r>
              <a:rPr lang="en-US" sz="2000" b="1" dirty="0" err="1"/>
              <a:t>ntext</a:t>
            </a:r>
            <a:r>
              <a:rPr lang="en-US" sz="2000" dirty="0"/>
              <a:t>, and </a:t>
            </a:r>
            <a:r>
              <a:rPr lang="en-US" sz="2000" b="1" dirty="0"/>
              <a:t>image</a:t>
            </a:r>
            <a:r>
              <a:rPr lang="en-US" sz="2000" dirty="0"/>
              <a:t> can be used as </a:t>
            </a:r>
            <a:r>
              <a:rPr lang="en-US" sz="2000" dirty="0" err="1"/>
              <a:t>nonkey</a:t>
            </a:r>
            <a:r>
              <a:rPr lang="en-US" sz="2000" dirty="0"/>
              <a:t> columns.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Computed columns that are deterministic and either precise or imprecise can be </a:t>
            </a:r>
            <a:r>
              <a:rPr lang="en-US" sz="2000" dirty="0" err="1"/>
              <a:t>nonkey</a:t>
            </a:r>
            <a:r>
              <a:rPr lang="en-US" sz="2000" dirty="0"/>
              <a:t> columns. For more information, see Indexes on Computed Columns.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Computed columns derived from </a:t>
            </a:r>
            <a:r>
              <a:rPr lang="en-US" sz="2000" b="1" dirty="0"/>
              <a:t>image</a:t>
            </a:r>
            <a:r>
              <a:rPr lang="en-US" sz="2000" dirty="0"/>
              <a:t>, </a:t>
            </a:r>
            <a:r>
              <a:rPr lang="en-US" sz="2000" b="1" dirty="0" err="1"/>
              <a:t>ntext</a:t>
            </a:r>
            <a:r>
              <a:rPr lang="en-US" sz="2000" dirty="0"/>
              <a:t>, and </a:t>
            </a:r>
            <a:r>
              <a:rPr lang="en-US" sz="2000" b="1" dirty="0"/>
              <a:t>text</a:t>
            </a:r>
            <a:r>
              <a:rPr lang="en-US" sz="2000" dirty="0"/>
              <a:t> data types can be </a:t>
            </a:r>
            <a:r>
              <a:rPr lang="en-US" sz="2000" dirty="0" err="1"/>
              <a:t>nonkey</a:t>
            </a:r>
            <a:r>
              <a:rPr lang="en-US" sz="2000" dirty="0"/>
              <a:t> columns as long as the computed column data type is allowed as a </a:t>
            </a:r>
            <a:r>
              <a:rPr lang="en-US" sz="2000" dirty="0" err="1"/>
              <a:t>nonkey</a:t>
            </a:r>
            <a:r>
              <a:rPr lang="en-US" sz="2000" dirty="0"/>
              <a:t> index column.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err="1"/>
              <a:t>Nonkey</a:t>
            </a:r>
            <a:r>
              <a:rPr lang="en-US" sz="2000" dirty="0"/>
              <a:t> columns cannot be dropped from a table unless that table’s index is dropped first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515655" y="380999"/>
            <a:ext cx="70914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Create Indexes with Included Columns</a:t>
            </a:r>
          </a:p>
        </p:txBody>
      </p:sp>
      <p:sp>
        <p:nvSpPr>
          <p:cNvPr id="6" name="Rectangle 5"/>
          <p:cNvSpPr/>
          <p:nvPr/>
        </p:nvSpPr>
        <p:spPr>
          <a:xfrm>
            <a:off x="510436" y="1302707"/>
            <a:ext cx="45495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Limitations and Restrictions</a:t>
            </a:r>
          </a:p>
        </p:txBody>
      </p:sp>
    </p:spTree>
    <p:extLst>
      <p:ext uri="{BB962C8B-B14F-4D97-AF65-F5344CB8AC3E}">
        <p14:creationId xmlns:p14="http://schemas.microsoft.com/office/powerpoint/2010/main" val="963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599" y="405825"/>
            <a:ext cx="30149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Filtered Indexes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599" y="1219200"/>
            <a:ext cx="11201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A filtered index is an optimized nonclustered index especially suited to cover queries that select from a well-defined subset of </a:t>
            </a:r>
            <a:r>
              <a:rPr lang="en-US" sz="2000" dirty="0" smtClean="0"/>
              <a:t>data.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It uses a filter predicate to index a portion of rows in the </a:t>
            </a:r>
            <a:r>
              <a:rPr lang="en-US" sz="2000" dirty="0" smtClean="0"/>
              <a:t>table.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A well-designed filtered index can improve query performance as well as reduce index maintenance and storage costs compared with full-table indexes</a:t>
            </a:r>
            <a:r>
              <a:rPr lang="en-US" sz="2000" dirty="0" smtClean="0"/>
              <a:t>.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Can be created based on a condition specified by the WHERE clause. </a:t>
            </a:r>
          </a:p>
          <a:p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533335" y="3465969"/>
            <a:ext cx="113539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Filtered indexes can provide the following advantages over full-table indexes:</a:t>
            </a:r>
          </a:p>
        </p:txBody>
      </p:sp>
      <p:sp>
        <p:nvSpPr>
          <p:cNvPr id="7" name="Rectangle 6"/>
          <p:cNvSpPr/>
          <p:nvPr/>
        </p:nvSpPr>
        <p:spPr>
          <a:xfrm>
            <a:off x="1295400" y="4252709"/>
            <a:ext cx="54983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Improved query performance and plan </a:t>
            </a:r>
            <a:r>
              <a:rPr lang="en-US" b="1" dirty="0" smtClean="0"/>
              <a:t>quality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Reduced index maintenance </a:t>
            </a:r>
            <a:r>
              <a:rPr lang="en-US" b="1" dirty="0" smtClean="0"/>
              <a:t>costs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Reduced index storage costs</a:t>
            </a: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599" y="5695890"/>
            <a:ext cx="5446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You cannot create a filtered index on a view</a:t>
            </a:r>
          </a:p>
        </p:txBody>
      </p:sp>
    </p:spTree>
    <p:extLst>
      <p:ext uri="{BB962C8B-B14F-4D97-AF65-F5344CB8AC3E}">
        <p14:creationId xmlns:p14="http://schemas.microsoft.com/office/powerpoint/2010/main" val="248385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8179" y="490601"/>
            <a:ext cx="44555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Filtered </a:t>
            </a:r>
            <a:r>
              <a:rPr lang="en-US" sz="3200" dirty="0" smtClean="0"/>
              <a:t>Indexes(Contd.)</a:t>
            </a:r>
            <a:endParaRPr lang="en-US" sz="3200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528179" y="1676400"/>
            <a:ext cx="6245986" cy="16002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510521" y="1465267"/>
            <a:ext cx="2151258" cy="36353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36" y="2062097"/>
            <a:ext cx="5566807" cy="828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7"/>
          <p:cNvSpPr/>
          <p:nvPr/>
        </p:nvSpPr>
        <p:spPr bwMode="auto">
          <a:xfrm>
            <a:off x="545837" y="4089807"/>
            <a:ext cx="6477000" cy="149252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528179" y="3878674"/>
            <a:ext cx="2151258" cy="36353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34" y="4369367"/>
            <a:ext cx="5293499" cy="1159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104378" y="5910262"/>
            <a:ext cx="740664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Creates a filtered index for those records in the Employee table, where the value in the Title column is Tool Manager.</a:t>
            </a:r>
          </a:p>
        </p:txBody>
      </p:sp>
    </p:spTree>
    <p:extLst>
      <p:ext uri="{BB962C8B-B14F-4D97-AF65-F5344CB8AC3E}">
        <p14:creationId xmlns:p14="http://schemas.microsoft.com/office/powerpoint/2010/main" val="393153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3838" y="228600"/>
            <a:ext cx="36016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Columnstore</a:t>
            </a:r>
            <a:r>
              <a:rPr lang="en-US" sz="3200" dirty="0"/>
              <a:t> Index</a:t>
            </a:r>
          </a:p>
        </p:txBody>
      </p:sp>
      <p:sp>
        <p:nvSpPr>
          <p:cNvPr id="5" name="Rectangle 4"/>
          <p:cNvSpPr/>
          <p:nvPr/>
        </p:nvSpPr>
        <p:spPr>
          <a:xfrm>
            <a:off x="846551" y="990600"/>
            <a:ext cx="9525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err="1"/>
              <a:t>Columnstore</a:t>
            </a:r>
            <a:r>
              <a:rPr lang="en-US" sz="2000" dirty="0"/>
              <a:t> index is a new type of index introduced in SQL Server </a:t>
            </a:r>
            <a:r>
              <a:rPr lang="en-US" sz="2000" dirty="0" smtClean="0"/>
              <a:t>2012.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900830" y="1574269"/>
            <a:ext cx="982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It is a column-based non-clustered index geared toward increasing query performance for workloads that involve large amounts of data, typically found in data warehouse fact tables.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903962" y="2362200"/>
            <a:ext cx="899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 </a:t>
            </a:r>
            <a:r>
              <a:rPr lang="en-US" dirty="0" smtClean="0"/>
              <a:t>It stores </a:t>
            </a:r>
            <a:r>
              <a:rPr lang="en-US" dirty="0"/>
              <a:t>data column-wise instead of row-wise, as indexes currently </a:t>
            </a:r>
            <a:r>
              <a:rPr lang="en-US" dirty="0" smtClean="0"/>
              <a:t>do.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13670" y="2921169"/>
            <a:ext cx="10463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For example, consider an Employee table containing employee data, as </a:t>
            </a:r>
            <a:r>
              <a:rPr lang="en-US" dirty="0" smtClean="0"/>
              <a:t>shown below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768967"/>
              </p:ext>
            </p:extLst>
          </p:nvPr>
        </p:nvGraphicFramePr>
        <p:xfrm>
          <a:off x="1143000" y="3505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FirstName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LastName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HireDate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Gender</a:t>
                      </a:r>
                    </a:p>
                  </a:txBody>
                  <a:tcPr marL="47625" marR="47625" marT="47625" marB="4762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Adam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Jorgensen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5/9/2008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Male</a:t>
                      </a:r>
                    </a:p>
                  </a:txBody>
                  <a:tcPr marL="47625" marR="47625" marT="47625" marB="4762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Sherri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McDonald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7/1/2009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Female</a:t>
                      </a:r>
                    </a:p>
                  </a:txBody>
                  <a:tcPr marL="47625" marR="47625" marT="47625" marB="4762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Brian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McDonald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09/15/2009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Male</a:t>
                      </a:r>
                    </a:p>
                  </a:txBody>
                  <a:tcPr marL="47625" marR="47625" marT="47625" marB="4762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Jose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Chinchilla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1/10/2010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Male</a:t>
                      </a:r>
                    </a:p>
                  </a:txBody>
                  <a:tcPr marL="47625" marR="47625" marT="47625" marB="4762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Tim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Murphy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7/1/2009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Male</a:t>
                      </a:r>
                    </a:p>
                  </a:txBody>
                  <a:tcPr marL="47625" marR="47625" marT="47625" marB="4762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Tim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Moolic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6/1/2008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Male</a:t>
                      </a:r>
                    </a:p>
                  </a:txBody>
                  <a:tcPr marL="47625" marR="47625" marT="47625" marB="476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09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3838" y="228600"/>
            <a:ext cx="51544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Columnstore</a:t>
            </a:r>
            <a:r>
              <a:rPr lang="en-US" sz="3200" dirty="0"/>
              <a:t> </a:t>
            </a:r>
            <a:r>
              <a:rPr lang="en-US" sz="3200" dirty="0" smtClean="0"/>
              <a:t>Index (Contd.)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838200" y="990600"/>
            <a:ext cx="9906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In a row-based index, the data in the Employee table is stored in one or more data pages, as shown </a:t>
            </a:r>
            <a:r>
              <a:rPr lang="en-US" sz="2000" dirty="0" smtClean="0"/>
              <a:t> below.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05000"/>
            <a:ext cx="6713728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Arrow 5"/>
          <p:cNvSpPr/>
          <p:nvPr/>
        </p:nvSpPr>
        <p:spPr bwMode="auto">
          <a:xfrm>
            <a:off x="538744" y="3674301"/>
            <a:ext cx="1066800" cy="304800"/>
          </a:xfrm>
          <a:prstGeom prst="rightArrow">
            <a:avLst/>
          </a:prstGeom>
          <a:solidFill>
            <a:srgbClr val="E34A2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15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3838" y="228600"/>
            <a:ext cx="51544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Columnstore</a:t>
            </a:r>
            <a:r>
              <a:rPr lang="en-US" sz="3200" dirty="0"/>
              <a:t> </a:t>
            </a:r>
            <a:r>
              <a:rPr lang="en-US" sz="3200" dirty="0" smtClean="0"/>
              <a:t>Index (Contd.)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613838" y="990600"/>
            <a:ext cx="111209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In a column-based index, the data in the Employee table is stored in separate pages for each of the columns, as shown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057400"/>
            <a:ext cx="7816521" cy="32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own Arrow 5"/>
          <p:cNvSpPr/>
          <p:nvPr/>
        </p:nvSpPr>
        <p:spPr bwMode="auto">
          <a:xfrm>
            <a:off x="990600" y="2743200"/>
            <a:ext cx="457200" cy="762000"/>
          </a:xfrm>
          <a:prstGeom prst="downArrow">
            <a:avLst/>
          </a:prstGeom>
          <a:solidFill>
            <a:srgbClr val="E34A2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98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3838" y="228600"/>
            <a:ext cx="51544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Columnstore</a:t>
            </a:r>
            <a:r>
              <a:rPr lang="en-US" sz="3200" dirty="0"/>
              <a:t> </a:t>
            </a:r>
            <a:r>
              <a:rPr lang="en-US" sz="3200" dirty="0" smtClean="0"/>
              <a:t>Index (Contd.)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914400" y="990600"/>
            <a:ext cx="10439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Performance advantages in </a:t>
            </a:r>
            <a:r>
              <a:rPr lang="en-US" sz="2000" dirty="0" err="1"/>
              <a:t>columnstore</a:t>
            </a:r>
            <a:r>
              <a:rPr lang="en-US" sz="2000" dirty="0"/>
              <a:t> indexes are possible by leveraging the </a:t>
            </a:r>
            <a:r>
              <a:rPr lang="en-US" sz="2000" dirty="0" err="1"/>
              <a:t>VertiPaq</a:t>
            </a:r>
            <a:r>
              <a:rPr lang="en-US" sz="2000" dirty="0"/>
              <a:t> compression technology, which enables large amounts of data to be compressed in-memory</a:t>
            </a:r>
            <a:r>
              <a:rPr lang="en-US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2228671"/>
            <a:ext cx="10591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This </a:t>
            </a:r>
            <a:r>
              <a:rPr lang="en-US" sz="2000" dirty="0"/>
              <a:t>in-memory compressed store reduces the number of disk reads and increases buffer cache hit ratios because only the smaller column-based data pages that need to satisfy a query are moved into memory.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6800" y="3581400"/>
            <a:ext cx="10439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For wide tables, such as those commonly found in data warehouses, </a:t>
            </a:r>
            <a:r>
              <a:rPr lang="en-US" sz="2000" dirty="0" err="1"/>
              <a:t>columnstore</a:t>
            </a:r>
            <a:r>
              <a:rPr lang="en-US" sz="2000" dirty="0"/>
              <a:t> indexes come in handy as you essentially reduce the amount and size of data needed to be accessed for any given query.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914400" y="5040907"/>
            <a:ext cx="6477000" cy="149252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896742" y="4829774"/>
            <a:ext cx="2151258" cy="36353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962" y="5344980"/>
            <a:ext cx="4686300" cy="1055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315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62400" y="304800"/>
            <a:ext cx="155844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Indexes</a:t>
            </a:r>
          </a:p>
          <a:p>
            <a:r>
              <a:rPr lang="en-US" sz="3200" dirty="0"/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876300" y="1066800"/>
            <a:ext cx="96393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An index is an on-disk structure associated with a table or view that speeds retrieval of rows from the table or view.</a:t>
            </a:r>
          </a:p>
        </p:txBody>
      </p:sp>
      <p:sp>
        <p:nvSpPr>
          <p:cNvPr id="4" name="Rectangle 3"/>
          <p:cNvSpPr/>
          <p:nvPr/>
        </p:nvSpPr>
        <p:spPr>
          <a:xfrm>
            <a:off x="909442" y="1811148"/>
            <a:ext cx="929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 index contains keys built from one or more columns in the table or </a:t>
            </a:r>
            <a:r>
              <a:rPr lang="en-US" dirty="0" smtClean="0"/>
              <a:t>view.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37626" y="2362200"/>
            <a:ext cx="982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These keys are stored in a structure (B-tree) that enables SQL Server to find the row or rows associated with the key values quickly and efficiently.</a:t>
            </a:r>
          </a:p>
        </p:txBody>
      </p:sp>
      <p:pic>
        <p:nvPicPr>
          <p:cNvPr id="9" name="Picture 2" descr="index"/>
          <p:cNvPicPr>
            <a:picLocks noChangeAspect="1" noChangeArrowheads="1"/>
          </p:cNvPicPr>
          <p:nvPr/>
        </p:nvPicPr>
        <p:blipFill>
          <a:blip r:embed="rId2" cstate="print"/>
          <a:srcRect l="1643" t="6082" r="3522" b="1689"/>
          <a:stretch>
            <a:fillRect/>
          </a:stretch>
        </p:blipFill>
        <p:spPr bwMode="auto">
          <a:xfrm>
            <a:off x="2084543" y="3200400"/>
            <a:ext cx="5426364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8454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962778"/>
            <a:ext cx="2511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A </a:t>
            </a:r>
            <a:r>
              <a:rPr lang="en-US" sz="2000" dirty="0" err="1"/>
              <a:t>columnstore</a:t>
            </a:r>
            <a:r>
              <a:rPr lang="en-US" sz="2000" dirty="0"/>
              <a:t> index</a:t>
            </a:r>
          </a:p>
        </p:txBody>
      </p:sp>
      <p:sp>
        <p:nvSpPr>
          <p:cNvPr id="5" name="Rectangle 4"/>
          <p:cNvSpPr/>
          <p:nvPr/>
        </p:nvSpPr>
        <p:spPr>
          <a:xfrm>
            <a:off x="613838" y="228600"/>
            <a:ext cx="51544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Columnstore</a:t>
            </a:r>
            <a:r>
              <a:rPr lang="en-US" sz="3200" dirty="0"/>
              <a:t> </a:t>
            </a:r>
            <a:r>
              <a:rPr lang="en-US" sz="3200" dirty="0" smtClean="0"/>
              <a:t>Index (Contd.)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613838" y="1568203"/>
            <a:ext cx="11387092" cy="3447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Cannot have more than 1024 columns</a:t>
            </a:r>
            <a:r>
              <a:rPr lang="en-US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Cannot be clustered. Only nonclustered </a:t>
            </a:r>
            <a:r>
              <a:rPr lang="en-US" dirty="0" err="1"/>
              <a:t>columnstore</a:t>
            </a:r>
            <a:r>
              <a:rPr lang="en-US" dirty="0"/>
              <a:t> indexes are available</a:t>
            </a:r>
            <a:r>
              <a:rPr lang="en-US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Cannot be a unique index</a:t>
            </a:r>
            <a:r>
              <a:rPr lang="en-US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Cannot be created on a view or indexed view</a:t>
            </a:r>
            <a:r>
              <a:rPr lang="en-US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Cannot act as a primary key or a foreign key</a:t>
            </a:r>
            <a:r>
              <a:rPr lang="en-US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Cannot be changed using the </a:t>
            </a:r>
            <a:r>
              <a:rPr lang="en-US" b="1" dirty="0"/>
              <a:t>ALTER INDEX</a:t>
            </a:r>
            <a:r>
              <a:rPr lang="en-US" dirty="0"/>
              <a:t> statement. Drop and re-create the </a:t>
            </a:r>
            <a:r>
              <a:rPr lang="en-US" dirty="0" err="1"/>
              <a:t>columnstore</a:t>
            </a:r>
            <a:r>
              <a:rPr lang="en-US" dirty="0"/>
              <a:t> index instead. 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Cannot be created with the </a:t>
            </a:r>
            <a:r>
              <a:rPr lang="en-US" b="1" dirty="0"/>
              <a:t>INCLUDE</a:t>
            </a:r>
            <a:r>
              <a:rPr lang="en-US" dirty="0"/>
              <a:t> </a:t>
            </a:r>
            <a:r>
              <a:rPr lang="en-US" dirty="0" smtClean="0"/>
              <a:t>keyword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Cannot include the </a:t>
            </a:r>
            <a:r>
              <a:rPr lang="en-US" b="1" dirty="0"/>
              <a:t>ASC</a:t>
            </a:r>
            <a:r>
              <a:rPr lang="en-US" dirty="0"/>
              <a:t> or </a:t>
            </a:r>
            <a:r>
              <a:rPr lang="en-US" b="1" dirty="0"/>
              <a:t>DESC</a:t>
            </a:r>
            <a:r>
              <a:rPr lang="en-US" dirty="0"/>
              <a:t> keywords for sorting the index</a:t>
            </a:r>
            <a:r>
              <a:rPr lang="en-US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Does not use or keep statistics in the manner of a traditional index</a:t>
            </a:r>
            <a:r>
              <a:rPr lang="en-US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Cannot contain a column with a FILESTREAM attribute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64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075"/>
          <p:cNvSpPr txBox="1">
            <a:spLocks noChangeArrowheads="1"/>
          </p:cNvSpPr>
          <p:nvPr/>
        </p:nvSpPr>
        <p:spPr bwMode="auto">
          <a:xfrm>
            <a:off x="205740" y="711201"/>
            <a:ext cx="118300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>
                <a:cs typeface="Times New Roman" pitchFamily="18" charset="0"/>
              </a:rPr>
              <a:t>Managing </a:t>
            </a:r>
            <a:r>
              <a:rPr lang="en-US" sz="3600" b="1" dirty="0" smtClean="0">
                <a:cs typeface="Times New Roman" pitchFamily="18" charset="0"/>
              </a:rPr>
              <a:t>Indexes</a:t>
            </a:r>
            <a:endParaRPr lang="en-US" sz="3600" b="1" dirty="0"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3129" y="2133600"/>
            <a:ext cx="6858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The common index maintenance tasks include: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Disabling indexes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Enabling indexes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Renaming indexes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Dropping indexes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Optimizing indexes</a:t>
            </a:r>
          </a:p>
        </p:txBody>
      </p:sp>
    </p:spTree>
    <p:extLst>
      <p:ext uri="{BB962C8B-B14F-4D97-AF65-F5344CB8AC3E}">
        <p14:creationId xmlns:p14="http://schemas.microsoft.com/office/powerpoint/2010/main" val="90156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075"/>
          <p:cNvSpPr txBox="1">
            <a:spLocks noChangeArrowheads="1"/>
          </p:cNvSpPr>
          <p:nvPr/>
        </p:nvSpPr>
        <p:spPr bwMode="auto">
          <a:xfrm>
            <a:off x="205740" y="711201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Managing Indexes (Contd.)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600" y="5791200"/>
            <a:ext cx="58635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Disables a clustered index, </a:t>
            </a:r>
            <a:r>
              <a:rPr lang="en-US" sz="1400" b="1" dirty="0" err="1">
                <a:latin typeface="Arial" pitchFamily="34" charset="0"/>
                <a:cs typeface="Arial" pitchFamily="34" charset="0"/>
              </a:rPr>
              <a:t>IX_EmployeeID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, on the Employee table</a:t>
            </a:r>
            <a:r>
              <a:rPr lang="en-US" sz="1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2209800"/>
            <a:ext cx="89154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cs typeface="Times New Roman" pitchFamily="18" charset="0"/>
              </a:rPr>
              <a:t>Disabling indexes</a:t>
            </a:r>
            <a:r>
              <a:rPr lang="en-US" sz="2000" dirty="0">
                <a:cs typeface="Times New Roman" pitchFamily="18" charset="0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When an index is disabled, the user is not able to access the index.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If a clustered index is disabled, then the table data is not accessible to the user.</a:t>
            </a:r>
          </a:p>
          <a:p>
            <a:pPr lvl="1"/>
            <a:endParaRPr lang="en-US" dirty="0">
              <a:solidFill>
                <a:schemeClr val="accent2"/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609600" y="3810238"/>
            <a:ext cx="6096000" cy="1200352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591942" y="3599105"/>
            <a:ext cx="2151258" cy="36353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056892"/>
            <a:ext cx="4495800" cy="908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59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600" y="5565775"/>
            <a:ext cx="59664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Rebuilds the clustered index on the Employee table.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600" y="1676400"/>
            <a:ext cx="85344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cs typeface="Times New Roman" pitchFamily="18" charset="0"/>
              </a:rPr>
              <a:t>Enabling indexes: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Can be achieved by one of the following methods: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/>
              <a:t>Using the ALTER INDEX statement with the REBUILD clause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/>
              <a:t>Using the CREATE INDEX statement with the DROP_EXISTING clause</a:t>
            </a:r>
          </a:p>
          <a:p>
            <a:pPr lvl="2"/>
            <a:endParaRPr lang="en-US" sz="1200" dirty="0">
              <a:solidFill>
                <a:schemeClr val="accent2"/>
              </a:solidFill>
              <a:latin typeface="Arial" pitchFamily="34" charset="0"/>
            </a:endParaRPr>
          </a:p>
          <a:p>
            <a:pPr lvl="2">
              <a:buBlip>
                <a:blip r:embed="rId3"/>
              </a:buBlip>
            </a:pPr>
            <a:endParaRPr lang="en-US" sz="1600" dirty="0">
              <a:solidFill>
                <a:schemeClr val="accent2"/>
              </a:solidFill>
              <a:latin typeface="Arial" pitchFamily="34" charset="0"/>
            </a:endParaRPr>
          </a:p>
          <a:p>
            <a:pPr lvl="2"/>
            <a:endParaRPr lang="en-US" sz="1600" dirty="0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6" name="Text Box 3075"/>
          <p:cNvSpPr txBox="1">
            <a:spLocks noChangeArrowheads="1"/>
          </p:cNvSpPr>
          <p:nvPr/>
        </p:nvSpPr>
        <p:spPr bwMode="auto">
          <a:xfrm>
            <a:off x="205740" y="711201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Managing Indexes (Contd.)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609600" y="3810238"/>
            <a:ext cx="6096000" cy="1200352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591942" y="3599105"/>
            <a:ext cx="2151258" cy="36353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031697"/>
            <a:ext cx="3962400" cy="91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134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253238" y="5486400"/>
            <a:ext cx="70980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Renames the </a:t>
            </a:r>
            <a:r>
              <a:rPr lang="en-US" sz="1400" b="1" dirty="0" err="1">
                <a:latin typeface="Arial" pitchFamily="34" charset="0"/>
                <a:cs typeface="Arial" pitchFamily="34" charset="0"/>
              </a:rPr>
              <a:t>IX_JobCandidate_EmployeeID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 index to </a:t>
            </a:r>
            <a:r>
              <a:rPr lang="en-US" sz="1400" b="1" dirty="0" err="1">
                <a:latin typeface="Arial" pitchFamily="34" charset="0"/>
                <a:cs typeface="Arial" pitchFamily="34" charset="0"/>
              </a:rPr>
              <a:t>IX_EmployeeID</a:t>
            </a:r>
            <a:r>
              <a:rPr lang="en-US" sz="1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600200"/>
            <a:ext cx="8839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cs typeface="Times New Roman" pitchFamily="18" charset="0"/>
              </a:rPr>
              <a:t>Renaming indexes: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Can be done with the help of the sp_rename system stored procedure.</a:t>
            </a:r>
          </a:p>
          <a:p>
            <a:pPr lvl="1"/>
            <a:endParaRPr lang="en-US" dirty="0">
              <a:solidFill>
                <a:schemeClr val="accent2"/>
              </a:solidFill>
              <a:latin typeface="Arial" pitchFamily="34" charset="0"/>
              <a:cs typeface="Times New Roman" pitchFamily="18" charset="0"/>
            </a:endParaRPr>
          </a:p>
          <a:p>
            <a:pPr lvl="1"/>
            <a:endParaRPr lang="en-US" dirty="0">
              <a:solidFill>
                <a:schemeClr val="accent2"/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7" name="Text Box 3075"/>
          <p:cNvSpPr txBox="1">
            <a:spLocks noChangeArrowheads="1"/>
          </p:cNvSpPr>
          <p:nvPr/>
        </p:nvSpPr>
        <p:spPr bwMode="auto">
          <a:xfrm>
            <a:off x="205740" y="711201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Managing Indexes (Contd.)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1295400" y="3599105"/>
            <a:ext cx="6096000" cy="1200352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1277742" y="3387972"/>
            <a:ext cx="2151258" cy="36353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908768"/>
            <a:ext cx="4444365" cy="73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162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85800" y="5105400"/>
            <a:ext cx="6096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Drops the </a:t>
            </a:r>
            <a:r>
              <a:rPr lang="en-US" sz="1400" b="1" dirty="0" err="1">
                <a:latin typeface="Arial" pitchFamily="34" charset="0"/>
                <a:cs typeface="Arial" pitchFamily="34" charset="0"/>
              </a:rPr>
              <a:t>IX_EmployeeID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 index on the Employee table.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1752600"/>
            <a:ext cx="9677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cs typeface="Times New Roman" pitchFamily="18" charset="0"/>
              </a:rPr>
              <a:t>Dropping indexes</a:t>
            </a:r>
            <a:r>
              <a:rPr lang="en-US" sz="2000" dirty="0">
                <a:cs typeface="Times New Roman" pitchFamily="18" charset="0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Can be done using the DROP INDEX statement</a:t>
            </a:r>
            <a:r>
              <a:rPr lang="en-US" sz="2000" dirty="0" smtClean="0">
                <a:cs typeface="Times New Roman" pitchFamily="18" charset="0"/>
              </a:rPr>
              <a:t>.</a:t>
            </a:r>
            <a:endParaRPr lang="en-US" sz="2000" dirty="0">
              <a:cs typeface="Times New Roman" pitchFamily="18" charset="0"/>
            </a:endParaRPr>
          </a:p>
        </p:txBody>
      </p:sp>
      <p:sp>
        <p:nvSpPr>
          <p:cNvPr id="6" name="Text Box 3075"/>
          <p:cNvSpPr txBox="1">
            <a:spLocks noChangeArrowheads="1"/>
          </p:cNvSpPr>
          <p:nvPr/>
        </p:nvSpPr>
        <p:spPr bwMode="auto">
          <a:xfrm>
            <a:off x="205740" y="711201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Managing Indexes (Contd.)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762000" y="3387972"/>
            <a:ext cx="6096000" cy="1200352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744342" y="3176839"/>
            <a:ext cx="2151258" cy="36353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726210"/>
            <a:ext cx="3962400" cy="693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066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0373" y="76200"/>
            <a:ext cx="77544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sz="3200" dirty="0"/>
              <a:t>Query Optimization and Execution Plan</a:t>
            </a:r>
          </a:p>
        </p:txBody>
      </p:sp>
      <p:pic>
        <p:nvPicPr>
          <p:cNvPr id="5" name="Picture 4" descr="IC164387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0" y="1600200"/>
            <a:ext cx="7352072" cy="384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3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0" y="1600200"/>
            <a:ext cx="7313613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How a query executes?</a:t>
            </a:r>
          </a:p>
          <a:p>
            <a:pPr marL="347663" indent="-347663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You type a query in SSMS, hit F5 and get the results.</a:t>
            </a:r>
          </a:p>
          <a:p>
            <a:pPr marL="347663" indent="-347663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…well, its more complicated than that…</a:t>
            </a:r>
          </a:p>
          <a:p>
            <a:pPr marL="347663" indent="-347663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347663" indent="-347663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sz="2000" dirty="0" smtClean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3988" y="685800"/>
            <a:ext cx="79994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 smtClean="0"/>
              <a:t>Query Execution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0256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0" y="1600200"/>
            <a:ext cx="7313613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Every query goes through a number of steps</a:t>
            </a:r>
            <a:r>
              <a:rPr lang="en-US" sz="2000" dirty="0" smtClean="0"/>
              <a:t>:</a:t>
            </a:r>
          </a:p>
          <a:p>
            <a:pPr marL="347663" indent="-347663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Parsing</a:t>
            </a:r>
          </a:p>
          <a:p>
            <a:pPr marL="347663" indent="-347663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dirty="0" err="1" smtClean="0"/>
              <a:t>Algebraization</a:t>
            </a:r>
            <a:endParaRPr lang="en-US" sz="2000" dirty="0" smtClean="0"/>
          </a:p>
          <a:p>
            <a:pPr marL="347663" indent="-347663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Optimization</a:t>
            </a:r>
          </a:p>
          <a:p>
            <a:pPr marL="347663" indent="-347663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Execution</a:t>
            </a:r>
            <a:endParaRPr lang="en-US" sz="2000" dirty="0"/>
          </a:p>
          <a:p>
            <a:pPr marL="347663" indent="-347663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7664" y="392368"/>
            <a:ext cx="79994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 smtClean="0"/>
              <a:t>Query Execution (Contd..)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955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0190" y="393412"/>
            <a:ext cx="112584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b="1" dirty="0" smtClean="0"/>
              <a:t>DMVs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457200" y="1371600"/>
            <a:ext cx="86868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What can be done using the DMVs and functions?</a:t>
            </a:r>
          </a:p>
          <a:p>
            <a:pPr marL="347663" indent="-347663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Dynamic management views and functions return server state information that can be used to monitor the health of a server instance, diagnose problems, and tune performance.</a:t>
            </a:r>
          </a:p>
          <a:p>
            <a:pPr marL="347663" indent="-347663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It helps the developers and DBAs to identify the performance.</a:t>
            </a:r>
          </a:p>
          <a:p>
            <a:pPr marL="347663" indent="-347663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All the DMVs exits in SYS schema and their names start with DM_.</a:t>
            </a:r>
          </a:p>
          <a:p>
            <a:pPr marL="347663" indent="-347663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So when you need to query a DMV, you should prefix the view name with SYS</a:t>
            </a:r>
          </a:p>
          <a:p>
            <a:pPr marL="347663" indent="-347663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As an example, if you need to see the total physical memory of the SQL Server machine; then execute the below TSQL command:</a:t>
            </a:r>
          </a:p>
          <a:p>
            <a:pPr marL="347663" indent="-347663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select * from </a:t>
            </a:r>
            <a:r>
              <a:rPr lang="en-US" sz="2000" dirty="0" err="1"/>
              <a:t>sys.dm_os_sys_memory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611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31409"/>
            <a:ext cx="1097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Types </a:t>
            </a:r>
            <a:r>
              <a:rPr lang="en-US" sz="3200" dirty="0"/>
              <a:t>of indexes available in SQL Server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786322"/>
              </p:ext>
            </p:extLst>
          </p:nvPr>
        </p:nvGraphicFramePr>
        <p:xfrm>
          <a:off x="609600" y="749587"/>
          <a:ext cx="10363200" cy="5543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7696200"/>
              </a:tblGrid>
              <a:tr h="514350">
                <a:tc>
                  <a:txBody>
                    <a:bodyPr/>
                    <a:lstStyle/>
                    <a:p>
                      <a:r>
                        <a:rPr lang="en-US" sz="15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 type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857250">
                <a:tc>
                  <a:txBody>
                    <a:bodyPr/>
                    <a:lstStyle/>
                    <a:p>
                      <a:r>
                        <a:rPr lang="en-US" sz="1500" b="1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Clustered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clustered index sorts and stores the data rows of the table or view in order based on the clustered index key.</a:t>
                      </a:r>
                    </a:p>
                    <a:p>
                      <a:r>
                        <a:rPr 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clustered index is implemented as a B-tree index structure that supports fast retrieval of the rows, based on their clustered index key values.</a:t>
                      </a:r>
                      <a:endParaRPr lang="en-US" b="1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sz="1500" b="1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Nonclustered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nonclustered index can be defined on a table or view with a clustered index or on a heap.</a:t>
                      </a:r>
                    </a:p>
                    <a:p>
                      <a:r>
                        <a:rPr 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Each index row in the nonclustered index contains the nonclustered key value and a row locator.</a:t>
                      </a:r>
                    </a:p>
                    <a:p>
                      <a:r>
                        <a:rPr 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locator points to the data row in the clustered index or heap having the key value.</a:t>
                      </a:r>
                    </a:p>
                    <a:p>
                      <a:r>
                        <a:rPr 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rows in the index are stored in the order of the index key values, but the data rows are not guaranteed to be in any particular order unless a clustered index is created on the table.</a:t>
                      </a:r>
                      <a:endParaRPr lang="en-US" b="1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sz="1500" b="1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Unique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unique index ensures that the index key contains no duplicate values and therefore every row in the table or view is in some way unique.</a:t>
                      </a:r>
                    </a:p>
                    <a:p>
                      <a:r>
                        <a:rPr 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Uniqueness can be a property of both clustered and nonclustered indexes.</a:t>
                      </a:r>
                      <a:endParaRPr lang="en-US" b="1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sz="1500" b="1" i="0" kern="1200" dirty="0" err="1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Columnstore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</a:t>
                      </a:r>
                      <a:r>
                        <a:rPr lang="en-US" sz="15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xVelocity</a:t>
                      </a:r>
                      <a:r>
                        <a:rPr 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memory optimized </a:t>
                      </a:r>
                      <a:r>
                        <a:rPr lang="en-US" sz="15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columnstore</a:t>
                      </a:r>
                      <a:r>
                        <a:rPr 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index based on vertical partitioning of the data by columns, stored as large objects (LOB).</a:t>
                      </a:r>
                      <a:endParaRPr lang="en-US" b="1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sz="1500" b="1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 with included columns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nonclustered index that is extended to include </a:t>
                      </a:r>
                      <a:r>
                        <a:rPr lang="en-US" sz="15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nonkey</a:t>
                      </a:r>
                      <a:r>
                        <a:rPr 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columns in addition to the key columns.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30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0" y="1600200"/>
            <a:ext cx="7313613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Some of the </a:t>
            </a:r>
            <a:r>
              <a:rPr lang="en-US" sz="2000" dirty="0" smtClean="0"/>
              <a:t>other DMVs and Functions:</a:t>
            </a:r>
          </a:p>
          <a:p>
            <a:pPr marL="804863" lvl="1" indent="-347663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sys.dm_exec_requests</a:t>
            </a:r>
          </a:p>
          <a:p>
            <a:pPr marL="1262063" lvl="2" indent="-347663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Status</a:t>
            </a:r>
          </a:p>
          <a:p>
            <a:pPr marL="1262063" lvl="2" indent="-347663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wait_type</a:t>
            </a:r>
          </a:p>
          <a:p>
            <a:pPr marL="804863" lvl="1" indent="-347663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 sys.dm_exec_query_memory_grants</a:t>
            </a:r>
          </a:p>
          <a:p>
            <a:pPr marL="1262063" lvl="2" indent="-347663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granted_memory_kb</a:t>
            </a:r>
          </a:p>
          <a:p>
            <a:pPr marL="1262063" lvl="2" indent="-347663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used_memory_kb</a:t>
            </a:r>
          </a:p>
          <a:p>
            <a:pPr marL="1262063" lvl="2" indent="-347663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max_used_memory_kb</a:t>
            </a:r>
          </a:p>
          <a:p>
            <a:pPr marL="804863" lvl="1" indent="-347663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sys.dm_io_virtual_file_stats (DBID,FIELDID)</a:t>
            </a:r>
          </a:p>
          <a:p>
            <a:pPr marL="1262063" lvl="2" indent="-347663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num_of_reads</a:t>
            </a:r>
          </a:p>
          <a:p>
            <a:pPr marL="1262063" lvl="2" indent="-347663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num_of_bytes_read</a:t>
            </a:r>
          </a:p>
          <a:p>
            <a:pPr marL="1262063" lvl="2" indent="-347663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num_of_writes </a:t>
            </a:r>
          </a:p>
          <a:p>
            <a:pPr marL="1262063" lvl="2" indent="-347663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num_of_bytes_written</a:t>
            </a:r>
          </a:p>
          <a:p>
            <a:pPr marL="347663" indent="-347663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3988" y="685800"/>
            <a:ext cx="79994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 smtClean="0"/>
              <a:t>DMVs (Contd..)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2067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53988" y="112507"/>
            <a:ext cx="6858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 smtClean="0"/>
              <a:t>Execution Plan</a:t>
            </a:r>
            <a:endParaRPr lang="en-US" sz="3200" b="1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81000" y="1371600"/>
            <a:ext cx="10668000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dirty="0" smtClean="0">
                <a:cs typeface="Times New Roman" pitchFamily="18" charset="0"/>
              </a:rPr>
              <a:t>What is an Execution Plan?</a:t>
            </a: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dirty="0" smtClean="0">
                <a:cs typeface="Times New Roman" pitchFamily="18" charset="0"/>
              </a:rPr>
              <a:t>An execution plan, simply put the result of the query optimizer's attempt to calculate the most efficient way to implement the request represented by the T-SQL query you submitted.</a:t>
            </a: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dirty="0" smtClean="0">
                <a:cs typeface="Times New Roman" pitchFamily="18" charset="0"/>
              </a:rPr>
              <a:t>Execution plans can tell you how a query will be executed, or how a query was executed. They are, therefore, the DBAs and Developers primary means of troubleshooting a poorly performing query.</a:t>
            </a: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dirty="0" smtClean="0">
                <a:cs typeface="Times New Roman" pitchFamily="18" charset="0"/>
              </a:rPr>
              <a:t>Why a given query is performing thousands of scans, putting your I/O through the roof, you can use the execution plan to identify the exact piece of SQL code that is causing the problem.</a:t>
            </a: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sz="2000" dirty="0" smtClean="0"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sz="2000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39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62000" y="1295400"/>
            <a:ext cx="10820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b="1" dirty="0" smtClean="0"/>
              <a:t>Different execution plan formats</a:t>
            </a:r>
          </a:p>
          <a:p>
            <a:pPr marL="804863" lvl="1" indent="-347663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Graphical Plans</a:t>
            </a:r>
          </a:p>
          <a:p>
            <a:pPr marL="1262063" lvl="2" indent="-347663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These are quick and easy to read but the detailed data for the plan is masked. </a:t>
            </a:r>
          </a:p>
          <a:p>
            <a:pPr marL="1262063" lvl="2" indent="-347663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Both Estimated and Actual execution plans can be viewed in graphical format.</a:t>
            </a:r>
          </a:p>
          <a:p>
            <a:pPr marL="804863" lvl="1" indent="-347663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Text Plans</a:t>
            </a:r>
          </a:p>
          <a:p>
            <a:pPr marL="1262063" lvl="2" indent="-347663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These are a bit harder to read, but more information is immediately available.</a:t>
            </a:r>
          </a:p>
          <a:p>
            <a:pPr marL="1262063" lvl="2" indent="-347663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There are three text plan formats:</a:t>
            </a:r>
          </a:p>
          <a:p>
            <a:pPr marL="1719263" lvl="3" indent="-347663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b="1" dirty="0" smtClean="0"/>
              <a:t>SHOWPLAN_ALL</a:t>
            </a:r>
          </a:p>
          <a:p>
            <a:pPr marL="2176463" lvl="4" indent="-347663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 A reasonably complete set of data showing the Estimated execution plan for the query</a:t>
            </a:r>
          </a:p>
          <a:p>
            <a:pPr marL="1719263" lvl="3" indent="-347663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b="1" dirty="0" smtClean="0"/>
              <a:t>SHOWPLAN_TEXT</a:t>
            </a:r>
          </a:p>
          <a:p>
            <a:pPr marL="2176463" lvl="4" indent="-347663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provides a very limited set of data for use with tools like osql.exe.</a:t>
            </a:r>
          </a:p>
          <a:p>
            <a:pPr marL="1719263" lvl="3" indent="-347663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b="1" dirty="0" smtClean="0"/>
              <a:t>STATISTICS PROFILE</a:t>
            </a:r>
          </a:p>
          <a:p>
            <a:pPr marL="1719263" lvl="3" indent="-347663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similar to SHOWPLAN_ALL except it represents the data for the Actual execution plan</a:t>
            </a:r>
          </a:p>
          <a:p>
            <a:pPr marL="1719263" lvl="3" indent="-347663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sz="2000" b="1" dirty="0" smtClean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3988" y="533400"/>
            <a:ext cx="79994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 smtClean="0"/>
              <a:t>Execution Plan </a:t>
            </a:r>
            <a:r>
              <a:rPr lang="en-US" sz="3200" b="1" dirty="0"/>
              <a:t>(Contd</a:t>
            </a:r>
            <a:r>
              <a:rPr lang="en-US" sz="3200" b="1" dirty="0" smtClean="0"/>
              <a:t>..)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9838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0" y="1600200"/>
            <a:ext cx="7313613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lvl="4" indent="-347663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XML Plans</a:t>
            </a:r>
          </a:p>
          <a:p>
            <a:pPr marL="804863" lvl="5" indent="-347663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XML plans present the most complete set of data available on a plan, all on display in the structured XML format.</a:t>
            </a:r>
          </a:p>
          <a:p>
            <a:pPr marL="804863" lvl="5" indent="-347663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There are two varieties of XML plan:</a:t>
            </a:r>
          </a:p>
          <a:p>
            <a:pPr marL="1262063" lvl="6" indent="-347663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SHOWPLAN_XML</a:t>
            </a:r>
          </a:p>
          <a:p>
            <a:pPr marL="1719263" lvl="7" indent="-347663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The plan generated by the optimizer prior to execution.</a:t>
            </a:r>
          </a:p>
          <a:p>
            <a:pPr marL="1262063" lvl="6" indent="-347663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STATISTICS_XML </a:t>
            </a:r>
          </a:p>
          <a:p>
            <a:pPr marL="1719263" lvl="7" indent="-347663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dirty="0" smtClean="0"/>
              <a:t>The XML format of the Actual execution plan.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3988" y="418464"/>
            <a:ext cx="79994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 smtClean="0"/>
              <a:t>Execution Plan </a:t>
            </a:r>
            <a:r>
              <a:rPr lang="en-US" sz="3200" b="1" dirty="0"/>
              <a:t>(Contd</a:t>
            </a:r>
            <a:r>
              <a:rPr lang="en-US" sz="3200" b="1" dirty="0" smtClean="0"/>
              <a:t>..)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3954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81000" y="381000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latin typeface="Tahoma" pitchFamily="34" charset="0"/>
              </a:rPr>
              <a:t>Summary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295400"/>
            <a:ext cx="9829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 "/>
                <a:cs typeface="Times New Roman" pitchFamily="18" charset="0"/>
              </a:rPr>
              <a:t>In this session, you learned that</a:t>
            </a:r>
            <a:r>
              <a:rPr lang="en-US" sz="2000" dirty="0" smtClean="0">
                <a:latin typeface="Arial "/>
                <a:cs typeface="Times New Roman" pitchFamily="18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 "/>
                <a:cs typeface="Times New Roman" pitchFamily="18" charset="0"/>
              </a:rPr>
              <a:t>Types </a:t>
            </a:r>
            <a:r>
              <a:rPr lang="en-US" sz="2000" dirty="0">
                <a:latin typeface="Arial "/>
                <a:cs typeface="Times New Roman" pitchFamily="18" charset="0"/>
              </a:rPr>
              <a:t>of indexes available in sqlserver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itchFamily="34" charset="0"/>
                <a:cs typeface="Times New Roman" pitchFamily="18" charset="0"/>
              </a:rPr>
              <a:t>Clustered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indexes should be built on an attribute whose values are unique and do not change often. Data is physically sorted in a clustered index.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In a nonclustered index, the physical order of rows is not the same as that of the index order.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A nonclustered index is the default index that is created with the CREATE INDEX command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Query Optimization and Execution </a:t>
            </a:r>
            <a:r>
              <a:rPr lang="en-US" dirty="0" smtClean="0"/>
              <a:t>Plan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Query </a:t>
            </a:r>
            <a:r>
              <a:rPr lang="en-US" dirty="0" smtClean="0"/>
              <a:t>Execution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DMV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Execution plan</a:t>
            </a:r>
            <a:endParaRPr lang="en-US" dirty="0"/>
          </a:p>
          <a:p>
            <a:pPr lvl="1"/>
            <a:endParaRPr lang="en-US" dirty="0" smtClean="0">
              <a:latin typeface="Arial" pitchFamily="34" charset="0"/>
              <a:cs typeface="Times New Roman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latin typeface="Arial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61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31409"/>
            <a:ext cx="1097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Types </a:t>
            </a:r>
            <a:r>
              <a:rPr lang="en-US" sz="3200" dirty="0"/>
              <a:t>of indexes available in SQL </a:t>
            </a:r>
            <a:r>
              <a:rPr lang="en-US" sz="3200" dirty="0" smtClean="0"/>
              <a:t>Server(Contd.)</a:t>
            </a:r>
            <a:endParaRPr lang="en-US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20286"/>
              </p:ext>
            </p:extLst>
          </p:nvPr>
        </p:nvGraphicFramePr>
        <p:xfrm>
          <a:off x="838200" y="717228"/>
          <a:ext cx="9753600" cy="5667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3067"/>
                <a:gridCol w="5960533"/>
              </a:tblGrid>
              <a:tr h="388857">
                <a:tc>
                  <a:txBody>
                    <a:bodyPr/>
                    <a:lstStyle/>
                    <a:p>
                      <a:r>
                        <a:rPr lang="en-US" sz="15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 type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815002">
                <a:tc>
                  <a:txBody>
                    <a:bodyPr/>
                    <a:lstStyle/>
                    <a:p>
                      <a:r>
                        <a:rPr lang="en-US" sz="1500" b="1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 on computed columns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index on a column that is derived from the value of one or more other columns, or certain deterministic inputs.</a:t>
                      </a:r>
                      <a:endParaRPr lang="en-US" b="1" dirty="0"/>
                    </a:p>
                  </a:txBody>
                  <a:tcPr/>
                </a:tc>
              </a:tr>
              <a:tr h="1539341">
                <a:tc>
                  <a:txBody>
                    <a:bodyPr/>
                    <a:lstStyle/>
                    <a:p>
                      <a:r>
                        <a:rPr lang="en-US" sz="1500" b="1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Filtered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optimized nonclustered index, especially suited to cover queries that select from a well-defined subset of data. It uses a filter predicate to index a portion of rows in the table.</a:t>
                      </a:r>
                    </a:p>
                    <a:p>
                      <a:r>
                        <a:rPr 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well-designed filtered index can improve query performance, reduce index maintenance costs, and reduce index storage costs compared with full-table indexes.</a:t>
                      </a:r>
                      <a:endParaRPr lang="en-US" b="1" dirty="0"/>
                    </a:p>
                  </a:txBody>
                  <a:tcPr/>
                </a:tc>
              </a:tr>
              <a:tr h="815002">
                <a:tc>
                  <a:txBody>
                    <a:bodyPr/>
                    <a:lstStyle/>
                    <a:p>
                      <a:r>
                        <a:rPr lang="en-US" sz="1500" b="1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Spatial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spatial index provides the ability to perform certain operations more efficiently on spatial objects (</a:t>
                      </a:r>
                      <a:r>
                        <a:rPr lang="en-US" sz="15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spatial data</a:t>
                      </a:r>
                      <a:r>
                        <a:rPr 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in a column of the geometry data type.</a:t>
                      </a:r>
                      <a:endParaRPr lang="en-US" b="1" dirty="0"/>
                    </a:p>
                  </a:txBody>
                  <a:tcPr/>
                </a:tc>
              </a:tr>
              <a:tr h="815002">
                <a:tc>
                  <a:txBody>
                    <a:bodyPr/>
                    <a:lstStyle/>
                    <a:p>
                      <a:r>
                        <a:rPr lang="en-US" sz="1500" b="1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XML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shredded, and persisted, representation of the XML binary large objects (BLOBs) in the xml data type column.</a:t>
                      </a:r>
                      <a:endParaRPr lang="en-US" b="1" dirty="0"/>
                    </a:p>
                  </a:txBody>
                  <a:tcPr/>
                </a:tc>
              </a:tr>
              <a:tr h="1294416">
                <a:tc>
                  <a:txBody>
                    <a:bodyPr/>
                    <a:lstStyle/>
                    <a:p>
                      <a:r>
                        <a:rPr lang="en-US" sz="1500" b="1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Full-text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special type of token-based functional index that is built and maintained by the Microsoft Full-Text Engine for SQL Server</a:t>
                      </a:r>
                    </a:p>
                    <a:p>
                      <a:r>
                        <a:rPr 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provides efficient support for sophisticated word searches in character string data</a:t>
                      </a:r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57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62400" y="304800"/>
            <a:ext cx="31111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Indexes(Contd.)</a:t>
            </a:r>
            <a:r>
              <a:rPr lang="en-US" sz="3200" dirty="0"/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799" y="814614"/>
            <a:ext cx="426719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smtClean="0"/>
              <a:t>Clustered Index </a:t>
            </a:r>
            <a:r>
              <a:rPr lang="en-US" sz="3200" b="1" dirty="0" smtClean="0"/>
              <a:t>:</a:t>
            </a:r>
          </a:p>
          <a:p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1676399" y="1573885"/>
            <a:ext cx="95631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Clustered indexes sort and store the data rows in the table or view based on their key values. </a:t>
            </a:r>
          </a:p>
        </p:txBody>
      </p:sp>
      <p:sp>
        <p:nvSpPr>
          <p:cNvPr id="5" name="Rectangle 4"/>
          <p:cNvSpPr/>
          <p:nvPr/>
        </p:nvSpPr>
        <p:spPr>
          <a:xfrm>
            <a:off x="1703540" y="2220216"/>
            <a:ext cx="5963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These are the columns included in the index </a:t>
            </a:r>
            <a:r>
              <a:rPr lang="en-US" dirty="0" smtClean="0"/>
              <a:t>definition.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03540" y="2764924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There can be only one clustered index per table, because the data rows themselves can be sorted in only one order.</a:t>
            </a:r>
          </a:p>
        </p:txBody>
      </p:sp>
      <p:pic>
        <p:nvPicPr>
          <p:cNvPr id="7" name="Picture 2" descr="ClustIn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971286"/>
            <a:ext cx="5562599" cy="284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718154" y="3414293"/>
            <a:ext cx="85688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When a table has a clustered index, the table is called a clustered table</a:t>
            </a:r>
          </a:p>
        </p:txBody>
      </p:sp>
    </p:spTree>
    <p:extLst>
      <p:ext uri="{BB962C8B-B14F-4D97-AF65-F5344CB8AC3E}">
        <p14:creationId xmlns:p14="http://schemas.microsoft.com/office/powerpoint/2010/main" val="64649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62400" y="304800"/>
            <a:ext cx="31111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Indexes(Contd.)</a:t>
            </a:r>
            <a:r>
              <a:rPr lang="en-US" sz="3200" dirty="0"/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814946"/>
            <a:ext cx="3474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smtClean="0"/>
              <a:t>Nonclustered Index :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1676400" y="1443532"/>
            <a:ext cx="1036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 nonclustered index contains the nonclustered index key values and each key value entry has a pointer to the data row that contains the key value.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2292274"/>
            <a:ext cx="868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cs typeface="Times New Roman" pitchFamily="18" charset="0"/>
              </a:rPr>
              <a:t>The physical order of the rows is not the same as the index </a:t>
            </a:r>
            <a:r>
              <a:rPr lang="en-US" dirty="0" smtClean="0">
                <a:cs typeface="Times New Roman" pitchFamily="18" charset="0"/>
              </a:rPr>
              <a:t>order.</a:t>
            </a:r>
            <a:endParaRPr lang="en-US" dirty="0"/>
          </a:p>
        </p:txBody>
      </p:sp>
      <p:pic>
        <p:nvPicPr>
          <p:cNvPr id="6" name="Picture 5" descr="Work_NonClus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8425" y="3200400"/>
            <a:ext cx="551497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1828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44316" y="711201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Creating Indexes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1981200"/>
            <a:ext cx="8153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Index: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/>
              <a:t>Is created on the most frequently queried column in tables or views.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/>
              <a:t>Based on two or more columns is called a composite index.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/>
              <a:t>Can be created by using the CREATE INDEX statement</a:t>
            </a:r>
          </a:p>
        </p:txBody>
      </p:sp>
    </p:spTree>
    <p:extLst>
      <p:ext uri="{BB962C8B-B14F-4D97-AF65-F5344CB8AC3E}">
        <p14:creationId xmlns:p14="http://schemas.microsoft.com/office/powerpoint/2010/main" val="81585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44316" y="711201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Creating Indexes (Contd.)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609600" y="1872490"/>
            <a:ext cx="6858000" cy="384251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708851" y="1781876"/>
            <a:ext cx="2089483" cy="334719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Syntax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42093"/>
            <a:ext cx="5936650" cy="273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226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895605"/>
            <a:ext cx="8915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itchFamily="34" charset="0"/>
              </a:rPr>
              <a:t>You can create a clustered index on the </a:t>
            </a:r>
            <a:r>
              <a:rPr lang="en-US" dirty="0" err="1">
                <a:latin typeface="Arial" pitchFamily="34" charset="0"/>
              </a:rPr>
              <a:t>EmployeeID</a:t>
            </a:r>
            <a:r>
              <a:rPr lang="en-US" dirty="0">
                <a:latin typeface="Arial" pitchFamily="34" charset="0"/>
              </a:rPr>
              <a:t> attribute of the Employee table by using the following statement: </a:t>
            </a:r>
            <a:endParaRPr lang="en-US" dirty="0" smtClean="0">
              <a:latin typeface="Arial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latin typeface="Arial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 smtClean="0">
              <a:latin typeface="Arial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latin typeface="Arial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 smtClean="0">
              <a:latin typeface="Arial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latin typeface="Arial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 smtClean="0">
              <a:latin typeface="Arial" pitchFamily="34" charset="0"/>
            </a:endParaRPr>
          </a:p>
          <a:p>
            <a:pPr lvl="1"/>
            <a:endParaRPr lang="en-US" dirty="0">
              <a:latin typeface="Arial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itchFamily="34" charset="0"/>
              </a:rPr>
              <a:t>The </a:t>
            </a:r>
            <a:r>
              <a:rPr lang="en-US" dirty="0">
                <a:latin typeface="Arial" pitchFamily="34" charset="0"/>
              </a:rPr>
              <a:t>following statement creates a nonclustered index on the </a:t>
            </a:r>
            <a:r>
              <a:rPr lang="en-US" dirty="0" err="1">
                <a:latin typeface="Arial" pitchFamily="34" charset="0"/>
              </a:rPr>
              <a:t>ManagerID</a:t>
            </a:r>
            <a:r>
              <a:rPr lang="en-US" dirty="0">
                <a:latin typeface="Arial" pitchFamily="34" charset="0"/>
              </a:rPr>
              <a:t> attribute of the Employee table</a:t>
            </a:r>
            <a:r>
              <a:rPr lang="en-US" dirty="0" smtClean="0">
                <a:latin typeface="Arial" pitchFamily="34" charset="0"/>
              </a:rPr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latin typeface="Arial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 smtClean="0">
              <a:latin typeface="Arial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latin typeface="Arial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 smtClean="0">
              <a:latin typeface="Arial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latin typeface="Arial" pitchFamily="34" charset="0"/>
            </a:endParaRPr>
          </a:p>
          <a:p>
            <a:pPr lvl="1"/>
            <a:endParaRPr lang="en-US" dirty="0">
              <a:latin typeface="Arial" pitchFamily="34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44316" y="711201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Creating Indexes (Contd.)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600200" y="2819400"/>
            <a:ext cx="6477000" cy="149252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1582542" y="2608267"/>
            <a:ext cx="2151258" cy="36353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582542" y="5204399"/>
            <a:ext cx="6477000" cy="149252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1564884" y="4993266"/>
            <a:ext cx="2151258" cy="36353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376" y="3133724"/>
            <a:ext cx="5659024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847" y="5493459"/>
            <a:ext cx="52387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579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ild_Template_16x9">
  <a:themeElements>
    <a:clrScheme name="Build - Dark Blue">
      <a:dk1>
        <a:srgbClr val="000000"/>
      </a:dk1>
      <a:lt1>
        <a:srgbClr val="FFFFFF"/>
      </a:lt1>
      <a:dk2>
        <a:srgbClr val="00188F"/>
      </a:dk2>
      <a:lt2>
        <a:srgbClr val="FFFFFF"/>
      </a:lt2>
      <a:accent1>
        <a:srgbClr val="00BCF2"/>
      </a:accent1>
      <a:accent2>
        <a:srgbClr val="9B4F96"/>
      </a:accent2>
      <a:accent3>
        <a:srgbClr val="E81123"/>
      </a:accent3>
      <a:accent4>
        <a:srgbClr val="00D8CC"/>
      </a:accent4>
      <a:accent5>
        <a:srgbClr val="7FBA00"/>
      </a:accent5>
      <a:accent6>
        <a:srgbClr val="FF8C00"/>
      </a:accent6>
      <a:hlink>
        <a:srgbClr val="00BCF2"/>
      </a:hlink>
      <a:folHlink>
        <a:srgbClr val="00BCF2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34A28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t" anchorCtr="0"/>
      <a:lstStyle>
        <a:defPPr defTabSz="932406">
          <a:defRPr sz="1600" spc="-102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E506D9C0288448950D5641B486D044" ma:contentTypeVersion="0" ma:contentTypeDescription="Create a new document." ma:contentTypeScope="" ma:versionID="d30f30c4119a4cc08797ccd714b03db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053F6EBA-65DE-4FB9-9BC2-11D0BF0648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4ED0A75D-2F02-467E-BBED-EDD3B4E9E0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04B401-7F83-487B-AB3C-F6817F0BBC34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2242</TotalTime>
  <Words>2094</Words>
  <Application>Microsoft Office PowerPoint</Application>
  <PresentationFormat>Custom</PresentationFormat>
  <Paragraphs>281</Paragraphs>
  <Slides>34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ＭＳ Ｐゴシック</vt:lpstr>
      <vt:lpstr>Arial</vt:lpstr>
      <vt:lpstr>Arial </vt:lpstr>
      <vt:lpstr>Calibri</vt:lpstr>
      <vt:lpstr>Segoe UI</vt:lpstr>
      <vt:lpstr>Segoe UI Light</vt:lpstr>
      <vt:lpstr>Tahoma</vt:lpstr>
      <vt:lpstr>Times New Roman</vt:lpstr>
      <vt:lpstr>Wingdings</vt:lpstr>
      <vt:lpstr>Build_Template_16x9</vt:lpstr>
      <vt:lpstr>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Dinoop Unnikrishnan</dc:creator>
  <cp:lastModifiedBy>Dinoop Unnikrishnan</cp:lastModifiedBy>
  <cp:revision>265</cp:revision>
  <dcterms:created xsi:type="dcterms:W3CDTF">2015-03-19T06:19:49Z</dcterms:created>
  <dcterms:modified xsi:type="dcterms:W3CDTF">2016-12-13T05:19:56Z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0x01010022E506D9C0288448950D5641B486D044</vt:lpwstr>
  </property>
</Properties>
</file>