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customXml/itemProps1.xml" ContentType="application/vnd.openxmlformats-officedocument.customXmlProperties+xml"/>
  <Default Extension="wmf" ContentType="image/x-wmf"/>
  <Default Extension="rels" ContentType="application/vnd.openxmlformats-package.relationship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Default Extension="png" ContentType="image/png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customXml/itemProps2.xml" ContentType="application/vnd.openxmlformats-officedocument.customXmlPropertie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Default Extension="jpeg" ContentType="image/jpeg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5" r:id="rId11"/>
    <p:sldId id="288" r:id="rId12"/>
    <p:sldId id="286" r:id="rId13"/>
    <p:sldId id="287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</p:sldIdLst>
  <p:sldSz cx="123444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38" y="204"/>
      </p:cViewPr>
      <p:guideLst>
        <p:guide orient="horz" pos="2160"/>
        <p:guide pos="38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0D723-8A7D-4E0F-9CF9-9A9181C4F0B3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85800"/>
            <a:ext cx="61722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B9C04-D52B-4659-ACEC-19BC50E08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538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F4B40C-34D6-49AB-A9E8-9506ED4F05DD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marL="228600" indent="-228600" eaLnBrk="1" hangingPunct="1"/>
            <a:endParaRPr lang="en-US" b="1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7A47F2-19C7-4CC7-8EBE-647607EF4955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34819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205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000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0D18E0-0A3F-4008-96DB-236D7B170301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A873394-9B5A-4BAD-865D-EE3911A3A73D}" type="slidenum">
              <a:rPr lang="en-US" sz="1200"/>
              <a:pPr algn="r"/>
              <a:t>15</a:t>
            </a:fld>
            <a:endParaRPr lang="en-US" sz="12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933A90-DEFB-475F-8B30-3869D221230B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7280F1-805C-4BFB-B34B-E67DFE9FDFDB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EF4CBD-49E9-45CD-B718-4E6415439131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40963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205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000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5028F0-B266-4306-A74B-499D1E42107F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000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316841-1446-48AA-9BF7-B7CD70E81E05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000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2823A2-F810-4C1D-AD89-3D45E0AE8CFF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IN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FD5A0E-206F-4ADF-9144-CB3A61A9B9BB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F0F670-81C2-4449-90DB-D6E5FC3330D0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E1FF6F-B864-48EC-9168-787CE997C465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ED1201-A869-4110-908D-F93B36C8322A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D4F454-007D-46D5-9EF0-353693A491E0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C9822C-128D-420F-83DD-EF3151E163EB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A55097-8B5D-494C-B1EE-22F0FCE62014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30723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205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000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12AB60-610B-4313-84B6-66F3076D01A1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31747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205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000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486B20-6E45-4E2E-8A3A-4FD7AAA7DC9A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32771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205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000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Color 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72605" y="5670380"/>
            <a:ext cx="11799191" cy="896552"/>
          </a:xfrm>
        </p:spPr>
        <p:txBody>
          <a:bodyPr lIns="150586" tIns="120468" rIns="150586" bIns="120468" anchor="b">
            <a:noAutofit/>
          </a:bodyPr>
          <a:lstStyle>
            <a:lvl1pPr>
              <a:defRPr sz="1600" baseline="0"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2609" y="2084174"/>
            <a:ext cx="11799190" cy="894996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167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Content_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Rationale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796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Topics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171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424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" y="228600"/>
            <a:ext cx="11799191" cy="896552"/>
          </a:xfrm>
        </p:spPr>
        <p:txBody>
          <a:bodyPr lIns="150586" tIns="120468" rIns="150586" bIns="120468" anchor="ctr">
            <a:noAutofit/>
          </a:bodyPr>
          <a:lstStyle>
            <a:lvl1pPr>
              <a:lnSpc>
                <a:spcPct val="90000"/>
              </a:lnSpc>
              <a:defRPr sz="5400" spc="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itchFamily="34" charset="0"/>
                <a:cs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304800" y="1371600"/>
            <a:ext cx="11201400" cy="5334000"/>
          </a:xfrm>
        </p:spPr>
        <p:txBody>
          <a:bodyPr vert="horz" wrap="square" lIns="150586" tIns="120468" rIns="150586" bIns="120468" rtlCol="0" anchor="ctr">
            <a:noAutofit/>
          </a:bodyPr>
          <a:lstStyle>
            <a:lvl1pPr>
              <a:defRPr lang="en-US" sz="30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752736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903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" y="274638"/>
            <a:ext cx="1110996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220" y="1600201"/>
            <a:ext cx="1110996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21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2868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2605" y="1187623"/>
            <a:ext cx="11799191" cy="53777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070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903126" y="2084172"/>
            <a:ext cx="8168672" cy="4482760"/>
          </a:xfrm>
        </p:spPr>
        <p:txBody>
          <a:bodyPr lIns="150586" tIns="120468" rIns="150586" bIns="120468">
            <a:noAutofit/>
          </a:bodyPr>
          <a:lstStyle>
            <a:lvl1pPr>
              <a:defRPr sz="3000"/>
            </a:lvl1pPr>
            <a:lvl2pPr>
              <a:defRPr sz="2300"/>
            </a:lvl2pPr>
            <a:lvl3pPr>
              <a:defRPr sz="2000"/>
            </a:lvl3pPr>
            <a:lvl4pPr>
              <a:defRPr sz="1600"/>
            </a:lvl4pPr>
            <a:lvl5pPr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72605" y="2084172"/>
            <a:ext cx="2722891" cy="4482760"/>
          </a:xfrm>
        </p:spPr>
        <p:txBody>
          <a:bodyPr lIns="150586" tIns="120468" rIns="150586" bIns="120468">
            <a:noAutofit/>
          </a:bodyPr>
          <a:lstStyle>
            <a:lvl1pPr algn="l" defTabSz="752736" rtl="0" eaLnBrk="1" latinLnBrk="0" hangingPunct="1">
              <a:spcBef>
                <a:spcPct val="0"/>
              </a:spcBef>
              <a:buNone/>
              <a:defRPr lang="en-US" sz="20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j-ea"/>
                <a:cs typeface="+mj-cs"/>
              </a:defRPr>
            </a:lvl1pPr>
            <a:lvl2pPr algn="l" defTabSz="752736" rtl="0" eaLnBrk="1" latinLnBrk="0" hangingPunct="1">
              <a:spcBef>
                <a:spcPct val="0"/>
              </a:spcBef>
              <a:buNone/>
              <a:defRPr lang="en-US" sz="13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j-ea"/>
                <a:cs typeface="+mj-cs"/>
              </a:defRPr>
            </a:lvl2pPr>
            <a:lvl3pPr marL="188184" indent="0" algn="l" defTabSz="752736" rtl="0" eaLnBrk="1" latinLnBrk="0" hangingPunct="1">
              <a:spcBef>
                <a:spcPct val="0"/>
              </a:spcBef>
              <a:buNone/>
              <a:defRPr lang="en-US" sz="13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j-ea"/>
                <a:cs typeface="+mj-cs"/>
              </a:defRPr>
            </a:lvl3pPr>
            <a:lvl4pPr marL="376367" indent="0" algn="l" defTabSz="752736" rtl="0" eaLnBrk="1" latinLnBrk="0" hangingPunct="1">
              <a:spcBef>
                <a:spcPct val="0"/>
              </a:spcBef>
              <a:buNone/>
              <a:defRPr lang="en-US" sz="13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j-ea"/>
                <a:cs typeface="+mj-cs"/>
              </a:defRPr>
            </a:lvl4pPr>
            <a:lvl5pPr marL="608984" indent="0" algn="l" defTabSz="752736" rtl="0" eaLnBrk="1" latinLnBrk="0" hangingPunct="1">
              <a:spcBef>
                <a:spcPct val="0"/>
              </a:spcBef>
              <a:buNone/>
              <a:defRPr lang="en-US" sz="1300" kern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j-ea"/>
                <a:cs typeface="+mj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550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_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180237" y="2084174"/>
            <a:ext cx="9983932" cy="894996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659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2605" y="2084175"/>
            <a:ext cx="2722891" cy="4481203"/>
          </a:xfrm>
        </p:spPr>
        <p:txBody>
          <a:bodyPr vert="horz" lIns="150586" tIns="120468" rIns="150586" bIns="120468" rtlCol="0">
            <a:noAutofit/>
          </a:bodyPr>
          <a:lstStyle>
            <a:lvl1pPr>
              <a:defRPr lang="en-US" sz="2000" dirty="0" smtClean="0">
                <a:latin typeface="+mn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652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2605" y="1187623"/>
            <a:ext cx="2722891" cy="5377755"/>
          </a:xfrm>
        </p:spPr>
        <p:txBody>
          <a:bodyPr lIns="150586" tIns="120468" rIns="150586" bIns="120468"/>
          <a:lstStyle>
            <a:lvl1pPr>
              <a:defRPr lang="en-US" sz="20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j-ea"/>
                <a:cs typeface="+mj-cs"/>
              </a:defRPr>
            </a:lvl1pPr>
          </a:lstStyle>
          <a:p>
            <a:pPr marL="0" lvl="0" indent="0" algn="l" defTabSz="752736" rtl="0" eaLnBrk="1" latinLnBrk="0" hangingPunct="1">
              <a:spcBef>
                <a:spcPct val="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6632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718391" y="2980724"/>
            <a:ext cx="6353412" cy="896552"/>
          </a:xfrm>
        </p:spPr>
        <p:txBody>
          <a:bodyPr wrap="square" lIns="150586" tIns="120468" rIns="150586" bIns="120468" anchor="ctr">
            <a:noAutofit/>
          </a:bodyPr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1344"/>
              </a:spcAft>
              <a:defRPr lang="en-US" sz="30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672"/>
              </a:spcBef>
              <a:defRPr sz="1600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672"/>
              </a:spcBef>
              <a:defRPr sz="1600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672"/>
              </a:spcBef>
              <a:defRPr sz="1600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672"/>
              </a:spcBef>
              <a:defRPr sz="1600">
                <a:solidFill>
                  <a:srgbClr val="FFFFFF"/>
                </a:solidFill>
              </a:defRPr>
            </a:lvl5pPr>
          </a:lstStyle>
          <a:p>
            <a:pPr marL="0" lvl="0" indent="0" algn="l" defTabSz="752736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72605" y="1194773"/>
            <a:ext cx="4538151" cy="4468460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rgbClr val="969696">
              <a:alpha val="80000"/>
            </a:srgbClr>
          </a:solidFill>
          <a:ln>
            <a:noFill/>
          </a:ln>
          <a:extLst/>
        </p:spPr>
        <p:txBody>
          <a:bodyPr vert="horz" wrap="square" lIns="204745" tIns="0" rIns="204745" bIns="0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600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02372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735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718391" y="2980724"/>
            <a:ext cx="6353412" cy="896552"/>
          </a:xfrm>
        </p:spPr>
        <p:txBody>
          <a:bodyPr vert="horz" wrap="square" lIns="150586" tIns="120468" rIns="150586" bIns="120468" rtlCol="0" anchor="ctr">
            <a:noAutofit/>
          </a:bodyPr>
          <a:lstStyle>
            <a:lvl1pPr>
              <a:defRPr lang="en-US" sz="30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752736" rtl="0" eaLnBrk="1" latinLnBrk="0" hangingPunct="1">
              <a:spcBef>
                <a:spcPct val="20000"/>
              </a:spcBef>
              <a:spcAft>
                <a:spcPts val="1344"/>
              </a:spcAft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72607" y="1187620"/>
            <a:ext cx="4552674" cy="4482760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rgbClr val="969696">
              <a:alpha val="80000"/>
            </a:srgbClr>
          </a:solidFill>
          <a:ln>
            <a:noFill/>
          </a:ln>
          <a:extLst/>
        </p:spPr>
        <p:txBody>
          <a:bodyPr vert="horz" wrap="square" lIns="204745" tIns="0" rIns="204745" bIns="0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600" kern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02372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72611" y="291070"/>
            <a:ext cx="11799190" cy="896552"/>
          </a:xfrm>
        </p:spPr>
        <p:txBody>
          <a:bodyPr vert="horz" lIns="150586" tIns="37646" rIns="150586" bIns="37646" rtlCol="0" anchor="t">
            <a:noAutofit/>
          </a:bodyPr>
          <a:lstStyle>
            <a:lvl1pPr>
              <a:defRPr lang="en-US" sz="4000" dirty="0" smtClean="0"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860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304800" y="1371600"/>
            <a:ext cx="11201400" cy="5334000"/>
          </a:xfrm>
        </p:spPr>
        <p:txBody>
          <a:bodyPr vert="horz" wrap="square" lIns="150586" tIns="120468" rIns="150586" bIns="120468" rtlCol="0" anchor="ctr">
            <a:noAutofit/>
          </a:bodyPr>
          <a:lstStyle>
            <a:lvl1pPr>
              <a:defRPr lang="en-US" sz="30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752736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970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272605" y="1187620"/>
            <a:ext cx="11799191" cy="5379314"/>
          </a:xfrm>
          <a:prstGeom prst="rect">
            <a:avLst/>
          </a:prstGeom>
        </p:spPr>
        <p:txBody>
          <a:bodyPr vert="horz" lIns="150602" tIns="120481" rIns="150602" bIns="120481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272608" y="292625"/>
            <a:ext cx="11799190" cy="894996"/>
          </a:xfrm>
          <a:prstGeom prst="rect">
            <a:avLst/>
          </a:prstGeom>
        </p:spPr>
        <p:txBody>
          <a:bodyPr vert="horz" lIns="150602" tIns="37650" rIns="150602" bIns="3765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8610" y="6356353"/>
            <a:ext cx="120357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Odessa Tech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22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9" r:id="rId11"/>
    <p:sldLayoutId id="2147483680" r:id="rId12"/>
    <p:sldLayoutId id="2147483676" r:id="rId13"/>
    <p:sldLayoutId id="2147483681" r:id="rId14"/>
    <p:sldLayoutId id="2147483682" r:id="rId15"/>
  </p:sldLayoutIdLst>
  <p:hf sldNum="0" hdr="0" dt="0"/>
  <p:txStyles>
    <p:titleStyle>
      <a:lvl1pPr algn="l" defTabSz="752816" rtl="0" eaLnBrk="1" latinLnBrk="0" hangingPunct="1">
        <a:spcBef>
          <a:spcPct val="0"/>
        </a:spcBef>
        <a:buNone/>
        <a:defRPr sz="400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j-ea"/>
          <a:cs typeface="+mj-cs"/>
        </a:defRPr>
      </a:lvl1pPr>
    </p:titleStyle>
    <p:bodyStyle>
      <a:lvl1pPr marL="0" indent="0" algn="l" defTabSz="752816" rtl="0" eaLnBrk="1" latinLnBrk="0" hangingPunct="1">
        <a:spcBef>
          <a:spcPct val="20000"/>
        </a:spcBef>
        <a:buFont typeface="Arial" pitchFamily="34" charset="0"/>
        <a:buNone/>
        <a:defRPr sz="300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0" indent="0" algn="l" defTabSz="752816" rtl="0" eaLnBrk="1" latinLnBrk="0" hangingPunct="1">
        <a:spcBef>
          <a:spcPct val="20000"/>
        </a:spcBef>
        <a:buFont typeface="Arial" pitchFamily="34" charset="0"/>
        <a:buNone/>
        <a:defRPr sz="230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376407" indent="-188204" algn="l" defTabSz="75281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609049" indent="-232641" algn="l" defTabSz="752816" rtl="0" eaLnBrk="1" latinLnBrk="0" hangingPunct="1">
        <a:spcBef>
          <a:spcPct val="20000"/>
        </a:spcBef>
        <a:buFont typeface="Arial" pitchFamily="34" charset="0"/>
        <a:buChar char="–"/>
        <a:defRPr sz="160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850839" indent="-241789" algn="l" defTabSz="752816" rtl="0" eaLnBrk="1" latinLnBrk="0" hangingPunct="1">
        <a:spcBef>
          <a:spcPct val="20000"/>
        </a:spcBef>
        <a:buFont typeface="Arial" pitchFamily="34" charset="0"/>
        <a:buChar char="»"/>
        <a:defRPr sz="150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070243" indent="-188204" algn="l" defTabSz="752816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6650" indent="-188204" algn="l" defTabSz="752816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058" indent="-188204" algn="l" defTabSz="752816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99465" indent="-188204" algn="l" defTabSz="752816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281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76407" algn="l" defTabSz="75281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52816" algn="l" defTabSz="75281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29224" algn="l" defTabSz="75281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05631" algn="l" defTabSz="75281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2039" algn="l" defTabSz="75281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58447" algn="l" defTabSz="75281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34855" algn="l" defTabSz="75281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11262" algn="l" defTabSz="75281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35969" y="1598613"/>
            <a:ext cx="9875520" cy="45704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+mn-lt"/>
                <a:cs typeface="Times New Roman" pitchFamily="18" charset="0"/>
              </a:rPr>
              <a:t>In this session, you will learn to:</a:t>
            </a:r>
            <a:endParaRPr lang="en-US" sz="2400" dirty="0" smtClean="0">
              <a:solidFill>
                <a:schemeClr val="tx1"/>
              </a:solidFill>
              <a:latin typeface="+mn-lt"/>
            </a:endParaRPr>
          </a:p>
          <a:p>
            <a:pPr marL="285750" lvl="1" indent="-285750" eaLnBrk="1" hangingPunct="1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cs typeface="Times New Roman" pitchFamily="18" charset="0"/>
              </a:rPr>
              <a:t>Create and manage views</a:t>
            </a:r>
          </a:p>
          <a:p>
            <a:pPr marL="285750" lvl="1" indent="-285750" eaLnBrk="1" hangingPunct="1">
              <a:buFont typeface="Wingdings" panose="05000000000000000000" pitchFamily="2" charset="2"/>
              <a:buChar char="Ø"/>
            </a:pPr>
            <a:endParaRPr lang="en-US" sz="1800" dirty="0" smtClean="0">
              <a:solidFill>
                <a:schemeClr val="tx1"/>
              </a:solidFill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205740" y="711201"/>
            <a:ext cx="92583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192771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41178" y="4724400"/>
            <a:ext cx="740664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 dirty="0">
                <a:latin typeface="Arial" pitchFamily="34" charset="0"/>
                <a:cs typeface="Arial" pitchFamily="34" charset="0"/>
              </a:rPr>
              <a:t>Provides access only to the employee ID, marital status, and department ID for all the employees.</a:t>
            </a:r>
          </a:p>
        </p:txBody>
      </p:sp>
      <p:sp>
        <p:nvSpPr>
          <p:cNvPr id="6" name="Text Box 5123"/>
          <p:cNvSpPr txBox="1">
            <a:spLocks noChangeArrowheads="1"/>
          </p:cNvSpPr>
          <p:nvPr/>
        </p:nvSpPr>
        <p:spPr bwMode="auto">
          <a:xfrm>
            <a:off x="223590" y="418813"/>
            <a:ext cx="118300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Creating Views (Contd.)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555038" y="2096274"/>
            <a:ext cx="6455362" cy="1942325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549820" y="1762777"/>
            <a:ext cx="2669548" cy="384959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GB" b="1" dirty="0" smtClean="0">
                <a:solidFill>
                  <a:schemeClr val="bg1"/>
                </a:solidFill>
                <a:cs typeface="Arial" charset="0"/>
              </a:rPr>
              <a:t>Example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834" y="2305824"/>
            <a:ext cx="5888222" cy="150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1324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123"/>
          <p:cNvSpPr txBox="1">
            <a:spLocks noChangeArrowheads="1"/>
          </p:cNvSpPr>
          <p:nvPr/>
        </p:nvSpPr>
        <p:spPr bwMode="auto">
          <a:xfrm>
            <a:off x="223590" y="418813"/>
            <a:ext cx="118300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Creating Views (Contd.)</a:t>
            </a:r>
          </a:p>
        </p:txBody>
      </p:sp>
      <p:sp>
        <p:nvSpPr>
          <p:cNvPr id="6" name="Rectangle 5"/>
          <p:cNvSpPr/>
          <p:nvPr/>
        </p:nvSpPr>
        <p:spPr>
          <a:xfrm>
            <a:off x="269238" y="1219200"/>
            <a:ext cx="1047496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Restrictions at the time of modifying data through views:</a:t>
            </a:r>
          </a:p>
          <a:p>
            <a:endParaRPr lang="en-US" sz="2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You cannot modify data in a view if the modification affects more than one underlying table.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You cannot change a column that is the result of a calculation , such as a computed column or an aggregate function</a:t>
            </a:r>
            <a:r>
              <a:rPr lang="en-US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/>
              <a:t>You cannot add an ORDER BY to the SELECT statement in a </a:t>
            </a:r>
            <a:r>
              <a:rPr lang="en-US" sz="2000" dirty="0" smtClean="0"/>
              <a:t>view.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/>
              <a:t>You cannot pass parameters to views</a:t>
            </a:r>
            <a:r>
              <a:rPr lang="en-US" sz="2000" dirty="0" smtClean="0"/>
              <a:t>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endParaRPr lang="en-US" sz="2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0" y="3773746"/>
            <a:ext cx="92964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A view cannot create a table, whether permanent or temporary. In other words, you cannot use the SELECT/INTO syntax in a view.</a:t>
            </a:r>
          </a:p>
          <a:p>
            <a:endParaRPr lang="en-US" sz="480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762000" y="4435465"/>
            <a:ext cx="99775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 view can reference only permanent tables; a view cannot reference a </a:t>
            </a:r>
            <a:r>
              <a:rPr lang="en-US" dirty="0" smtClean="0"/>
              <a:t>temporary table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110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123"/>
          <p:cNvSpPr txBox="1">
            <a:spLocks noChangeArrowheads="1"/>
          </p:cNvSpPr>
          <p:nvPr/>
        </p:nvSpPr>
        <p:spPr bwMode="auto">
          <a:xfrm>
            <a:off x="76200" y="134776"/>
            <a:ext cx="118300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Creating Views (Contd.)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990600"/>
            <a:ext cx="23439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View Options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1472098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You can add any combination of three view options, as follows:</a:t>
            </a:r>
          </a:p>
        </p:txBody>
      </p:sp>
      <p:sp>
        <p:nvSpPr>
          <p:cNvPr id="7" name="Rectangle 6"/>
          <p:cNvSpPr/>
          <p:nvPr/>
        </p:nvSpPr>
        <p:spPr>
          <a:xfrm>
            <a:off x="1219200" y="1951672"/>
            <a:ext cx="10515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b="1" dirty="0"/>
              <a:t>WITH </a:t>
            </a:r>
            <a:r>
              <a:rPr lang="en-US" b="1" dirty="0" smtClean="0"/>
              <a:t>ENCRYPTION</a:t>
            </a:r>
            <a:r>
              <a:rPr lang="en-US" dirty="0" smtClean="0"/>
              <a:t>: you </a:t>
            </a:r>
            <a:r>
              <a:rPr lang="en-US" dirty="0"/>
              <a:t>can specify that the view text should be stored in an</a:t>
            </a:r>
          </a:p>
          <a:p>
            <a:r>
              <a:rPr lang="en-US" dirty="0"/>
              <a:t>obfuscated manner (this is not strong encryption). This makes it difficult for users to</a:t>
            </a:r>
          </a:p>
          <a:p>
            <a:r>
              <a:rPr lang="en-US" dirty="0"/>
              <a:t>discover the SELECT text of the view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WITH </a:t>
            </a:r>
            <a:r>
              <a:rPr lang="en-US" b="1" dirty="0" smtClean="0"/>
              <a:t>SCHEMABINDING : B</a:t>
            </a:r>
            <a:r>
              <a:rPr lang="en-US" dirty="0" smtClean="0"/>
              <a:t>inds </a:t>
            </a:r>
            <a:r>
              <a:rPr lang="en-US" dirty="0"/>
              <a:t>the view to the table schemas of</a:t>
            </a:r>
          </a:p>
          <a:p>
            <a:r>
              <a:rPr lang="en-US" dirty="0"/>
              <a:t>the underlying tables: The view cannot have its schema definitions changed unless</a:t>
            </a:r>
          </a:p>
          <a:p>
            <a:r>
              <a:rPr lang="en-US" dirty="0"/>
              <a:t>the view is dropped. This protects the view from having table structures changed and</a:t>
            </a:r>
          </a:p>
          <a:p>
            <a:r>
              <a:rPr lang="en-US" dirty="0"/>
              <a:t>breaking the view.</a:t>
            </a:r>
          </a:p>
        </p:txBody>
      </p:sp>
      <p:sp>
        <p:nvSpPr>
          <p:cNvPr id="8" name="Rectangle 7"/>
          <p:cNvSpPr/>
          <p:nvPr/>
        </p:nvSpPr>
        <p:spPr>
          <a:xfrm>
            <a:off x="1259648" y="4477434"/>
            <a:ext cx="96727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WITH </a:t>
            </a:r>
            <a:r>
              <a:rPr lang="en-US" b="1" dirty="0" smtClean="0"/>
              <a:t>VIEW_METADATA </a:t>
            </a:r>
            <a:r>
              <a:rPr lang="en-US" dirty="0" smtClean="0"/>
              <a:t>: when </a:t>
            </a:r>
            <a:r>
              <a:rPr lang="en-US" dirty="0"/>
              <a:t>specified, returns the metadata of the view instead of</a:t>
            </a:r>
          </a:p>
          <a:p>
            <a:r>
              <a:rPr lang="en-US" dirty="0"/>
              <a:t>the base table.</a:t>
            </a:r>
          </a:p>
        </p:txBody>
      </p:sp>
    </p:spTree>
    <p:extLst>
      <p:ext uri="{BB962C8B-B14F-4D97-AF65-F5344CB8AC3E}">
        <p14:creationId xmlns:p14="http://schemas.microsoft.com/office/powerpoint/2010/main" val="367657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6553" y="1078468"/>
            <a:ext cx="2837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WITH CHECK OPTION</a:t>
            </a:r>
          </a:p>
        </p:txBody>
      </p:sp>
      <p:sp>
        <p:nvSpPr>
          <p:cNvPr id="5" name="Text Box 5123"/>
          <p:cNvSpPr txBox="1">
            <a:spLocks noChangeArrowheads="1"/>
          </p:cNvSpPr>
          <p:nvPr/>
        </p:nvSpPr>
        <p:spPr bwMode="auto">
          <a:xfrm>
            <a:off x="152400" y="393760"/>
            <a:ext cx="118300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Creating Views (Contd.)</a:t>
            </a:r>
          </a:p>
        </p:txBody>
      </p:sp>
      <p:sp>
        <p:nvSpPr>
          <p:cNvPr id="6" name="Rectangle 5"/>
          <p:cNvSpPr/>
          <p:nvPr/>
        </p:nvSpPr>
        <p:spPr>
          <a:xfrm>
            <a:off x="743210" y="1447800"/>
            <a:ext cx="9525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This is an important option. If </a:t>
            </a:r>
            <a:r>
              <a:rPr lang="en-US" dirty="0" smtClean="0"/>
              <a:t>you define </a:t>
            </a:r>
            <a:r>
              <a:rPr lang="en-US" dirty="0"/>
              <a:t>a view with a filter restriction in the WHERE clause of the SELECT statement, and </a:t>
            </a:r>
            <a:r>
              <a:rPr lang="en-US" dirty="0" smtClean="0"/>
              <a:t>then you </a:t>
            </a:r>
            <a:r>
              <a:rPr lang="en-US" dirty="0"/>
              <a:t>modify rows of a table through the view, you could change a value so that the </a:t>
            </a:r>
            <a:r>
              <a:rPr lang="en-US" dirty="0" smtClean="0"/>
              <a:t>affected row </a:t>
            </a:r>
            <a:r>
              <a:rPr lang="en-US" dirty="0"/>
              <a:t>no longer matches the WHERE clause </a:t>
            </a:r>
            <a:r>
              <a:rPr lang="en-US" dirty="0" smtClean="0"/>
              <a:t>filter.</a:t>
            </a:r>
            <a:r>
              <a:rPr lang="en-US" dirty="0"/>
              <a:t> It is even possible to update rows that </a:t>
            </a:r>
            <a:r>
              <a:rPr lang="en-US" dirty="0" smtClean="0"/>
              <a:t>fall outside </a:t>
            </a:r>
            <a:r>
              <a:rPr lang="en-US" dirty="0"/>
              <a:t>the filter.</a:t>
            </a:r>
          </a:p>
        </p:txBody>
      </p:sp>
      <p:sp>
        <p:nvSpPr>
          <p:cNvPr id="7" name="Rectangle 6"/>
          <p:cNvSpPr/>
          <p:nvPr/>
        </p:nvSpPr>
        <p:spPr>
          <a:xfrm>
            <a:off x="772436" y="2743200"/>
            <a:ext cx="10744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WITH CHECK OPTION prevents such disappearing rows from </a:t>
            </a:r>
            <a:r>
              <a:rPr lang="en-US" dirty="0" smtClean="0"/>
              <a:t>occurring when </a:t>
            </a:r>
            <a:r>
              <a:rPr lang="en-US" dirty="0"/>
              <a:t>you update through the view, and it restricts modifications to only rows that match </a:t>
            </a:r>
            <a:r>
              <a:rPr lang="en-US" dirty="0" smtClean="0"/>
              <a:t>the filter condition.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21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205740" y="711201"/>
            <a:ext cx="118300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Managing Views</a:t>
            </a:r>
          </a:p>
        </p:txBody>
      </p:sp>
      <p:sp>
        <p:nvSpPr>
          <p:cNvPr id="2" name="Rectangle 1"/>
          <p:cNvSpPr/>
          <p:nvPr/>
        </p:nvSpPr>
        <p:spPr>
          <a:xfrm>
            <a:off x="2209800" y="2286000"/>
            <a:ext cx="61722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cs typeface="Times New Roman" pitchFamily="18" charset="0"/>
              </a:rPr>
              <a:t>Management of a view includes: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cs typeface="Times New Roman" pitchFamily="18" charset="0"/>
              </a:rPr>
              <a:t>Altering views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cs typeface="Times New Roman" pitchFamily="18" charset="0"/>
              </a:rPr>
              <a:t>Dropping views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cs typeface="Times New Roman" pitchFamily="18" charset="0"/>
              </a:rPr>
              <a:t>Renaming views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9230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223590" y="304800"/>
            <a:ext cx="118300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Managing Views (Contd.)</a:t>
            </a:r>
          </a:p>
        </p:txBody>
      </p:sp>
      <p:sp>
        <p:nvSpPr>
          <p:cNvPr id="2" name="Rectangle 1"/>
          <p:cNvSpPr/>
          <p:nvPr/>
        </p:nvSpPr>
        <p:spPr>
          <a:xfrm>
            <a:off x="838200" y="1340018"/>
            <a:ext cx="61722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cs typeface="Times New Roman" pitchFamily="18" charset="0"/>
              </a:rPr>
              <a:t>Altering views: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>
                <a:cs typeface="Times New Roman" pitchFamily="18" charset="0"/>
              </a:rPr>
              <a:t>To modify a view, you need to use the ALTER VIEW statement</a:t>
            </a:r>
            <a:r>
              <a:rPr lang="en-US" sz="2000" dirty="0" smtClean="0">
                <a:cs typeface="Times New Roman" pitchFamily="18" charset="0"/>
              </a:rPr>
              <a:t>.</a:t>
            </a:r>
            <a:endParaRPr lang="en-US" sz="2000" dirty="0"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539382" y="2971800"/>
            <a:ext cx="4261218" cy="1524000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534164" y="2638302"/>
            <a:ext cx="2209036" cy="384959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GB" b="1" dirty="0" smtClean="0">
                <a:solidFill>
                  <a:schemeClr val="bg1"/>
                </a:solidFill>
                <a:cs typeface="Arial" charset="0"/>
              </a:rPr>
              <a:t>Syntax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73" y="3050401"/>
            <a:ext cx="359845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ounded Rectangle 9"/>
          <p:cNvSpPr/>
          <p:nvPr/>
        </p:nvSpPr>
        <p:spPr bwMode="auto">
          <a:xfrm>
            <a:off x="723377" y="4876800"/>
            <a:ext cx="7368109" cy="1524000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723378" y="4622842"/>
            <a:ext cx="2209036" cy="384959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GB" b="1" dirty="0" smtClean="0">
                <a:solidFill>
                  <a:schemeClr val="bg1"/>
                </a:solidFill>
                <a:cs typeface="Arial" charset="0"/>
              </a:rPr>
              <a:t>Example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091112"/>
            <a:ext cx="640080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647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23590" y="304800"/>
            <a:ext cx="118300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Managing Views (Contd.)</a:t>
            </a:r>
          </a:p>
        </p:txBody>
      </p:sp>
      <p:sp>
        <p:nvSpPr>
          <p:cNvPr id="2" name="Rectangle 1"/>
          <p:cNvSpPr/>
          <p:nvPr/>
        </p:nvSpPr>
        <p:spPr>
          <a:xfrm>
            <a:off x="914400" y="1289953"/>
            <a:ext cx="92202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Renaming views: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/>
              <a:t>A view can be renamed by using the </a:t>
            </a:r>
            <a:r>
              <a:rPr lang="en-US" sz="2400" dirty="0" err="1"/>
              <a:t>sp_rename</a:t>
            </a:r>
            <a:r>
              <a:rPr lang="en-US" sz="2400" dirty="0"/>
              <a:t> system stored procedure</a:t>
            </a:r>
            <a:r>
              <a:rPr lang="en-US" sz="2400" dirty="0" smtClean="0"/>
              <a:t>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While </a:t>
            </a:r>
            <a:r>
              <a:rPr lang="en-US" sz="2400" dirty="0"/>
              <a:t>renaming views, you must ensure the following: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/>
              <a:t>The view must be in the current database.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/>
              <a:t>The new name for the view must follow the rules for identifiers.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/>
              <a:t>The view can only be renamed by its owner.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/>
              <a:t>The owner of the database can also rename the view.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1213982" y="3069814"/>
            <a:ext cx="3429000" cy="571500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1213982" y="2736317"/>
            <a:ext cx="1893016" cy="333497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GB" b="1" dirty="0" smtClean="0">
                <a:solidFill>
                  <a:schemeClr val="bg1"/>
                </a:solidFill>
                <a:cs typeface="Arial" charset="0"/>
              </a:rPr>
              <a:t>Syntax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5181600" y="3069814"/>
            <a:ext cx="3429000" cy="571500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5181600" y="2736317"/>
            <a:ext cx="1893016" cy="333497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GB" b="1" dirty="0" smtClean="0">
                <a:solidFill>
                  <a:schemeClr val="bg1"/>
                </a:solidFill>
                <a:cs typeface="Arial" charset="0"/>
              </a:rPr>
              <a:t>Syntax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255551"/>
            <a:ext cx="3048000" cy="233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579" y="3255551"/>
            <a:ext cx="2236195" cy="278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307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23590" y="304800"/>
            <a:ext cx="118300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Managing Views (Contd.)</a:t>
            </a:r>
          </a:p>
        </p:txBody>
      </p:sp>
      <p:sp>
        <p:nvSpPr>
          <p:cNvPr id="2" name="Rectangle 1"/>
          <p:cNvSpPr/>
          <p:nvPr/>
        </p:nvSpPr>
        <p:spPr>
          <a:xfrm>
            <a:off x="838200" y="1489501"/>
            <a:ext cx="61722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Dropping views: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cs typeface="Times New Roman" pitchFamily="18" charset="0"/>
              </a:rPr>
              <a:t>By using the DROP VIEW statement</a:t>
            </a:r>
            <a:r>
              <a:rPr lang="en-US" sz="2400" dirty="0" smtClean="0">
                <a:cs typeface="Times New Roman" pitchFamily="18" charset="0"/>
              </a:rPr>
              <a:t>.</a:t>
            </a:r>
            <a:endParaRPr lang="en-US" sz="2400" dirty="0">
              <a:cs typeface="Times New Roman" pitchFamily="18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1213982" y="3069814"/>
            <a:ext cx="3429000" cy="571500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1213982" y="2736317"/>
            <a:ext cx="1893016" cy="333497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GB" b="1" dirty="0" smtClean="0">
                <a:solidFill>
                  <a:schemeClr val="bg1"/>
                </a:solidFill>
                <a:cs typeface="Arial" charset="0"/>
              </a:rPr>
              <a:t>Syntax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1213982" y="4876800"/>
            <a:ext cx="5186818" cy="762000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1213982" y="4543303"/>
            <a:ext cx="1893016" cy="333497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GB" b="1" dirty="0" smtClean="0">
                <a:solidFill>
                  <a:schemeClr val="bg1"/>
                </a:solidFill>
                <a:cs typeface="Arial" charset="0"/>
              </a:rPr>
              <a:t>Example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289" y="3193639"/>
            <a:ext cx="27432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260" y="5062536"/>
            <a:ext cx="431774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619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3" descr="JBIZ044.WM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91840" y="2819400"/>
            <a:ext cx="2762489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7" name="Text Box 3"/>
          <p:cNvSpPr txBox="1">
            <a:spLocks noChangeArrowheads="1"/>
          </p:cNvSpPr>
          <p:nvPr/>
        </p:nvSpPr>
        <p:spPr bwMode="auto">
          <a:xfrm>
            <a:off x="205740" y="711201"/>
            <a:ext cx="118300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Indexing Views</a:t>
            </a:r>
          </a:p>
        </p:txBody>
      </p:sp>
      <p:sp>
        <p:nvSpPr>
          <p:cNvPr id="2" name="Cloud Callout 1"/>
          <p:cNvSpPr/>
          <p:nvPr/>
        </p:nvSpPr>
        <p:spPr bwMode="auto">
          <a:xfrm>
            <a:off x="5562600" y="838200"/>
            <a:ext cx="2057400" cy="2362200"/>
          </a:xfrm>
          <a:prstGeom prst="cloudCallout">
            <a:avLst/>
          </a:prstGeom>
          <a:solidFill>
            <a:srgbClr val="E34A2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rial" pitchFamily="34" charset="0"/>
              </a:rPr>
              <a:t>Similar to tables, you can create indexes on views.</a:t>
            </a:r>
          </a:p>
        </p:txBody>
      </p:sp>
    </p:spTree>
    <p:extLst>
      <p:ext uri="{BB962C8B-B14F-4D97-AF65-F5344CB8AC3E}">
        <p14:creationId xmlns:p14="http://schemas.microsoft.com/office/powerpoint/2010/main" val="348743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205740" y="711201"/>
            <a:ext cx="118300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Indexing Views (Contd.)</a:t>
            </a:r>
          </a:p>
        </p:txBody>
      </p:sp>
      <p:sp>
        <p:nvSpPr>
          <p:cNvPr id="2" name="Rectangle 1"/>
          <p:cNvSpPr/>
          <p:nvPr/>
        </p:nvSpPr>
        <p:spPr>
          <a:xfrm>
            <a:off x="838200" y="1600200"/>
            <a:ext cx="9372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cs typeface="Times New Roman" pitchFamily="18" charset="0"/>
              </a:rPr>
              <a:t>You can create indexes on views when the volume of data in the underlying tables is large and not frequently updated.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cs typeface="Times New Roman" pitchFamily="18" charset="0"/>
              </a:rPr>
              <a:t>Indexing a view helps in improving the query performance.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cs typeface="Times New Roman" pitchFamily="18" charset="0"/>
              </a:rPr>
              <a:t>Guidelines for creating an indexed view:</a:t>
            </a:r>
          </a:p>
          <a:p>
            <a:pPr marL="749300" lvl="1" indent="-292100">
              <a:buFont typeface="Wingdings" panose="05000000000000000000" pitchFamily="2" charset="2"/>
              <a:buChar char="Ø"/>
            </a:pPr>
            <a:r>
              <a:rPr lang="en-US" sz="2400" dirty="0">
                <a:cs typeface="Times New Roman" pitchFamily="18" charset="0"/>
              </a:rPr>
              <a:t>A unique clustered index must be the first index to be created on a view.</a:t>
            </a:r>
          </a:p>
          <a:p>
            <a:pPr marL="749300" lvl="1" indent="-292100">
              <a:buFont typeface="Wingdings" panose="05000000000000000000" pitchFamily="2" charset="2"/>
              <a:buChar char="Ø"/>
            </a:pPr>
            <a:r>
              <a:rPr lang="en-US" sz="2400" dirty="0">
                <a:cs typeface="Times New Roman" pitchFamily="18" charset="0"/>
              </a:rPr>
              <a:t>The view must not reference any other views. It can reference only base tables.</a:t>
            </a:r>
          </a:p>
          <a:p>
            <a:pPr marL="749300" lvl="1" indent="-292100">
              <a:buFont typeface="Wingdings" panose="05000000000000000000" pitchFamily="2" charset="2"/>
              <a:buChar char="Ø"/>
            </a:pPr>
            <a:r>
              <a:rPr lang="en-US" sz="2400" dirty="0">
                <a:cs typeface="Times New Roman" pitchFamily="18" charset="0"/>
              </a:rPr>
              <a:t>All base tables referenced by the view must be in the same database and have the same owner as the view.</a:t>
            </a:r>
          </a:p>
          <a:p>
            <a:pPr marL="749300" lvl="1" indent="-292100">
              <a:buFont typeface="Wingdings" panose="05000000000000000000" pitchFamily="2" charset="2"/>
              <a:buChar char="Ø"/>
            </a:pPr>
            <a:r>
              <a:rPr lang="en-US" sz="2400" dirty="0">
                <a:cs typeface="Times New Roman" pitchFamily="18" charset="0"/>
              </a:rPr>
              <a:t>The view must be created with the SCHEMABINDING option. </a:t>
            </a:r>
          </a:p>
        </p:txBody>
      </p:sp>
    </p:spTree>
    <p:extLst>
      <p:ext uri="{BB962C8B-B14F-4D97-AF65-F5344CB8AC3E}">
        <p14:creationId xmlns:p14="http://schemas.microsoft.com/office/powerpoint/2010/main" val="204986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/>
          <p:cNvSpPr txBox="1">
            <a:spLocks noChangeArrowheads="1"/>
          </p:cNvSpPr>
          <p:nvPr/>
        </p:nvSpPr>
        <p:spPr bwMode="auto">
          <a:xfrm>
            <a:off x="205740" y="711201"/>
            <a:ext cx="92583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Creating and Managing Views</a:t>
            </a:r>
          </a:p>
        </p:txBody>
      </p:sp>
      <p:grpSp>
        <p:nvGrpSpPr>
          <p:cNvPr id="3075" name="Group 7"/>
          <p:cNvGrpSpPr>
            <a:grpSpLocks/>
          </p:cNvGrpSpPr>
          <p:nvPr/>
        </p:nvGrpSpPr>
        <p:grpSpPr bwMode="auto">
          <a:xfrm>
            <a:off x="4732020" y="2133600"/>
            <a:ext cx="5760720" cy="3581400"/>
            <a:chOff x="3505200" y="2133600"/>
            <a:chExt cx="4267200" cy="3581400"/>
          </a:xfrm>
        </p:grpSpPr>
        <p:pic>
          <p:nvPicPr>
            <p:cNvPr id="3076" name="Picture 3" descr="CCM01238.WMF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05200" y="2895600"/>
              <a:ext cx="1187438" cy="2819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Cloud Callout 5"/>
            <p:cNvSpPr/>
            <p:nvPr/>
          </p:nvSpPr>
          <p:spPr>
            <a:xfrm>
              <a:off x="4953000" y="2133600"/>
              <a:ext cx="2819400" cy="1447800"/>
            </a:xfrm>
            <a:prstGeom prst="cloudCallout">
              <a:avLst>
                <a:gd name="adj1" fmla="val -62947"/>
                <a:gd name="adj2" fmla="val 66082"/>
              </a:avLst>
            </a:prstGeom>
            <a:gradFill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54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078" name="TextBox 5"/>
            <p:cNvSpPr txBox="1">
              <a:spLocks noChangeArrowheads="1"/>
            </p:cNvSpPr>
            <p:nvPr/>
          </p:nvSpPr>
          <p:spPr bwMode="auto">
            <a:xfrm>
              <a:off x="5334000" y="2590800"/>
              <a:ext cx="20574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>
                  <a:solidFill>
                    <a:srgbClr val="C00000"/>
                  </a:solidFill>
                  <a:latin typeface="Arial" pitchFamily="34" charset="0"/>
                </a:rPr>
                <a:t>What is a view?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597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41253" y="2946337"/>
            <a:ext cx="8534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latin typeface="Arial" pitchFamily="34" charset="0"/>
                <a:cs typeface="Arial" pitchFamily="34" charset="0"/>
              </a:rPr>
              <a:t>Generates an error because the </a:t>
            </a:r>
            <a:r>
              <a:rPr lang="en-US" sz="1400" b="1" dirty="0" err="1">
                <a:latin typeface="Arial" pitchFamily="34" charset="0"/>
                <a:cs typeface="Arial" pitchFamily="34" charset="0"/>
              </a:rPr>
              <a:t>vwEmployeeDepData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 view was not bound to the schema.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05740" y="711201"/>
            <a:ext cx="118300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Indexing Views (Contd.)</a:t>
            </a:r>
          </a:p>
        </p:txBody>
      </p:sp>
      <p:sp>
        <p:nvSpPr>
          <p:cNvPr id="3" name="Rectangle 2"/>
          <p:cNvSpPr/>
          <p:nvPr/>
        </p:nvSpPr>
        <p:spPr>
          <a:xfrm>
            <a:off x="822960" y="1447288"/>
            <a:ext cx="6172200" cy="31331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lnSpc>
                <a:spcPct val="80000"/>
              </a:lnSpc>
            </a:pPr>
            <a:endParaRPr lang="en-US" sz="2400" dirty="0">
              <a:solidFill>
                <a:schemeClr val="accent2"/>
              </a:solidFill>
              <a:latin typeface="Arial" pitchFamily="34" charset="0"/>
              <a:cs typeface="Times New Roman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 smtClean="0">
              <a:cs typeface="Arial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cs typeface="Arial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 smtClean="0">
              <a:cs typeface="Arial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 smtClean="0">
              <a:cs typeface="Arial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cs typeface="Arial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cs typeface="Arial" pitchFamily="34" charset="0"/>
              </a:rPr>
              <a:t>To </a:t>
            </a:r>
            <a:r>
              <a:rPr lang="en-US" sz="2000" dirty="0">
                <a:cs typeface="Arial" pitchFamily="34" charset="0"/>
              </a:rPr>
              <a:t>bind the </a:t>
            </a:r>
            <a:r>
              <a:rPr lang="en-US" sz="2000" dirty="0" err="1">
                <a:cs typeface="Arial" pitchFamily="34" charset="0"/>
              </a:rPr>
              <a:t>vwEmployeeDepData</a:t>
            </a:r>
            <a:r>
              <a:rPr lang="en-US" sz="2000" dirty="0">
                <a:cs typeface="Arial" pitchFamily="34" charset="0"/>
              </a:rPr>
              <a:t> view to the schema, use the following statement: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	</a:t>
            </a:r>
            <a:endParaRPr lang="en-US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1143000" y="1944094"/>
            <a:ext cx="5186818" cy="762000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1143000" y="1610597"/>
            <a:ext cx="1893016" cy="333497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GB" b="1" dirty="0" smtClean="0">
                <a:solidFill>
                  <a:schemeClr val="bg1"/>
                </a:solidFill>
                <a:cs typeface="Arial" charset="0"/>
              </a:rPr>
              <a:t>Example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599" y="2091731"/>
            <a:ext cx="474916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ounded Rectangle 12"/>
          <p:cNvSpPr/>
          <p:nvPr/>
        </p:nvSpPr>
        <p:spPr bwMode="auto">
          <a:xfrm>
            <a:off x="907354" y="5143964"/>
            <a:ext cx="6788846" cy="1028237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AutoShape 25"/>
          <p:cNvSpPr>
            <a:spLocks noChangeArrowheads="1"/>
          </p:cNvSpPr>
          <p:nvPr/>
        </p:nvSpPr>
        <p:spPr bwMode="auto">
          <a:xfrm>
            <a:off x="970480" y="4810467"/>
            <a:ext cx="1893016" cy="333497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GB" b="1" dirty="0" smtClean="0">
                <a:solidFill>
                  <a:schemeClr val="bg1"/>
                </a:solidFill>
                <a:cs typeface="Arial" charset="0"/>
              </a:rPr>
              <a:t>Example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035" y="5196119"/>
            <a:ext cx="57340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3894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205740" y="711201"/>
            <a:ext cx="118300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cs typeface="Times New Roman" pitchFamily="18" charset="0"/>
              </a:rPr>
              <a:t>Just a minute </a:t>
            </a:r>
          </a:p>
        </p:txBody>
      </p:sp>
      <p:sp>
        <p:nvSpPr>
          <p:cNvPr id="2" name="Rectangle 1"/>
          <p:cNvSpPr/>
          <p:nvPr/>
        </p:nvSpPr>
        <p:spPr>
          <a:xfrm>
            <a:off x="685800" y="1600200"/>
            <a:ext cx="61722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In which of the following conditions will you NOT create an indexed view?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>
                <a:cs typeface="Times New Roman" pitchFamily="18" charset="0"/>
              </a:rPr>
              <a:t>When the data is large</a:t>
            </a:r>
            <a:r>
              <a:rPr lang="en-US" sz="2000" dirty="0"/>
              <a:t>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>
                <a:cs typeface="Times New Roman" pitchFamily="18" charset="0"/>
              </a:rPr>
              <a:t>When the data is regularly updated</a:t>
            </a:r>
            <a:r>
              <a:rPr lang="en-US" sz="2000" dirty="0"/>
              <a:t>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>
                <a:cs typeface="Times New Roman" pitchFamily="18" charset="0"/>
              </a:rPr>
              <a:t>When you need to improve the performance of the view</a:t>
            </a:r>
            <a:r>
              <a:rPr lang="en-US" sz="2000" dirty="0"/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248015" y="4876800"/>
            <a:ext cx="61722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dirty="0">
                <a:cs typeface="Times New Roman" pitchFamily="18" charset="0"/>
              </a:rPr>
              <a:t>Answer:</a:t>
            </a:r>
          </a:p>
          <a:p>
            <a:pPr marL="803275" lvl="1" indent="-34290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000" dirty="0" smtClean="0">
                <a:cs typeface="Times New Roman" pitchFamily="18" charset="0"/>
              </a:rPr>
              <a:t>When </a:t>
            </a:r>
            <a:r>
              <a:rPr lang="en-US" sz="2000" dirty="0">
                <a:cs typeface="Times New Roman" pitchFamily="18" charset="0"/>
              </a:rPr>
              <a:t>the data is regularly updated</a:t>
            </a:r>
          </a:p>
        </p:txBody>
      </p:sp>
    </p:spTree>
    <p:extLst>
      <p:ext uri="{BB962C8B-B14F-4D97-AF65-F5344CB8AC3E}">
        <p14:creationId xmlns:p14="http://schemas.microsoft.com/office/powerpoint/2010/main" val="397911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205740" y="711201"/>
            <a:ext cx="92583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/>
              <a:t>Summary</a:t>
            </a:r>
          </a:p>
        </p:txBody>
      </p:sp>
      <p:sp>
        <p:nvSpPr>
          <p:cNvPr id="3" name="Rectangle 2"/>
          <p:cNvSpPr/>
          <p:nvPr/>
        </p:nvSpPr>
        <p:spPr>
          <a:xfrm>
            <a:off x="248014" y="2362200"/>
            <a:ext cx="935318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cs typeface="Times New Roman" pitchFamily="18" charset="0"/>
              </a:rPr>
              <a:t>In this session, you learned that: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/>
              <a:t>A view is a virtual table, which derives its data from one or more tables known as the base or underlying tables.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/>
              <a:t>Views serve as security mechanisms, thereby protecting data in the base tables.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/>
              <a:t>SQL Server allows data to be modified only in one of the underlying tables when using views, even if the view is derived from multiple underlying tables.</a:t>
            </a:r>
          </a:p>
        </p:txBody>
      </p:sp>
    </p:spTree>
    <p:extLst>
      <p:ext uri="{BB962C8B-B14F-4D97-AF65-F5344CB8AC3E}">
        <p14:creationId xmlns:p14="http://schemas.microsoft.com/office/powerpoint/2010/main" val="216157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3"/>
          <p:cNvSpPr txBox="1">
            <a:spLocks noChangeArrowheads="1"/>
          </p:cNvSpPr>
          <p:nvPr/>
        </p:nvSpPr>
        <p:spPr bwMode="auto">
          <a:xfrm>
            <a:off x="205740" y="711201"/>
            <a:ext cx="92583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Creating and Managing Views (Contd.)</a:t>
            </a:r>
          </a:p>
        </p:txBody>
      </p:sp>
      <p:pic>
        <p:nvPicPr>
          <p:cNvPr id="4099" name="Picture 3" descr="JBIZ044.WM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91840" y="3048000"/>
            <a:ext cx="2762489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Cloud Callout 1"/>
          <p:cNvSpPr/>
          <p:nvPr/>
        </p:nvSpPr>
        <p:spPr bwMode="auto">
          <a:xfrm>
            <a:off x="5063729" y="1303512"/>
            <a:ext cx="1981200" cy="2285424"/>
          </a:xfrm>
          <a:prstGeom prst="cloudCallout">
            <a:avLst/>
          </a:prstGeom>
          <a:solidFill>
            <a:srgbClr val="E34A2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/>
            <a:endParaRPr lang="en-US" sz="1600" dirty="0" smtClean="0">
              <a:solidFill>
                <a:srgbClr val="C00000"/>
              </a:solidFill>
              <a:latin typeface="Arial" pitchFamily="34" charset="0"/>
            </a:endParaRPr>
          </a:p>
          <a:p>
            <a:pPr algn="ctr"/>
            <a:endParaRPr lang="en-US" sz="1600" b="1" dirty="0">
              <a:solidFill>
                <a:schemeClr val="bg1"/>
              </a:solidFill>
              <a:latin typeface="Arial" pitchFamily="34" charset="0"/>
            </a:endParaRPr>
          </a:p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Arial" pitchFamily="34" charset="0"/>
              </a:rPr>
              <a:t>A </a:t>
            </a:r>
            <a:r>
              <a:rPr lang="en-US" sz="1600" b="1" dirty="0">
                <a:solidFill>
                  <a:schemeClr val="bg1"/>
                </a:solidFill>
                <a:latin typeface="Arial" pitchFamily="34" charset="0"/>
              </a:rPr>
              <a:t>view is a virtual table.</a:t>
            </a:r>
          </a:p>
        </p:txBody>
      </p:sp>
    </p:spTree>
    <p:extLst>
      <p:ext uri="{BB962C8B-B14F-4D97-AF65-F5344CB8AC3E}">
        <p14:creationId xmlns:p14="http://schemas.microsoft.com/office/powerpoint/2010/main" val="83671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05740" y="711201"/>
            <a:ext cx="92583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Creating and Managing Views (Contd.)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3000" y="2362200"/>
            <a:ext cx="8610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View: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Does not have data of its own.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Can derive its data from one or more tables.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Provides access to a subset of columns from one or more tables.</a:t>
            </a:r>
          </a:p>
        </p:txBody>
      </p:sp>
    </p:spTree>
    <p:extLst>
      <p:ext uri="{BB962C8B-B14F-4D97-AF65-F5344CB8AC3E}">
        <p14:creationId xmlns:p14="http://schemas.microsoft.com/office/powerpoint/2010/main" val="256101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96" name="Picture 40" descr="j029202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6697" y="4916489"/>
            <a:ext cx="1613772" cy="88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Arrow Connector 11"/>
          <p:cNvCxnSpPr/>
          <p:nvPr/>
        </p:nvCxnSpPr>
        <p:spPr>
          <a:xfrm>
            <a:off x="13167360" y="2209800"/>
            <a:ext cx="123444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98" name="TextBox 26"/>
          <p:cNvSpPr txBox="1">
            <a:spLocks noChangeArrowheads="1"/>
          </p:cNvSpPr>
          <p:nvPr/>
        </p:nvSpPr>
        <p:spPr bwMode="auto">
          <a:xfrm>
            <a:off x="8289608" y="1719263"/>
            <a:ext cx="226314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latin typeface="Arial" pitchFamily="34" charset="0"/>
                <a:cs typeface="Arial" pitchFamily="34" charset="0"/>
              </a:rPr>
              <a:t>Employee Table</a:t>
            </a:r>
          </a:p>
        </p:txBody>
      </p:sp>
      <p:sp>
        <p:nvSpPr>
          <p:cNvPr id="6199" name="TextBox 27"/>
          <p:cNvSpPr txBox="1">
            <a:spLocks noChangeArrowheads="1"/>
          </p:cNvSpPr>
          <p:nvPr/>
        </p:nvSpPr>
        <p:spPr bwMode="auto">
          <a:xfrm>
            <a:off x="8186738" y="3925889"/>
            <a:ext cx="226314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latin typeface="Arial" pitchFamily="34" charset="0"/>
                <a:cs typeface="Arial" pitchFamily="34" charset="0"/>
              </a:rPr>
              <a:t>Department Table</a:t>
            </a:r>
          </a:p>
        </p:txBody>
      </p:sp>
      <p:sp>
        <p:nvSpPr>
          <p:cNvPr id="6200" name="TextBox 28"/>
          <p:cNvSpPr txBox="1">
            <a:spLocks noChangeArrowheads="1"/>
          </p:cNvSpPr>
          <p:nvPr/>
        </p:nvSpPr>
        <p:spPr bwMode="auto">
          <a:xfrm>
            <a:off x="4380548" y="3316289"/>
            <a:ext cx="226314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latin typeface="Arial" pitchFamily="34" charset="0"/>
                <a:cs typeface="Arial" pitchFamily="34" charset="0"/>
              </a:rPr>
              <a:t>View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rot="10800000">
            <a:off x="5203508" y="4081463"/>
            <a:ext cx="1748790" cy="990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0800000" flipV="1">
            <a:off x="5203508" y="3014663"/>
            <a:ext cx="1645920" cy="914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03" name="TextBox 35"/>
          <p:cNvSpPr txBox="1">
            <a:spLocks noChangeArrowheads="1"/>
          </p:cNvSpPr>
          <p:nvPr/>
        </p:nvSpPr>
        <p:spPr bwMode="auto">
          <a:xfrm>
            <a:off x="2342436" y="5830889"/>
            <a:ext cx="226314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latin typeface="Arial" pitchFamily="34" charset="0"/>
                <a:cs typeface="Arial" pitchFamily="34" charset="0"/>
              </a:rPr>
              <a:t>User</a:t>
            </a:r>
          </a:p>
        </p:txBody>
      </p:sp>
      <p:pic>
        <p:nvPicPr>
          <p:cNvPr id="6204" name="Picture 6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94097" y="3595689"/>
            <a:ext cx="1041559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Straight Arrow Connector 16"/>
          <p:cNvCxnSpPr/>
          <p:nvPr/>
        </p:nvCxnSpPr>
        <p:spPr>
          <a:xfrm flipV="1">
            <a:off x="3750469" y="4233864"/>
            <a:ext cx="855108" cy="11255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160270" y="2057400"/>
            <a:ext cx="442341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 dirty="0">
                <a:latin typeface="Arial" pitchFamily="34" charset="0"/>
                <a:cs typeface="Arial" pitchFamily="34" charset="0"/>
              </a:rPr>
              <a:t>User is accessing the data from the Employee and Department table through a view.</a:t>
            </a: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205740" y="430295"/>
            <a:ext cx="92583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Creating and Managing Views (Contd.)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261194"/>
              </p:ext>
            </p:extLst>
          </p:nvPr>
        </p:nvGraphicFramePr>
        <p:xfrm>
          <a:off x="6898710" y="2252662"/>
          <a:ext cx="4988492" cy="1343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7123"/>
                <a:gridCol w="1247123"/>
                <a:gridCol w="1247123"/>
                <a:gridCol w="1247123"/>
              </a:tblGrid>
              <a:tr h="268605"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EmpNo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92583" marR="92583" marT="0" marB="0" horzOverflow="overflow"/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EmpName</a:t>
                      </a:r>
                    </a:p>
                  </a:txBody>
                  <a:tcPr marL="92583" marR="92583" marT="0" marB="0" horzOverflow="overflow"/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Salary</a:t>
                      </a:r>
                    </a:p>
                  </a:txBody>
                  <a:tcPr marL="92583" marR="92583" marT="0" marB="0" horzOverflow="overflow"/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DeptNo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92583" marR="92583" marT="0" marB="0" horzOverflow="overflow"/>
                </a:tc>
              </a:tr>
              <a:tr h="268605"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E001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92583" marR="92583" marT="0" marB="0" horzOverflow="overflow"/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Rex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92583" marR="92583" marT="0" marB="0" horzOverflow="overflow"/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12000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92583" marR="92583" marT="0" marB="0" horzOverflow="overflow"/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10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92583" marR="92583" marT="0" marB="0" horzOverflow="overflow"/>
                </a:tc>
              </a:tr>
              <a:tr h="268605"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E002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92583" marR="92583" marT="0" marB="0" horzOverflow="overflow"/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Audrey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92583" marR="92583" marT="0" marB="0" horzOverflow="overflow"/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40000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92583" marR="92583" marT="0" marB="0" horzOverflow="overflow"/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20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92583" marR="92583" marT="0" marB="0" horzOverflow="overflow"/>
                </a:tc>
              </a:tr>
              <a:tr h="268605"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E003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92583" marR="92583" marT="0" marB="0" horzOverflow="overflow"/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Smith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92583" marR="92583" marT="0" marB="0" horzOverflow="overflow"/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25000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92583" marR="92583" marT="0" marB="0" horzOverflow="overflow"/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30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92583" marR="92583" marT="0" marB="0" horzOverflow="overflow"/>
                </a:tc>
              </a:tr>
              <a:tr h="268605"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E004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92583" marR="92583" marT="0" marB="0" horzOverflow="overflow"/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Robert</a:t>
                      </a:r>
                    </a:p>
                  </a:txBody>
                  <a:tcPr marL="92583" marR="92583" marT="0" marB="0" horzOverflow="overflow"/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28000</a:t>
                      </a:r>
                    </a:p>
                  </a:txBody>
                  <a:tcPr marL="92583" marR="92583" marT="0" marB="0" horzOverflow="overflow"/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20</a:t>
                      </a:r>
                    </a:p>
                  </a:txBody>
                  <a:tcPr marL="92583" marR="92583" marT="0" marB="0" horzOverflow="overflow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383972"/>
              </p:ext>
            </p:extLst>
          </p:nvPr>
        </p:nvGraphicFramePr>
        <p:xfrm>
          <a:off x="7053680" y="4575719"/>
          <a:ext cx="4833520" cy="1033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6760"/>
                <a:gridCol w="2416760"/>
              </a:tblGrid>
              <a:tr h="258366"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DeptNo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92583" marR="92583" marT="0" marB="0" horzOverflow="overflow"/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DeptName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92583" marR="92583" marT="0" marB="0" horzOverflow="overflow"/>
                </a:tc>
              </a:tr>
              <a:tr h="258366"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10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92583" marR="92583" marT="0" marB="0" horzOverflow="overflow"/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HR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92583" marR="92583" marT="0" marB="0" horzOverflow="overflow"/>
                </a:tc>
              </a:tr>
              <a:tr h="258366"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20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92583" marR="92583" marT="0" marB="0" horzOverflow="overflow"/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Admin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92583" marR="92583" marT="0" marB="0" horzOverflow="overflow"/>
                </a:tc>
              </a:tr>
              <a:tr h="258366"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30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92583" marR="92583" marT="0" marB="0" horzOverflow="overflow"/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System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92583" marR="92583" marT="0" marB="0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55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9200" y="2209800"/>
            <a:ext cx="7086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cs typeface="Times New Roman" pitchFamily="18" charset="0"/>
              </a:rPr>
              <a:t>Advantages of views: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/>
              <a:t>Provide relevant data for users.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/>
              <a:t>Hide data complexity.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/>
              <a:t>Retrieve specific rows and columns of a table.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/>
              <a:t>Reduce the object size.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05740" y="430295"/>
            <a:ext cx="92583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Creating and Managing Views (Contd.)</a:t>
            </a:r>
          </a:p>
        </p:txBody>
      </p:sp>
    </p:spTree>
    <p:extLst>
      <p:ext uri="{BB962C8B-B14F-4D97-AF65-F5344CB8AC3E}">
        <p14:creationId xmlns:p14="http://schemas.microsoft.com/office/powerpoint/2010/main" val="223681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5123"/>
          <p:cNvSpPr txBox="1">
            <a:spLocks noChangeArrowheads="1"/>
          </p:cNvSpPr>
          <p:nvPr/>
        </p:nvSpPr>
        <p:spPr bwMode="auto">
          <a:xfrm>
            <a:off x="205740" y="711201"/>
            <a:ext cx="118300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Creating Views</a:t>
            </a:r>
          </a:p>
        </p:txBody>
      </p:sp>
      <p:sp>
        <p:nvSpPr>
          <p:cNvPr id="2" name="Rectangle 1"/>
          <p:cNvSpPr/>
          <p:nvPr/>
        </p:nvSpPr>
        <p:spPr>
          <a:xfrm>
            <a:off x="1828800" y="1828800"/>
            <a:ext cx="7543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View: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Is a way to get a restricted subset of data.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Has a structure similar to a table.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Does not contain any data.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Derives its data from the underlying tables.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Can be used to encapsulate complex queries.</a:t>
            </a:r>
          </a:p>
        </p:txBody>
      </p:sp>
    </p:spTree>
    <p:extLst>
      <p:ext uri="{BB962C8B-B14F-4D97-AF65-F5344CB8AC3E}">
        <p14:creationId xmlns:p14="http://schemas.microsoft.com/office/powerpoint/2010/main" val="309583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Box 5123"/>
          <p:cNvSpPr txBox="1">
            <a:spLocks noChangeArrowheads="1"/>
          </p:cNvSpPr>
          <p:nvPr/>
        </p:nvSpPr>
        <p:spPr bwMode="auto">
          <a:xfrm>
            <a:off x="205740" y="711201"/>
            <a:ext cx="118300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Creating Views (Contd.)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4000" y="1905000"/>
            <a:ext cx="9220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cs typeface="Times New Roman" pitchFamily="18" charset="0"/>
              </a:rPr>
              <a:t>Views ensure security of data by restricting access to: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cs typeface="Times New Roman" pitchFamily="18" charset="0"/>
              </a:rPr>
              <a:t>Specific rows of a table.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cs typeface="Times New Roman" pitchFamily="18" charset="0"/>
              </a:rPr>
              <a:t>Specific columns of a table.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cs typeface="Times New Roman" pitchFamily="18" charset="0"/>
              </a:rPr>
              <a:t>Specific rows and columns of a table.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cs typeface="Times New Roman" pitchFamily="18" charset="0"/>
              </a:rPr>
              <a:t>Rows fetched by using joins.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cs typeface="Times New Roman" pitchFamily="18" charset="0"/>
              </a:rPr>
              <a:t>Statistical summary of data in a given table.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cs typeface="Times New Roman" pitchFamily="18" charset="0"/>
              </a:rPr>
              <a:t>Subsets of another view or a subset of views and tables.</a:t>
            </a:r>
          </a:p>
        </p:txBody>
      </p:sp>
    </p:spTree>
    <p:extLst>
      <p:ext uri="{BB962C8B-B14F-4D97-AF65-F5344CB8AC3E}">
        <p14:creationId xmlns:p14="http://schemas.microsoft.com/office/powerpoint/2010/main" val="418210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123"/>
          <p:cNvSpPr txBox="1">
            <a:spLocks noChangeArrowheads="1"/>
          </p:cNvSpPr>
          <p:nvPr/>
        </p:nvSpPr>
        <p:spPr bwMode="auto">
          <a:xfrm>
            <a:off x="223590" y="418813"/>
            <a:ext cx="118300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Creating Views (Contd.)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367135"/>
            <a:ext cx="8534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cs typeface="Times New Roman" pitchFamily="18" charset="0"/>
              </a:rPr>
              <a:t>A View is created by using the CREATE VIEW statement</a:t>
            </a:r>
            <a:r>
              <a:rPr lang="en-US" sz="2400" dirty="0" smtClean="0">
                <a:cs typeface="Times New Roman" pitchFamily="18" charset="0"/>
              </a:rPr>
              <a:t>.</a:t>
            </a:r>
            <a:endParaRPr lang="en-US" sz="2400" dirty="0"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1200685" y="2293672"/>
            <a:ext cx="5504915" cy="1295400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1195467" y="1960174"/>
            <a:ext cx="2669548" cy="384959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GB" b="1" dirty="0" smtClean="0">
                <a:solidFill>
                  <a:schemeClr val="bg1"/>
                </a:solidFill>
                <a:cs typeface="Arial" charset="0"/>
              </a:rPr>
              <a:t>Syntax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482396"/>
            <a:ext cx="3981450" cy="996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762000" y="3997890"/>
            <a:ext cx="10287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cs typeface="Times New Roman" pitchFamily="18" charset="0"/>
              </a:rPr>
              <a:t>Guidelines for creating views: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>
                <a:cs typeface="Times New Roman" pitchFamily="18" charset="0"/>
              </a:rPr>
              <a:t>The name of a view must follow the rules for identifiers and must not be the same as that of the table on which it is based.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>
                <a:cs typeface="Times New Roman" pitchFamily="18" charset="0"/>
              </a:rPr>
              <a:t>A view can be created only if there is a SELECT permission on its base table.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>
                <a:cs typeface="Times New Roman" pitchFamily="18" charset="0"/>
              </a:rPr>
              <a:t>A view cannot derive its data from temporary tables.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>
                <a:cs typeface="Times New Roman" pitchFamily="18" charset="0"/>
              </a:rPr>
              <a:t>In a view, ORDER BY cannot be used in the SELECT statement.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5231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ild_Template_16x9">
  <a:themeElements>
    <a:clrScheme name="Build - Dark Blue">
      <a:dk1>
        <a:srgbClr val="000000"/>
      </a:dk1>
      <a:lt1>
        <a:srgbClr val="FFFFFF"/>
      </a:lt1>
      <a:dk2>
        <a:srgbClr val="00188F"/>
      </a:dk2>
      <a:lt2>
        <a:srgbClr val="FFFFFF"/>
      </a:lt2>
      <a:accent1>
        <a:srgbClr val="00BCF2"/>
      </a:accent1>
      <a:accent2>
        <a:srgbClr val="9B4F96"/>
      </a:accent2>
      <a:accent3>
        <a:srgbClr val="E81123"/>
      </a:accent3>
      <a:accent4>
        <a:srgbClr val="00D8CC"/>
      </a:accent4>
      <a:accent5>
        <a:srgbClr val="7FBA00"/>
      </a:accent5>
      <a:accent6>
        <a:srgbClr val="FF8C00"/>
      </a:accent6>
      <a:hlink>
        <a:srgbClr val="00BCF2"/>
      </a:hlink>
      <a:folHlink>
        <a:srgbClr val="00BCF2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E34A28"/>
        </a:solidFill>
        <a:ln>
          <a:noFill/>
          <a:headEnd type="none" w="med" len="med"/>
          <a:tailEnd type="none" w="med" len="med"/>
        </a:ln>
        <a:effectLst/>
      </a:spPr>
      <a:bodyPr lIns="91440" tIns="91440" rIns="34294" bIns="34294" anchor="t" anchorCtr="0"/>
      <a:lstStyle>
        <a:defPPr defTabSz="932406">
          <a:defRPr sz="1600" spc="-102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400" dirty="0" smtClean="0">
            <a:gradFill>
              <a:gsLst>
                <a:gs pos="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E506D9C0288448950D5641B486D044" ma:contentTypeVersion="0" ma:contentTypeDescription="Create a new document." ma:contentTypeScope="" ma:versionID="d30f30c4119a4cc08797ccd714b03db9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619839A0-FD87-4DE6-930B-B796D08171A7}"/>
</file>

<file path=customXml/itemProps2.xml><?xml version="1.0" encoding="utf-8"?>
<ds:datastoreItem xmlns:ds="http://schemas.openxmlformats.org/officeDocument/2006/customXml" ds:itemID="{192F463B-DAB2-4650-98B9-E0F3B7C61EF6}"/>
</file>

<file path=customXml/itemProps3.xml><?xml version="1.0" encoding="utf-8"?>
<ds:datastoreItem xmlns:ds="http://schemas.openxmlformats.org/officeDocument/2006/customXml" ds:itemID="{00D69D2D-B4D5-4D17-8292-2A9B1DDCB208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1911</TotalTime>
  <Words>1149</Words>
  <Application>Microsoft Office PowerPoint</Application>
  <PresentationFormat>Custom</PresentationFormat>
  <Paragraphs>189</Paragraphs>
  <Slides>22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Build_Template_16x9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Dinoop Unnikrishnan</dc:creator>
  <cp:lastModifiedBy>Dhanisha Narayanan</cp:lastModifiedBy>
  <cp:revision>236</cp:revision>
  <dcterms:created xsi:type="dcterms:W3CDTF">2015-03-19T06:19:49Z</dcterms:created>
  <dcterms:modified xsi:type="dcterms:W3CDTF">2015-09-29T09:13:51Z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0x01010022E506D9C0288448950D5641B486D044</vt:lpwstr>
  </property>
</Properties>
</file>