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customXml/itemProps1.xml" ContentType="application/vnd.openxmlformats-officedocument.customXmlProperties+xml"/>
  <Default Extension="wmf" ContentType="image/x-wmf"/>
  <Default Extension="rels" ContentType="application/vnd.openxmlformats-package.relationship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Default Extension="vml" ContentType="application/vnd.openxmlformats-officedocument.vmlDrawing"/>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Default Extension="bin" ContentType="application/vnd.openxmlformats-officedocument.oleObject"/>
  <Default Extension="png" ContentType="image/png"/>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Default Extension="emf" ContentType="image/x-emf"/>
  <Default Extension="jpeg" ContentType="image/jpeg"/>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65" r:id="rId2"/>
    <p:sldId id="266" r:id="rId3"/>
    <p:sldId id="267" r:id="rId4"/>
    <p:sldId id="268" r:id="rId5"/>
    <p:sldId id="269" r:id="rId6"/>
    <p:sldId id="270" r:id="rId7"/>
    <p:sldId id="271" r:id="rId8"/>
    <p:sldId id="274" r:id="rId9"/>
    <p:sldId id="275" r:id="rId10"/>
    <p:sldId id="276" r:id="rId11"/>
    <p:sldId id="277" r:id="rId12"/>
    <p:sldId id="278" r:id="rId13"/>
    <p:sldId id="279" r:id="rId14"/>
    <p:sldId id="280" r:id="rId15"/>
    <p:sldId id="281" r:id="rId16"/>
    <p:sldId id="283" r:id="rId17"/>
    <p:sldId id="284" r:id="rId18"/>
    <p:sldId id="285" r:id="rId19"/>
    <p:sldId id="286" r:id="rId20"/>
  </p:sldIdLst>
  <p:sldSz cx="123444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26" y="72"/>
      </p:cViewPr>
      <p:guideLst>
        <p:guide orient="horz" pos="2160"/>
        <p:guide pos="388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B0D723-8A7D-4E0F-9CF9-9A9181C4F0B3}" type="datetimeFigureOut">
              <a:rPr lang="en-US" smtClean="0"/>
              <a:t>9/28/2015</a:t>
            </a:fld>
            <a:endParaRPr lang="en-US"/>
          </a:p>
        </p:txBody>
      </p:sp>
      <p:sp>
        <p:nvSpPr>
          <p:cNvPr id="4" name="Slide Image Placeholder 3"/>
          <p:cNvSpPr>
            <a:spLocks noGrp="1" noRot="1" noChangeAspect="1"/>
          </p:cNvSpPr>
          <p:nvPr>
            <p:ph type="sldImg" idx="2"/>
          </p:nvPr>
        </p:nvSpPr>
        <p:spPr>
          <a:xfrm>
            <a:off x="342900" y="685800"/>
            <a:ext cx="61722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DB9C04-D52B-4659-ACEC-19BC50E08FFA}" type="slidenum">
              <a:rPr lang="en-US" smtClean="0"/>
              <a:t>‹#›</a:t>
            </a:fld>
            <a:endParaRPr lang="en-US"/>
          </a:p>
        </p:txBody>
      </p:sp>
    </p:spTree>
    <p:extLst>
      <p:ext uri="{BB962C8B-B14F-4D97-AF65-F5344CB8AC3E}">
        <p14:creationId xmlns:p14="http://schemas.microsoft.com/office/powerpoint/2010/main" val="3717538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1B0786F6-4B9C-49CA-8BD7-C497078765D5}" type="slidenum">
              <a:rPr lang="en-US" smtClean="0"/>
              <a:pPr/>
              <a:t>1</a:t>
            </a:fld>
            <a:endParaRPr lang="en-US" smtClean="0"/>
          </a:p>
        </p:txBody>
      </p:sp>
      <p:sp>
        <p:nvSpPr>
          <p:cNvPr id="25603" name="Rectangle 2"/>
          <p:cNvSpPr>
            <a:spLocks noGrp="1" noRot="1" noChangeAspect="1" noChangeArrowheads="1" noTextEdit="1"/>
          </p:cNvSpPr>
          <p:nvPr>
            <p:ph type="sldImg"/>
          </p:nvPr>
        </p:nvSpPr>
        <p:spPr>
          <a:solidFill>
            <a:srgbClr val="FFFFFF"/>
          </a:solidFill>
          <a:ln/>
        </p:spPr>
      </p:sp>
      <p:sp>
        <p:nvSpPr>
          <p:cNvPr id="25604" name="Rectangle 3"/>
          <p:cNvSpPr>
            <a:spLocks noGrp="1" noChangeArrowheads="1"/>
          </p:cNvSpPr>
          <p:nvPr>
            <p:ph type="body" idx="1"/>
          </p:nvPr>
        </p:nvSpPr>
        <p:spPr>
          <a:solidFill>
            <a:srgbClr val="FFFFFF"/>
          </a:solidFill>
          <a:ln>
            <a:solidFill>
              <a:srgbClr val="000000"/>
            </a:solidFill>
          </a:ln>
        </p:spPr>
        <p:txBody>
          <a:bodyPr/>
          <a:lstStyle/>
          <a:p>
            <a:pPr marL="228600" indent="-228600"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29FD334D-EB12-441C-835D-884D09F087A7}" type="slidenum">
              <a:rPr lang="en-US" smtClean="0"/>
              <a:pPr/>
              <a:t>10</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IN"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531238A1-3327-46EB-B72D-C3FA3C5D05BA}" type="slidenum">
              <a:rPr lang="en-US" smtClean="0"/>
              <a:pPr/>
              <a:t>11</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p>
          <a:p>
            <a:pPr eaLnBrk="1" hangingPunct="1"/>
            <a:endParaRPr lang="en-IN" smtClean="0"/>
          </a:p>
        </p:txBody>
      </p:sp>
      <p:sp>
        <p:nvSpPr>
          <p:cNvPr id="37893" name="Rectangle 4"/>
          <p:cNvSpPr>
            <a:spLocks noChangeArrowheads="1"/>
          </p:cNvSpPr>
          <p:nvPr/>
        </p:nvSpPr>
        <p:spPr bwMode="auto">
          <a:xfrm>
            <a:off x="1066800" y="4495800"/>
            <a:ext cx="5029200" cy="4114800"/>
          </a:xfrm>
          <a:prstGeom prst="rect">
            <a:avLst/>
          </a:prstGeom>
          <a:noFill/>
          <a:ln w="9525">
            <a:noFill/>
            <a:miter lim="800000"/>
            <a:headEnd/>
            <a:tailEnd/>
          </a:ln>
        </p:spPr>
        <p:txBody>
          <a:bodyPr/>
          <a:lstStyle/>
          <a:p>
            <a:pPr>
              <a:spcBef>
                <a:spcPct val="30000"/>
              </a:spcBef>
            </a:pPr>
            <a:r>
              <a:rPr lang="en-US" sz="1200"/>
              <a:t>In this slide, you need to define constructs to the students. As students have already read the constructs in previous modules, you need not to put much stress on the explanation of these.</a:t>
            </a:r>
            <a:endParaRPr lang="en-IN"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D6F9766-4D3C-4A28-A1F6-23257D6BEDFC}" type="slidenum">
              <a:rPr lang="en-US" smtClean="0"/>
              <a:pPr/>
              <a:t>12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smtClean="0"/>
          </a:p>
          <a:p>
            <a:pPr eaLnBrk="1" hangingPunct="1"/>
            <a:endParaRPr lang="en-IN" smtClean="0"/>
          </a:p>
        </p:txBody>
      </p:sp>
      <p:sp>
        <p:nvSpPr>
          <p:cNvPr id="38917" name="Rectangle 4"/>
          <p:cNvSpPr>
            <a:spLocks noChangeArrowheads="1"/>
          </p:cNvSpPr>
          <p:nvPr/>
        </p:nvSpPr>
        <p:spPr bwMode="auto">
          <a:xfrm>
            <a:off x="1066800" y="4495800"/>
            <a:ext cx="5029200" cy="4114800"/>
          </a:xfrm>
          <a:prstGeom prst="rect">
            <a:avLst/>
          </a:prstGeom>
          <a:noFill/>
          <a:ln w="9525">
            <a:noFill/>
            <a:miter lim="800000"/>
            <a:headEnd/>
            <a:tailEnd/>
          </a:ln>
        </p:spPr>
        <p:txBody>
          <a:bodyPr/>
          <a:lstStyle/>
          <a:p>
            <a:pPr>
              <a:spcBef>
                <a:spcPct val="30000"/>
              </a:spcBef>
            </a:pPr>
            <a:r>
              <a:rPr lang="en-US" sz="1200"/>
              <a:t>In this slide, you need to define constructs to the students. As students have already read the constructs in previous modules, you need not to put much stress on the explanation of these.</a:t>
            </a:r>
            <a:endParaRPr lang="en-IN"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D55B8E5-8EC5-4E5C-AE52-92CBCC1E1AF4}" type="slidenum">
              <a:rPr lang="en-US" smtClean="0"/>
              <a:pPr/>
              <a:t>13</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lnSpc>
                <a:spcPct val="90000"/>
              </a:lnSpc>
            </a:pPr>
            <a:endParaRPr lang="en-US" sz="1000"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9764ABAB-6601-4D20-916D-EAC602F25A44}" type="slidenum">
              <a:rPr lang="en-US" smtClean="0"/>
              <a:pPr/>
              <a:t>14</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lnSpc>
                <a:spcPct val="90000"/>
              </a:lnSpc>
            </a:pPr>
            <a:endParaRPr lang="en-US" sz="1000"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8B01E64-77A1-485E-B4F3-0134684F397D}" type="slidenum">
              <a:rPr lang="en-US" smtClean="0"/>
              <a:pPr/>
              <a:t>15</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2B7D68A4-B24F-4C19-9A78-3AFCDC2D7A50}" type="slidenum">
              <a:rPr lang="en-US" smtClean="0"/>
              <a:pPr/>
              <a:t>16</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D0CA2AB9-9808-4ECA-A1FC-FF4D199A6D72}" type="slidenum">
              <a:rPr lang="en-US" smtClean="0"/>
              <a:pPr/>
              <a:t>17</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44D36075-5C85-4845-B407-CFEA2687204A}" type="slidenum">
              <a:rPr lang="en-US" smtClean="0"/>
              <a:pPr/>
              <a:t>18</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2C3C8393-3FBB-4A17-9196-F123FBDD0FE7}" type="slidenum">
              <a:rPr lang="en-US" smtClean="0"/>
              <a:pPr/>
              <a:t>2</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055"/>
          <p:cNvSpPr>
            <a:spLocks noGrp="1" noChangeArrowheads="1"/>
          </p:cNvSpPr>
          <p:nvPr>
            <p:ph type="sldNum" sz="quarter" idx="5"/>
          </p:nvPr>
        </p:nvSpPr>
        <p:spPr>
          <a:noFill/>
        </p:spPr>
        <p:txBody>
          <a:bodyPr/>
          <a:lstStyle/>
          <a:p>
            <a:fld id="{C43D7F04-B2AE-4D73-86A4-6969F9B769D1}" type="slidenum">
              <a:rPr lang="en-US" smtClean="0"/>
              <a:pPr/>
              <a:t>3</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z="100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055"/>
          <p:cNvSpPr>
            <a:spLocks noGrp="1" noChangeArrowheads="1"/>
          </p:cNvSpPr>
          <p:nvPr>
            <p:ph type="sldNum" sz="quarter" idx="5"/>
          </p:nvPr>
        </p:nvSpPr>
        <p:spPr>
          <a:noFill/>
        </p:spPr>
        <p:txBody>
          <a:bodyPr/>
          <a:lstStyle/>
          <a:p>
            <a:fld id="{96C8ACB6-57FA-49E9-9FE9-CAE3FEC960A4}" type="slidenum">
              <a:rPr lang="en-US" smtClean="0"/>
              <a:pPr/>
              <a:t>4</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sz="100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B3080EE5-1573-4860-839B-2D60B8A3834D}" type="slidenum">
              <a:rPr lang="en-US" smtClean="0"/>
              <a:pPr/>
              <a:t>5</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2CA94B54-AC1F-4C9D-9E20-8C8A0581B56A}" type="slidenum">
              <a:rPr lang="en-US" sz="1200"/>
              <a:pPr algn="r"/>
              <a:t>6</a:t>
            </a:fld>
            <a:endParaRPr 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E1519410-0FAA-4C29-8B06-D4DE2EBFECEF}" type="slidenum">
              <a:rPr lang="en-US" smtClean="0"/>
              <a:pPr/>
              <a:t>7</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FF446AEB-D019-4F04-B557-3CBE5C0E42EE}" type="slidenum">
              <a:rPr lang="en-US" smtClean="0"/>
              <a:pPr/>
              <a:t>8</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61E5A655-9BA5-4C94-B6EF-277EA3E83811}" type="slidenum">
              <a:rPr lang="en-US" smtClean="0"/>
              <a:pPr/>
              <a:t>9</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2605" y="5670380"/>
            <a:ext cx="11799191" cy="896552"/>
          </a:xfrm>
        </p:spPr>
        <p:txBody>
          <a:bodyPr lIns="150586" tIns="120468" rIns="150586" bIns="120468" anchor="b">
            <a:noAutofit/>
          </a:bodyPr>
          <a:lstStyle>
            <a:lvl1pPr>
              <a:defRPr sz="16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2609" y="2084174"/>
            <a:ext cx="11799190" cy="894996"/>
          </a:xfrm>
        </p:spPr>
        <p:txBody>
          <a:bodyPr/>
          <a:lstStyle>
            <a:lvl1pPr>
              <a:defRPr sz="4400"/>
            </a:lvl1pPr>
          </a:lstStyle>
          <a:p>
            <a:r>
              <a:rPr lang="en-US" dirty="0" smtClean="0"/>
              <a:t>Click to edit master title style</a:t>
            </a:r>
            <a:endParaRPr lang="en-US" dirty="0"/>
          </a:p>
        </p:txBody>
      </p:sp>
    </p:spTree>
    <p:extLst>
      <p:ext uri="{BB962C8B-B14F-4D97-AF65-F5344CB8AC3E}">
        <p14:creationId xmlns:p14="http://schemas.microsoft.com/office/powerpoint/2010/main" val="3676167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Rationale</a:t>
            </a:r>
            <a:endParaRPr lang="en-US" dirty="0"/>
          </a:p>
        </p:txBody>
      </p:sp>
    </p:spTree>
    <p:extLst>
      <p:ext uri="{BB962C8B-B14F-4D97-AF65-F5344CB8AC3E}">
        <p14:creationId xmlns:p14="http://schemas.microsoft.com/office/powerpoint/2010/main" val="21317965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Topics</a:t>
            </a:r>
            <a:endParaRPr lang="en-US" dirty="0"/>
          </a:p>
        </p:txBody>
      </p:sp>
    </p:spTree>
    <p:extLst>
      <p:ext uri="{BB962C8B-B14F-4D97-AF65-F5344CB8AC3E}">
        <p14:creationId xmlns:p14="http://schemas.microsoft.com/office/powerpoint/2010/main" val="2449171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Summary</a:t>
            </a:r>
            <a:endParaRPr lang="en-US" dirty="0"/>
          </a:p>
        </p:txBody>
      </p:sp>
    </p:spTree>
    <p:extLst>
      <p:ext uri="{BB962C8B-B14F-4D97-AF65-F5344CB8AC3E}">
        <p14:creationId xmlns:p14="http://schemas.microsoft.com/office/powerpoint/2010/main" val="3510424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4800" y="228600"/>
            <a:ext cx="11799191" cy="896552"/>
          </a:xfrm>
        </p:spPr>
        <p:txBody>
          <a:bodyPr lIns="150586" tIns="120468" rIns="150586" bIns="120468" anchor="ctr">
            <a:noAutofit/>
          </a:bodyPr>
          <a:lstStyle>
            <a:lvl1pPr>
              <a:lnSpc>
                <a:spcPct val="90000"/>
              </a:lnSpc>
              <a:defRPr sz="54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8" name="Text Placeholder 13"/>
          <p:cNvSpPr>
            <a:spLocks noGrp="1"/>
          </p:cNvSpPr>
          <p:nvPr>
            <p:ph type="body" sz="quarter" idx="15"/>
          </p:nvPr>
        </p:nvSpPr>
        <p:spPr>
          <a:xfrm>
            <a:off x="304800" y="1371600"/>
            <a:ext cx="11201400" cy="5334000"/>
          </a:xfrm>
        </p:spPr>
        <p:txBody>
          <a:bodyPr vert="horz" wrap="square" lIns="150586" tIns="120468" rIns="150586" bIns="120468" rtlCol="0" anchor="ctr">
            <a:noAutofit/>
          </a:bodyPr>
          <a:lstStyle>
            <a:lvl1pPr>
              <a:defRPr lang="en-US" sz="3000" kern="1200" dirty="0" smtClean="0">
                <a:gradFill>
                  <a:gsLst>
                    <a:gs pos="0">
                      <a:schemeClr val="tx1"/>
                    </a:gs>
                    <a:gs pos="100000">
                      <a:schemeClr val="tx1"/>
                    </a:gs>
                  </a:gsLst>
                  <a:lin ang="5400000" scaled="0"/>
                </a:gradFill>
                <a:latin typeface="+mj-lt"/>
                <a:ea typeface="+mn-ea"/>
                <a:cs typeface="+mn-cs"/>
              </a:defRPr>
            </a:lvl1pPr>
          </a:lstStyle>
          <a:p>
            <a:pPr marL="0" lvl="0" indent="0" algn="l" defTabSz="752736" rtl="0" eaLnBrk="1" latinLnBrk="0" hangingPunct="1">
              <a:spcBef>
                <a:spcPct val="2000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959034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7220" y="274638"/>
            <a:ext cx="1110996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17220" y="1600201"/>
            <a:ext cx="1110996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66612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2958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2605" y="1187623"/>
            <a:ext cx="11799191" cy="5377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307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03126" y="2084172"/>
            <a:ext cx="8168672" cy="4482760"/>
          </a:xfrm>
        </p:spPr>
        <p:txBody>
          <a:bodyPr lIns="150586" tIns="120468" rIns="150586" bIns="120468">
            <a:noAutofit/>
          </a:bodyPr>
          <a:lstStyle>
            <a:lvl1pPr>
              <a:defRPr sz="3000"/>
            </a:lvl1pPr>
            <a:lvl2pPr>
              <a:defRPr sz="2300"/>
            </a:lvl2pPr>
            <a:lvl3pPr>
              <a:defRPr sz="2000"/>
            </a:lvl3pPr>
            <a:lvl4pPr>
              <a:defRPr sz="1600"/>
            </a:lvl4pPr>
            <a:lvl5pPr>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2605" y="2084172"/>
            <a:ext cx="2722891" cy="4482760"/>
          </a:xfrm>
        </p:spPr>
        <p:txBody>
          <a:bodyPr lIns="150586" tIns="120468" rIns="150586" bIns="120468">
            <a:noAutofit/>
          </a:bodyPr>
          <a:lstStyle>
            <a:lvl1pPr algn="l" defTabSz="752736" rtl="0" eaLnBrk="1" latinLnBrk="0" hangingPunct="1">
              <a:spcBef>
                <a:spcPct val="0"/>
              </a:spcBef>
              <a:buNone/>
              <a:defRPr lang="en-US" sz="2000" kern="1200" dirty="0" smtClean="0">
                <a:gradFill>
                  <a:gsLst>
                    <a:gs pos="0">
                      <a:schemeClr val="tx1"/>
                    </a:gs>
                    <a:gs pos="100000">
                      <a:schemeClr val="tx1"/>
                    </a:gs>
                  </a:gsLst>
                  <a:lin ang="5400000" scaled="0"/>
                </a:gradFill>
                <a:latin typeface="+mn-lt"/>
                <a:ea typeface="+mj-ea"/>
                <a:cs typeface="+mj-cs"/>
              </a:defRPr>
            </a:lvl1pPr>
            <a:lvl2pPr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2pPr>
            <a:lvl3pPr marL="188184" indent="0"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3pPr>
            <a:lvl4pPr marL="376367" indent="0"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4pPr>
            <a:lvl5pPr marL="608984" indent="0" algn="l" defTabSz="752736" rtl="0" eaLnBrk="1" latinLnBrk="0" hangingPunct="1">
              <a:spcBef>
                <a:spcPct val="0"/>
              </a:spcBef>
              <a:buNone/>
              <a:defRPr lang="en-US" sz="13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81550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0237" y="2084174"/>
            <a:ext cx="9983932" cy="894996"/>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3018659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2605" y="2084175"/>
            <a:ext cx="2722891" cy="4481203"/>
          </a:xfrm>
        </p:spPr>
        <p:txBody>
          <a:bodyPr vert="horz" lIns="150586" tIns="120468" rIns="150586" bIns="120468" rtlCol="0">
            <a:noAutofit/>
          </a:bodyPr>
          <a:lstStyle>
            <a:lvl1pPr>
              <a:defRPr lang="en-US" sz="20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5265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2605" y="1187623"/>
            <a:ext cx="2722891" cy="5377755"/>
          </a:xfrm>
        </p:spPr>
        <p:txBody>
          <a:bodyPr lIns="150586" tIns="120468" rIns="150586" bIns="120468"/>
          <a:lstStyle>
            <a:lvl1pPr>
              <a:defRPr lang="en-US" sz="2000" kern="1200" dirty="0" smtClean="0">
                <a:gradFill>
                  <a:gsLst>
                    <a:gs pos="0">
                      <a:schemeClr val="tx1"/>
                    </a:gs>
                    <a:gs pos="100000">
                      <a:schemeClr val="tx1"/>
                    </a:gs>
                  </a:gsLst>
                  <a:lin ang="5400000" scaled="0"/>
                </a:gradFill>
                <a:latin typeface="+mn-lt"/>
                <a:ea typeface="+mj-ea"/>
                <a:cs typeface="+mj-cs"/>
              </a:defRPr>
            </a:lvl1pPr>
          </a:lstStyle>
          <a:p>
            <a:pPr marL="0" lvl="0" indent="0" algn="l" defTabSz="75273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341663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18391" y="2980724"/>
            <a:ext cx="6353412" cy="896552"/>
          </a:xfrm>
        </p:spPr>
        <p:txBody>
          <a:bodyPr wrap="square" lIns="150586" tIns="120468" rIns="150586" bIns="120468" anchor="ctr">
            <a:noAutofit/>
          </a:bodyPr>
          <a:lstStyle>
            <a:lvl1pPr>
              <a:lnSpc>
                <a:spcPct val="95000"/>
              </a:lnSpc>
              <a:spcBef>
                <a:spcPts val="0"/>
              </a:spcBef>
              <a:spcAft>
                <a:spcPts val="1344"/>
              </a:spcAft>
              <a:defRPr lang="en-US" sz="30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672"/>
              </a:spcBef>
              <a:defRPr sz="1600">
                <a:solidFill>
                  <a:srgbClr val="FFFFFF"/>
                </a:solidFill>
              </a:defRPr>
            </a:lvl2pPr>
            <a:lvl3pPr>
              <a:lnSpc>
                <a:spcPct val="100000"/>
              </a:lnSpc>
              <a:spcBef>
                <a:spcPts val="672"/>
              </a:spcBef>
              <a:defRPr sz="1600">
                <a:solidFill>
                  <a:srgbClr val="FFFFFF"/>
                </a:solidFill>
              </a:defRPr>
            </a:lvl3pPr>
            <a:lvl4pPr>
              <a:lnSpc>
                <a:spcPct val="100000"/>
              </a:lnSpc>
              <a:spcBef>
                <a:spcPts val="672"/>
              </a:spcBef>
              <a:defRPr sz="1600">
                <a:solidFill>
                  <a:srgbClr val="FFFFFF"/>
                </a:solidFill>
              </a:defRPr>
            </a:lvl4pPr>
            <a:lvl5pPr>
              <a:lnSpc>
                <a:spcPct val="100000"/>
              </a:lnSpc>
              <a:spcBef>
                <a:spcPts val="672"/>
              </a:spcBef>
              <a:defRPr sz="1600">
                <a:solidFill>
                  <a:srgbClr val="FFFFFF"/>
                </a:solidFill>
              </a:defRPr>
            </a:lvl5pPr>
          </a:lstStyle>
          <a:p>
            <a:pPr marL="0" lvl="0" indent="0" algn="l" defTabSz="75273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2605" y="1194773"/>
            <a:ext cx="4538151" cy="44684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04745" tIns="0" rIns="204745" bIns="0" numCol="1" anchor="ctr" anchorCtr="0" compatLnSpc="1">
            <a:prstTxWarp prst="textNoShape">
              <a:avLst/>
            </a:prstTxWarp>
            <a:noAutofit/>
          </a:bodyPr>
          <a:lstStyle>
            <a:lvl1pPr>
              <a:lnSpc>
                <a:spcPct val="95000"/>
              </a:lnSpc>
              <a:defRPr lang="en-US" sz="36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023721"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7097354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18391" y="2980724"/>
            <a:ext cx="6353412" cy="896552"/>
          </a:xfrm>
        </p:spPr>
        <p:txBody>
          <a:bodyPr vert="horz" wrap="square" lIns="150586" tIns="120468" rIns="150586" bIns="120468" rtlCol="0" anchor="ctr">
            <a:noAutofit/>
          </a:bodyPr>
          <a:lstStyle>
            <a:lvl1pPr>
              <a:defRPr lang="en-US" sz="3000" kern="1200" dirty="0" smtClean="0">
                <a:gradFill>
                  <a:gsLst>
                    <a:gs pos="0">
                      <a:schemeClr val="tx1"/>
                    </a:gs>
                    <a:gs pos="100000">
                      <a:schemeClr val="tx1"/>
                    </a:gs>
                  </a:gsLst>
                  <a:lin ang="5400000" scaled="0"/>
                </a:gradFill>
                <a:latin typeface="+mj-lt"/>
                <a:ea typeface="+mn-ea"/>
                <a:cs typeface="+mn-cs"/>
              </a:defRPr>
            </a:lvl1pPr>
          </a:lstStyle>
          <a:p>
            <a:pPr marL="0" lvl="0" indent="0" algn="l" defTabSz="752736" rtl="0" eaLnBrk="1" latinLnBrk="0" hangingPunct="1">
              <a:spcBef>
                <a:spcPct val="20000"/>
              </a:spcBef>
              <a:spcAft>
                <a:spcPts val="1344"/>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2607" y="1187620"/>
            <a:ext cx="4552674" cy="44827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04745" tIns="0" rIns="204745" bIns="0" numCol="1" anchor="ctr" anchorCtr="0" compatLnSpc="1">
            <a:prstTxWarp prst="textNoShape">
              <a:avLst/>
            </a:prstTxWarp>
            <a:noAutofit/>
          </a:bodyPr>
          <a:lstStyle>
            <a:lvl1pPr>
              <a:lnSpc>
                <a:spcPct val="95000"/>
              </a:lnSpc>
              <a:defRPr lang="en-US" sz="36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023721"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2611" y="291070"/>
            <a:ext cx="11799190" cy="896552"/>
          </a:xfrm>
        </p:spPr>
        <p:txBody>
          <a:bodyPr vert="horz" lIns="150586" tIns="37646" rIns="150586" bIns="37646" rtlCol="0" anchor="t">
            <a:noAutofit/>
          </a:bodyPr>
          <a:lstStyle>
            <a:lvl1pPr>
              <a:defRPr lang="en-US" sz="40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2908609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304800" y="1371600"/>
            <a:ext cx="11201400" cy="5334000"/>
          </a:xfrm>
        </p:spPr>
        <p:txBody>
          <a:bodyPr vert="horz" wrap="square" lIns="150586" tIns="120468" rIns="150586" bIns="120468" rtlCol="0" anchor="ctr">
            <a:noAutofit/>
          </a:bodyPr>
          <a:lstStyle>
            <a:lvl1pPr>
              <a:defRPr lang="en-US" sz="3000" kern="1200" dirty="0" smtClean="0">
                <a:gradFill>
                  <a:gsLst>
                    <a:gs pos="0">
                      <a:schemeClr val="tx1"/>
                    </a:gs>
                    <a:gs pos="100000">
                      <a:schemeClr val="tx1"/>
                    </a:gs>
                  </a:gsLst>
                  <a:lin ang="5400000" scaled="0"/>
                </a:gradFill>
                <a:latin typeface="+mj-lt"/>
                <a:ea typeface="+mn-ea"/>
                <a:cs typeface="+mn-cs"/>
              </a:defRPr>
            </a:lvl1pPr>
          </a:lstStyle>
          <a:p>
            <a:pPr marL="0" lvl="0" indent="0" algn="l" defTabSz="752736" rtl="0" eaLnBrk="1" latinLnBrk="0" hangingPunct="1">
              <a:spcBef>
                <a:spcPct val="20000"/>
              </a:spcBef>
              <a:buFont typeface="Arial" pitchFamily="34" charset="0"/>
              <a:buNone/>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509706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2605" y="1187620"/>
            <a:ext cx="11799191" cy="5379314"/>
          </a:xfrm>
          <a:prstGeom prst="rect">
            <a:avLst/>
          </a:prstGeom>
        </p:spPr>
        <p:txBody>
          <a:bodyPr vert="horz" lIns="150602" tIns="120481" rIns="150602" bIns="120481"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2608" y="292625"/>
            <a:ext cx="11799190" cy="894996"/>
          </a:xfrm>
          <a:prstGeom prst="rect">
            <a:avLst/>
          </a:prstGeom>
        </p:spPr>
        <p:txBody>
          <a:bodyPr vert="horz" lIns="150602" tIns="37650" rIns="150602" bIns="37650" rtlCol="0" anchor="t">
            <a:noAutofit/>
          </a:bodyPr>
          <a:lstStyle/>
          <a:p>
            <a:r>
              <a:rPr lang="en-US" smtClean="0"/>
              <a:t>Click to edit Master title style</a:t>
            </a:r>
            <a:endParaRPr lang="en-US" dirty="0"/>
          </a:p>
        </p:txBody>
      </p:sp>
      <p:sp>
        <p:nvSpPr>
          <p:cNvPr id="2" name="Footer Placeholder 1"/>
          <p:cNvSpPr>
            <a:spLocks noGrp="1"/>
          </p:cNvSpPr>
          <p:nvPr>
            <p:ph type="ftr" sz="quarter" idx="3"/>
          </p:nvPr>
        </p:nvSpPr>
        <p:spPr>
          <a:xfrm>
            <a:off x="308610" y="6356353"/>
            <a:ext cx="1203579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Odessa Tech</a:t>
            </a:r>
            <a:endParaRPr lang="en-US" dirty="0"/>
          </a:p>
        </p:txBody>
      </p:sp>
    </p:spTree>
    <p:extLst>
      <p:ext uri="{BB962C8B-B14F-4D97-AF65-F5344CB8AC3E}">
        <p14:creationId xmlns:p14="http://schemas.microsoft.com/office/powerpoint/2010/main" val="2432122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9" r:id="rId11"/>
    <p:sldLayoutId id="2147483680" r:id="rId12"/>
    <p:sldLayoutId id="2147483676" r:id="rId13"/>
    <p:sldLayoutId id="2147483681" r:id="rId14"/>
    <p:sldLayoutId id="2147483682" r:id="rId15"/>
  </p:sldLayoutIdLst>
  <p:hf sldNum="0" hdr="0" dt="0"/>
  <p:txStyles>
    <p:titleStyle>
      <a:lvl1pPr algn="l" defTabSz="752816" rtl="0" eaLnBrk="1" latinLnBrk="0" hangingPunct="1">
        <a:spcBef>
          <a:spcPct val="0"/>
        </a:spcBef>
        <a:buNone/>
        <a:defRPr sz="4000" kern="1200">
          <a:gradFill>
            <a:gsLst>
              <a:gs pos="0">
                <a:schemeClr val="tx1"/>
              </a:gs>
              <a:gs pos="100000">
                <a:schemeClr val="tx1"/>
              </a:gs>
            </a:gsLst>
            <a:lin ang="5400000" scaled="0"/>
          </a:gradFill>
          <a:latin typeface="+mj-lt"/>
          <a:ea typeface="+mj-ea"/>
          <a:cs typeface="+mj-cs"/>
        </a:defRPr>
      </a:lvl1pPr>
    </p:titleStyle>
    <p:bodyStyle>
      <a:lvl1pPr marL="0" indent="0" algn="l" defTabSz="752816" rtl="0" eaLnBrk="1" latinLnBrk="0" hangingPunct="1">
        <a:spcBef>
          <a:spcPct val="20000"/>
        </a:spcBef>
        <a:buFont typeface="Arial" pitchFamily="34" charset="0"/>
        <a:buNone/>
        <a:defRPr sz="3000" kern="1200">
          <a:gradFill>
            <a:gsLst>
              <a:gs pos="0">
                <a:schemeClr val="tx1"/>
              </a:gs>
              <a:gs pos="100000">
                <a:schemeClr val="tx1"/>
              </a:gs>
            </a:gsLst>
            <a:lin ang="5400000" scaled="0"/>
          </a:gradFill>
          <a:latin typeface="+mj-lt"/>
          <a:ea typeface="+mn-ea"/>
          <a:cs typeface="+mn-cs"/>
        </a:defRPr>
      </a:lvl1pPr>
      <a:lvl2pPr marL="0" indent="0" algn="l" defTabSz="752816" rtl="0" eaLnBrk="1" latinLnBrk="0" hangingPunct="1">
        <a:spcBef>
          <a:spcPct val="20000"/>
        </a:spcBef>
        <a:buFont typeface="Arial" pitchFamily="34" charset="0"/>
        <a:buNone/>
        <a:defRPr sz="2300" kern="1200">
          <a:gradFill>
            <a:gsLst>
              <a:gs pos="0">
                <a:schemeClr val="tx1"/>
              </a:gs>
              <a:gs pos="100000">
                <a:schemeClr val="tx1"/>
              </a:gs>
            </a:gsLst>
            <a:lin ang="5400000" scaled="0"/>
          </a:gradFill>
          <a:latin typeface="+mn-lt"/>
          <a:ea typeface="+mn-ea"/>
          <a:cs typeface="+mn-cs"/>
        </a:defRPr>
      </a:lvl2pPr>
      <a:lvl3pPr marL="376407" indent="-188204" algn="l" defTabSz="75281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3pPr>
      <a:lvl4pPr marL="609049" indent="-232641" algn="l" defTabSz="752816" rtl="0" eaLnBrk="1" latinLnBrk="0" hangingPunct="1">
        <a:spcBef>
          <a:spcPct val="20000"/>
        </a:spcBef>
        <a:buFont typeface="Arial" pitchFamily="34" charset="0"/>
        <a:buChar char="–"/>
        <a:defRPr sz="1600" kern="1200">
          <a:gradFill>
            <a:gsLst>
              <a:gs pos="0">
                <a:schemeClr val="tx1"/>
              </a:gs>
              <a:gs pos="100000">
                <a:schemeClr val="tx1"/>
              </a:gs>
            </a:gsLst>
            <a:lin ang="5400000" scaled="0"/>
          </a:gradFill>
          <a:latin typeface="+mn-lt"/>
          <a:ea typeface="+mn-ea"/>
          <a:cs typeface="+mn-cs"/>
        </a:defRPr>
      </a:lvl4pPr>
      <a:lvl5pPr marL="850839" indent="-241789" algn="l" defTabSz="752816" rtl="0" eaLnBrk="1" latinLnBrk="0" hangingPunct="1">
        <a:spcBef>
          <a:spcPct val="20000"/>
        </a:spcBef>
        <a:buFont typeface="Arial" pitchFamily="34" charset="0"/>
        <a:buChar char="»"/>
        <a:defRPr sz="1500" kern="1200">
          <a:gradFill>
            <a:gsLst>
              <a:gs pos="0">
                <a:schemeClr val="tx1"/>
              </a:gs>
              <a:gs pos="100000">
                <a:schemeClr val="tx1"/>
              </a:gs>
            </a:gsLst>
            <a:lin ang="5400000" scaled="0"/>
          </a:gradFill>
          <a:latin typeface="+mn-lt"/>
          <a:ea typeface="+mn-ea"/>
          <a:cs typeface="+mn-cs"/>
        </a:defRPr>
      </a:lvl5pPr>
      <a:lvl6pPr marL="2070243"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446650"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823058"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99465"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752816" rtl="0" eaLnBrk="1" latinLnBrk="0" hangingPunct="1">
        <a:defRPr sz="1500" kern="1200">
          <a:solidFill>
            <a:schemeClr val="tx1"/>
          </a:solidFill>
          <a:latin typeface="+mn-lt"/>
          <a:ea typeface="+mn-ea"/>
          <a:cs typeface="+mn-cs"/>
        </a:defRPr>
      </a:lvl1pPr>
      <a:lvl2pPr marL="376407" algn="l" defTabSz="752816" rtl="0" eaLnBrk="1" latinLnBrk="0" hangingPunct="1">
        <a:defRPr sz="1500" kern="1200">
          <a:solidFill>
            <a:schemeClr val="tx1"/>
          </a:solidFill>
          <a:latin typeface="+mn-lt"/>
          <a:ea typeface="+mn-ea"/>
          <a:cs typeface="+mn-cs"/>
        </a:defRPr>
      </a:lvl2pPr>
      <a:lvl3pPr marL="752816" algn="l" defTabSz="752816" rtl="0" eaLnBrk="1" latinLnBrk="0" hangingPunct="1">
        <a:defRPr sz="1500" kern="1200">
          <a:solidFill>
            <a:schemeClr val="tx1"/>
          </a:solidFill>
          <a:latin typeface="+mn-lt"/>
          <a:ea typeface="+mn-ea"/>
          <a:cs typeface="+mn-cs"/>
        </a:defRPr>
      </a:lvl3pPr>
      <a:lvl4pPr marL="1129224" algn="l" defTabSz="752816" rtl="0" eaLnBrk="1" latinLnBrk="0" hangingPunct="1">
        <a:defRPr sz="1500" kern="1200">
          <a:solidFill>
            <a:schemeClr val="tx1"/>
          </a:solidFill>
          <a:latin typeface="+mn-lt"/>
          <a:ea typeface="+mn-ea"/>
          <a:cs typeface="+mn-cs"/>
        </a:defRPr>
      </a:lvl4pPr>
      <a:lvl5pPr marL="1505631" algn="l" defTabSz="752816" rtl="0" eaLnBrk="1" latinLnBrk="0" hangingPunct="1">
        <a:defRPr sz="1500" kern="1200">
          <a:solidFill>
            <a:schemeClr val="tx1"/>
          </a:solidFill>
          <a:latin typeface="+mn-lt"/>
          <a:ea typeface="+mn-ea"/>
          <a:cs typeface="+mn-cs"/>
        </a:defRPr>
      </a:lvl5pPr>
      <a:lvl6pPr marL="1882039" algn="l" defTabSz="752816" rtl="0" eaLnBrk="1" latinLnBrk="0" hangingPunct="1">
        <a:defRPr sz="1500" kern="1200">
          <a:solidFill>
            <a:schemeClr val="tx1"/>
          </a:solidFill>
          <a:latin typeface="+mn-lt"/>
          <a:ea typeface="+mn-ea"/>
          <a:cs typeface="+mn-cs"/>
        </a:defRPr>
      </a:lvl6pPr>
      <a:lvl7pPr marL="2258447" algn="l" defTabSz="752816" rtl="0" eaLnBrk="1" latinLnBrk="0" hangingPunct="1">
        <a:defRPr sz="1500" kern="1200">
          <a:solidFill>
            <a:schemeClr val="tx1"/>
          </a:solidFill>
          <a:latin typeface="+mn-lt"/>
          <a:ea typeface="+mn-ea"/>
          <a:cs typeface="+mn-cs"/>
        </a:defRPr>
      </a:lvl7pPr>
      <a:lvl8pPr marL="2634855" algn="l" defTabSz="752816" rtl="0" eaLnBrk="1" latinLnBrk="0" hangingPunct="1">
        <a:defRPr sz="1500" kern="1200">
          <a:solidFill>
            <a:schemeClr val="tx1"/>
          </a:solidFill>
          <a:latin typeface="+mn-lt"/>
          <a:ea typeface="+mn-ea"/>
          <a:cs typeface="+mn-cs"/>
        </a:defRPr>
      </a:lvl8pPr>
      <a:lvl9pPr marL="3011262" algn="l" defTabSz="75281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image" Target="../media/image3.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3.emf"/><Relationship Id="rId2" Type="http://schemas.openxmlformats.org/officeDocument/2006/relationships/slideLayout" Target="../slideLayouts/slideLayout1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5.png"/><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bwMode="auto">
          <a:xfrm>
            <a:off x="2035969" y="1598613"/>
            <a:ext cx="9875520" cy="4570412"/>
          </a:xfrm>
          <a:noFill/>
          <a:ln>
            <a:miter lim="800000"/>
            <a:headEnd/>
            <a:tailEnd/>
          </a:ln>
        </p:spPr>
        <p:txBody>
          <a:bodyPr vert="horz" wrap="square" lIns="91440" tIns="45720" rIns="91440" bIns="45720" numCol="1" anchor="t" anchorCtr="0" compatLnSpc="1">
            <a:prstTxWarp prst="textNoShape">
              <a:avLst/>
            </a:prstTxWarp>
          </a:bodyPr>
          <a:lstStyle/>
          <a:p>
            <a:pPr marL="457200" indent="-457200" eaLnBrk="1" hangingPunct="1">
              <a:buFont typeface="Wingdings" panose="05000000000000000000" pitchFamily="2" charset="2"/>
              <a:buChar char="Ø"/>
            </a:pPr>
            <a:r>
              <a:rPr lang="en-US" sz="2400" dirty="0" smtClean="0">
                <a:solidFill>
                  <a:schemeClr val="tx1"/>
                </a:solidFill>
                <a:latin typeface="+mn-lt"/>
                <a:cs typeface="Times New Roman" pitchFamily="18" charset="0"/>
              </a:rPr>
              <a:t>In this session, you will learn to:</a:t>
            </a:r>
            <a:endParaRPr lang="en-US" sz="2400" dirty="0" smtClean="0">
              <a:solidFill>
                <a:schemeClr val="tx1"/>
              </a:solidFill>
              <a:latin typeface="+mn-lt"/>
            </a:endParaRPr>
          </a:p>
          <a:p>
            <a:pPr marL="457200" lvl="1" indent="-457200" eaLnBrk="1" hangingPunct="1">
              <a:buFont typeface="Wingdings" panose="05000000000000000000" pitchFamily="2" charset="2"/>
              <a:buChar char="Ø"/>
            </a:pPr>
            <a:r>
              <a:rPr lang="en-US" sz="2400" dirty="0" smtClean="0">
                <a:solidFill>
                  <a:schemeClr val="tx1"/>
                </a:solidFill>
                <a:cs typeface="Times New Roman" pitchFamily="18" charset="0"/>
              </a:rPr>
              <a:t>Implement batches</a:t>
            </a:r>
          </a:p>
        </p:txBody>
      </p:sp>
      <p:sp>
        <p:nvSpPr>
          <p:cNvPr id="4099" name="Text Box 3"/>
          <p:cNvSpPr txBox="1">
            <a:spLocks noChangeArrowheads="1"/>
          </p:cNvSpPr>
          <p:nvPr/>
        </p:nvSpPr>
        <p:spPr bwMode="auto">
          <a:xfrm>
            <a:off x="205740" y="711201"/>
            <a:ext cx="9258300" cy="523220"/>
          </a:xfrm>
          <a:prstGeom prst="rect">
            <a:avLst/>
          </a:prstGeom>
          <a:noFill/>
          <a:ln w="9525">
            <a:noFill/>
            <a:miter lim="800000"/>
            <a:headEnd/>
            <a:tailEnd/>
          </a:ln>
        </p:spPr>
        <p:txBody>
          <a:bodyPr>
            <a:spAutoFit/>
          </a:bodyPr>
          <a:lstStyle/>
          <a:p>
            <a:pPr>
              <a:spcBef>
                <a:spcPct val="50000"/>
              </a:spcBef>
            </a:pPr>
            <a:r>
              <a:rPr lang="en-US" sz="2800" b="1" dirty="0"/>
              <a:t>Objectives</a:t>
            </a:r>
          </a:p>
        </p:txBody>
      </p:sp>
    </p:spTree>
    <p:extLst>
      <p:ext uri="{BB962C8B-B14F-4D97-AF65-F5344CB8AC3E}">
        <p14:creationId xmlns:p14="http://schemas.microsoft.com/office/powerpoint/2010/main" val="22677986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05740" y="711201"/>
            <a:ext cx="11830050" cy="584775"/>
          </a:xfrm>
          <a:prstGeom prst="rect">
            <a:avLst/>
          </a:prstGeom>
          <a:noFill/>
          <a:ln w="9525">
            <a:noFill/>
            <a:miter lim="800000"/>
            <a:headEnd/>
            <a:tailEnd/>
          </a:ln>
        </p:spPr>
        <p:txBody>
          <a:bodyPr>
            <a:spAutoFit/>
          </a:bodyPr>
          <a:lstStyle/>
          <a:p>
            <a:pPr>
              <a:spcBef>
                <a:spcPct val="50000"/>
              </a:spcBef>
            </a:pPr>
            <a:r>
              <a:rPr lang="en-US" sz="3200" b="1" dirty="0">
                <a:cs typeface="Times New Roman" pitchFamily="18" charset="0"/>
              </a:rPr>
              <a:t>Just a minute </a:t>
            </a:r>
          </a:p>
        </p:txBody>
      </p:sp>
      <p:sp>
        <p:nvSpPr>
          <p:cNvPr id="2" name="Rectangle 1"/>
          <p:cNvSpPr/>
          <p:nvPr/>
        </p:nvSpPr>
        <p:spPr>
          <a:xfrm>
            <a:off x="381000" y="1524000"/>
            <a:ext cx="6172200" cy="2160591"/>
          </a:xfrm>
          <a:prstGeom prst="rect">
            <a:avLst/>
          </a:prstGeom>
        </p:spPr>
        <p:txBody>
          <a:bodyPr>
            <a:spAutoFit/>
          </a:bodyPr>
          <a:lstStyle/>
          <a:p>
            <a:pPr marL="346075" indent="-346075">
              <a:spcBef>
                <a:spcPct val="20000"/>
              </a:spcBef>
              <a:buFont typeface="Wingdings" panose="05000000000000000000" pitchFamily="2" charset="2"/>
              <a:buChar char="Ø"/>
            </a:pPr>
            <a:r>
              <a:rPr lang="en-US" sz="2400" dirty="0">
                <a:cs typeface="Times New Roman" pitchFamily="18" charset="0"/>
              </a:rPr>
              <a:t>Which of the following statements can be used within a batch?</a:t>
            </a:r>
            <a:endParaRPr lang="en-IN" sz="2400" dirty="0">
              <a:cs typeface="Times New Roman" pitchFamily="18" charset="0"/>
            </a:endParaRPr>
          </a:p>
          <a:p>
            <a:pPr lvl="2" indent="-457200">
              <a:spcBef>
                <a:spcPct val="20000"/>
              </a:spcBef>
              <a:buFont typeface="Wingdings" panose="05000000000000000000" pitchFamily="2" charset="2"/>
              <a:buChar char="Ø"/>
            </a:pPr>
            <a:r>
              <a:rPr lang="en-US" sz="2400" dirty="0">
                <a:cs typeface="Times New Roman" pitchFamily="18" charset="0"/>
              </a:rPr>
              <a:t>CREATE FUNCTION </a:t>
            </a:r>
          </a:p>
          <a:p>
            <a:pPr lvl="2" indent="-457200">
              <a:spcBef>
                <a:spcPct val="20000"/>
              </a:spcBef>
              <a:buFont typeface="Wingdings" panose="05000000000000000000" pitchFamily="2" charset="2"/>
              <a:buChar char="Ø"/>
            </a:pPr>
            <a:r>
              <a:rPr lang="en-US" sz="2400" dirty="0">
                <a:cs typeface="Times New Roman" pitchFamily="18" charset="0"/>
              </a:rPr>
              <a:t>CREATE RULE </a:t>
            </a:r>
          </a:p>
          <a:p>
            <a:pPr lvl="2" indent="-457200">
              <a:spcBef>
                <a:spcPct val="20000"/>
              </a:spcBef>
              <a:buFont typeface="Wingdings" panose="05000000000000000000" pitchFamily="2" charset="2"/>
              <a:buChar char="Ø"/>
            </a:pPr>
            <a:r>
              <a:rPr lang="en-US" sz="2400" dirty="0">
                <a:cs typeface="Times New Roman" pitchFamily="18" charset="0"/>
              </a:rPr>
              <a:t>DECLARE</a:t>
            </a:r>
          </a:p>
        </p:txBody>
      </p:sp>
      <p:sp>
        <p:nvSpPr>
          <p:cNvPr id="3" name="Rectangle 2"/>
          <p:cNvSpPr/>
          <p:nvPr/>
        </p:nvSpPr>
        <p:spPr>
          <a:xfrm>
            <a:off x="205740" y="4953000"/>
            <a:ext cx="6172200" cy="904863"/>
          </a:xfrm>
          <a:prstGeom prst="rect">
            <a:avLst/>
          </a:prstGeom>
        </p:spPr>
        <p:txBody>
          <a:bodyPr>
            <a:spAutoFit/>
          </a:bodyPr>
          <a:lstStyle/>
          <a:p>
            <a:pPr marL="346075" indent="-346075">
              <a:spcBef>
                <a:spcPct val="20000"/>
              </a:spcBef>
              <a:buFont typeface="Wingdings" panose="05000000000000000000" pitchFamily="2" charset="2"/>
              <a:buChar char="Ø"/>
            </a:pPr>
            <a:r>
              <a:rPr lang="en-US" sz="2400" dirty="0">
                <a:cs typeface="Times New Roman" pitchFamily="18" charset="0"/>
              </a:rPr>
              <a:t>Solution:</a:t>
            </a:r>
          </a:p>
          <a:p>
            <a:pPr lvl="2" indent="-457200">
              <a:spcBef>
                <a:spcPct val="20000"/>
              </a:spcBef>
              <a:buFont typeface="Wingdings" panose="05000000000000000000" pitchFamily="2" charset="2"/>
              <a:buChar char="Ø"/>
            </a:pPr>
            <a:r>
              <a:rPr lang="en-US" sz="2400" dirty="0">
                <a:cs typeface="Times New Roman" pitchFamily="18" charset="0"/>
              </a:rPr>
              <a:t>DECLARE</a:t>
            </a:r>
          </a:p>
        </p:txBody>
      </p:sp>
    </p:spTree>
    <p:extLst>
      <p:ext uri="{BB962C8B-B14F-4D97-AF65-F5344CB8AC3E}">
        <p14:creationId xmlns:p14="http://schemas.microsoft.com/office/powerpoint/2010/main" val="296062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205740" y="711201"/>
            <a:ext cx="11830050" cy="584775"/>
          </a:xfrm>
          <a:prstGeom prst="rect">
            <a:avLst/>
          </a:prstGeom>
          <a:noFill/>
          <a:ln w="9525">
            <a:noFill/>
            <a:miter lim="800000"/>
            <a:headEnd/>
            <a:tailEnd/>
          </a:ln>
        </p:spPr>
        <p:txBody>
          <a:bodyPr>
            <a:spAutoFit/>
          </a:bodyPr>
          <a:lstStyle/>
          <a:p>
            <a:pPr>
              <a:spcBef>
                <a:spcPct val="50000"/>
              </a:spcBef>
            </a:pPr>
            <a:r>
              <a:rPr lang="en-US" sz="3200" b="1" dirty="0">
                <a:latin typeface="Segoe UI" panose="020B0502040204020203" pitchFamily="34" charset="0"/>
                <a:ea typeface="Segoe UI" panose="020B0502040204020203" pitchFamily="34" charset="0"/>
                <a:cs typeface="Segoe UI" panose="020B0502040204020203" pitchFamily="34" charset="0"/>
              </a:rPr>
              <a:t>Using Constructs</a:t>
            </a:r>
          </a:p>
        </p:txBody>
      </p:sp>
      <p:pic>
        <p:nvPicPr>
          <p:cNvPr id="14339" name="Picture 3" descr="JBIZ044.WMF"/>
          <p:cNvPicPr>
            <a:picLocks noChangeAspect="1"/>
          </p:cNvPicPr>
          <p:nvPr/>
        </p:nvPicPr>
        <p:blipFill>
          <a:blip r:embed="rId3" cstate="print"/>
          <a:srcRect/>
          <a:stretch>
            <a:fillRect/>
          </a:stretch>
        </p:blipFill>
        <p:spPr bwMode="auto">
          <a:xfrm>
            <a:off x="3086100" y="3124200"/>
            <a:ext cx="2762489" cy="2971800"/>
          </a:xfrm>
          <a:prstGeom prst="rect">
            <a:avLst/>
          </a:prstGeom>
          <a:noFill/>
          <a:ln w="9525">
            <a:noFill/>
            <a:miter lim="800000"/>
            <a:headEnd/>
            <a:tailEnd/>
          </a:ln>
        </p:spPr>
      </p:pic>
      <p:sp>
        <p:nvSpPr>
          <p:cNvPr id="2" name="Cloud Callout 1"/>
          <p:cNvSpPr/>
          <p:nvPr/>
        </p:nvSpPr>
        <p:spPr bwMode="auto">
          <a:xfrm>
            <a:off x="5410200" y="533400"/>
            <a:ext cx="2743200" cy="2971800"/>
          </a:xfrm>
          <a:prstGeom prst="cloudCallou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a:r>
              <a:rPr lang="en-US" sz="1600" b="1" dirty="0">
                <a:solidFill>
                  <a:schemeClr val="bg1"/>
                </a:solidFill>
                <a:latin typeface="Arial" pitchFamily="34" charset="0"/>
              </a:rPr>
              <a:t>Let us understand the</a:t>
            </a:r>
            <a:br>
              <a:rPr lang="en-US" sz="1600" b="1" dirty="0">
                <a:solidFill>
                  <a:schemeClr val="bg1"/>
                </a:solidFill>
                <a:latin typeface="Arial" pitchFamily="34" charset="0"/>
              </a:rPr>
            </a:br>
            <a:r>
              <a:rPr lang="en-US" sz="1600" b="1" dirty="0">
                <a:solidFill>
                  <a:schemeClr val="bg1"/>
                </a:solidFill>
                <a:latin typeface="Arial" pitchFamily="34" charset="0"/>
              </a:rPr>
              <a:t>programming constructs in batches.</a:t>
            </a:r>
          </a:p>
        </p:txBody>
      </p:sp>
    </p:spTree>
    <p:extLst>
      <p:ext uri="{BB962C8B-B14F-4D97-AF65-F5344CB8AC3E}">
        <p14:creationId xmlns:p14="http://schemas.microsoft.com/office/powerpoint/2010/main" val="33360430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205740" y="711201"/>
            <a:ext cx="11830050" cy="584775"/>
          </a:xfrm>
          <a:prstGeom prst="rect">
            <a:avLst/>
          </a:prstGeom>
          <a:noFill/>
          <a:ln w="9525">
            <a:noFill/>
            <a:miter lim="800000"/>
            <a:headEnd/>
            <a:tailEnd/>
          </a:ln>
        </p:spPr>
        <p:txBody>
          <a:bodyPr>
            <a:spAutoFit/>
          </a:bodyPr>
          <a:lstStyle/>
          <a:p>
            <a:pPr>
              <a:spcBef>
                <a:spcPct val="50000"/>
              </a:spcBef>
            </a:pPr>
            <a:r>
              <a:rPr lang="en-US" sz="3200" b="1" dirty="0">
                <a:cs typeface="Times New Roman" pitchFamily="18" charset="0"/>
              </a:rPr>
              <a:t>Using Constructs (Contd.)</a:t>
            </a:r>
          </a:p>
        </p:txBody>
      </p:sp>
      <p:sp>
        <p:nvSpPr>
          <p:cNvPr id="2" name="Rectangle 1"/>
          <p:cNvSpPr/>
          <p:nvPr/>
        </p:nvSpPr>
        <p:spPr>
          <a:xfrm>
            <a:off x="1447800" y="2133600"/>
            <a:ext cx="7924800" cy="3046988"/>
          </a:xfrm>
          <a:prstGeom prst="rect">
            <a:avLst/>
          </a:prstGeom>
        </p:spPr>
        <p:txBody>
          <a:bodyPr wrap="square">
            <a:spAutoFit/>
          </a:bodyPr>
          <a:lstStyle/>
          <a:p>
            <a:pPr marL="342900" indent="-342900">
              <a:buFont typeface="Wingdings" panose="05000000000000000000" pitchFamily="2" charset="2"/>
              <a:buChar char="Ø"/>
            </a:pPr>
            <a:r>
              <a:rPr lang="en-US" sz="2400" dirty="0"/>
              <a:t>Programming constructs allow batches to perform the conditional execution of statements</a:t>
            </a:r>
            <a:r>
              <a:rPr lang="en-US" sz="2400" dirty="0" smtClean="0"/>
              <a:t>.</a:t>
            </a:r>
          </a:p>
          <a:p>
            <a:endParaRPr lang="en-US" sz="2400" dirty="0"/>
          </a:p>
          <a:p>
            <a:pPr marL="342900" indent="-342900">
              <a:buFont typeface="Wingdings" panose="05000000000000000000" pitchFamily="2" charset="2"/>
              <a:buChar char="Ø"/>
            </a:pPr>
            <a:r>
              <a:rPr lang="en-US" sz="2400" dirty="0">
                <a:cs typeface="Times New Roman" pitchFamily="18" charset="0"/>
              </a:rPr>
              <a:t>A batch uses the following constructs to control the flow of statements:</a:t>
            </a:r>
            <a:endParaRPr lang="en-IN" sz="2400" dirty="0">
              <a:cs typeface="Times New Roman" pitchFamily="18" charset="0"/>
            </a:endParaRPr>
          </a:p>
          <a:p>
            <a:pPr marL="800100" lvl="1" indent="-342900">
              <a:buFont typeface="Wingdings" panose="05000000000000000000" pitchFamily="2" charset="2"/>
              <a:buChar char="Ø"/>
            </a:pPr>
            <a:r>
              <a:rPr lang="en-US" sz="2400" dirty="0"/>
              <a:t>IF…ELSE statement</a:t>
            </a:r>
          </a:p>
          <a:p>
            <a:pPr marL="800100" lvl="1" indent="-342900">
              <a:buFont typeface="Wingdings" panose="05000000000000000000" pitchFamily="2" charset="2"/>
              <a:buChar char="Ø"/>
            </a:pPr>
            <a:r>
              <a:rPr lang="en-US" sz="2400" dirty="0"/>
              <a:t>CASE statement</a:t>
            </a:r>
          </a:p>
          <a:p>
            <a:pPr marL="800100" lvl="1" indent="-342900">
              <a:buFont typeface="Wingdings" panose="05000000000000000000" pitchFamily="2" charset="2"/>
              <a:buChar char="Ø"/>
            </a:pPr>
            <a:r>
              <a:rPr lang="en-US" sz="2400" dirty="0"/>
              <a:t>WHILE statement</a:t>
            </a:r>
          </a:p>
        </p:txBody>
      </p:sp>
    </p:spTree>
    <p:extLst>
      <p:ext uri="{BB962C8B-B14F-4D97-AF65-F5344CB8AC3E}">
        <p14:creationId xmlns:p14="http://schemas.microsoft.com/office/powerpoint/2010/main" val="578253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3"/>
          <p:cNvSpPr txBox="1">
            <a:spLocks noChangeArrowheads="1"/>
          </p:cNvSpPr>
          <p:nvPr/>
        </p:nvSpPr>
        <p:spPr bwMode="auto">
          <a:xfrm>
            <a:off x="205740" y="711201"/>
            <a:ext cx="11830050" cy="584775"/>
          </a:xfrm>
          <a:prstGeom prst="rect">
            <a:avLst/>
          </a:prstGeom>
          <a:noFill/>
          <a:ln w="9525">
            <a:noFill/>
            <a:miter lim="800000"/>
            <a:headEnd/>
            <a:tailEnd/>
          </a:ln>
        </p:spPr>
        <p:txBody>
          <a:bodyPr>
            <a:spAutoFit/>
          </a:bodyPr>
          <a:lstStyle/>
          <a:p>
            <a:pPr>
              <a:spcBef>
                <a:spcPct val="50000"/>
              </a:spcBef>
            </a:pPr>
            <a:r>
              <a:rPr lang="en-US" sz="3200" b="1" dirty="0">
                <a:latin typeface="Segoe UI" panose="020B0502040204020203" pitchFamily="34" charset="0"/>
                <a:ea typeface="Segoe UI" panose="020B0502040204020203" pitchFamily="34" charset="0"/>
                <a:cs typeface="Segoe UI" panose="020B0502040204020203" pitchFamily="34" charset="0"/>
              </a:rPr>
              <a:t>Using Constructs (Contd.)</a:t>
            </a:r>
          </a:p>
        </p:txBody>
      </p:sp>
      <p:sp>
        <p:nvSpPr>
          <p:cNvPr id="3" name="Rectangle 2"/>
          <p:cNvSpPr/>
          <p:nvPr/>
        </p:nvSpPr>
        <p:spPr>
          <a:xfrm>
            <a:off x="762000" y="1676400"/>
            <a:ext cx="9296400" cy="1200329"/>
          </a:xfrm>
          <a:prstGeom prst="rect">
            <a:avLst/>
          </a:prstGeom>
        </p:spPr>
        <p:txBody>
          <a:bodyPr wrap="square">
            <a:spAutoFit/>
          </a:bodyPr>
          <a:lstStyle/>
          <a:p>
            <a:pPr marL="342900" indent="-342900">
              <a:buFont typeface="Wingdings" panose="05000000000000000000" pitchFamily="2" charset="2"/>
              <a:buChar char="Ø"/>
            </a:pPr>
            <a:r>
              <a:rPr lang="en-US" sz="2400" dirty="0">
                <a:latin typeface="Segoe UI" panose="020B0502040204020203" pitchFamily="34" charset="0"/>
                <a:ea typeface="Segoe UI" panose="020B0502040204020203" pitchFamily="34" charset="0"/>
                <a:cs typeface="Segoe UI" panose="020B0502040204020203" pitchFamily="34" charset="0"/>
              </a:rPr>
              <a:t>The IF…ELSE statement:</a:t>
            </a:r>
            <a:endParaRPr lang="en-IN" sz="2400" dirty="0">
              <a:latin typeface="Segoe UI" panose="020B0502040204020203" pitchFamily="34" charset="0"/>
              <a:ea typeface="Segoe UI" panose="020B0502040204020203" pitchFamily="34" charset="0"/>
              <a:cs typeface="Segoe UI" panose="020B0502040204020203" pitchFamily="34" charset="0"/>
            </a:endParaRPr>
          </a:p>
          <a:p>
            <a:pPr marL="742950" lvl="1" indent="-285750">
              <a:buFont typeface="Wingdings" panose="05000000000000000000" pitchFamily="2" charset="2"/>
              <a:buChar char="Ø"/>
            </a:pPr>
            <a:r>
              <a:rPr lang="en-US" sz="2400" dirty="0">
                <a:latin typeface="Segoe UI" panose="020B0502040204020203" pitchFamily="34" charset="0"/>
                <a:ea typeface="Segoe UI" panose="020B0502040204020203" pitchFamily="34" charset="0"/>
                <a:cs typeface="Segoe UI" panose="020B0502040204020203" pitchFamily="34" charset="0"/>
              </a:rPr>
              <a:t>Is used to perform a particular action based on the result of the </a:t>
            </a:r>
            <a:r>
              <a:rPr lang="en-US" sz="2400" dirty="0" err="1">
                <a:latin typeface="Segoe UI" panose="020B0502040204020203" pitchFamily="34" charset="0"/>
                <a:ea typeface="Segoe UI" panose="020B0502040204020203" pitchFamily="34" charset="0"/>
                <a:cs typeface="Segoe UI" panose="020B0502040204020203" pitchFamily="34" charset="0"/>
              </a:rPr>
              <a:t>boolean</a:t>
            </a:r>
            <a:r>
              <a:rPr lang="en-US" sz="2400" dirty="0">
                <a:latin typeface="Segoe UI" panose="020B0502040204020203" pitchFamily="34" charset="0"/>
                <a:ea typeface="Segoe UI" panose="020B0502040204020203" pitchFamily="34" charset="0"/>
                <a:cs typeface="Segoe UI" panose="020B0502040204020203" pitchFamily="34" charset="0"/>
              </a:rPr>
              <a:t> expression.</a:t>
            </a:r>
          </a:p>
        </p:txBody>
      </p:sp>
      <p:sp>
        <p:nvSpPr>
          <p:cNvPr id="6" name="Rounded Rectangle 5"/>
          <p:cNvSpPr/>
          <p:nvPr/>
        </p:nvSpPr>
        <p:spPr bwMode="auto">
          <a:xfrm>
            <a:off x="1189202" y="3820160"/>
            <a:ext cx="6049798" cy="159004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 name="AutoShape 25"/>
          <p:cNvSpPr>
            <a:spLocks noChangeArrowheads="1"/>
          </p:cNvSpPr>
          <p:nvPr/>
        </p:nvSpPr>
        <p:spPr bwMode="auto">
          <a:xfrm>
            <a:off x="1189202" y="3485441"/>
            <a:ext cx="2216833" cy="384959"/>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GB" b="1" dirty="0" smtClean="0">
                <a:solidFill>
                  <a:schemeClr val="bg1"/>
                </a:solidFill>
                <a:cs typeface="Arial" charset="0"/>
              </a:rPr>
              <a:t>Syntax</a:t>
            </a:r>
            <a:endParaRPr lang="en-GB" b="1" dirty="0">
              <a:solidFill>
                <a:schemeClr val="bg1"/>
              </a:solidFill>
              <a:cs typeface="Arial"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973082"/>
            <a:ext cx="495300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37511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838200" y="4963180"/>
            <a:ext cx="5554980" cy="523220"/>
          </a:xfrm>
          <a:prstGeom prst="rect">
            <a:avLst/>
          </a:prstGeom>
          <a:noFill/>
          <a:ln w="9525">
            <a:noFill/>
            <a:miter lim="800000"/>
            <a:headEnd/>
            <a:tailEnd/>
          </a:ln>
        </p:spPr>
        <p:txBody>
          <a:bodyPr>
            <a:spAutoFit/>
          </a:bodyPr>
          <a:lstStyle/>
          <a:p>
            <a:r>
              <a:rPr lang="en-US" sz="1400" b="1" dirty="0">
                <a:latin typeface="Arial" pitchFamily="34" charset="0"/>
                <a:cs typeface="Arial" pitchFamily="34" charset="0"/>
              </a:rPr>
              <a:t>Compares the value of the @Rate variable with the value 15 by using the &lt; (less than) comparison operator.</a:t>
            </a:r>
          </a:p>
        </p:txBody>
      </p:sp>
      <p:sp>
        <p:nvSpPr>
          <p:cNvPr id="6" name="Text Box 3"/>
          <p:cNvSpPr txBox="1">
            <a:spLocks noChangeArrowheads="1"/>
          </p:cNvSpPr>
          <p:nvPr/>
        </p:nvSpPr>
        <p:spPr bwMode="auto">
          <a:xfrm>
            <a:off x="205740" y="228600"/>
            <a:ext cx="11830050" cy="584775"/>
          </a:xfrm>
          <a:prstGeom prst="rect">
            <a:avLst/>
          </a:prstGeom>
          <a:noFill/>
          <a:ln w="9525">
            <a:noFill/>
            <a:miter lim="800000"/>
            <a:headEnd/>
            <a:tailEnd/>
          </a:ln>
        </p:spPr>
        <p:txBody>
          <a:bodyPr>
            <a:spAutoFit/>
          </a:bodyPr>
          <a:lstStyle/>
          <a:p>
            <a:pPr>
              <a:spcBef>
                <a:spcPct val="50000"/>
              </a:spcBef>
            </a:pPr>
            <a:r>
              <a:rPr lang="en-US" sz="3200" b="1" dirty="0">
                <a:cs typeface="Times New Roman" pitchFamily="18" charset="0"/>
              </a:rPr>
              <a:t>Using Constructs (Contd.)</a:t>
            </a:r>
          </a:p>
        </p:txBody>
      </p:sp>
      <p:sp>
        <p:nvSpPr>
          <p:cNvPr id="7" name="Rounded Rectangle 6"/>
          <p:cNvSpPr/>
          <p:nvPr/>
        </p:nvSpPr>
        <p:spPr bwMode="auto">
          <a:xfrm>
            <a:off x="838200" y="1895400"/>
            <a:ext cx="6248400" cy="252420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8" name="AutoShape 25"/>
          <p:cNvSpPr>
            <a:spLocks noChangeArrowheads="1"/>
          </p:cNvSpPr>
          <p:nvPr/>
        </p:nvSpPr>
        <p:spPr bwMode="auto">
          <a:xfrm>
            <a:off x="838200" y="1560682"/>
            <a:ext cx="2216833" cy="384959"/>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GB" b="1" dirty="0" smtClean="0">
                <a:solidFill>
                  <a:schemeClr val="bg1"/>
                </a:solidFill>
                <a:cs typeface="Arial" charset="0"/>
              </a:rPr>
              <a:t>Example</a:t>
            </a:r>
            <a:endParaRPr lang="en-GB" b="1" dirty="0">
              <a:solidFill>
                <a:schemeClr val="bg1"/>
              </a:solidFill>
              <a:cs typeface="Arial"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4320" y="2090700"/>
            <a:ext cx="508408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614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05740" y="228600"/>
            <a:ext cx="11830050" cy="584775"/>
          </a:xfrm>
          <a:prstGeom prst="rect">
            <a:avLst/>
          </a:prstGeom>
          <a:noFill/>
          <a:ln w="9525">
            <a:noFill/>
            <a:miter lim="800000"/>
            <a:headEnd/>
            <a:tailEnd/>
          </a:ln>
        </p:spPr>
        <p:txBody>
          <a:bodyPr>
            <a:spAutoFit/>
          </a:bodyPr>
          <a:lstStyle/>
          <a:p>
            <a:pPr>
              <a:spcBef>
                <a:spcPct val="50000"/>
              </a:spcBef>
            </a:pPr>
            <a:r>
              <a:rPr lang="en-US" sz="3200" b="1" dirty="0">
                <a:cs typeface="Times New Roman" pitchFamily="18" charset="0"/>
              </a:rPr>
              <a:t>Using Constructs (Contd.)</a:t>
            </a:r>
          </a:p>
        </p:txBody>
      </p:sp>
      <p:sp>
        <p:nvSpPr>
          <p:cNvPr id="3" name="Rectangle 2"/>
          <p:cNvSpPr/>
          <p:nvPr/>
        </p:nvSpPr>
        <p:spPr>
          <a:xfrm>
            <a:off x="685800" y="1143000"/>
            <a:ext cx="9067800" cy="1015663"/>
          </a:xfrm>
          <a:prstGeom prst="rect">
            <a:avLst/>
          </a:prstGeom>
        </p:spPr>
        <p:txBody>
          <a:bodyPr wrap="square">
            <a:spAutoFit/>
          </a:bodyPr>
          <a:lstStyle/>
          <a:p>
            <a:pPr marL="342900" indent="-342900">
              <a:buFont typeface="Wingdings" panose="05000000000000000000" pitchFamily="2" charset="2"/>
              <a:buChar char="Ø"/>
            </a:pPr>
            <a:r>
              <a:rPr lang="en-US" sz="2000" dirty="0">
                <a:latin typeface="Segoe UI" panose="020B0502040204020203" pitchFamily="34" charset="0"/>
                <a:ea typeface="Segoe UI" panose="020B0502040204020203" pitchFamily="34" charset="0"/>
                <a:cs typeface="Segoe UI" panose="020B0502040204020203" pitchFamily="34" charset="0"/>
              </a:rPr>
              <a:t>The CASE statement:</a:t>
            </a:r>
            <a:endParaRPr lang="en-IN" sz="2000" dirty="0">
              <a:latin typeface="Segoe UI" panose="020B0502040204020203" pitchFamily="34" charset="0"/>
              <a:ea typeface="Segoe UI" panose="020B0502040204020203" pitchFamily="34" charset="0"/>
              <a:cs typeface="Segoe UI" panose="020B0502040204020203" pitchFamily="34" charset="0"/>
            </a:endParaRPr>
          </a:p>
          <a:p>
            <a:pPr marL="800100" lvl="1" indent="-342900">
              <a:buFont typeface="Wingdings" panose="05000000000000000000" pitchFamily="2" charset="2"/>
              <a:buChar char="Ø"/>
            </a:pPr>
            <a:r>
              <a:rPr lang="en-IN" sz="2000" dirty="0">
                <a:latin typeface="Segoe UI" panose="020B0502040204020203" pitchFamily="34" charset="0"/>
                <a:ea typeface="Segoe UI" panose="020B0502040204020203" pitchFamily="34" charset="0"/>
                <a:cs typeface="Segoe UI" panose="020B0502040204020203" pitchFamily="34" charset="0"/>
              </a:rPr>
              <a:t>Is used to evaluate a list of conditions and returns one of the possible results.</a:t>
            </a:r>
          </a:p>
        </p:txBody>
      </p:sp>
      <p:sp>
        <p:nvSpPr>
          <p:cNvPr id="7" name="Rounded Rectangle 6"/>
          <p:cNvSpPr/>
          <p:nvPr/>
        </p:nvSpPr>
        <p:spPr bwMode="auto">
          <a:xfrm>
            <a:off x="838200" y="2470418"/>
            <a:ext cx="5791200" cy="1034782"/>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8" name="AutoShape 25"/>
          <p:cNvSpPr>
            <a:spLocks noChangeArrowheads="1"/>
          </p:cNvSpPr>
          <p:nvPr/>
        </p:nvSpPr>
        <p:spPr bwMode="auto">
          <a:xfrm>
            <a:off x="838200" y="2158663"/>
            <a:ext cx="2216833" cy="36199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GB" b="1" dirty="0" smtClean="0">
                <a:solidFill>
                  <a:schemeClr val="bg1"/>
                </a:solidFill>
                <a:cs typeface="Arial" charset="0"/>
              </a:rPr>
              <a:t>Syntax</a:t>
            </a:r>
            <a:endParaRPr lang="en-GB" b="1" dirty="0">
              <a:solidFill>
                <a:schemeClr val="bg1"/>
              </a:solidFill>
              <a:cs typeface="Arial"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601" y="2557463"/>
            <a:ext cx="5380999" cy="719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ounded Rectangle 10"/>
          <p:cNvSpPr/>
          <p:nvPr/>
        </p:nvSpPr>
        <p:spPr bwMode="auto">
          <a:xfrm>
            <a:off x="838200" y="4141236"/>
            <a:ext cx="5943600" cy="1878563"/>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2" name="AutoShape 25"/>
          <p:cNvSpPr>
            <a:spLocks noChangeArrowheads="1"/>
          </p:cNvSpPr>
          <p:nvPr/>
        </p:nvSpPr>
        <p:spPr bwMode="auto">
          <a:xfrm>
            <a:off x="838200" y="3829482"/>
            <a:ext cx="2216833" cy="47982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GB" b="1" dirty="0" smtClean="0">
                <a:solidFill>
                  <a:schemeClr val="bg1"/>
                </a:solidFill>
                <a:cs typeface="Arial" charset="0"/>
              </a:rPr>
              <a:t>Example</a:t>
            </a:r>
            <a:endParaRPr lang="en-GB" b="1" dirty="0">
              <a:solidFill>
                <a:schemeClr val="bg1"/>
              </a:solidFill>
              <a:cs typeface="Arial" charset="0"/>
            </a:endParaRPr>
          </a:p>
        </p:txBody>
      </p:sp>
      <p:pic>
        <p:nvPicPr>
          <p:cNvPr id="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388887"/>
            <a:ext cx="441960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a:spLocks noChangeArrowheads="1"/>
          </p:cNvSpPr>
          <p:nvPr/>
        </p:nvSpPr>
        <p:spPr bwMode="auto">
          <a:xfrm>
            <a:off x="943601" y="6248400"/>
            <a:ext cx="6480810" cy="307975"/>
          </a:xfrm>
          <a:prstGeom prst="rect">
            <a:avLst/>
          </a:prstGeom>
          <a:noFill/>
          <a:ln w="9525">
            <a:noFill/>
            <a:miter lim="800000"/>
            <a:headEnd/>
            <a:tailEnd/>
          </a:ln>
        </p:spPr>
        <p:txBody>
          <a:bodyPr>
            <a:spAutoFit/>
          </a:bodyPr>
          <a:lstStyle/>
          <a:p>
            <a:r>
              <a:rPr lang="en-US" sz="1400" b="1" dirty="0">
                <a:latin typeface="Arial" pitchFamily="34" charset="0"/>
                <a:cs typeface="Arial" pitchFamily="34" charset="0"/>
              </a:rPr>
              <a:t>Displays the marital status as ‘Married’ or ‘Single’.</a:t>
            </a:r>
          </a:p>
        </p:txBody>
      </p:sp>
    </p:spTree>
    <p:extLst>
      <p:ext uri="{BB962C8B-B14F-4D97-AF65-F5344CB8AC3E}">
        <p14:creationId xmlns:p14="http://schemas.microsoft.com/office/powerpoint/2010/main" val="335303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8515" y="1219200"/>
            <a:ext cx="9525000" cy="1938992"/>
          </a:xfrm>
          <a:prstGeom prst="rect">
            <a:avLst/>
          </a:prstGeom>
        </p:spPr>
        <p:txBody>
          <a:bodyPr wrap="square">
            <a:spAutoFit/>
          </a:bodyPr>
          <a:lstStyle/>
          <a:p>
            <a:pPr marL="342900" indent="-342900">
              <a:buFont typeface="Wingdings" panose="05000000000000000000" pitchFamily="2" charset="2"/>
              <a:buChar char="Ø"/>
            </a:pPr>
            <a:r>
              <a:rPr lang="en-US" sz="2400" dirty="0"/>
              <a:t>The WHILE statement:</a:t>
            </a:r>
            <a:endParaRPr lang="en-IN" sz="2400" dirty="0">
              <a:cs typeface="Times New Roman" pitchFamily="18" charset="0"/>
            </a:endParaRPr>
          </a:p>
          <a:p>
            <a:pPr marL="800100" lvl="1" indent="-342900">
              <a:buFont typeface="Wingdings" panose="05000000000000000000" pitchFamily="2" charset="2"/>
              <a:buChar char="Ø"/>
            </a:pPr>
            <a:r>
              <a:rPr lang="en-IN" sz="2400" dirty="0"/>
              <a:t>Is used to execute repeatedly as long as the given condition holds true.</a:t>
            </a:r>
          </a:p>
          <a:p>
            <a:pPr marL="800100" lvl="1" indent="-342900">
              <a:buFont typeface="Wingdings" panose="05000000000000000000" pitchFamily="2" charset="2"/>
              <a:buChar char="Ø"/>
            </a:pPr>
            <a:r>
              <a:rPr lang="en-IN" sz="2400" dirty="0"/>
              <a:t>Is used to break or continue the loop by using the BREAK and CONTINUE statements.</a:t>
            </a:r>
          </a:p>
        </p:txBody>
      </p:sp>
      <p:sp>
        <p:nvSpPr>
          <p:cNvPr id="6" name="Text Box 3"/>
          <p:cNvSpPr txBox="1">
            <a:spLocks noChangeArrowheads="1"/>
          </p:cNvSpPr>
          <p:nvPr/>
        </p:nvSpPr>
        <p:spPr bwMode="auto">
          <a:xfrm>
            <a:off x="205740" y="228600"/>
            <a:ext cx="11830050" cy="584775"/>
          </a:xfrm>
          <a:prstGeom prst="rect">
            <a:avLst/>
          </a:prstGeom>
          <a:noFill/>
          <a:ln w="9525">
            <a:noFill/>
            <a:miter lim="800000"/>
            <a:headEnd/>
            <a:tailEnd/>
          </a:ln>
        </p:spPr>
        <p:txBody>
          <a:bodyPr>
            <a:spAutoFit/>
          </a:bodyPr>
          <a:lstStyle/>
          <a:p>
            <a:pPr>
              <a:spcBef>
                <a:spcPct val="50000"/>
              </a:spcBef>
            </a:pPr>
            <a:r>
              <a:rPr lang="en-US" sz="3200" b="1" dirty="0">
                <a:cs typeface="Times New Roman" pitchFamily="18" charset="0"/>
              </a:rPr>
              <a:t>Using Constructs (Contd.)</a:t>
            </a:r>
          </a:p>
        </p:txBody>
      </p:sp>
      <p:sp>
        <p:nvSpPr>
          <p:cNvPr id="8" name="Rounded Rectangle 7"/>
          <p:cNvSpPr/>
          <p:nvPr/>
        </p:nvSpPr>
        <p:spPr bwMode="auto">
          <a:xfrm>
            <a:off x="1011478" y="4325334"/>
            <a:ext cx="4953000" cy="1256716"/>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 name="AutoShape 25"/>
          <p:cNvSpPr>
            <a:spLocks noChangeArrowheads="1"/>
          </p:cNvSpPr>
          <p:nvPr/>
        </p:nvSpPr>
        <p:spPr bwMode="auto">
          <a:xfrm>
            <a:off x="1011479" y="4013579"/>
            <a:ext cx="1895976" cy="36199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GB" b="1" dirty="0" smtClean="0">
                <a:solidFill>
                  <a:schemeClr val="bg1"/>
                </a:solidFill>
                <a:cs typeface="Arial" charset="0"/>
              </a:rPr>
              <a:t>Syntax</a:t>
            </a:r>
            <a:endParaRPr lang="en-GB" b="1" dirty="0">
              <a:solidFill>
                <a:schemeClr val="bg1"/>
              </a:solidFill>
              <a:cs typeface="Arial" charset="0"/>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0078" y="4455241"/>
            <a:ext cx="4000500" cy="974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69592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2820444" y="5548851"/>
            <a:ext cx="6172200" cy="523875"/>
          </a:xfrm>
          <a:prstGeom prst="rect">
            <a:avLst/>
          </a:prstGeom>
          <a:noFill/>
          <a:ln w="9525">
            <a:noFill/>
            <a:miter lim="800000"/>
            <a:headEnd/>
            <a:tailEnd/>
          </a:ln>
        </p:spPr>
        <p:txBody>
          <a:bodyPr>
            <a:spAutoFit/>
          </a:bodyPr>
          <a:lstStyle/>
          <a:p>
            <a:r>
              <a:rPr lang="en-US" sz="1400" b="1" dirty="0">
                <a:latin typeface="Arial" pitchFamily="34" charset="0"/>
                <a:cs typeface="Arial" pitchFamily="34" charset="0"/>
              </a:rPr>
              <a:t>Checks if the average hourly salary rate of all the employees is less than $20.</a:t>
            </a:r>
          </a:p>
        </p:txBody>
      </p:sp>
      <p:sp>
        <p:nvSpPr>
          <p:cNvPr id="7" name="TextBox 6"/>
          <p:cNvSpPr txBox="1">
            <a:spLocks noChangeArrowheads="1"/>
          </p:cNvSpPr>
          <p:nvPr/>
        </p:nvSpPr>
        <p:spPr bwMode="auto">
          <a:xfrm>
            <a:off x="2868460" y="5181600"/>
            <a:ext cx="6275070" cy="523875"/>
          </a:xfrm>
          <a:prstGeom prst="rect">
            <a:avLst/>
          </a:prstGeom>
          <a:noFill/>
          <a:ln w="9525">
            <a:noFill/>
            <a:miter lim="800000"/>
            <a:headEnd/>
            <a:tailEnd/>
          </a:ln>
        </p:spPr>
        <p:txBody>
          <a:bodyPr>
            <a:spAutoFit/>
          </a:bodyPr>
          <a:lstStyle/>
          <a:p>
            <a:r>
              <a:rPr lang="en-US" sz="1400" b="1" dirty="0">
                <a:latin typeface="Arial" pitchFamily="34" charset="0"/>
                <a:cs typeface="Arial" pitchFamily="34" charset="0"/>
              </a:rPr>
              <a:t>Increases the hourly salary of all the employees until the average hourly salary reaches near $20.</a:t>
            </a:r>
          </a:p>
        </p:txBody>
      </p:sp>
      <p:sp>
        <p:nvSpPr>
          <p:cNvPr id="9" name="TextBox 8"/>
          <p:cNvSpPr txBox="1">
            <a:spLocks noChangeArrowheads="1"/>
          </p:cNvSpPr>
          <p:nvPr/>
        </p:nvSpPr>
        <p:spPr bwMode="auto">
          <a:xfrm>
            <a:off x="2750233" y="5948065"/>
            <a:ext cx="5863590" cy="307777"/>
          </a:xfrm>
          <a:prstGeom prst="rect">
            <a:avLst/>
          </a:prstGeom>
          <a:noFill/>
          <a:ln w="9525">
            <a:noFill/>
            <a:miter lim="800000"/>
            <a:headEnd/>
            <a:tailEnd/>
          </a:ln>
        </p:spPr>
        <p:txBody>
          <a:bodyPr>
            <a:spAutoFit/>
          </a:bodyPr>
          <a:lstStyle/>
          <a:p>
            <a:r>
              <a:rPr lang="en-US" sz="1400" b="1" dirty="0">
                <a:latin typeface="Arial" pitchFamily="34" charset="0"/>
                <a:cs typeface="Arial" pitchFamily="34" charset="0"/>
              </a:rPr>
              <a:t>Ensures that the maximum hourly salary should not exceed $127.</a:t>
            </a:r>
          </a:p>
        </p:txBody>
      </p:sp>
      <p:sp>
        <p:nvSpPr>
          <p:cNvPr id="8" name="Text Box 3"/>
          <p:cNvSpPr txBox="1">
            <a:spLocks noChangeArrowheads="1"/>
          </p:cNvSpPr>
          <p:nvPr/>
        </p:nvSpPr>
        <p:spPr bwMode="auto">
          <a:xfrm>
            <a:off x="205740" y="228600"/>
            <a:ext cx="11830050" cy="584775"/>
          </a:xfrm>
          <a:prstGeom prst="rect">
            <a:avLst/>
          </a:prstGeom>
          <a:noFill/>
          <a:ln w="9525">
            <a:noFill/>
            <a:miter lim="800000"/>
            <a:headEnd/>
            <a:tailEnd/>
          </a:ln>
        </p:spPr>
        <p:txBody>
          <a:bodyPr>
            <a:spAutoFit/>
          </a:bodyPr>
          <a:lstStyle/>
          <a:p>
            <a:pPr>
              <a:spcBef>
                <a:spcPct val="50000"/>
              </a:spcBef>
            </a:pPr>
            <a:r>
              <a:rPr lang="en-US" sz="3200" b="1" dirty="0">
                <a:cs typeface="Times New Roman" pitchFamily="18" charset="0"/>
              </a:rPr>
              <a:t>Using Constructs (Contd.)</a:t>
            </a:r>
          </a:p>
        </p:txBody>
      </p:sp>
      <p:sp>
        <p:nvSpPr>
          <p:cNvPr id="10" name="Rounded Rectangle 9"/>
          <p:cNvSpPr/>
          <p:nvPr/>
        </p:nvSpPr>
        <p:spPr bwMode="auto">
          <a:xfrm>
            <a:off x="457200" y="1434230"/>
            <a:ext cx="6629400" cy="312420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1" name="AutoShape 25"/>
          <p:cNvSpPr>
            <a:spLocks noChangeArrowheads="1"/>
          </p:cNvSpPr>
          <p:nvPr/>
        </p:nvSpPr>
        <p:spPr bwMode="auto">
          <a:xfrm>
            <a:off x="533400" y="1109088"/>
            <a:ext cx="2216833" cy="47982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GB" b="1" dirty="0" smtClean="0">
                <a:solidFill>
                  <a:schemeClr val="bg1"/>
                </a:solidFill>
                <a:cs typeface="Arial" charset="0"/>
              </a:rPr>
              <a:t>Example</a:t>
            </a:r>
            <a:endParaRPr lang="en-GB" b="1" dirty="0">
              <a:solidFill>
                <a:schemeClr val="bg1"/>
              </a:solidFill>
              <a:cs typeface="Arial"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593" y="1828800"/>
            <a:ext cx="6266407"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014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xit" presetSubtype="10" fill="hold" grpId="1" nodeType="withEffect">
                                  <p:stCondLst>
                                    <p:cond delay="0"/>
                                  </p:stCondLst>
                                  <p:childTnLst>
                                    <p:animEffect transition="out" filter="checkerboard(across)">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par>
                          <p:cTn id="11" fill="hold">
                            <p:stCondLst>
                              <p:cond delay="500"/>
                            </p:stCondLst>
                            <p:childTnLst>
                              <p:par>
                                <p:cTn id="12" presetID="5" presetClass="entr" presetSubtype="1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heckerboard(across)">
                                      <p:cBhvr>
                                        <p:cTn id="14" dur="500"/>
                                        <p:tgtEl>
                                          <p:spTgt spid="7"/>
                                        </p:tgtEl>
                                      </p:cBhvr>
                                    </p:animEffect>
                                  </p:childTnLst>
                                </p:cTn>
                              </p:par>
                              <p:par>
                                <p:cTn id="15" presetID="5" presetClass="exit" presetSubtype="10" fill="hold" grpId="1" nodeType="withEffect">
                                  <p:stCondLst>
                                    <p:cond delay="0"/>
                                  </p:stCondLst>
                                  <p:childTnLst>
                                    <p:animEffect transition="out" filter="checkerboard(across)">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par>
                          <p:cTn id="18" fill="hold">
                            <p:stCondLst>
                              <p:cond delay="1000"/>
                            </p:stCondLst>
                            <p:childTnLst>
                              <p:par>
                                <p:cTn id="19" presetID="5" presetClass="entr" presetSubtype="1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checkerboard(across)">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205740" y="314326"/>
            <a:ext cx="9258300" cy="584775"/>
          </a:xfrm>
          <a:prstGeom prst="rect">
            <a:avLst/>
          </a:prstGeom>
          <a:noFill/>
          <a:ln w="9525">
            <a:noFill/>
            <a:miter lim="800000"/>
            <a:headEnd/>
            <a:tailEnd/>
          </a:ln>
        </p:spPr>
        <p:txBody>
          <a:bodyPr>
            <a:spAutoFit/>
          </a:bodyPr>
          <a:lstStyle/>
          <a:p>
            <a:pPr>
              <a:spcBef>
                <a:spcPct val="50000"/>
              </a:spcBef>
            </a:pPr>
            <a:r>
              <a:rPr lang="en-US" sz="3200" b="1" dirty="0">
                <a:latin typeface="Segoe UI" panose="020B0502040204020203" pitchFamily="34" charset="0"/>
                <a:ea typeface="Segoe UI" panose="020B0502040204020203" pitchFamily="34" charset="0"/>
                <a:cs typeface="Segoe UI" panose="020B0502040204020203" pitchFamily="34" charset="0"/>
              </a:rPr>
              <a:t>Summary</a:t>
            </a:r>
          </a:p>
        </p:txBody>
      </p:sp>
      <p:sp>
        <p:nvSpPr>
          <p:cNvPr id="2" name="Rectangle 1"/>
          <p:cNvSpPr/>
          <p:nvPr/>
        </p:nvSpPr>
        <p:spPr>
          <a:xfrm>
            <a:off x="381000" y="1136840"/>
            <a:ext cx="9083040" cy="4708981"/>
          </a:xfrm>
          <a:prstGeom prst="rect">
            <a:avLst/>
          </a:prstGeom>
        </p:spPr>
        <p:txBody>
          <a:bodyPr wrap="square">
            <a:spAutoFit/>
          </a:bodyPr>
          <a:lstStyle/>
          <a:p>
            <a:pPr marL="342900" indent="-342900">
              <a:buFont typeface="Wingdings" panose="05000000000000000000" pitchFamily="2" charset="2"/>
              <a:buChar char="Ø"/>
            </a:pPr>
            <a:r>
              <a:rPr lang="en-IN" sz="2000" dirty="0">
                <a:latin typeface="Segoe UI" panose="020B0502040204020203" pitchFamily="34" charset="0"/>
                <a:ea typeface="Segoe UI" panose="020B0502040204020203" pitchFamily="34" charset="0"/>
                <a:cs typeface="Segoe UI" panose="020B0502040204020203" pitchFamily="34" charset="0"/>
              </a:rPr>
              <a:t>In this session, you learned that:</a:t>
            </a:r>
          </a:p>
          <a:p>
            <a:pPr marL="742950" lvl="1" indent="-285750">
              <a:buFont typeface="Wingdings" panose="05000000000000000000" pitchFamily="2" charset="2"/>
              <a:buChar char="Ø"/>
            </a:pPr>
            <a:r>
              <a:rPr lang="en-US" sz="2000" dirty="0">
                <a:latin typeface="Segoe UI" panose="020B0502040204020203" pitchFamily="34" charset="0"/>
                <a:ea typeface="Segoe UI" panose="020B0502040204020203" pitchFamily="34" charset="0"/>
                <a:cs typeface="Segoe UI" panose="020B0502040204020203" pitchFamily="34" charset="0"/>
              </a:rPr>
              <a:t>A batch is a set of SQL statements submitted together to the server for execution.</a:t>
            </a:r>
          </a:p>
          <a:p>
            <a:pPr marL="742950" lvl="1" indent="-285750">
              <a:buFont typeface="Wingdings" panose="05000000000000000000" pitchFamily="2" charset="2"/>
              <a:buChar char="Ø"/>
            </a:pPr>
            <a:r>
              <a:rPr lang="en-US" sz="2000" dirty="0">
                <a:latin typeface="Segoe UI" panose="020B0502040204020203" pitchFamily="34" charset="0"/>
                <a:ea typeface="Segoe UI" panose="020B0502040204020203" pitchFamily="34" charset="0"/>
                <a:cs typeface="Segoe UI" panose="020B0502040204020203" pitchFamily="34" charset="0"/>
              </a:rPr>
              <a:t>You can use a variable to store a temporary value.</a:t>
            </a:r>
          </a:p>
          <a:p>
            <a:pPr marL="742950" lvl="1" indent="-285750">
              <a:buFont typeface="Wingdings" panose="05000000000000000000" pitchFamily="2" charset="2"/>
              <a:buChar char="Ø"/>
            </a:pPr>
            <a:r>
              <a:rPr lang="en-US" sz="2000" dirty="0">
                <a:latin typeface="Segoe UI" panose="020B0502040204020203" pitchFamily="34" charset="0"/>
                <a:ea typeface="Segoe UI" panose="020B0502040204020203" pitchFamily="34" charset="0"/>
                <a:cs typeface="Segoe UI" panose="020B0502040204020203" pitchFamily="34" charset="0"/>
              </a:rPr>
              <a:t>You can use the PRINT statement to display a user-defined message or the content of a variable on the screen.</a:t>
            </a:r>
          </a:p>
          <a:p>
            <a:pPr marL="742950" lvl="1" indent="-285750">
              <a:buFont typeface="Wingdings" panose="05000000000000000000" pitchFamily="2" charset="2"/>
              <a:buChar char="Ø"/>
            </a:pPr>
            <a:r>
              <a:rPr lang="en-US" sz="2000" dirty="0">
                <a:latin typeface="Segoe UI" panose="020B0502040204020203" pitchFamily="34" charset="0"/>
                <a:ea typeface="Segoe UI" panose="020B0502040204020203" pitchFamily="34" charset="0"/>
                <a:cs typeface="Segoe UI" panose="020B0502040204020203" pitchFamily="34" charset="0"/>
              </a:rPr>
              <a:t>You can use the comment entries in batches to write a description of the code.</a:t>
            </a:r>
          </a:p>
          <a:p>
            <a:pPr marL="742950" lvl="1" indent="-285750">
              <a:buFont typeface="Wingdings" panose="05000000000000000000" pitchFamily="2" charset="2"/>
              <a:buChar char="Ø"/>
            </a:pPr>
            <a:r>
              <a:rPr lang="en-US" sz="2000" dirty="0">
                <a:latin typeface="Segoe UI" panose="020B0502040204020203" pitchFamily="34" charset="0"/>
                <a:ea typeface="Segoe UI" panose="020B0502040204020203" pitchFamily="34" charset="0"/>
                <a:cs typeface="Segoe UI" panose="020B0502040204020203" pitchFamily="34" charset="0"/>
              </a:rPr>
              <a:t>You can use the IF…ELSE statement for conditional execution of SQL statements.</a:t>
            </a:r>
          </a:p>
          <a:p>
            <a:pPr marL="742950" lvl="1" indent="-285750">
              <a:buFont typeface="Wingdings" panose="05000000000000000000" pitchFamily="2" charset="2"/>
              <a:buChar char="Ø"/>
            </a:pPr>
            <a:r>
              <a:rPr lang="en-US" sz="2000" dirty="0">
                <a:latin typeface="Segoe UI" panose="020B0502040204020203" pitchFamily="34" charset="0"/>
                <a:ea typeface="Segoe UI" panose="020B0502040204020203" pitchFamily="34" charset="0"/>
                <a:cs typeface="Segoe UI" panose="020B0502040204020203" pitchFamily="34" charset="0"/>
              </a:rPr>
              <a:t>The CASE statement evaluates a list of conditions and returns one of the various possible results.</a:t>
            </a:r>
          </a:p>
          <a:p>
            <a:pPr marL="742950" lvl="1" indent="-285750">
              <a:buFont typeface="Wingdings" panose="05000000000000000000" pitchFamily="2" charset="2"/>
              <a:buChar char="Ø"/>
            </a:pPr>
            <a:r>
              <a:rPr lang="en-US" sz="2000" dirty="0">
                <a:latin typeface="Segoe UI" panose="020B0502040204020203" pitchFamily="34" charset="0"/>
                <a:ea typeface="Segoe UI" panose="020B0502040204020203" pitchFamily="34" charset="0"/>
                <a:cs typeface="Segoe UI" panose="020B0502040204020203" pitchFamily="34" charset="0"/>
              </a:rPr>
              <a:t>You can use the WHILE statement in a batch to allow a set of T SQL statements to execute repeatedly as long as the given condition holds true.</a:t>
            </a:r>
          </a:p>
        </p:txBody>
      </p:sp>
    </p:spTree>
    <p:extLst>
      <p:ext uri="{BB962C8B-B14F-4D97-AF65-F5344CB8AC3E}">
        <p14:creationId xmlns:p14="http://schemas.microsoft.com/office/powerpoint/2010/main" val="8684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0"/>
            <a:ext cx="8534400" cy="1323439"/>
          </a:xfrm>
          <a:prstGeom prst="rect">
            <a:avLst/>
          </a:prstGeom>
        </p:spPr>
        <p:txBody>
          <a:bodyPr wrap="square">
            <a:spAutoFit/>
          </a:bodyPr>
          <a:lstStyle/>
          <a:p>
            <a:pPr marL="742950" lvl="1" indent="-285750">
              <a:buFont typeface="Wingdings" panose="05000000000000000000" pitchFamily="2" charset="2"/>
              <a:buChar char="Ø"/>
            </a:pPr>
            <a:r>
              <a:rPr lang="en-US" sz="2000" dirty="0"/>
              <a:t>The BREAK statement causes an exit from the WHILE loop.</a:t>
            </a:r>
          </a:p>
          <a:p>
            <a:pPr marL="742950" lvl="1" indent="-285750">
              <a:buFont typeface="Wingdings" panose="05000000000000000000" pitchFamily="2" charset="2"/>
              <a:buChar char="Ø"/>
            </a:pPr>
            <a:r>
              <a:rPr lang="en-US" sz="2000" dirty="0"/>
              <a:t>The CONTINUE statement causes the WHILE loop to restart, skipping any statements after the CONTINUE statement within the loop.</a:t>
            </a:r>
          </a:p>
        </p:txBody>
      </p:sp>
      <p:sp>
        <p:nvSpPr>
          <p:cNvPr id="5" name="Text Box 3"/>
          <p:cNvSpPr txBox="1">
            <a:spLocks noChangeArrowheads="1"/>
          </p:cNvSpPr>
          <p:nvPr/>
        </p:nvSpPr>
        <p:spPr bwMode="auto">
          <a:xfrm>
            <a:off x="205740" y="314326"/>
            <a:ext cx="9258300" cy="584775"/>
          </a:xfrm>
          <a:prstGeom prst="rect">
            <a:avLst/>
          </a:prstGeom>
          <a:noFill/>
          <a:ln w="9525">
            <a:noFill/>
            <a:miter lim="800000"/>
            <a:headEnd/>
            <a:tailEnd/>
          </a:ln>
        </p:spPr>
        <p:txBody>
          <a:bodyPr>
            <a:spAutoFit/>
          </a:bodyPr>
          <a:lstStyle/>
          <a:p>
            <a:pPr>
              <a:spcBef>
                <a:spcPct val="50000"/>
              </a:spcBef>
            </a:pPr>
            <a:r>
              <a:rPr lang="en-US" sz="3200" b="1" dirty="0" smtClean="0">
                <a:latin typeface="Segoe UI" panose="020B0502040204020203" pitchFamily="34" charset="0"/>
                <a:ea typeface="Segoe UI" panose="020B0502040204020203" pitchFamily="34" charset="0"/>
                <a:cs typeface="Segoe UI" panose="020B0502040204020203" pitchFamily="34" charset="0"/>
              </a:rPr>
              <a:t>Summary(Contd.)</a:t>
            </a:r>
            <a:endParaRPr lang="en-US" sz="3200" b="1"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586388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190300" y="417769"/>
            <a:ext cx="11830050" cy="584775"/>
          </a:xfrm>
          <a:prstGeom prst="rect">
            <a:avLst/>
          </a:prstGeom>
          <a:noFill/>
          <a:ln w="9525">
            <a:noFill/>
            <a:miter lim="800000"/>
            <a:headEnd/>
            <a:tailEnd/>
          </a:ln>
        </p:spPr>
        <p:txBody>
          <a:bodyPr>
            <a:spAutoFit/>
          </a:bodyPr>
          <a:lstStyle/>
          <a:p>
            <a:pPr>
              <a:spcBef>
                <a:spcPct val="50000"/>
              </a:spcBef>
            </a:pPr>
            <a:r>
              <a:rPr lang="en-US" sz="3200" b="1" dirty="0">
                <a:latin typeface="Segoe UI" panose="020B0502040204020203" pitchFamily="34" charset="0"/>
                <a:ea typeface="Segoe UI" panose="020B0502040204020203" pitchFamily="34" charset="0"/>
                <a:cs typeface="Segoe UI" panose="020B0502040204020203" pitchFamily="34" charset="0"/>
              </a:rPr>
              <a:t>Implementing Batches</a:t>
            </a:r>
          </a:p>
        </p:txBody>
      </p:sp>
      <p:sp>
        <p:nvSpPr>
          <p:cNvPr id="2" name="Rectangle 1"/>
          <p:cNvSpPr/>
          <p:nvPr/>
        </p:nvSpPr>
        <p:spPr>
          <a:xfrm>
            <a:off x="1295400" y="2286000"/>
            <a:ext cx="8153400" cy="2086725"/>
          </a:xfrm>
          <a:prstGeom prst="rect">
            <a:avLst/>
          </a:prstGeom>
        </p:spPr>
        <p:txBody>
          <a:bodyPr wrap="square">
            <a:spAutoFit/>
          </a:bodyPr>
          <a:lstStyle/>
          <a:p>
            <a:pPr marL="342900" indent="-342900">
              <a:spcBef>
                <a:spcPct val="20000"/>
              </a:spcBef>
              <a:buFont typeface="Wingdings" panose="05000000000000000000" pitchFamily="2" charset="2"/>
              <a:buChar char="Ø"/>
              <a:defRPr/>
            </a:pPr>
            <a:r>
              <a:rPr lang="en-US" sz="2400" kern="0" dirty="0"/>
              <a:t>Sometimes, you need to execute more than one SQL statement to perform a task.</a:t>
            </a:r>
          </a:p>
          <a:p>
            <a:pPr marL="342900" indent="-342900">
              <a:spcBef>
                <a:spcPct val="20000"/>
              </a:spcBef>
              <a:buFont typeface="Wingdings" panose="05000000000000000000" pitchFamily="2" charset="2"/>
              <a:buChar char="Ø"/>
              <a:defRPr/>
            </a:pPr>
            <a:r>
              <a:rPr lang="en-US" sz="2400" kern="0" dirty="0"/>
              <a:t>In such a case, you can send all the SQL statements together to SQL Server to be executed as a unit. </a:t>
            </a:r>
          </a:p>
          <a:p>
            <a:pPr marL="342900" indent="-342900">
              <a:spcBef>
                <a:spcPct val="20000"/>
              </a:spcBef>
              <a:buFont typeface="Wingdings" panose="05000000000000000000" pitchFamily="2" charset="2"/>
              <a:buChar char="Ø"/>
              <a:defRPr/>
            </a:pPr>
            <a:r>
              <a:rPr lang="en-US" sz="2400" kern="0" dirty="0"/>
              <a:t>This helps in reducing the network traffic.</a:t>
            </a:r>
            <a:endParaRPr lang="en-IN" sz="2400" kern="0" dirty="0">
              <a:cs typeface="Times New Roman" pitchFamily="18" charset="0"/>
            </a:endParaRPr>
          </a:p>
        </p:txBody>
      </p:sp>
    </p:spTree>
    <p:extLst>
      <p:ext uri="{BB962C8B-B14F-4D97-AF65-F5344CB8AC3E}">
        <p14:creationId xmlns:p14="http://schemas.microsoft.com/office/powerpoint/2010/main" val="93457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7"/>
          <p:cNvGrpSpPr>
            <a:grpSpLocks/>
          </p:cNvGrpSpPr>
          <p:nvPr/>
        </p:nvGrpSpPr>
        <p:grpSpPr bwMode="auto">
          <a:xfrm>
            <a:off x="3703320" y="1828800"/>
            <a:ext cx="7098030" cy="4191000"/>
            <a:chOff x="3200400" y="1828800"/>
            <a:chExt cx="5257800" cy="4191000"/>
          </a:xfrm>
        </p:grpSpPr>
        <p:pic>
          <p:nvPicPr>
            <p:cNvPr id="6148" name="Picture 3" descr="CCM01238.WMF"/>
            <p:cNvPicPr>
              <a:picLocks noChangeAspect="1"/>
            </p:cNvPicPr>
            <p:nvPr/>
          </p:nvPicPr>
          <p:blipFill>
            <a:blip r:embed="rId3" cstate="print"/>
            <a:srcRect/>
            <a:stretch>
              <a:fillRect/>
            </a:stretch>
          </p:blipFill>
          <p:spPr bwMode="auto">
            <a:xfrm>
              <a:off x="3200400" y="3200400"/>
              <a:ext cx="1187438" cy="2819400"/>
            </a:xfrm>
            <a:prstGeom prst="rect">
              <a:avLst/>
            </a:prstGeom>
            <a:noFill/>
            <a:ln w="9525">
              <a:noFill/>
              <a:miter lim="800000"/>
              <a:headEnd/>
              <a:tailEnd/>
            </a:ln>
          </p:spPr>
        </p:pic>
        <p:sp>
          <p:nvSpPr>
            <p:cNvPr id="7" name="Cloud Callout 6"/>
            <p:cNvSpPr/>
            <p:nvPr/>
          </p:nvSpPr>
          <p:spPr>
            <a:xfrm>
              <a:off x="4953000" y="1828800"/>
              <a:ext cx="3505200" cy="1828800"/>
            </a:xfrm>
            <a:prstGeom prst="cloudCallout">
              <a:avLst>
                <a:gd name="adj1" fmla="val -62947"/>
                <a:gd name="adj2" fmla="val 66082"/>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50" name="TextBox 5"/>
            <p:cNvSpPr txBox="1">
              <a:spLocks noChangeArrowheads="1"/>
            </p:cNvSpPr>
            <p:nvPr/>
          </p:nvSpPr>
          <p:spPr bwMode="auto">
            <a:xfrm>
              <a:off x="5105400" y="2177142"/>
              <a:ext cx="3124200" cy="707886"/>
            </a:xfrm>
            <a:prstGeom prst="rect">
              <a:avLst/>
            </a:prstGeom>
            <a:noFill/>
            <a:ln w="9525">
              <a:noFill/>
              <a:miter lim="800000"/>
              <a:headEnd/>
              <a:tailEnd/>
            </a:ln>
          </p:spPr>
          <p:txBody>
            <a:bodyPr>
              <a:spAutoFit/>
            </a:bodyPr>
            <a:lstStyle/>
            <a:p>
              <a:pPr algn="ctr"/>
              <a:r>
                <a:rPr lang="en-US" sz="2000">
                  <a:solidFill>
                    <a:srgbClr val="C00000"/>
                  </a:solidFill>
                  <a:latin typeface="Arial" pitchFamily="34" charset="0"/>
                </a:rPr>
                <a:t>How can we send multiple SQL statements for execution? </a:t>
              </a:r>
            </a:p>
          </p:txBody>
        </p:sp>
      </p:grpSp>
      <p:sp>
        <p:nvSpPr>
          <p:cNvPr id="9" name="Text Box 3"/>
          <p:cNvSpPr txBox="1">
            <a:spLocks noChangeArrowheads="1"/>
          </p:cNvSpPr>
          <p:nvPr/>
        </p:nvSpPr>
        <p:spPr bwMode="auto">
          <a:xfrm>
            <a:off x="190300" y="417769"/>
            <a:ext cx="11830050" cy="584775"/>
          </a:xfrm>
          <a:prstGeom prst="rect">
            <a:avLst/>
          </a:prstGeom>
          <a:noFill/>
          <a:ln w="9525">
            <a:noFill/>
            <a:miter lim="800000"/>
            <a:headEnd/>
            <a:tailEnd/>
          </a:ln>
        </p:spPr>
        <p:txBody>
          <a:bodyPr>
            <a:spAutoFit/>
          </a:bodyPr>
          <a:lstStyle/>
          <a:p>
            <a:pPr>
              <a:spcBef>
                <a:spcPct val="50000"/>
              </a:spcBef>
            </a:pPr>
            <a:r>
              <a:rPr lang="en-US" sz="3200" b="1" dirty="0">
                <a:latin typeface="Segoe UI" panose="020B0502040204020203" pitchFamily="34" charset="0"/>
                <a:ea typeface="Segoe UI" panose="020B0502040204020203" pitchFamily="34" charset="0"/>
                <a:cs typeface="Segoe UI" panose="020B0502040204020203" pitchFamily="34" charset="0"/>
              </a:rPr>
              <a:t>Implementing </a:t>
            </a:r>
            <a:r>
              <a:rPr lang="en-US" sz="3200" b="1" dirty="0" smtClean="0">
                <a:latin typeface="Segoe UI" panose="020B0502040204020203" pitchFamily="34" charset="0"/>
                <a:ea typeface="Segoe UI" panose="020B0502040204020203" pitchFamily="34" charset="0"/>
                <a:cs typeface="Segoe UI" panose="020B0502040204020203" pitchFamily="34" charset="0"/>
              </a:rPr>
              <a:t>Batches(Contd.)</a:t>
            </a:r>
            <a:endParaRPr lang="en-US" sz="3200" b="1"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96178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descr="JBIZ044.WMF"/>
          <p:cNvPicPr>
            <a:picLocks noChangeAspect="1"/>
          </p:cNvPicPr>
          <p:nvPr/>
        </p:nvPicPr>
        <p:blipFill>
          <a:blip r:embed="rId3" cstate="print"/>
          <a:srcRect/>
          <a:stretch>
            <a:fillRect/>
          </a:stretch>
        </p:blipFill>
        <p:spPr bwMode="auto">
          <a:xfrm>
            <a:off x="3291840" y="2971800"/>
            <a:ext cx="2762489" cy="2971800"/>
          </a:xfrm>
          <a:prstGeom prst="rect">
            <a:avLst/>
          </a:prstGeom>
          <a:noFill/>
          <a:ln w="9525">
            <a:noFill/>
            <a:miter lim="800000"/>
            <a:headEnd/>
            <a:tailEnd/>
          </a:ln>
        </p:spPr>
      </p:pic>
      <p:sp>
        <p:nvSpPr>
          <p:cNvPr id="6" name="Text Box 3"/>
          <p:cNvSpPr txBox="1">
            <a:spLocks noChangeArrowheads="1"/>
          </p:cNvSpPr>
          <p:nvPr/>
        </p:nvSpPr>
        <p:spPr bwMode="auto">
          <a:xfrm>
            <a:off x="190300" y="417769"/>
            <a:ext cx="11830050" cy="584775"/>
          </a:xfrm>
          <a:prstGeom prst="rect">
            <a:avLst/>
          </a:prstGeom>
          <a:noFill/>
          <a:ln w="9525">
            <a:noFill/>
            <a:miter lim="800000"/>
            <a:headEnd/>
            <a:tailEnd/>
          </a:ln>
        </p:spPr>
        <p:txBody>
          <a:bodyPr>
            <a:spAutoFit/>
          </a:bodyPr>
          <a:lstStyle/>
          <a:p>
            <a:pPr>
              <a:spcBef>
                <a:spcPct val="50000"/>
              </a:spcBef>
            </a:pPr>
            <a:r>
              <a:rPr lang="en-US" sz="3200" b="1" dirty="0">
                <a:latin typeface="Segoe UI" panose="020B0502040204020203" pitchFamily="34" charset="0"/>
                <a:ea typeface="Segoe UI" panose="020B0502040204020203" pitchFamily="34" charset="0"/>
                <a:cs typeface="Segoe UI" panose="020B0502040204020203" pitchFamily="34" charset="0"/>
              </a:rPr>
              <a:t>Implementing </a:t>
            </a:r>
            <a:r>
              <a:rPr lang="en-US" sz="3200" b="1" dirty="0" smtClean="0">
                <a:latin typeface="Segoe UI" panose="020B0502040204020203" pitchFamily="34" charset="0"/>
                <a:ea typeface="Segoe UI" panose="020B0502040204020203" pitchFamily="34" charset="0"/>
                <a:cs typeface="Segoe UI" panose="020B0502040204020203" pitchFamily="34" charset="0"/>
              </a:rPr>
              <a:t>Batches(Contd.)</a:t>
            </a:r>
            <a:endParaRPr lang="en-US" sz="32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Cloud Callout 1"/>
          <p:cNvSpPr/>
          <p:nvPr/>
        </p:nvSpPr>
        <p:spPr bwMode="auto">
          <a:xfrm>
            <a:off x="5486400" y="710156"/>
            <a:ext cx="2133600" cy="2795044"/>
          </a:xfrm>
          <a:prstGeom prst="cloudCallou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a:r>
              <a:rPr lang="en-US" sz="1600" b="1" dirty="0">
                <a:solidFill>
                  <a:schemeClr val="bg1"/>
                </a:solidFill>
                <a:latin typeface="Arial" pitchFamily="34" charset="0"/>
              </a:rPr>
              <a:t>You can use batches to send multiple SQL statements for execution</a:t>
            </a:r>
            <a:r>
              <a:rPr lang="en-US" sz="1600" dirty="0">
                <a:solidFill>
                  <a:srgbClr val="C00000"/>
                </a:solidFill>
                <a:latin typeface="Arial" pitchFamily="34" charset="0"/>
              </a:rPr>
              <a:t>.</a:t>
            </a:r>
          </a:p>
        </p:txBody>
      </p:sp>
    </p:spTree>
    <p:extLst>
      <p:ext uri="{BB962C8B-B14F-4D97-AF65-F5344CB8AC3E}">
        <p14:creationId xmlns:p14="http://schemas.microsoft.com/office/powerpoint/2010/main" val="3578977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 Box 3"/>
          <p:cNvSpPr txBox="1">
            <a:spLocks noChangeArrowheads="1"/>
          </p:cNvSpPr>
          <p:nvPr/>
        </p:nvSpPr>
        <p:spPr bwMode="auto">
          <a:xfrm>
            <a:off x="128588" y="418813"/>
            <a:ext cx="11830050" cy="584775"/>
          </a:xfrm>
          <a:prstGeom prst="rect">
            <a:avLst/>
          </a:prstGeom>
          <a:noFill/>
          <a:ln w="9525">
            <a:noFill/>
            <a:miter lim="800000"/>
            <a:headEnd/>
            <a:tailEnd/>
          </a:ln>
        </p:spPr>
        <p:txBody>
          <a:bodyPr>
            <a:spAutoFit/>
          </a:bodyPr>
          <a:lstStyle/>
          <a:p>
            <a:pPr>
              <a:spcBef>
                <a:spcPct val="50000"/>
              </a:spcBef>
            </a:pPr>
            <a:r>
              <a:rPr lang="en-US" sz="3200" b="1" dirty="0">
                <a:ea typeface="Segoe UI" panose="020B0502040204020203" pitchFamily="34" charset="0"/>
                <a:cs typeface="Segoe UI" panose="020B0502040204020203" pitchFamily="34" charset="0"/>
              </a:rPr>
              <a:t>Creating</a:t>
            </a:r>
            <a:r>
              <a:rPr lang="en-US" sz="3200" b="1" dirty="0">
                <a:cs typeface="Times New Roman" pitchFamily="18" charset="0"/>
              </a:rPr>
              <a:t> Batches</a:t>
            </a:r>
          </a:p>
        </p:txBody>
      </p:sp>
      <p:sp>
        <p:nvSpPr>
          <p:cNvPr id="10" name="TextBox 9"/>
          <p:cNvSpPr txBox="1">
            <a:spLocks noChangeArrowheads="1"/>
          </p:cNvSpPr>
          <p:nvPr/>
        </p:nvSpPr>
        <p:spPr bwMode="auto">
          <a:xfrm>
            <a:off x="4937760" y="4419600"/>
            <a:ext cx="2263140" cy="304800"/>
          </a:xfrm>
          <a:prstGeom prst="rect">
            <a:avLst/>
          </a:prstGeom>
          <a:noFill/>
          <a:ln w="9525">
            <a:noFill/>
            <a:miter lim="800000"/>
            <a:headEnd/>
            <a:tailEnd/>
          </a:ln>
        </p:spPr>
        <p:txBody>
          <a:bodyPr>
            <a:spAutoFit/>
          </a:bodyPr>
          <a:lstStyle/>
          <a:p>
            <a:r>
              <a:rPr lang="en-US" sz="1400">
                <a:latin typeface="Arial "/>
              </a:rPr>
              <a:t>Statement 1</a:t>
            </a:r>
          </a:p>
        </p:txBody>
      </p:sp>
      <p:sp>
        <p:nvSpPr>
          <p:cNvPr id="11" name="TextBox 10"/>
          <p:cNvSpPr txBox="1">
            <a:spLocks noChangeArrowheads="1"/>
          </p:cNvSpPr>
          <p:nvPr/>
        </p:nvSpPr>
        <p:spPr bwMode="auto">
          <a:xfrm>
            <a:off x="4937760" y="4724400"/>
            <a:ext cx="2263140" cy="304800"/>
          </a:xfrm>
          <a:prstGeom prst="rect">
            <a:avLst/>
          </a:prstGeom>
          <a:noFill/>
          <a:ln w="9525">
            <a:noFill/>
            <a:miter lim="800000"/>
            <a:headEnd/>
            <a:tailEnd/>
          </a:ln>
        </p:spPr>
        <p:txBody>
          <a:bodyPr>
            <a:spAutoFit/>
          </a:bodyPr>
          <a:lstStyle/>
          <a:p>
            <a:r>
              <a:rPr lang="en-US" sz="1400">
                <a:latin typeface="Arial "/>
              </a:rPr>
              <a:t>Statement 2</a:t>
            </a:r>
          </a:p>
        </p:txBody>
      </p:sp>
      <p:sp>
        <p:nvSpPr>
          <p:cNvPr id="12" name="TextBox 11"/>
          <p:cNvSpPr txBox="1">
            <a:spLocks noChangeArrowheads="1"/>
          </p:cNvSpPr>
          <p:nvPr/>
        </p:nvSpPr>
        <p:spPr bwMode="auto">
          <a:xfrm>
            <a:off x="4912043" y="5029200"/>
            <a:ext cx="2263140" cy="304800"/>
          </a:xfrm>
          <a:prstGeom prst="rect">
            <a:avLst/>
          </a:prstGeom>
          <a:noFill/>
          <a:ln w="9525">
            <a:noFill/>
            <a:miter lim="800000"/>
            <a:headEnd/>
            <a:tailEnd/>
          </a:ln>
        </p:spPr>
        <p:txBody>
          <a:bodyPr>
            <a:spAutoFit/>
          </a:bodyPr>
          <a:lstStyle/>
          <a:p>
            <a:r>
              <a:rPr lang="en-US" sz="1400" dirty="0">
                <a:latin typeface="Arial "/>
              </a:rPr>
              <a:t>Statement 3</a:t>
            </a:r>
          </a:p>
        </p:txBody>
      </p:sp>
      <p:sp>
        <p:nvSpPr>
          <p:cNvPr id="13" name="TextBox 12"/>
          <p:cNvSpPr txBox="1">
            <a:spLocks noChangeArrowheads="1"/>
          </p:cNvSpPr>
          <p:nvPr/>
        </p:nvSpPr>
        <p:spPr bwMode="auto">
          <a:xfrm>
            <a:off x="4918473" y="5334000"/>
            <a:ext cx="2263140" cy="304800"/>
          </a:xfrm>
          <a:prstGeom prst="rect">
            <a:avLst/>
          </a:prstGeom>
          <a:noFill/>
          <a:ln w="9525">
            <a:noFill/>
            <a:miter lim="800000"/>
            <a:headEnd/>
            <a:tailEnd/>
          </a:ln>
        </p:spPr>
        <p:txBody>
          <a:bodyPr>
            <a:spAutoFit/>
          </a:bodyPr>
          <a:lstStyle/>
          <a:p>
            <a:r>
              <a:rPr lang="en-US" sz="1400">
                <a:latin typeface="Arial "/>
              </a:rPr>
              <a:t>Statement 4</a:t>
            </a:r>
          </a:p>
        </p:txBody>
      </p:sp>
      <p:sp>
        <p:nvSpPr>
          <p:cNvPr id="14" name="TextBox 13"/>
          <p:cNvSpPr txBox="1">
            <a:spLocks noChangeArrowheads="1"/>
          </p:cNvSpPr>
          <p:nvPr/>
        </p:nvSpPr>
        <p:spPr bwMode="auto">
          <a:xfrm>
            <a:off x="4937760" y="5638800"/>
            <a:ext cx="2263140" cy="304800"/>
          </a:xfrm>
          <a:prstGeom prst="rect">
            <a:avLst/>
          </a:prstGeom>
          <a:noFill/>
          <a:ln w="9525">
            <a:noFill/>
            <a:miter lim="800000"/>
            <a:headEnd/>
            <a:tailEnd/>
          </a:ln>
        </p:spPr>
        <p:txBody>
          <a:bodyPr>
            <a:spAutoFit/>
          </a:bodyPr>
          <a:lstStyle/>
          <a:p>
            <a:r>
              <a:rPr lang="en-US" sz="1400">
                <a:latin typeface="Arial "/>
              </a:rPr>
              <a:t>GO</a:t>
            </a:r>
          </a:p>
        </p:txBody>
      </p:sp>
      <p:sp>
        <p:nvSpPr>
          <p:cNvPr id="1034" name="TextBox 14"/>
          <p:cNvSpPr txBox="1">
            <a:spLocks noChangeArrowheads="1"/>
          </p:cNvSpPr>
          <p:nvPr/>
        </p:nvSpPr>
        <p:spPr bwMode="auto">
          <a:xfrm>
            <a:off x="9978390" y="5562600"/>
            <a:ext cx="2057400" cy="304800"/>
          </a:xfrm>
          <a:prstGeom prst="rect">
            <a:avLst/>
          </a:prstGeom>
          <a:noFill/>
          <a:ln w="9525">
            <a:noFill/>
            <a:miter lim="800000"/>
            <a:headEnd/>
            <a:tailEnd/>
          </a:ln>
        </p:spPr>
        <p:txBody>
          <a:bodyPr>
            <a:spAutoFit/>
          </a:bodyPr>
          <a:lstStyle/>
          <a:p>
            <a:r>
              <a:rPr lang="en-US" sz="1400">
                <a:latin typeface="Arial" pitchFamily="34" charset="0"/>
                <a:cs typeface="Arial" pitchFamily="34" charset="0"/>
              </a:rPr>
              <a:t>Database</a:t>
            </a:r>
          </a:p>
        </p:txBody>
      </p:sp>
      <p:graphicFrame>
        <p:nvGraphicFramePr>
          <p:cNvPr id="1026" name="Object 16"/>
          <p:cNvGraphicFramePr>
            <a:graphicFrameLocks noChangeAspect="1"/>
          </p:cNvGraphicFramePr>
          <p:nvPr/>
        </p:nvGraphicFramePr>
        <p:xfrm>
          <a:off x="9772651" y="4611688"/>
          <a:ext cx="1960960" cy="874712"/>
        </p:xfrm>
        <a:graphic>
          <a:graphicData uri="http://schemas.openxmlformats.org/presentationml/2006/ole">
            <mc:AlternateContent xmlns:mc="http://schemas.openxmlformats.org/markup-compatibility/2006">
              <mc:Choice xmlns:v="urn:schemas-microsoft-com:vml" Requires="v">
                <p:oleObj spid="_x0000_s1244" name="Visio" r:id="rId4" imgW="741807" imgH="944067" progId="Visio.Drawing.11">
                  <p:embed/>
                </p:oleObj>
              </mc:Choice>
              <mc:Fallback>
                <p:oleObj name="Visio" r:id="rId4" imgW="741807" imgH="944067"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72651" y="4611688"/>
                        <a:ext cx="1960960" cy="874712"/>
                      </a:xfrm>
                      <a:prstGeom prst="rect">
                        <a:avLst/>
                      </a:prstGeom>
                      <a:noFill/>
                      <a:ln>
                        <a:noFill/>
                      </a:ln>
                      <a:effectLst/>
                      <a:extLst>
                        <a:ext uri="{909E8E84-426E-40DD-AFC4-6F175D3DCCD1}">
                          <a14:hiddenFill xmlns:a14="http://schemas.microsoft.com/office/drawing/2010/main">
                            <a:gradFill rotWithShape="1">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35" name="Picture 17" descr="j0292020"/>
          <p:cNvPicPr>
            <a:picLocks noChangeAspect="1" noChangeArrowheads="1"/>
          </p:cNvPicPr>
          <p:nvPr/>
        </p:nvPicPr>
        <p:blipFill>
          <a:blip r:embed="rId6" cstate="print"/>
          <a:srcRect/>
          <a:stretch>
            <a:fillRect/>
          </a:stretch>
        </p:blipFill>
        <p:spPr bwMode="auto">
          <a:xfrm>
            <a:off x="2751772" y="4724400"/>
            <a:ext cx="1613774" cy="884238"/>
          </a:xfrm>
          <a:prstGeom prst="rect">
            <a:avLst/>
          </a:prstGeom>
          <a:noFill/>
          <a:ln w="9525">
            <a:noFill/>
            <a:miter lim="800000"/>
            <a:headEnd/>
            <a:tailEnd/>
          </a:ln>
        </p:spPr>
      </p:pic>
      <p:sp>
        <p:nvSpPr>
          <p:cNvPr id="2" name="Rectangle 1"/>
          <p:cNvSpPr/>
          <p:nvPr/>
        </p:nvSpPr>
        <p:spPr>
          <a:xfrm>
            <a:off x="762000" y="1295400"/>
            <a:ext cx="6172200" cy="2246769"/>
          </a:xfrm>
          <a:prstGeom prst="rect">
            <a:avLst/>
          </a:prstGeom>
        </p:spPr>
        <p:txBody>
          <a:bodyPr>
            <a:spAutoFit/>
          </a:bodyPr>
          <a:lstStyle/>
          <a:p>
            <a:pPr marL="342900" indent="-342900">
              <a:buFont typeface="Wingdings" panose="05000000000000000000" pitchFamily="2" charset="2"/>
              <a:buChar char="Ø"/>
            </a:pPr>
            <a:r>
              <a:rPr lang="en-US" sz="2000" dirty="0">
                <a:latin typeface="Segoe UI" panose="020B0502040204020203" pitchFamily="34" charset="0"/>
                <a:ea typeface="Segoe UI" panose="020B0502040204020203" pitchFamily="34" charset="0"/>
                <a:cs typeface="Segoe UI" panose="020B0502040204020203" pitchFamily="34" charset="0"/>
              </a:rPr>
              <a:t>Batch:</a:t>
            </a:r>
          </a:p>
          <a:p>
            <a:pPr marL="800100" lvl="1" indent="-342900">
              <a:buFont typeface="Wingdings" panose="05000000000000000000" pitchFamily="2" charset="2"/>
              <a:buChar char="Ø"/>
            </a:pPr>
            <a:r>
              <a:rPr lang="en-US" sz="2000" dirty="0">
                <a:latin typeface="Segoe UI" panose="020B0502040204020203" pitchFamily="34" charset="0"/>
                <a:ea typeface="Segoe UI" panose="020B0502040204020203" pitchFamily="34" charset="0"/>
                <a:cs typeface="Segoe UI" panose="020B0502040204020203" pitchFamily="34" charset="0"/>
              </a:rPr>
              <a:t>Is a group of SQL statements submitted together to SQL Server for execution.</a:t>
            </a:r>
          </a:p>
          <a:p>
            <a:pPr marL="800100" lvl="1" indent="-342900">
              <a:buFont typeface="Wingdings" panose="05000000000000000000" pitchFamily="2" charset="2"/>
              <a:buChar char="Ø"/>
            </a:pPr>
            <a:r>
              <a:rPr lang="en-IN" sz="2000" dirty="0">
                <a:latin typeface="Segoe UI" panose="020B0502040204020203" pitchFamily="34" charset="0"/>
                <a:ea typeface="Segoe UI" panose="020B0502040204020203" pitchFamily="34" charset="0"/>
                <a:cs typeface="Segoe UI" panose="020B0502040204020203" pitchFamily="34" charset="0"/>
              </a:rPr>
              <a:t>Compiles the statements as a single executable unit called an execution plan.</a:t>
            </a:r>
            <a:endParaRPr lang="en-US" sz="2000" dirty="0">
              <a:latin typeface="Segoe UI" panose="020B0502040204020203" pitchFamily="34" charset="0"/>
              <a:ea typeface="Segoe UI" panose="020B0502040204020203" pitchFamily="34" charset="0"/>
              <a:cs typeface="Segoe UI" panose="020B0502040204020203" pitchFamily="34" charset="0"/>
            </a:endParaRPr>
          </a:p>
          <a:p>
            <a:pPr marL="800100" lvl="1" indent="-342900">
              <a:buFont typeface="Wingdings" panose="05000000000000000000" pitchFamily="2" charset="2"/>
              <a:buChar char="Ø"/>
            </a:pPr>
            <a:r>
              <a:rPr lang="en-IN" sz="2000" dirty="0">
                <a:latin typeface="Segoe UI" panose="020B0502040204020203" pitchFamily="34" charset="0"/>
                <a:ea typeface="Segoe UI" panose="020B0502040204020203" pitchFamily="34" charset="0"/>
                <a:cs typeface="Segoe UI" panose="020B0502040204020203" pitchFamily="34" charset="0"/>
              </a:rPr>
              <a:t>Uses GO command at the end to send the SQL statements to the instance of SQL Server.</a:t>
            </a:r>
          </a:p>
        </p:txBody>
      </p:sp>
      <p:sp>
        <p:nvSpPr>
          <p:cNvPr id="3" name="Right Arrow 2"/>
          <p:cNvSpPr/>
          <p:nvPr/>
        </p:nvSpPr>
        <p:spPr bwMode="auto">
          <a:xfrm>
            <a:off x="6248400" y="5334000"/>
            <a:ext cx="3429000" cy="381000"/>
          </a:xfrm>
          <a:prstGeom prst="rightArrow">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6110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3"/>
          <p:cNvSpPr txBox="1">
            <a:spLocks noChangeArrowheads="1"/>
          </p:cNvSpPr>
          <p:nvPr/>
        </p:nvSpPr>
        <p:spPr bwMode="auto">
          <a:xfrm>
            <a:off x="210026" y="126425"/>
            <a:ext cx="11830050" cy="584775"/>
          </a:xfrm>
          <a:prstGeom prst="rect">
            <a:avLst/>
          </a:prstGeom>
          <a:noFill/>
          <a:ln w="9525">
            <a:noFill/>
            <a:miter lim="800000"/>
            <a:headEnd/>
            <a:tailEnd/>
          </a:ln>
        </p:spPr>
        <p:txBody>
          <a:bodyPr>
            <a:spAutoFit/>
          </a:bodyPr>
          <a:lstStyle/>
          <a:p>
            <a:pPr>
              <a:spcBef>
                <a:spcPct val="50000"/>
              </a:spcBef>
            </a:pPr>
            <a:r>
              <a:rPr lang="en-US" sz="3200" b="1" dirty="0">
                <a:latin typeface="Segoe UI" panose="020B0502040204020203" pitchFamily="34" charset="0"/>
                <a:ea typeface="Segoe UI" panose="020B0502040204020203" pitchFamily="34" charset="0"/>
                <a:cs typeface="Segoe UI" panose="020B0502040204020203" pitchFamily="34" charset="0"/>
              </a:rPr>
              <a:t>Creating Batches (Contd.)</a:t>
            </a:r>
          </a:p>
        </p:txBody>
      </p:sp>
      <p:sp>
        <p:nvSpPr>
          <p:cNvPr id="2053" name="TextBox 14"/>
          <p:cNvSpPr txBox="1">
            <a:spLocks noChangeArrowheads="1"/>
          </p:cNvSpPr>
          <p:nvPr/>
        </p:nvSpPr>
        <p:spPr bwMode="auto">
          <a:xfrm>
            <a:off x="9982676" y="5562600"/>
            <a:ext cx="2057400" cy="304800"/>
          </a:xfrm>
          <a:prstGeom prst="rect">
            <a:avLst/>
          </a:prstGeom>
          <a:noFill/>
          <a:ln w="9525">
            <a:noFill/>
            <a:miter lim="800000"/>
            <a:headEnd/>
            <a:tailEnd/>
          </a:ln>
        </p:spPr>
        <p:txBody>
          <a:bodyPr>
            <a:spAutoFit/>
          </a:bodyPr>
          <a:lstStyle/>
          <a:p>
            <a:r>
              <a:rPr lang="en-US" sz="1400">
                <a:latin typeface="Arial" pitchFamily="34" charset="0"/>
                <a:cs typeface="Arial" pitchFamily="34" charset="0"/>
              </a:rPr>
              <a:t>Database</a:t>
            </a:r>
          </a:p>
        </p:txBody>
      </p:sp>
      <p:pic>
        <p:nvPicPr>
          <p:cNvPr id="2054" name="Picture 13" descr="j0292020"/>
          <p:cNvPicPr>
            <a:picLocks noChangeAspect="1" noChangeArrowheads="1"/>
          </p:cNvPicPr>
          <p:nvPr/>
        </p:nvPicPr>
        <p:blipFill>
          <a:blip r:embed="rId4" cstate="print"/>
          <a:srcRect/>
          <a:stretch>
            <a:fillRect/>
          </a:stretch>
        </p:blipFill>
        <p:spPr bwMode="auto">
          <a:xfrm>
            <a:off x="2751772" y="4724400"/>
            <a:ext cx="1613774" cy="884238"/>
          </a:xfrm>
          <a:prstGeom prst="rect">
            <a:avLst/>
          </a:prstGeom>
          <a:noFill/>
          <a:ln w="9525">
            <a:noFill/>
            <a:miter lim="800000"/>
            <a:headEnd/>
            <a:tailEnd/>
          </a:ln>
        </p:spPr>
      </p:pic>
      <p:pic>
        <p:nvPicPr>
          <p:cNvPr id="2055" name="Picture 15" descr="GEL-Wide-Arrow-with-Fade-MS-green"/>
          <p:cNvPicPr>
            <a:picLocks noChangeAspect="1" noChangeArrowheads="1"/>
          </p:cNvPicPr>
          <p:nvPr/>
        </p:nvPicPr>
        <p:blipFill>
          <a:blip r:embed="rId5" cstate="print"/>
          <a:srcRect/>
          <a:stretch>
            <a:fillRect/>
          </a:stretch>
        </p:blipFill>
        <p:spPr bwMode="auto">
          <a:xfrm>
            <a:off x="4423411" y="4114800"/>
            <a:ext cx="5182076" cy="1828800"/>
          </a:xfrm>
          <a:prstGeom prst="rect">
            <a:avLst/>
          </a:prstGeom>
          <a:noFill/>
          <a:ln w="9525">
            <a:noFill/>
            <a:miter lim="800000"/>
            <a:headEnd/>
            <a:tailEnd/>
          </a:ln>
        </p:spPr>
      </p:pic>
      <p:graphicFrame>
        <p:nvGraphicFramePr>
          <p:cNvPr id="2050" name="Object 17"/>
          <p:cNvGraphicFramePr>
            <a:graphicFrameLocks noChangeAspect="1"/>
          </p:cNvGraphicFramePr>
          <p:nvPr/>
        </p:nvGraphicFramePr>
        <p:xfrm>
          <a:off x="9772651" y="4611688"/>
          <a:ext cx="1960960" cy="874712"/>
        </p:xfrm>
        <a:graphic>
          <a:graphicData uri="http://schemas.openxmlformats.org/presentationml/2006/ole">
            <mc:AlternateContent xmlns:mc="http://schemas.openxmlformats.org/markup-compatibility/2006">
              <mc:Choice xmlns:v="urn:schemas-microsoft-com:vml" Requires="v">
                <p:oleObj spid="_x0000_s2268" name="Visio" r:id="rId6" imgW="741807" imgH="944067" progId="Visio.Drawing.11">
                  <p:embed/>
                </p:oleObj>
              </mc:Choice>
              <mc:Fallback>
                <p:oleObj name="Visio" r:id="rId6" imgW="741807" imgH="944067"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72651" y="4611688"/>
                        <a:ext cx="1960960" cy="874712"/>
                      </a:xfrm>
                      <a:prstGeom prst="rect">
                        <a:avLst/>
                      </a:prstGeom>
                      <a:noFill/>
                      <a:ln>
                        <a:noFill/>
                      </a:ln>
                      <a:effectLst/>
                      <a:extLst>
                        <a:ext uri="{909E8E84-426E-40DD-AFC4-6F175D3DCCD1}">
                          <a14:hiddenFill xmlns:a14="http://schemas.microsoft.com/office/drawing/2010/main">
                            <a:gradFill rotWithShape="1">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6" name="TextBox 9"/>
          <p:cNvSpPr txBox="1">
            <a:spLocks noChangeArrowheads="1"/>
          </p:cNvSpPr>
          <p:nvPr/>
        </p:nvSpPr>
        <p:spPr bwMode="auto">
          <a:xfrm>
            <a:off x="4937760" y="4419600"/>
            <a:ext cx="2263140" cy="304800"/>
          </a:xfrm>
          <a:prstGeom prst="rect">
            <a:avLst/>
          </a:prstGeom>
          <a:noFill/>
          <a:ln w="9525">
            <a:noFill/>
            <a:miter lim="800000"/>
            <a:headEnd/>
            <a:tailEnd/>
          </a:ln>
        </p:spPr>
        <p:txBody>
          <a:bodyPr>
            <a:spAutoFit/>
          </a:bodyPr>
          <a:lstStyle/>
          <a:p>
            <a:r>
              <a:rPr lang="en-US" sz="1400">
                <a:latin typeface="Arial "/>
              </a:rPr>
              <a:t>Statement 1</a:t>
            </a:r>
          </a:p>
        </p:txBody>
      </p:sp>
      <p:sp>
        <p:nvSpPr>
          <p:cNvPr id="2057" name="TextBox 10"/>
          <p:cNvSpPr txBox="1">
            <a:spLocks noChangeArrowheads="1"/>
          </p:cNvSpPr>
          <p:nvPr/>
        </p:nvSpPr>
        <p:spPr bwMode="auto">
          <a:xfrm>
            <a:off x="4937760" y="4724400"/>
            <a:ext cx="2263140" cy="304800"/>
          </a:xfrm>
          <a:prstGeom prst="rect">
            <a:avLst/>
          </a:prstGeom>
          <a:noFill/>
          <a:ln w="9525">
            <a:noFill/>
            <a:miter lim="800000"/>
            <a:headEnd/>
            <a:tailEnd/>
          </a:ln>
        </p:spPr>
        <p:txBody>
          <a:bodyPr>
            <a:spAutoFit/>
          </a:bodyPr>
          <a:lstStyle/>
          <a:p>
            <a:r>
              <a:rPr lang="en-US" sz="1400">
                <a:latin typeface="Arial "/>
              </a:rPr>
              <a:t>Statement 2</a:t>
            </a:r>
          </a:p>
        </p:txBody>
      </p:sp>
      <p:sp>
        <p:nvSpPr>
          <p:cNvPr id="2058" name="TextBox 11"/>
          <p:cNvSpPr txBox="1">
            <a:spLocks noChangeArrowheads="1"/>
          </p:cNvSpPr>
          <p:nvPr/>
        </p:nvSpPr>
        <p:spPr bwMode="auto">
          <a:xfrm>
            <a:off x="4912043" y="5029200"/>
            <a:ext cx="2263140" cy="304800"/>
          </a:xfrm>
          <a:prstGeom prst="rect">
            <a:avLst/>
          </a:prstGeom>
          <a:noFill/>
          <a:ln w="9525">
            <a:noFill/>
            <a:miter lim="800000"/>
            <a:headEnd/>
            <a:tailEnd/>
          </a:ln>
        </p:spPr>
        <p:txBody>
          <a:bodyPr>
            <a:spAutoFit/>
          </a:bodyPr>
          <a:lstStyle/>
          <a:p>
            <a:r>
              <a:rPr lang="en-US" sz="1400">
                <a:latin typeface="Arial "/>
              </a:rPr>
              <a:t>Statement 3</a:t>
            </a:r>
          </a:p>
        </p:txBody>
      </p:sp>
      <p:sp>
        <p:nvSpPr>
          <p:cNvPr id="2059" name="TextBox 12"/>
          <p:cNvSpPr txBox="1">
            <a:spLocks noChangeArrowheads="1"/>
          </p:cNvSpPr>
          <p:nvPr/>
        </p:nvSpPr>
        <p:spPr bwMode="auto">
          <a:xfrm>
            <a:off x="4918473" y="5334000"/>
            <a:ext cx="2263140" cy="304800"/>
          </a:xfrm>
          <a:prstGeom prst="rect">
            <a:avLst/>
          </a:prstGeom>
          <a:noFill/>
          <a:ln w="9525">
            <a:noFill/>
            <a:miter lim="800000"/>
            <a:headEnd/>
            <a:tailEnd/>
          </a:ln>
        </p:spPr>
        <p:txBody>
          <a:bodyPr>
            <a:spAutoFit/>
          </a:bodyPr>
          <a:lstStyle/>
          <a:p>
            <a:r>
              <a:rPr lang="en-US" sz="1400">
                <a:latin typeface="Arial "/>
              </a:rPr>
              <a:t>Statement 4</a:t>
            </a:r>
          </a:p>
        </p:txBody>
      </p:sp>
      <p:sp>
        <p:nvSpPr>
          <p:cNvPr id="18" name="Rectangle 17"/>
          <p:cNvSpPr/>
          <p:nvPr/>
        </p:nvSpPr>
        <p:spPr>
          <a:xfrm>
            <a:off x="4937760" y="4457700"/>
            <a:ext cx="1543050" cy="1143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Rectangle 1"/>
          <p:cNvSpPr/>
          <p:nvPr/>
        </p:nvSpPr>
        <p:spPr>
          <a:xfrm>
            <a:off x="605424" y="1143000"/>
            <a:ext cx="8005175" cy="2246769"/>
          </a:xfrm>
          <a:prstGeom prst="rect">
            <a:avLst/>
          </a:prstGeom>
        </p:spPr>
        <p:txBody>
          <a:bodyPr wrap="square">
            <a:spAutoFit/>
          </a:bodyPr>
          <a:lstStyle/>
          <a:p>
            <a:pPr marL="342900" indent="-342900">
              <a:buFont typeface="Wingdings" panose="05000000000000000000" pitchFamily="2" charset="2"/>
              <a:buChar char="Ø"/>
            </a:pPr>
            <a:r>
              <a:rPr lang="en-US" sz="2000" dirty="0"/>
              <a:t>Batch:</a:t>
            </a:r>
            <a:endParaRPr lang="en-IN" sz="2000" dirty="0">
              <a:cs typeface="Times New Roman" pitchFamily="18" charset="0"/>
            </a:endParaRPr>
          </a:p>
          <a:p>
            <a:pPr marL="800100" lvl="1" indent="-342900">
              <a:buFont typeface="Wingdings" panose="05000000000000000000" pitchFamily="2" charset="2"/>
              <a:buChar char="Ø"/>
            </a:pPr>
            <a:r>
              <a:rPr lang="en-US" sz="2000" dirty="0">
                <a:cs typeface="Times New Roman" pitchFamily="18" charset="0"/>
              </a:rPr>
              <a:t>Is a group of SQL statements submitted together to SQL Server for execution.</a:t>
            </a:r>
          </a:p>
          <a:p>
            <a:pPr marL="800100" lvl="1" indent="-342900">
              <a:buFont typeface="Wingdings" panose="05000000000000000000" pitchFamily="2" charset="2"/>
              <a:buChar char="Ø"/>
            </a:pPr>
            <a:r>
              <a:rPr lang="en-IN" sz="2000" dirty="0">
                <a:cs typeface="Times New Roman" pitchFamily="18" charset="0"/>
              </a:rPr>
              <a:t>Compiles the statements as a single executable unit called an execution plan.</a:t>
            </a:r>
            <a:endParaRPr lang="en-US" sz="2000" dirty="0">
              <a:cs typeface="Times New Roman" pitchFamily="18" charset="0"/>
            </a:endParaRPr>
          </a:p>
          <a:p>
            <a:pPr marL="800100" lvl="1" indent="-342900">
              <a:buFont typeface="Wingdings" panose="05000000000000000000" pitchFamily="2" charset="2"/>
              <a:buChar char="Ø"/>
            </a:pPr>
            <a:r>
              <a:rPr lang="en-IN" sz="2000" dirty="0">
                <a:cs typeface="Times New Roman" pitchFamily="18" charset="0"/>
              </a:rPr>
              <a:t>Uses GO command at the end to send the SQL statements to the instance of SQL Server.</a:t>
            </a:r>
          </a:p>
        </p:txBody>
      </p:sp>
    </p:spTree>
    <p:extLst>
      <p:ext uri="{BB962C8B-B14F-4D97-AF65-F5344CB8AC3E}">
        <p14:creationId xmlns:p14="http://schemas.microsoft.com/office/powerpoint/2010/main" val="4173919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10026" y="126425"/>
            <a:ext cx="11830050" cy="584775"/>
          </a:xfrm>
          <a:prstGeom prst="rect">
            <a:avLst/>
          </a:prstGeom>
          <a:noFill/>
          <a:ln w="9525">
            <a:noFill/>
            <a:miter lim="800000"/>
            <a:headEnd/>
            <a:tailEnd/>
          </a:ln>
        </p:spPr>
        <p:txBody>
          <a:bodyPr>
            <a:spAutoFit/>
          </a:bodyPr>
          <a:lstStyle/>
          <a:p>
            <a:pPr>
              <a:spcBef>
                <a:spcPct val="50000"/>
              </a:spcBef>
            </a:pPr>
            <a:r>
              <a:rPr lang="en-US" sz="3200" b="1" dirty="0">
                <a:latin typeface="Segoe UI" panose="020B0502040204020203" pitchFamily="34" charset="0"/>
                <a:ea typeface="Segoe UI" panose="020B0502040204020203" pitchFamily="34" charset="0"/>
                <a:cs typeface="Segoe UI" panose="020B0502040204020203" pitchFamily="34" charset="0"/>
              </a:rPr>
              <a:t>Creating Batches (Contd.)</a:t>
            </a:r>
          </a:p>
        </p:txBody>
      </p:sp>
      <p:sp>
        <p:nvSpPr>
          <p:cNvPr id="2" name="Rectangle 1"/>
          <p:cNvSpPr/>
          <p:nvPr/>
        </p:nvSpPr>
        <p:spPr>
          <a:xfrm>
            <a:off x="685800" y="1066800"/>
            <a:ext cx="9067800" cy="1938992"/>
          </a:xfrm>
          <a:prstGeom prst="rect">
            <a:avLst/>
          </a:prstGeom>
        </p:spPr>
        <p:txBody>
          <a:bodyPr wrap="square">
            <a:spAutoFit/>
          </a:bodyPr>
          <a:lstStyle/>
          <a:p>
            <a:pPr marL="342900" indent="-342900">
              <a:buFont typeface="Wingdings" panose="05000000000000000000" pitchFamily="2" charset="2"/>
              <a:buChar char="Ø"/>
            </a:pPr>
            <a:r>
              <a:rPr lang="en-US" sz="2400" dirty="0"/>
              <a:t>Using variables:</a:t>
            </a:r>
          </a:p>
          <a:p>
            <a:pPr marL="742950" lvl="1" indent="-285750">
              <a:buFont typeface="Wingdings" panose="05000000000000000000" pitchFamily="2" charset="2"/>
              <a:buChar char="Ø"/>
            </a:pPr>
            <a:r>
              <a:rPr lang="en-US" sz="2400" dirty="0">
                <a:cs typeface="Times New Roman" pitchFamily="18" charset="0"/>
              </a:rPr>
              <a:t>Batch </a:t>
            </a:r>
            <a:r>
              <a:rPr lang="en-IN" sz="2400" dirty="0">
                <a:cs typeface="Times New Roman" pitchFamily="18" charset="0"/>
              </a:rPr>
              <a:t>uses variables to store values during execution.</a:t>
            </a:r>
          </a:p>
          <a:p>
            <a:pPr marL="742950" lvl="1" indent="-285750">
              <a:buFont typeface="Wingdings" panose="05000000000000000000" pitchFamily="2" charset="2"/>
              <a:buChar char="Ø"/>
            </a:pPr>
            <a:r>
              <a:rPr lang="en-US" sz="2400" dirty="0">
                <a:cs typeface="Times New Roman" pitchFamily="18" charset="0"/>
              </a:rPr>
              <a:t>A variable must be declared by using the DECLARE statement. </a:t>
            </a:r>
          </a:p>
          <a:p>
            <a:pPr marL="742950" lvl="1" indent="-285750">
              <a:buFont typeface="Wingdings" panose="05000000000000000000" pitchFamily="2" charset="2"/>
              <a:buChar char="Ø"/>
            </a:pPr>
            <a:r>
              <a:rPr lang="en-US" sz="2400" dirty="0">
                <a:cs typeface="Times New Roman" pitchFamily="18" charset="0"/>
              </a:rPr>
              <a:t>A variable name is always preceded by the ‘@’ symbol</a:t>
            </a:r>
            <a:r>
              <a:rPr lang="en-US" sz="2400" dirty="0" smtClean="0">
                <a:cs typeface="Times New Roman" pitchFamily="18" charset="0"/>
              </a:rPr>
              <a:t>.</a:t>
            </a:r>
            <a:endParaRPr lang="en-IN" sz="2400" dirty="0">
              <a:cs typeface="Times New Roman" pitchFamily="18" charset="0"/>
            </a:endParaRPr>
          </a:p>
        </p:txBody>
      </p:sp>
      <p:sp>
        <p:nvSpPr>
          <p:cNvPr id="7" name="Rounded Rectangle 6"/>
          <p:cNvSpPr/>
          <p:nvPr/>
        </p:nvSpPr>
        <p:spPr bwMode="auto">
          <a:xfrm>
            <a:off x="1233043" y="3554743"/>
            <a:ext cx="4002315" cy="814387"/>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8" name="AutoShape 25"/>
          <p:cNvSpPr>
            <a:spLocks noChangeArrowheads="1"/>
          </p:cNvSpPr>
          <p:nvPr/>
        </p:nvSpPr>
        <p:spPr bwMode="auto">
          <a:xfrm>
            <a:off x="1212167" y="3220024"/>
            <a:ext cx="2216833" cy="384959"/>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GB" b="1" dirty="0" smtClean="0">
                <a:solidFill>
                  <a:schemeClr val="bg1"/>
                </a:solidFill>
                <a:cs typeface="Arial" charset="0"/>
              </a:rPr>
              <a:t>Syntax</a:t>
            </a:r>
            <a:endParaRPr lang="en-GB" b="1" dirty="0">
              <a:solidFill>
                <a:schemeClr val="bg1"/>
              </a:solidFill>
              <a:cs typeface="Arial"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788" y="3700116"/>
            <a:ext cx="3505200" cy="523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bwMode="auto">
          <a:xfrm>
            <a:off x="1189202" y="5181600"/>
            <a:ext cx="5419322" cy="121920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1" name="AutoShape 25"/>
          <p:cNvSpPr>
            <a:spLocks noChangeArrowheads="1"/>
          </p:cNvSpPr>
          <p:nvPr/>
        </p:nvSpPr>
        <p:spPr bwMode="auto">
          <a:xfrm>
            <a:off x="1189202" y="4846881"/>
            <a:ext cx="2216833" cy="384959"/>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GB" b="1" dirty="0" smtClean="0">
                <a:solidFill>
                  <a:schemeClr val="bg1"/>
                </a:solidFill>
                <a:cs typeface="Arial" charset="0"/>
              </a:rPr>
              <a:t>Example</a:t>
            </a:r>
            <a:endParaRPr lang="en-GB" b="1" dirty="0">
              <a:solidFill>
                <a:schemeClr val="bg1"/>
              </a:solidFill>
              <a:cs typeface="Arial" charset="0"/>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5413135"/>
            <a:ext cx="4179982"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9903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3"/>
          <p:cNvSpPr txBox="1">
            <a:spLocks noChangeArrowheads="1"/>
          </p:cNvSpPr>
          <p:nvPr/>
        </p:nvSpPr>
        <p:spPr bwMode="auto">
          <a:xfrm>
            <a:off x="207884" y="711201"/>
            <a:ext cx="11830050" cy="584775"/>
          </a:xfrm>
          <a:prstGeom prst="rect">
            <a:avLst/>
          </a:prstGeom>
          <a:noFill/>
          <a:ln w="9525">
            <a:noFill/>
            <a:miter lim="800000"/>
            <a:headEnd/>
            <a:tailEnd/>
          </a:ln>
        </p:spPr>
        <p:txBody>
          <a:bodyPr>
            <a:spAutoFit/>
          </a:bodyPr>
          <a:lstStyle/>
          <a:p>
            <a:pPr>
              <a:spcBef>
                <a:spcPct val="50000"/>
              </a:spcBef>
            </a:pPr>
            <a:r>
              <a:rPr lang="en-US" sz="3200" b="1" dirty="0">
                <a:latin typeface="Segoe UI" panose="020B0502040204020203" pitchFamily="34" charset="0"/>
                <a:ea typeface="Segoe UI" panose="020B0502040204020203" pitchFamily="34" charset="0"/>
                <a:cs typeface="Segoe UI" panose="020B0502040204020203" pitchFamily="34" charset="0"/>
              </a:rPr>
              <a:t>Creating Batches (Contd.)</a:t>
            </a:r>
          </a:p>
        </p:txBody>
      </p:sp>
      <p:sp>
        <p:nvSpPr>
          <p:cNvPr id="2" name="Rectangle 1"/>
          <p:cNvSpPr/>
          <p:nvPr/>
        </p:nvSpPr>
        <p:spPr>
          <a:xfrm>
            <a:off x="990600" y="2044006"/>
            <a:ext cx="10363200" cy="3416320"/>
          </a:xfrm>
          <a:prstGeom prst="rect">
            <a:avLst/>
          </a:prstGeom>
        </p:spPr>
        <p:txBody>
          <a:bodyPr wrap="square">
            <a:spAutoFit/>
          </a:bodyPr>
          <a:lstStyle/>
          <a:p>
            <a:pPr marL="342900" indent="-342900">
              <a:buFont typeface="Wingdings" panose="05000000000000000000" pitchFamily="2" charset="2"/>
              <a:buChar char="Ø"/>
            </a:pPr>
            <a:r>
              <a:rPr lang="en-US" sz="2400" dirty="0"/>
              <a:t>Displaying user-defined messages</a:t>
            </a:r>
            <a:r>
              <a:rPr lang="en-US" sz="2400" dirty="0" smtClean="0"/>
              <a:t>:</a:t>
            </a:r>
          </a:p>
          <a:p>
            <a:pPr marL="342900" indent="-342900">
              <a:buFont typeface="Wingdings" panose="05000000000000000000" pitchFamily="2" charset="2"/>
              <a:buChar char="Ø"/>
            </a:pPr>
            <a:endParaRPr lang="en-US" sz="2400" dirty="0"/>
          </a:p>
          <a:p>
            <a:pPr marL="800100" lvl="1" indent="-342900">
              <a:buFont typeface="Wingdings" panose="05000000000000000000" pitchFamily="2" charset="2"/>
              <a:buChar char="Ø"/>
            </a:pPr>
            <a:r>
              <a:rPr lang="en-US" sz="2400" dirty="0">
                <a:cs typeface="Times New Roman" pitchFamily="18" charset="0"/>
              </a:rPr>
              <a:t>A batch uses the PRINT statement to display user-defined messages and values of variables.</a:t>
            </a:r>
          </a:p>
          <a:p>
            <a:pPr marL="800100" lvl="1" indent="-342900">
              <a:buFont typeface="Wingdings" panose="05000000000000000000" pitchFamily="2" charset="2"/>
              <a:buChar char="Ø"/>
            </a:pPr>
            <a:r>
              <a:rPr lang="en-US" sz="2400" dirty="0">
                <a:cs typeface="Times New Roman" pitchFamily="18" charset="0"/>
              </a:rPr>
              <a:t>For example:</a:t>
            </a:r>
          </a:p>
          <a:p>
            <a:pPr marL="1657350" lvl="3" indent="-342900">
              <a:buFont typeface="Wingdings" panose="05000000000000000000" pitchFamily="2" charset="2"/>
              <a:buChar char="Ø"/>
            </a:pPr>
            <a:r>
              <a:rPr lang="en-IN" sz="2400" dirty="0">
                <a:cs typeface="Courier New" pitchFamily="49" charset="0"/>
              </a:rPr>
              <a:t>PRINT @Rate</a:t>
            </a:r>
          </a:p>
          <a:p>
            <a:pPr marL="800100" lvl="1" indent="-342900">
              <a:buFont typeface="Wingdings" panose="05000000000000000000" pitchFamily="2" charset="2"/>
              <a:buChar char="Ø"/>
            </a:pPr>
            <a:r>
              <a:rPr lang="en-US" sz="2400" dirty="0">
                <a:cs typeface="Times New Roman" pitchFamily="18" charset="0"/>
              </a:rPr>
              <a:t>You can also use comment entries in batches in the following ways:</a:t>
            </a:r>
          </a:p>
          <a:p>
            <a:pPr marL="1257300" lvl="2" indent="-342900">
              <a:buFont typeface="Wingdings" panose="05000000000000000000" pitchFamily="2" charset="2"/>
              <a:buChar char="Ø"/>
            </a:pPr>
            <a:r>
              <a:rPr lang="en-US" sz="2400" dirty="0">
                <a:cs typeface="Times New Roman" pitchFamily="18" charset="0"/>
              </a:rPr>
              <a:t>Multiple line comment entries enclosed within /* and */</a:t>
            </a:r>
          </a:p>
          <a:p>
            <a:pPr marL="1257300" lvl="2" indent="-342900">
              <a:buFont typeface="Wingdings" panose="05000000000000000000" pitchFamily="2" charset="2"/>
              <a:buChar char="Ø"/>
            </a:pPr>
            <a:r>
              <a:rPr lang="en-US" sz="2400" dirty="0">
                <a:cs typeface="Times New Roman" pitchFamily="18" charset="0"/>
              </a:rPr>
              <a:t>Single line comment entry starting with -- (double hyphens)</a:t>
            </a:r>
          </a:p>
        </p:txBody>
      </p:sp>
    </p:spTree>
    <p:extLst>
      <p:ext uri="{BB962C8B-B14F-4D97-AF65-F5344CB8AC3E}">
        <p14:creationId xmlns:p14="http://schemas.microsoft.com/office/powerpoint/2010/main" val="3190599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207884" y="711201"/>
            <a:ext cx="11830050" cy="584775"/>
          </a:xfrm>
          <a:prstGeom prst="rect">
            <a:avLst/>
          </a:prstGeom>
          <a:noFill/>
          <a:ln w="9525">
            <a:noFill/>
            <a:miter lim="800000"/>
            <a:headEnd/>
            <a:tailEnd/>
          </a:ln>
        </p:spPr>
        <p:txBody>
          <a:bodyPr>
            <a:spAutoFit/>
          </a:bodyPr>
          <a:lstStyle/>
          <a:p>
            <a:pPr>
              <a:spcBef>
                <a:spcPct val="50000"/>
              </a:spcBef>
            </a:pPr>
            <a:r>
              <a:rPr lang="en-US" sz="3200" b="1" dirty="0">
                <a:cs typeface="Times New Roman" pitchFamily="18" charset="0"/>
              </a:rPr>
              <a:t>Creating Batches (Contd.)</a:t>
            </a:r>
          </a:p>
        </p:txBody>
      </p:sp>
      <p:sp>
        <p:nvSpPr>
          <p:cNvPr id="3" name="Rectangle 2"/>
          <p:cNvSpPr/>
          <p:nvPr/>
        </p:nvSpPr>
        <p:spPr>
          <a:xfrm>
            <a:off x="954066" y="2057400"/>
            <a:ext cx="9982200" cy="3785652"/>
          </a:xfrm>
          <a:prstGeom prst="rect">
            <a:avLst/>
          </a:prstGeom>
        </p:spPr>
        <p:txBody>
          <a:bodyPr wrap="square">
            <a:spAutoFit/>
          </a:bodyPr>
          <a:lstStyle/>
          <a:p>
            <a:pPr marL="342900" indent="-342900">
              <a:buFont typeface="Wingdings" panose="05000000000000000000" pitchFamily="2" charset="2"/>
              <a:buChar char="Ø"/>
            </a:pPr>
            <a:r>
              <a:rPr lang="en-US" sz="2400" dirty="0"/>
              <a:t>Guidelines to create batches:</a:t>
            </a:r>
          </a:p>
          <a:p>
            <a:pPr marL="800100" lvl="1" indent="-342900">
              <a:buFont typeface="Wingdings" panose="05000000000000000000" pitchFamily="2" charset="2"/>
              <a:buChar char="Ø"/>
            </a:pPr>
            <a:r>
              <a:rPr lang="en-US" sz="2400" dirty="0">
                <a:cs typeface="Times New Roman" pitchFamily="18" charset="0"/>
              </a:rPr>
              <a:t>While creating batches, you need to consider the following restrictions:</a:t>
            </a:r>
          </a:p>
          <a:p>
            <a:pPr marL="1257300" lvl="2" indent="-342900">
              <a:buFont typeface="Wingdings" panose="05000000000000000000" pitchFamily="2" charset="2"/>
              <a:buChar char="Ø"/>
            </a:pPr>
            <a:r>
              <a:rPr lang="en-US" sz="2400" dirty="0">
                <a:cs typeface="Times New Roman" pitchFamily="18" charset="0"/>
              </a:rPr>
              <a:t>You cannot bind rules and defaults to columns and use them in the same batch.</a:t>
            </a:r>
          </a:p>
          <a:p>
            <a:pPr marL="1257300" lvl="2" indent="-342900">
              <a:buFont typeface="Wingdings" panose="05000000000000000000" pitchFamily="2" charset="2"/>
              <a:buChar char="Ø"/>
            </a:pPr>
            <a:r>
              <a:rPr lang="en-US" sz="2400" dirty="0">
                <a:cs typeface="Times New Roman" pitchFamily="18" charset="0"/>
              </a:rPr>
              <a:t>You cannot define and use the CHECK constraint in the same batch.</a:t>
            </a:r>
          </a:p>
          <a:p>
            <a:pPr marL="1257300" lvl="2" indent="-342900">
              <a:buFont typeface="Wingdings" panose="05000000000000000000" pitchFamily="2" charset="2"/>
              <a:buChar char="Ø"/>
            </a:pPr>
            <a:r>
              <a:rPr lang="en-US" sz="2400" dirty="0">
                <a:cs typeface="Times New Roman" pitchFamily="18" charset="0"/>
              </a:rPr>
              <a:t>You cannot drop objects and recreate them in the same batch.</a:t>
            </a:r>
          </a:p>
          <a:p>
            <a:pPr marL="1257300" lvl="2" indent="-342900">
              <a:buFont typeface="Wingdings" panose="05000000000000000000" pitchFamily="2" charset="2"/>
              <a:buChar char="Ø"/>
            </a:pPr>
            <a:r>
              <a:rPr lang="en-US" sz="2400" dirty="0">
                <a:cs typeface="Times New Roman" pitchFamily="18" charset="0"/>
              </a:rPr>
              <a:t>You cannot alter a table by adding a column and then refer to the new columns in the batch created earlier.</a:t>
            </a:r>
          </a:p>
        </p:txBody>
      </p:sp>
    </p:spTree>
    <p:extLst>
      <p:ext uri="{BB962C8B-B14F-4D97-AF65-F5344CB8AC3E}">
        <p14:creationId xmlns:p14="http://schemas.microsoft.com/office/powerpoint/2010/main" val="355425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Build_Template_16x9">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E506D9C0288448950D5641B486D044" ma:contentTypeVersion="0" ma:contentTypeDescription="Create a new document." ma:contentTypeScope="" ma:versionID="d30f30c4119a4cc08797ccd714b03db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2387983-0FEF-4D27-9CA7-D7805F3B4442}"/>
</file>

<file path=customXml/itemProps2.xml><?xml version="1.0" encoding="utf-8"?>
<ds:datastoreItem xmlns:ds="http://schemas.openxmlformats.org/officeDocument/2006/customXml" ds:itemID="{3AF0AF93-A498-4FAA-9413-3CEB2340CEB2}"/>
</file>

<file path=customXml/itemProps3.xml><?xml version="1.0" encoding="utf-8"?>
<ds:datastoreItem xmlns:ds="http://schemas.openxmlformats.org/officeDocument/2006/customXml" ds:itemID="{DC49EE5A-8130-45BF-BD3B-5698E2A43B4A}"/>
</file>

<file path=docProps/app.xml><?xml version="1.0" encoding="utf-8"?>
<Properties xmlns="http://schemas.openxmlformats.org/officeDocument/2006/extended-properties" xmlns:vt="http://schemas.openxmlformats.org/officeDocument/2006/docPropsVTypes">
  <Template/>
  <TotalTime>1760</TotalTime>
  <Words>908</Words>
  <Application>Microsoft Office PowerPoint</Application>
  <PresentationFormat>Custom</PresentationFormat>
  <Paragraphs>126</Paragraphs>
  <Slides>19</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Build_Template_16x9</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Dinoop Unnikrishnan</dc:creator>
  <cp:lastModifiedBy>Dhanisha Narayanan</cp:lastModifiedBy>
  <cp:revision>216</cp:revision>
  <dcterms:created xsi:type="dcterms:W3CDTF">2015-03-19T06:19:49Z</dcterms:created>
  <dcterms:modified xsi:type="dcterms:W3CDTF">2015-09-28T08:33:51Z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0x01010022E506D9C0288448950D5641B486D044</vt:lpwstr>
  </property>
</Properties>
</file>