
<file path=[Content_Types].xml><?xml version="1.0" encoding="utf-8"?>
<Types xmlns="http://schemas.openxmlformats.org/package/2006/content-types"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5" r:id="rId11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38" y="204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0D723-8A7D-4E0F-9CF9-9A9181C4F0B3}" type="datetimeFigureOut">
              <a:rPr lang="en-US" smtClean="0"/>
              <a:t>9/29/2015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9C04-D52B-4659-ACEC-19BC50E0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5670380"/>
            <a:ext cx="11799191" cy="896552"/>
          </a:xfrm>
        </p:spPr>
        <p:txBody>
          <a:bodyPr lIns="150586" tIns="120468" rIns="150586" bIns="120468" anchor="b">
            <a:noAutofit/>
          </a:bodyPr>
          <a:lstStyle>
            <a:lvl1pPr>
              <a:defRPr sz="1600" baseline="0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609" y="2084174"/>
            <a:ext cx="11799190" cy="89499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6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Rationale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9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7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2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8600"/>
            <a:ext cx="11799191" cy="896552"/>
          </a:xfrm>
        </p:spPr>
        <p:txBody>
          <a:bodyPr lIns="150586" tIns="120468" rIns="150586" bIns="120468" anchor="ctr">
            <a:noAutofit/>
          </a:bodyPr>
          <a:lstStyle>
            <a:lvl1pPr>
              <a:lnSpc>
                <a:spcPct val="90000"/>
              </a:lnSpc>
              <a:defRPr sz="5400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0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11799191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03126" y="2084172"/>
            <a:ext cx="8168672" cy="4482760"/>
          </a:xfrm>
        </p:spPr>
        <p:txBody>
          <a:bodyPr lIns="150586" tIns="120468" rIns="150586" bIns="120468">
            <a:noAutofit/>
          </a:bodyPr>
          <a:lstStyle>
            <a:lvl1pPr>
              <a:defRPr sz="30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2084172"/>
            <a:ext cx="2722891" cy="4482760"/>
          </a:xfrm>
        </p:spPr>
        <p:txBody>
          <a:bodyPr lIns="150586" tIns="120468" rIns="150586" bIns="120468">
            <a:noAutofit/>
          </a:bodyPr>
          <a:lstStyle>
            <a:lvl1pPr algn="l" defTabSz="752736" rtl="0" eaLnBrk="1" latinLnBrk="0" hangingPunct="1">
              <a:spcBef>
                <a:spcPct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188184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376367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608984" indent="0" algn="l" defTabSz="752736" rtl="0" eaLnBrk="1" latinLnBrk="0" hangingPunct="1">
              <a:spcBef>
                <a:spcPct val="0"/>
              </a:spcBef>
              <a:buNone/>
              <a:defRPr lang="en-US" sz="13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5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0237" y="2084174"/>
            <a:ext cx="9983932" cy="89499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2084175"/>
            <a:ext cx="2722891" cy="4481203"/>
          </a:xfrm>
        </p:spPr>
        <p:txBody>
          <a:bodyPr vert="horz" lIns="150586" tIns="120468" rIns="150586" bIns="120468" rtlCol="0">
            <a:noAutofit/>
          </a:bodyPr>
          <a:lstStyle>
            <a:lvl1pPr>
              <a:defRPr lang="en-US" sz="2000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2722891" cy="5377755"/>
          </a:xfrm>
        </p:spPr>
        <p:txBody>
          <a:bodyPr lIns="150586" tIns="120468" rIns="150586" bIns="120468"/>
          <a:lstStyle>
            <a:lvl1pPr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63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wrap="square" lIns="150586" tIns="120468" rIns="150586" bIns="120468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344"/>
              </a:spcAft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5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5" y="1194773"/>
            <a:ext cx="4538151" cy="44684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3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spcAft>
                <a:spcPts val="1344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7" y="1187620"/>
            <a:ext cx="4552674" cy="44827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2611" y="291070"/>
            <a:ext cx="11799190" cy="896552"/>
          </a:xfrm>
        </p:spPr>
        <p:txBody>
          <a:bodyPr vert="horz" lIns="150586" tIns="37646" rIns="150586" bIns="37646" rtlCol="0" anchor="t">
            <a:noAutofit/>
          </a:bodyPr>
          <a:lstStyle>
            <a:lvl1pPr>
              <a:defRPr lang="en-US" sz="4000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60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2605" y="1187620"/>
            <a:ext cx="11799191" cy="5379314"/>
          </a:xfrm>
          <a:prstGeom prst="rect">
            <a:avLst/>
          </a:prstGeom>
        </p:spPr>
        <p:txBody>
          <a:bodyPr vert="horz" lIns="150602" tIns="120481" rIns="150602" bIns="120481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2608" y="292625"/>
            <a:ext cx="11799190" cy="894996"/>
          </a:xfrm>
          <a:prstGeom prst="rect">
            <a:avLst/>
          </a:prstGeom>
        </p:spPr>
        <p:txBody>
          <a:bodyPr vert="horz" lIns="150602" tIns="37650" rIns="150602" bIns="3765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8610" y="6356353"/>
            <a:ext cx="12035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Odessa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9" r:id="rId11"/>
    <p:sldLayoutId id="2147483680" r:id="rId12"/>
    <p:sldLayoutId id="2147483676" r:id="rId13"/>
  </p:sldLayoutIdLst>
  <p:hf sldNum="0" hdr="0" dt="0"/>
  <p:txStyles>
    <p:titleStyle>
      <a:lvl1pPr algn="l" defTabSz="752816" rtl="0" eaLnBrk="1" latinLnBrk="0" hangingPunct="1">
        <a:spcBef>
          <a:spcPct val="0"/>
        </a:spcBef>
        <a:buNone/>
        <a:defRPr sz="4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3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23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376407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09049" indent="-232641" algn="l" defTabSz="75281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50839" indent="-241789" algn="l" defTabSz="752816" rtl="0" eaLnBrk="1" latinLnBrk="0" hangingPunct="1">
        <a:spcBef>
          <a:spcPct val="20000"/>
        </a:spcBef>
        <a:buFont typeface="Arial" pitchFamily="34" charset="0"/>
        <a:buChar char="»"/>
        <a:defRPr sz="15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070243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6650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058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9465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640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2816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9224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5631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2039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5844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34855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1262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1982" y="241012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9525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Function </a:t>
            </a:r>
            <a:r>
              <a:rPr lang="en-US" sz="2000" dirty="0"/>
              <a:t>is a database object in Sql Server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</a:t>
            </a:r>
            <a:r>
              <a:rPr lang="en-US" sz="2000" dirty="0" smtClean="0"/>
              <a:t>t </a:t>
            </a:r>
            <a:r>
              <a:rPr lang="en-US" sz="2000" dirty="0"/>
              <a:t>is a set of </a:t>
            </a:r>
            <a:r>
              <a:rPr lang="en-US" sz="2000" dirty="0" smtClean="0"/>
              <a:t>Sql statements </a:t>
            </a:r>
            <a:r>
              <a:rPr lang="en-US" sz="2000" dirty="0"/>
              <a:t>that accepts only input parameters, perform actions and return the result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Function can return only single value or a table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Can’t </a:t>
            </a:r>
            <a:r>
              <a:rPr lang="en-US" sz="2000" dirty="0"/>
              <a:t>use function to Insert, Update, Delete records in the database table(s). </a:t>
            </a:r>
            <a:endParaRPr lang="en-US" sz="20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3198167"/>
            <a:ext cx="2569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Types of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3044" y="3711878"/>
            <a:ext cx="38476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System Defined </a:t>
            </a:r>
            <a:r>
              <a:rPr lang="en-US" sz="2400" dirty="0" smtClean="0"/>
              <a:t>Function</a:t>
            </a:r>
          </a:p>
          <a:p>
            <a:r>
              <a:rPr lang="en-US" dirty="0" smtClean="0"/>
              <a:t>         </a:t>
            </a:r>
            <a:endParaRPr lang="en-US" dirty="0"/>
          </a:p>
          <a:p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375927" y="4241631"/>
            <a:ext cx="880632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Scalar </a:t>
            </a:r>
            <a:r>
              <a:rPr lang="en-US" sz="2000" b="1" dirty="0" smtClean="0"/>
              <a:t>Function </a:t>
            </a:r>
            <a:r>
              <a:rPr lang="en-US" sz="2000" dirty="0" smtClean="0"/>
              <a:t>:  </a:t>
            </a:r>
            <a:r>
              <a:rPr lang="en-US" sz="2000" dirty="0"/>
              <a:t>Scalar functions operates on a single value and </a:t>
            </a:r>
            <a:r>
              <a:rPr lang="en-US" sz="2000" dirty="0" smtClean="0"/>
              <a:t>returns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a single </a:t>
            </a:r>
            <a:r>
              <a:rPr lang="en-US" sz="2000" dirty="0" smtClean="0"/>
              <a:t>value.</a:t>
            </a:r>
          </a:p>
          <a:p>
            <a:r>
              <a:rPr lang="en-US" sz="2000" dirty="0" smtClean="0"/>
              <a:t> ex</a:t>
            </a:r>
            <a:r>
              <a:rPr lang="en-US" sz="2000" dirty="0" smtClean="0">
                <a:sym typeface="Wingdings" panose="05000000000000000000" pitchFamily="2" charset="2"/>
              </a:rPr>
              <a:t> -</a:t>
            </a:r>
            <a:r>
              <a:rPr lang="en-US" sz="2000" dirty="0" smtClean="0"/>
              <a:t> Rand(),Round(),Upper(),Convert(),abs() etc..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362357" y="5387236"/>
            <a:ext cx="92806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Aggregate </a:t>
            </a:r>
            <a:r>
              <a:rPr lang="en-US" sz="2000" b="1" dirty="0" smtClean="0"/>
              <a:t>Function </a:t>
            </a:r>
            <a:r>
              <a:rPr lang="en-US" sz="2000" dirty="0" smtClean="0"/>
              <a:t>: </a:t>
            </a:r>
            <a:r>
              <a:rPr lang="en-US" sz="2000" dirty="0"/>
              <a:t>Aggregate functions operates on a collection of </a:t>
            </a:r>
            <a:r>
              <a:rPr lang="en-US" sz="2000" dirty="0" smtClean="0"/>
              <a:t>values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</a:t>
            </a:r>
            <a:r>
              <a:rPr lang="en-US" sz="2000" dirty="0"/>
              <a:t>and returns a single value.</a:t>
            </a:r>
            <a:endParaRPr lang="en-US" sz="2000" dirty="0" smtClean="0"/>
          </a:p>
          <a:p>
            <a:r>
              <a:rPr lang="en-US" sz="2000" dirty="0" smtClean="0"/>
              <a:t>      ex- Max(),Min(),</a:t>
            </a:r>
            <a:r>
              <a:rPr lang="en-US" sz="2000" dirty="0" err="1" smtClean="0"/>
              <a:t>Avg</a:t>
            </a:r>
            <a:r>
              <a:rPr lang="en-US" sz="2000" dirty="0" smtClean="0"/>
              <a:t>(),Count()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5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685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 Summary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600200"/>
            <a:ext cx="92202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In this session, you learned that:</a:t>
            </a:r>
          </a:p>
          <a:p>
            <a:pPr marL="465137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A UDF is a database object that contains a set of T-SQL statements.</a:t>
            </a:r>
          </a:p>
          <a:p>
            <a:pPr marL="465137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UDFs can return either a single scalar value or a result set.</a:t>
            </a:r>
          </a:p>
          <a:p>
            <a:pPr marL="465137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UDFs are of two types, scalar functions and table-valued functions.</a:t>
            </a:r>
          </a:p>
          <a:p>
            <a:pPr marL="465137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A scalar function accepts a single value and returns a single value.</a:t>
            </a:r>
          </a:p>
          <a:p>
            <a:pPr marL="465137" lvl="1" indent="-285750">
              <a:buFont typeface="Wingdings" panose="05000000000000000000" pitchFamily="2" charset="2"/>
              <a:buChar char="Ø"/>
            </a:pPr>
            <a:r>
              <a:rPr lang="en-US" sz="2000" dirty="0"/>
              <a:t>A table-valued function returns a table as an output, which can be derived as part of a SELECT statement.</a:t>
            </a:r>
          </a:p>
        </p:txBody>
      </p:sp>
    </p:spTree>
    <p:extLst>
      <p:ext uri="{BB962C8B-B14F-4D97-AF65-F5344CB8AC3E}">
        <p14:creationId xmlns:p14="http://schemas.microsoft.com/office/powerpoint/2010/main" val="259925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5334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Functions(Contd.)</a:t>
            </a:r>
          </a:p>
        </p:txBody>
      </p:sp>
      <p:sp>
        <p:nvSpPr>
          <p:cNvPr id="3" name="Rectangle 2"/>
          <p:cNvSpPr/>
          <p:nvPr/>
        </p:nvSpPr>
        <p:spPr>
          <a:xfrm>
            <a:off x="357312" y="1447800"/>
            <a:ext cx="3704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User Defined </a:t>
            </a:r>
            <a:r>
              <a:rPr lang="en-US" sz="2400" dirty="0" smtClean="0"/>
              <a:t>Function :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600200" y="1909465"/>
            <a:ext cx="10439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These functions are created by user in system database or in user defined database.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2440715"/>
            <a:ext cx="982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UDF can be created by using the CREATE FUNCTION statement.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524000" y="3230190"/>
            <a:ext cx="6705600" cy="294201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600200" y="3123054"/>
            <a:ext cx="2551000" cy="3062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602668"/>
            <a:ext cx="5481638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649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914400"/>
            <a:ext cx="27494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Scalar </a:t>
            </a:r>
            <a:r>
              <a:rPr lang="en-US" sz="2400" dirty="0" smtClean="0"/>
              <a:t>Function :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14400" y="1676400"/>
            <a:ext cx="960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User defined scalar function also returns single value as a result of actions perform by function. </a:t>
            </a:r>
            <a:r>
              <a:rPr lang="en-US" dirty="0" smtClean="0"/>
              <a:t>We can </a:t>
            </a:r>
            <a:r>
              <a:rPr lang="en-US" dirty="0"/>
              <a:t>return any datatype value from function.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329625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Functions(Contd.)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1143000" y="2605278"/>
            <a:ext cx="5486400" cy="134181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143000" y="2353291"/>
            <a:ext cx="2551000" cy="3062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103200" y="5147655"/>
            <a:ext cx="5486400" cy="134181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103200" y="4895668"/>
            <a:ext cx="2551000" cy="3062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4" y="2723733"/>
            <a:ext cx="49053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639" y="5418510"/>
            <a:ext cx="4933559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914400" y="4114800"/>
            <a:ext cx="863917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 "/>
              </a:rPr>
              <a:t>Execute the function by using the following statements:</a:t>
            </a:r>
          </a:p>
          <a:p>
            <a:pPr lvl="1" indent="-277813"/>
            <a:r>
              <a:rPr lang="en-US" dirty="0">
                <a:solidFill>
                  <a:schemeClr val="accent2"/>
                </a:solidFill>
                <a:latin typeface="Arial "/>
              </a:rPr>
              <a:t>	</a:t>
            </a:r>
            <a:endParaRPr lang="en-US" sz="16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8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329624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Functions(Contd.)</a:t>
            </a:r>
          </a:p>
        </p:txBody>
      </p:sp>
      <p:sp>
        <p:nvSpPr>
          <p:cNvPr id="6" name="Rectangle 5"/>
          <p:cNvSpPr/>
          <p:nvPr/>
        </p:nvSpPr>
        <p:spPr>
          <a:xfrm>
            <a:off x="924570" y="1219200"/>
            <a:ext cx="936243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Creating table-valued functions</a:t>
            </a:r>
            <a:r>
              <a:rPr lang="en-US" sz="2000" dirty="0" smtClean="0">
                <a:cs typeface="Times New Roman" pitchFamily="18" charset="0"/>
              </a:rPr>
              <a:t>:</a:t>
            </a:r>
          </a:p>
          <a:p>
            <a:endParaRPr lang="en-US" sz="2000" dirty="0">
              <a:cs typeface="Times New Roman" pitchFamily="18" charset="0"/>
            </a:endParaRPr>
          </a:p>
          <a:p>
            <a:pPr marL="741362" lvl="1" indent="-285750">
              <a:buFont typeface="Wingdings" panose="05000000000000000000" pitchFamily="2" charset="2"/>
              <a:buChar char="Ø"/>
            </a:pPr>
            <a:r>
              <a:rPr lang="en-IN" sz="2000" dirty="0">
                <a:cs typeface="Times New Roman" pitchFamily="18" charset="0"/>
              </a:rPr>
              <a:t>A table-valued function returns a table as an output in the form of table data type.</a:t>
            </a:r>
          </a:p>
          <a:p>
            <a:pPr marL="741362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The table data type is a special data type used to store a set of rows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  <a:p>
            <a:pPr marL="455612" lvl="1"/>
            <a:endParaRPr lang="en-US" sz="2000" dirty="0">
              <a:cs typeface="Times New Roman" pitchFamily="18" charset="0"/>
            </a:endParaRPr>
          </a:p>
          <a:p>
            <a:pPr marL="741362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Table-valued functions are of the following types:</a:t>
            </a:r>
          </a:p>
          <a:p>
            <a:pPr marL="1204913" lvl="2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cs typeface="Times New Roman" pitchFamily="18" charset="0"/>
              </a:rPr>
              <a:t>Inline table-valued </a:t>
            </a:r>
            <a:r>
              <a:rPr lang="en-US" sz="2000" b="1" dirty="0" smtClean="0">
                <a:cs typeface="Times New Roman" pitchFamily="18" charset="0"/>
              </a:rPr>
              <a:t>function :</a:t>
            </a:r>
          </a:p>
          <a:p>
            <a:pPr marL="1204913" lvl="2" indent="-285750"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cs typeface="Times New Roman" pitchFamily="18" charset="0"/>
              </a:rPr>
              <a:t>Multistatement</a:t>
            </a:r>
            <a:r>
              <a:rPr lang="en-US" sz="2000" b="1" dirty="0" smtClean="0">
                <a:cs typeface="Times New Roman" pitchFamily="18" charset="0"/>
              </a:rPr>
              <a:t> </a:t>
            </a:r>
            <a:r>
              <a:rPr lang="en-US" sz="2000" b="1" dirty="0">
                <a:cs typeface="Times New Roman" pitchFamily="18" charset="0"/>
              </a:rPr>
              <a:t>table-valued </a:t>
            </a:r>
            <a:r>
              <a:rPr lang="en-US" sz="2000" b="1" dirty="0" smtClean="0">
                <a:cs typeface="Times New Roman" pitchFamily="18" charset="0"/>
              </a:rPr>
              <a:t>function :</a:t>
            </a:r>
          </a:p>
          <a:p>
            <a:pPr marL="1204913" lvl="2" indent="-285750">
              <a:buFont typeface="Wingdings" panose="05000000000000000000" pitchFamily="2" charset="2"/>
              <a:buChar char="Ø"/>
            </a:pPr>
            <a:endParaRPr lang="en-US" sz="2000" dirty="0">
              <a:cs typeface="Times New Roman" pitchFamily="18" charset="0"/>
            </a:endParaRPr>
          </a:p>
          <a:p>
            <a:pPr marL="919163" lvl="2"/>
            <a:endParaRPr lang="en-US" sz="20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4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384" y="914400"/>
            <a:ext cx="1112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1362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Inline table-valued function:</a:t>
            </a:r>
          </a:p>
          <a:p>
            <a:pPr marL="1141412" lvl="2" indent="-28575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Returns a variable of a table data type from the result set of a single SELECT statement.</a:t>
            </a:r>
          </a:p>
          <a:p>
            <a:pPr marL="1141412" lvl="2" indent="-28575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Does not contain a function body within the BEGIN and END statements.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950800" y="5334000"/>
            <a:ext cx="5486400" cy="9144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AutoShape 25"/>
          <p:cNvSpPr>
            <a:spLocks noChangeArrowheads="1"/>
          </p:cNvSpPr>
          <p:nvPr/>
        </p:nvSpPr>
        <p:spPr bwMode="auto">
          <a:xfrm>
            <a:off x="995349" y="5010646"/>
            <a:ext cx="2551000" cy="3062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911000" y="2362200"/>
            <a:ext cx="5526200" cy="16002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911000" y="2082208"/>
            <a:ext cx="2551000" cy="3062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50" y="2500312"/>
            <a:ext cx="5129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39649" y="329623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Functions(Contd.)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5732" y="4162407"/>
            <a:ext cx="103998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1412" lvl="2" indent="-28575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You can use the following query to execute the </a:t>
            </a:r>
            <a:r>
              <a:rPr lang="en-US" sz="2000" dirty="0" err="1">
                <a:cs typeface="Times New Roman" pitchFamily="18" charset="0"/>
              </a:rPr>
              <a:t>fx_Department_GName</a:t>
            </a:r>
            <a:r>
              <a:rPr lang="en-US" sz="2000" dirty="0">
                <a:cs typeface="Times New Roman" pitchFamily="18" charset="0"/>
              </a:rPr>
              <a:t> function with a specified argument: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05" y="5470035"/>
            <a:ext cx="4570638" cy="64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375" y="5636843"/>
            <a:ext cx="37528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/>
          <p:cNvSpPr/>
          <p:nvPr/>
        </p:nvSpPr>
        <p:spPr bwMode="auto">
          <a:xfrm>
            <a:off x="6553200" y="5791200"/>
            <a:ext cx="1066800" cy="321165"/>
          </a:xfrm>
          <a:prstGeom prst="right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97249" y="5511070"/>
            <a:ext cx="609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1696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942945"/>
            <a:ext cx="58322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Multi-Statement Table-Valued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2286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Functions(Contd.)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93641" y="3282939"/>
            <a:ext cx="6587073" cy="2279661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756424" y="3008274"/>
            <a:ext cx="2551000" cy="3062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399" y="1418180"/>
            <a:ext cx="922855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1412" lvl="2" indent="-28575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Uses multiple statements to build the table.</a:t>
            </a:r>
          </a:p>
          <a:p>
            <a:pPr marL="1141412" lvl="2" indent="-28575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Contains a function body using a BEGIN...END block  that holds multiple T-SQL statements.</a:t>
            </a:r>
          </a:p>
          <a:p>
            <a:pPr marL="1141412" lvl="2" indent="-285750"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Returns a temporary table that is created based on the function specification.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8" y="3383800"/>
            <a:ext cx="5486401" cy="202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34197" y="5577383"/>
            <a:ext cx="93163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Times New Roman" pitchFamily="18" charset="0"/>
              </a:rPr>
              <a:t>You can execute the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PayRate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function by using the following query: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 bwMode="auto">
          <a:xfrm>
            <a:off x="706167" y="5943600"/>
            <a:ext cx="5486400" cy="7620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93641" y="5943599"/>
            <a:ext cx="2551000" cy="3062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397" y="6324600"/>
            <a:ext cx="282578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454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2400" y="711200"/>
            <a:ext cx="876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>
                <a:cs typeface="Times New Roman" pitchFamily="18" charset="0"/>
              </a:rPr>
              <a:t>Just </a:t>
            </a:r>
            <a:r>
              <a:rPr lang="en-US" sz="3200" b="1" dirty="0">
                <a:cs typeface="Times New Roman" pitchFamily="18" charset="0"/>
              </a:rPr>
              <a:t>a minute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1" y="1752600"/>
            <a:ext cx="84620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6075" indent="-346075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cs typeface="Times New Roman" pitchFamily="18" charset="0"/>
              </a:rPr>
              <a:t>Which type of function returns a single value?</a:t>
            </a:r>
            <a:endParaRPr lang="en-IN" sz="2000" dirty="0"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972" y="4724400"/>
            <a:ext cx="61722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6075" indent="-346075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35000" algn="l"/>
              </a:tabLst>
            </a:pPr>
            <a:r>
              <a:rPr lang="en-US" sz="2000" dirty="0">
                <a:cs typeface="Times New Roman" pitchFamily="18" charset="0"/>
              </a:rPr>
              <a:t>Solution:</a:t>
            </a:r>
          </a:p>
          <a:p>
            <a:pPr marL="808038" lvl="1" indent="-34290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635000" algn="l"/>
              </a:tabLst>
            </a:pPr>
            <a:r>
              <a:rPr lang="en-US" sz="2000" dirty="0">
                <a:cs typeface="Times New Roman" pitchFamily="18" charset="0"/>
              </a:rPr>
              <a:t>Scalar functions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936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679" y="1040518"/>
            <a:ext cx="51399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To modify a user-defined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286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Functions(Contd.)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16002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You can modify the UDF using ALTER Function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501441" y="2286000"/>
            <a:ext cx="5486400" cy="9906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488915" y="2285999"/>
            <a:ext cx="2551000" cy="3062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39" y="2657149"/>
            <a:ext cx="3023461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521274" y="3652837"/>
            <a:ext cx="6184326" cy="2971801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693641" y="3499707"/>
            <a:ext cx="2551000" cy="3062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38" y="3962399"/>
            <a:ext cx="5466162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55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43200" y="2286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Functions(Contd.)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90600"/>
            <a:ext cx="4644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Delete User-defined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7633" y="16002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You can use DROP statement to delete UDF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143000" y="2590800"/>
            <a:ext cx="5410200" cy="8382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130474" y="2590799"/>
            <a:ext cx="2551000" cy="30625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33" y="2960056"/>
            <a:ext cx="363455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969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Build_Template_16x9">
  <a:themeElements>
    <a:clrScheme name="Build - Dark Blue">
      <a:dk1>
        <a:srgbClr val="000000"/>
      </a:dk1>
      <a:lt1>
        <a:srgbClr val="FFFFFF"/>
      </a:lt1>
      <a:dk2>
        <a:srgbClr val="00188F"/>
      </a:dk2>
      <a:lt2>
        <a:srgbClr val="FFFFFF"/>
      </a:lt2>
      <a:accent1>
        <a:srgbClr val="00BCF2"/>
      </a:accent1>
      <a:accent2>
        <a:srgbClr val="9B4F96"/>
      </a:accent2>
      <a:accent3>
        <a:srgbClr val="E81123"/>
      </a:accent3>
      <a:accent4>
        <a:srgbClr val="00D8CC"/>
      </a:accent4>
      <a:accent5>
        <a:srgbClr val="7FBA00"/>
      </a:accent5>
      <a:accent6>
        <a:srgbClr val="FF8C00"/>
      </a:accent6>
      <a:hlink>
        <a:srgbClr val="00BCF2"/>
      </a:hlink>
      <a:folHlink>
        <a:srgbClr val="00BCF2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06D9C0288448950D5641B486D044" ma:contentTypeVersion="0" ma:contentTypeDescription="Create a new document." ma:contentTypeScope="" ma:versionID="d30f30c4119a4cc08797ccd714b03db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278524E-9AC9-4A25-B82A-24A049CF9B61}"/>
</file>

<file path=customXml/itemProps2.xml><?xml version="1.0" encoding="utf-8"?>
<ds:datastoreItem xmlns:ds="http://schemas.openxmlformats.org/officeDocument/2006/customXml" ds:itemID="{806D26A7-71B6-4BC5-B6AF-9335BB7C945F}"/>
</file>

<file path=customXml/itemProps3.xml><?xml version="1.0" encoding="utf-8"?>
<ds:datastoreItem xmlns:ds="http://schemas.openxmlformats.org/officeDocument/2006/customXml" ds:itemID="{DE5BCABC-73CA-4EA8-B200-4423B3CA92A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1909</TotalTime>
  <Words>496</Words>
  <Application>Microsoft Office PowerPoint</Application>
  <PresentationFormat>Custom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Build_Template_16x9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Dinoop Unnikrishnan</dc:creator>
  <cp:lastModifiedBy>Dhanisha Narayanan</cp:lastModifiedBy>
  <cp:revision>220</cp:revision>
  <dcterms:created xsi:type="dcterms:W3CDTF">2015-03-19T06:19:49Z</dcterms:created>
  <dcterms:modified xsi:type="dcterms:W3CDTF">2015-09-29T04:52:58Z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0x01010022E506D9C0288448950D5641B486D044</vt:lpwstr>
  </property>
</Properties>
</file>