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wmf" ContentType="image/x-wmf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3" r:id="rId6"/>
    <p:sldId id="265" r:id="rId7"/>
    <p:sldId id="266" r:id="rId8"/>
    <p:sldId id="269" r:id="rId9"/>
    <p:sldId id="262" r:id="rId10"/>
    <p:sldId id="267" r:id="rId11"/>
    <p:sldId id="268" r:id="rId12"/>
    <p:sldId id="264" r:id="rId1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38" y="204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5268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Handling</a:t>
            </a:r>
            <a:endParaRPr lang="en-US" sz="3200" dirty="0"/>
          </a:p>
        </p:txBody>
      </p:sp>
      <p:pic>
        <p:nvPicPr>
          <p:cNvPr id="3" name="Picture 3" descr="JBIZ04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048000"/>
            <a:ext cx="204628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loud Callout 5"/>
          <p:cNvSpPr/>
          <p:nvPr/>
        </p:nvSpPr>
        <p:spPr bwMode="auto">
          <a:xfrm>
            <a:off x="4256088" y="1371600"/>
            <a:ext cx="2144712" cy="23622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Let us understand how to handle the errors and exceptions in batches.</a:t>
            </a:r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392716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Just a minute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201" y="1676400"/>
            <a:ext cx="6172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Which system function returns the text of the error message when used in the CATCH block?</a:t>
            </a:r>
            <a:endParaRPr lang="en-IN" sz="20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48006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Solution:</a:t>
            </a:r>
          </a:p>
          <a:p>
            <a:pPr marL="803275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Arial" pitchFamily="34" charset="0"/>
              </a:rPr>
              <a:t>ERROR_MESSAGE()</a:t>
            </a:r>
          </a:p>
        </p:txBody>
      </p:sp>
    </p:spTree>
    <p:extLst>
      <p:ext uri="{BB962C8B-B14F-4D97-AF65-F5344CB8AC3E}">
        <p14:creationId xmlns:p14="http://schemas.microsoft.com/office/powerpoint/2010/main" val="17647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718" y="384718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Just a minute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373" y="1524000"/>
            <a:ext cx="6172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How can you return a user-defined error message in a batch?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44196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Solution:</a:t>
            </a:r>
          </a:p>
          <a:p>
            <a:pPr marL="808038" lvl="1" indent="-3429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Using the RAISERROR statement</a:t>
            </a:r>
            <a:r>
              <a:rPr lang="en-IN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0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274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TRY/CATCH block provides each batch of T-SQL code with a CATCH block in </a:t>
            </a:r>
            <a:r>
              <a:rPr lang="en-US" sz="2000" dirty="0" smtClean="0"/>
              <a:t>which to </a:t>
            </a:r>
            <a:r>
              <a:rPr lang="en-US" sz="2000" dirty="0"/>
              <a:t>handle errors.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SQL </a:t>
            </a:r>
            <a:r>
              <a:rPr lang="en-US" sz="2000" dirty="0"/>
              <a:t>Server 2012 uses both RAISERROR and the THROW command to generate errors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 can query the @@ERROR system function to determine whether an error has </a:t>
            </a:r>
            <a:r>
              <a:rPr lang="en-US" sz="2000" dirty="0" smtClean="0"/>
              <a:t>occurred and </a:t>
            </a:r>
            <a:r>
              <a:rPr lang="en-US" sz="2000" dirty="0"/>
              <a:t>what the error number is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THROW command can be used to re-throw errors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There is a complete set of error functions to capture information about errors.</a:t>
            </a:r>
          </a:p>
        </p:txBody>
      </p:sp>
    </p:spTree>
    <p:extLst>
      <p:ext uri="{BB962C8B-B14F-4D97-AF65-F5344CB8AC3E}">
        <p14:creationId xmlns:p14="http://schemas.microsoft.com/office/powerpoint/2010/main" val="23593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81200"/>
            <a:ext cx="1013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errors that occur at run time are known as exceptions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Exceptions can be handled in the following ways</a:t>
            </a:r>
            <a:r>
              <a:rPr lang="en-IN" sz="2000" dirty="0" smtClean="0"/>
              <a:t>:</a:t>
            </a:r>
          </a:p>
          <a:p>
            <a:endParaRPr lang="en-IN" sz="20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By using the TRY…CATCH construct </a:t>
            </a:r>
            <a:endParaRPr lang="en-US" sz="2000" dirty="0" smtClean="0"/>
          </a:p>
          <a:p>
            <a:pPr lvl="1"/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SQL Server 2012 uses both RAISERROR and the THROW command to generate errors.</a:t>
            </a:r>
            <a:endParaRPr lang="en-IN" sz="2000" i="1" dirty="0"/>
          </a:p>
        </p:txBody>
      </p:sp>
      <p:sp>
        <p:nvSpPr>
          <p:cNvPr id="3" name="Rectangle 2"/>
          <p:cNvSpPr/>
          <p:nvPr/>
        </p:nvSpPr>
        <p:spPr>
          <a:xfrm>
            <a:off x="533400" y="385268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64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0"/>
            <a:ext cx="10439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Using TRY…CATCH: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TRY block encloses a group of T-SQL statements. If any error occurs in the statements of TRY block, control passes to the CATCH block.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/>
              <a:t>CATCH block encloses another group of statements, which gets executed when an error occurs in the TRY block.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85268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512794" y="3687536"/>
            <a:ext cx="4659406" cy="202029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600200" y="3453170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2209800" cy="18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2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175266"/>
            <a:ext cx="1127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You can use the following set of functions within the CATCH block to report on errors: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385268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876822" y="1757766"/>
            <a:ext cx="10896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ERROR_NUMBER :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dirty="0" smtClean="0"/>
              <a:t>Returns </a:t>
            </a:r>
            <a:r>
              <a:rPr lang="en-US" dirty="0"/>
              <a:t>the error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                           SQL </a:t>
            </a:r>
            <a:r>
              <a:rPr lang="en-US" dirty="0"/>
              <a:t>Server error messages are numbered from 1 through 49999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                  Custom </a:t>
            </a:r>
            <a:r>
              <a:rPr lang="en-US" dirty="0"/>
              <a:t>error messages are numbered 50001 and higher.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ERROR_MESSAGE :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dirty="0" smtClean="0"/>
              <a:t>Returns </a:t>
            </a:r>
            <a:r>
              <a:rPr lang="en-US" dirty="0"/>
              <a:t>the error </a:t>
            </a:r>
            <a:r>
              <a:rPr lang="en-US" dirty="0" smtClean="0"/>
              <a:t>message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ERROR_SEVERITY :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dirty="0" smtClean="0"/>
              <a:t>Returns </a:t>
            </a:r>
            <a:r>
              <a:rPr lang="en-US" dirty="0"/>
              <a:t>the severity of the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                           SQL </a:t>
            </a:r>
            <a:r>
              <a:rPr lang="en-US" dirty="0"/>
              <a:t>Server defines 26 severity levels numbered from 0 through 25.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ERROR_LINE   :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dirty="0" smtClean="0"/>
              <a:t>Returns </a:t>
            </a:r>
            <a:r>
              <a:rPr lang="en-US" dirty="0"/>
              <a:t>the line number of the batch where the error </a:t>
            </a:r>
            <a:r>
              <a:rPr lang="en-US" dirty="0" smtClean="0"/>
              <a:t>occurred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ERROR_PROCEDURE   :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</a:t>
            </a:r>
            <a:r>
              <a:rPr lang="en-US" dirty="0" smtClean="0"/>
              <a:t>The </a:t>
            </a:r>
            <a:r>
              <a:rPr lang="en-US" dirty="0"/>
              <a:t>function, trigger, or procedure name that was executing</a:t>
            </a:r>
          </a:p>
          <a:p>
            <a:r>
              <a:rPr lang="en-US" dirty="0" smtClean="0"/>
              <a:t>                            when </a:t>
            </a:r>
            <a:r>
              <a:rPr lang="en-US" dirty="0"/>
              <a:t>the error </a:t>
            </a:r>
            <a:r>
              <a:rPr lang="en-US" dirty="0" smtClean="0"/>
              <a:t>occurred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ERROR_STATE   :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</a:t>
            </a:r>
            <a:r>
              <a:rPr lang="en-US" dirty="0" smtClean="0"/>
              <a:t>The </a:t>
            </a:r>
            <a:r>
              <a:rPr lang="en-US" dirty="0"/>
              <a:t>state of the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                            This </a:t>
            </a:r>
            <a:r>
              <a:rPr lang="en-US" dirty="0"/>
              <a:t>is an integer with a maximum value of 127, used by Microsoft for internal</a:t>
            </a:r>
          </a:p>
          <a:p>
            <a:r>
              <a:rPr lang="en-US" dirty="0" smtClean="0"/>
              <a:t>                            purposes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4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600" y="2286000"/>
            <a:ext cx="6324600" cy="3886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224424" y="2204581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424" y="374829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5" y="2619374"/>
            <a:ext cx="5842609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510" y="1295400"/>
            <a:ext cx="8954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RAISERROR: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Is used to return messages back to the called applications.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Uses the same message format as a system error or warning message generated by the SQL Server Database Engine.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Can also return user-defined error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424" y="374829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43119" y="3397704"/>
            <a:ext cx="5192806" cy="71709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943119" y="3118451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30" y="3527652"/>
            <a:ext cx="468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2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28600" y="1761296"/>
            <a:ext cx="6477000" cy="410610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228600" y="1756018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57" y="2154616"/>
            <a:ext cx="6225286" cy="331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4424" y="374829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83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424" y="374829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1611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THROW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18323" y="3806888"/>
            <a:ext cx="5305281" cy="109809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18324" y="3527635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40" y="3984461"/>
            <a:ext cx="360026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86764" y="1905000"/>
            <a:ext cx="94812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new </a:t>
            </a:r>
            <a:r>
              <a:rPr lang="en-US" b="1" dirty="0"/>
              <a:t>THROW</a:t>
            </a:r>
            <a:r>
              <a:rPr lang="en-US" dirty="0"/>
              <a:t> keyword introduced in SQL server 2012 is an improvement over the existing </a:t>
            </a:r>
            <a:r>
              <a:rPr lang="en-US" b="1" dirty="0"/>
              <a:t>RAISERROR()</a:t>
            </a:r>
            <a:r>
              <a:rPr lang="en-US" dirty="0" smtClean="0"/>
              <a:t>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With the </a:t>
            </a:r>
            <a:r>
              <a:rPr lang="en-US" b="1" dirty="0" smtClean="0"/>
              <a:t>THROW </a:t>
            </a:r>
            <a:r>
              <a:rPr lang="en-US" dirty="0" smtClean="0"/>
              <a:t>statement</a:t>
            </a:r>
            <a:r>
              <a:rPr lang="en-US" dirty="0"/>
              <a:t>, you don’t have to specify any parameters and the results are more accurate. You simply include the statement as is in the </a:t>
            </a:r>
            <a:r>
              <a:rPr lang="en-US" b="1" dirty="0"/>
              <a:t>CATCH</a:t>
            </a:r>
            <a:r>
              <a:rPr lang="en-US" dirty="0"/>
              <a:t> block.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40" y="4876800"/>
            <a:ext cx="9111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38199" y="5333412"/>
            <a:ext cx="5385405" cy="147437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838200" y="5054159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268" y="5465762"/>
            <a:ext cx="3731531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81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2442"/>
            <a:ext cx="982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Implementing Error </a:t>
            </a:r>
            <a:r>
              <a:rPr lang="en-US" sz="3200" b="1" dirty="0" smtClean="0"/>
              <a:t>Handling(Contd.)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85800" y="926068"/>
            <a:ext cx="7194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THROW vs. RAISERROR in TRY/CATCH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371600"/>
            <a:ext cx="10026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TRY block, you can use either RAISERROR or THROW (with parameters) to generate an</a:t>
            </a:r>
          </a:p>
          <a:p>
            <a:r>
              <a:rPr lang="en-US" dirty="0" smtClean="0"/>
              <a:t>    error </a:t>
            </a:r>
            <a:r>
              <a:rPr lang="en-US" dirty="0"/>
              <a:t>condition and transfer control to the CATCH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1578" y="2044005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RAISERROR in the TRY block </a:t>
            </a:r>
            <a:r>
              <a:rPr lang="en-US" dirty="0" smtClean="0"/>
              <a:t>must have </a:t>
            </a:r>
            <a:r>
              <a:rPr lang="en-US" dirty="0"/>
              <a:t>a severity level from 11 to 19 to </a:t>
            </a:r>
            <a:r>
              <a:rPr lang="en-US" dirty="0" smtClean="0"/>
              <a:t>transfer control </a:t>
            </a:r>
            <a:r>
              <a:rPr lang="en-US" dirty="0"/>
              <a:t>to the CATCH block.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895599"/>
            <a:ext cx="978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use a RAISERROR in the CATCH block to report the original error back to the client,</a:t>
            </a:r>
          </a:p>
          <a:p>
            <a:r>
              <a:rPr lang="en-US" dirty="0" smtClean="0"/>
              <a:t>    or </a:t>
            </a:r>
            <a:r>
              <a:rPr lang="en-US" dirty="0"/>
              <a:t>to raise an additional error that you want to 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7507" y="3890664"/>
            <a:ext cx="9602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use a THROW statement with parameters, like RAISERROR, to re-raise the error</a:t>
            </a:r>
          </a:p>
          <a:p>
            <a:r>
              <a:rPr lang="en-US" dirty="0" smtClean="0"/>
              <a:t> in </a:t>
            </a:r>
            <a:r>
              <a:rPr lang="en-US" dirty="0"/>
              <a:t>the CATCH block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2308" y="4800600"/>
            <a:ext cx="10453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must take care that the THROW with or without parameters is the last statement you</a:t>
            </a:r>
          </a:p>
          <a:p>
            <a:r>
              <a:rPr lang="en-US" dirty="0"/>
              <a:t>want executed in the CATCH block, because it terminates the batch and does not execute</a:t>
            </a:r>
          </a:p>
          <a:p>
            <a:r>
              <a:rPr lang="en-US" dirty="0"/>
              <a:t>any remaining commands in the CATCH block.</a:t>
            </a:r>
          </a:p>
        </p:txBody>
      </p:sp>
    </p:spTree>
    <p:extLst>
      <p:ext uri="{BB962C8B-B14F-4D97-AF65-F5344CB8AC3E}">
        <p14:creationId xmlns:p14="http://schemas.microsoft.com/office/powerpoint/2010/main" val="35169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878182D-FDBD-41EE-844D-FE162AA7B766}"/>
</file>

<file path=customXml/itemProps2.xml><?xml version="1.0" encoding="utf-8"?>
<ds:datastoreItem xmlns:ds="http://schemas.openxmlformats.org/officeDocument/2006/customXml" ds:itemID="{A41EB9A7-D7A4-4D8C-B047-12832C09E895}"/>
</file>

<file path=customXml/itemProps3.xml><?xml version="1.0" encoding="utf-8"?>
<ds:datastoreItem xmlns:ds="http://schemas.openxmlformats.org/officeDocument/2006/customXml" ds:itemID="{EA4D0989-43CE-484D-AE2F-EC36527AC83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1781</TotalTime>
  <Words>599</Words>
  <Application>Microsoft Office PowerPoint</Application>
  <PresentationFormat>Custom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Build_Template_16x9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Dhanisha Narayanan</cp:lastModifiedBy>
  <cp:revision>213</cp:revision>
  <dcterms:created xsi:type="dcterms:W3CDTF">2015-03-19T06:19:49Z</dcterms:created>
  <dcterms:modified xsi:type="dcterms:W3CDTF">2015-09-29T05:11:23Z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