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65" r:id="rId5"/>
    <p:sldId id="266" r:id="rId6"/>
    <p:sldId id="267" r:id="rId7"/>
    <p:sldId id="268" r:id="rId8"/>
    <p:sldId id="269" r:id="rId9"/>
    <p:sldId id="270" r:id="rId10"/>
    <p:sldId id="271" r:id="rId11"/>
    <p:sldId id="274" r:id="rId12"/>
    <p:sldId id="259" r:id="rId13"/>
    <p:sldId id="260" r:id="rId14"/>
    <p:sldId id="261" r:id="rId15"/>
    <p:sldId id="262" r:id="rId16"/>
    <p:sldId id="263" r:id="rId17"/>
    <p:sldId id="264" r:id="rId18"/>
    <p:sldId id="275" r:id="rId19"/>
    <p:sldId id="276" r:id="rId20"/>
    <p:sldId id="277" r:id="rId21"/>
    <p:sldId id="280"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19"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258" y="54"/>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6/17/2016</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p:spPr>
        <p:txBody>
          <a:bodyPr/>
          <a:lstStyle/>
          <a:p>
            <a:fld id="{3C551CA1-45D5-4230-A8B4-A46BD66A541C}" type="slidenum">
              <a:rPr lang="en-US" smtClean="0"/>
              <a:pPr/>
              <a:t>1</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54691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p:spPr>
        <p:txBody>
          <a:bodyPr/>
          <a:lstStyle/>
          <a:p>
            <a:fld id="{8CEE64BF-9407-41FE-B01D-F8667E86C158}" type="slidenum">
              <a:rPr lang="en-US" smtClean="0">
                <a:solidFill>
                  <a:srgbClr val="C0504D"/>
                </a:solidFill>
              </a:rPr>
              <a:pPr/>
              <a:t>48</a:t>
            </a:fld>
            <a:endParaRPr lang="en-US" smtClean="0">
              <a:solidFill>
                <a:srgbClr val="C0504D"/>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09892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p:spPr>
        <p:txBody>
          <a:bodyPr/>
          <a:lstStyle/>
          <a:p>
            <a:fld id="{D829EE12-0AF2-46C6-A4CF-C7BAE8865DE3}" type="slidenum">
              <a:rPr lang="en-US" smtClean="0">
                <a:solidFill>
                  <a:srgbClr val="C0504D"/>
                </a:solidFill>
              </a:rPr>
              <a:pPr/>
              <a:t>49</a:t>
            </a:fld>
            <a:endParaRPr lang="en-US" smtClean="0">
              <a:solidFill>
                <a:srgbClr val="C0504D"/>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97607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a:spLocks noGrp="1" noChangeArrowheads="1"/>
          </p:cNvSpPr>
          <p:nvPr>
            <p:ph type="sldNum" sz="quarter" idx="5"/>
          </p:nvPr>
        </p:nvSpPr>
        <p:spPr>
          <a:noFill/>
        </p:spPr>
        <p:txBody>
          <a:bodyPr/>
          <a:lstStyle/>
          <a:p>
            <a:fld id="{EF4BEAB4-DB3F-46BB-9ECF-695419FBC0A9}" type="slidenum">
              <a:rPr lang="en-US" smtClean="0">
                <a:solidFill>
                  <a:srgbClr val="C0504D"/>
                </a:solidFill>
              </a:rPr>
              <a:pPr/>
              <a:t>50</a:t>
            </a:fld>
            <a:endParaRPr lang="en-US" smtClean="0">
              <a:solidFill>
                <a:srgbClr val="C0504D"/>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2931247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noFill/>
        </p:spPr>
        <p:txBody>
          <a:bodyPr/>
          <a:lstStyle/>
          <a:p>
            <a:fld id="{7CF92939-AF1F-44E5-8DBD-101FC9DE9AEB}" type="slidenum">
              <a:rPr lang="en-US" smtClean="0">
                <a:solidFill>
                  <a:srgbClr val="C0504D"/>
                </a:solidFill>
              </a:rPr>
              <a:pPr/>
              <a:t>51</a:t>
            </a:fld>
            <a:endParaRPr lang="en-US" smtClean="0">
              <a:solidFill>
                <a:srgbClr val="C0504D"/>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45386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noFill/>
        </p:spPr>
        <p:txBody>
          <a:bodyPr/>
          <a:lstStyle/>
          <a:p>
            <a:fld id="{EC0559DA-30E0-4341-A8F7-5512997D44F7}" type="slidenum">
              <a:rPr lang="en-US" smtClean="0">
                <a:solidFill>
                  <a:srgbClr val="C0504D"/>
                </a:solidFill>
              </a:rPr>
              <a:pPr/>
              <a:t>52</a:t>
            </a:fld>
            <a:endParaRPr lang="en-US" smtClean="0">
              <a:solidFill>
                <a:srgbClr val="C0504D"/>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IN" smtClean="0"/>
              <a:t>Reiterate the learning by asking the given question.</a:t>
            </a:r>
          </a:p>
        </p:txBody>
      </p:sp>
    </p:spTree>
    <p:extLst>
      <p:ext uri="{BB962C8B-B14F-4D97-AF65-F5344CB8AC3E}">
        <p14:creationId xmlns:p14="http://schemas.microsoft.com/office/powerpoint/2010/main" val="840324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p:spPr>
        <p:txBody>
          <a:bodyPr/>
          <a:lstStyle/>
          <a:p>
            <a:fld id="{6F39D333-14BA-4BD6-8532-C98612141F3D}" type="slidenum">
              <a:rPr lang="en-US" smtClean="0">
                <a:solidFill>
                  <a:srgbClr val="C0504D"/>
                </a:solidFill>
              </a:rPr>
              <a:pPr/>
              <a:t>53</a:t>
            </a:fld>
            <a:endParaRPr lang="en-US" smtClean="0">
              <a:solidFill>
                <a:srgbClr val="C0504D"/>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IN" dirty="0" smtClean="0"/>
          </a:p>
        </p:txBody>
      </p:sp>
    </p:spTree>
    <p:extLst>
      <p:ext uri="{BB962C8B-B14F-4D97-AF65-F5344CB8AC3E}">
        <p14:creationId xmlns:p14="http://schemas.microsoft.com/office/powerpoint/2010/main" val="3870540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p:spPr>
        <p:txBody>
          <a:bodyPr/>
          <a:lstStyle/>
          <a:p>
            <a:fld id="{7C02B9FB-D4AB-4D7C-89EF-BF0D70E71C8A}" type="slidenum">
              <a:rPr lang="en-US" smtClean="0">
                <a:solidFill>
                  <a:srgbClr val="C0504D"/>
                </a:solidFill>
              </a:rPr>
              <a:pPr/>
              <a:t>54</a:t>
            </a:fld>
            <a:endParaRPr lang="en-US" smtClean="0">
              <a:solidFill>
                <a:srgbClr val="C0504D"/>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IN" dirty="0" smtClean="0"/>
          </a:p>
        </p:txBody>
      </p:sp>
    </p:spTree>
    <p:extLst>
      <p:ext uri="{BB962C8B-B14F-4D97-AF65-F5344CB8AC3E}">
        <p14:creationId xmlns:p14="http://schemas.microsoft.com/office/powerpoint/2010/main" val="58156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p:spPr>
        <p:txBody>
          <a:bodyPr/>
          <a:lstStyle/>
          <a:p>
            <a:fld id="{FDF670E1-9D2D-4CBF-8F73-3828E19447F3}"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IN" dirty="0" smtClean="0"/>
          </a:p>
        </p:txBody>
      </p:sp>
    </p:spTree>
    <p:extLst>
      <p:ext uri="{BB962C8B-B14F-4D97-AF65-F5344CB8AC3E}">
        <p14:creationId xmlns:p14="http://schemas.microsoft.com/office/powerpoint/2010/main" val="53069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p:spPr>
        <p:txBody>
          <a:bodyPr/>
          <a:lstStyle/>
          <a:p>
            <a:fld id="{C9E91686-11CC-4DF7-AB2E-05AED86240A2}" type="slidenum">
              <a:rPr lang="en-US" smtClean="0"/>
              <a:pPr/>
              <a:t>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0170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p:spPr>
        <p:txBody>
          <a:bodyPr/>
          <a:lstStyle/>
          <a:p>
            <a:fld id="{A2905EFC-5D9D-4B9E-9791-72C7697FD2B3}" type="slidenum">
              <a:rPr lang="en-US" smtClean="0"/>
              <a:pPr/>
              <a:t>3</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4882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buFontTx/>
              <a:buNone/>
            </a:pPr>
            <a:fld id="{41BC2A3B-C6CE-4757-B1A8-8318301C0BD8}" type="slidenum">
              <a:rPr lang="en-US" sz="1200">
                <a:solidFill>
                  <a:schemeClr val="tx1"/>
                </a:solidFill>
                <a:latin typeface="Times New Roman" pitchFamily="18" charset="0"/>
              </a:rPr>
              <a:pPr algn="r">
                <a:spcBef>
                  <a:spcPct val="0"/>
                </a:spcBef>
                <a:buFontTx/>
                <a:buNone/>
              </a:pPr>
              <a:t>4</a:t>
            </a:fld>
            <a:endParaRPr lang="en-US" sz="1200">
              <a:solidFill>
                <a:schemeClr val="tx1"/>
              </a:solidFill>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5945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buFontTx/>
              <a:buNone/>
            </a:pPr>
            <a:fld id="{408D81F5-1CBD-4636-A672-522EF9FE5FD8}" type="slidenum">
              <a:rPr lang="en-US" sz="1200">
                <a:solidFill>
                  <a:schemeClr val="tx1"/>
                </a:solidFill>
                <a:latin typeface="Times New Roman" pitchFamily="18" charset="0"/>
              </a:rPr>
              <a:pPr algn="r">
                <a:spcBef>
                  <a:spcPct val="0"/>
                </a:spcBef>
                <a:buFontTx/>
                <a:buNone/>
              </a:pPr>
              <a:t>5</a:t>
            </a:fld>
            <a:endParaRPr lang="en-US" sz="1200">
              <a:solidFill>
                <a:schemeClr val="tx1"/>
              </a:solidFill>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0651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buFontTx/>
              <a:buNone/>
            </a:pPr>
            <a:fld id="{F3C47367-A27E-42B2-BA7C-04D8F13CCBC5}" type="slidenum">
              <a:rPr lang="en-US" sz="1200">
                <a:solidFill>
                  <a:schemeClr val="tx1"/>
                </a:solidFill>
                <a:latin typeface="Times New Roman" pitchFamily="18" charset="0"/>
              </a:rPr>
              <a:pPr algn="r">
                <a:spcBef>
                  <a:spcPct val="0"/>
                </a:spcBef>
                <a:buFontTx/>
                <a:buNone/>
              </a:pPr>
              <a:t>6</a:t>
            </a:fld>
            <a:endParaRPr lang="en-US" sz="1200">
              <a:solidFill>
                <a:schemeClr val="tx1"/>
              </a:solidFill>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60883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p:spPr>
        <p:txBody>
          <a:bodyPr/>
          <a:lstStyle/>
          <a:p>
            <a:fld id="{FB338A56-B39A-48A2-99D8-786CD1FF3BA7}" type="slidenum">
              <a:rPr lang="en-US" smtClean="0"/>
              <a:pPr/>
              <a:t>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0385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p:spPr>
        <p:txBody>
          <a:bodyPr/>
          <a:lstStyle/>
          <a:p>
            <a:fld id="{6454D8DE-4180-47B4-AFE6-9A20452F9332}" type="slidenum">
              <a:rPr lang="en-US" smtClean="0"/>
              <a:pPr/>
              <a:t>46</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36971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p:spPr>
        <p:txBody>
          <a:bodyPr/>
          <a:lstStyle/>
          <a:p>
            <a:fld id="{99B8A284-B451-4C01-8C03-ADE05454B85B}" type="slidenum">
              <a:rPr lang="en-US" smtClean="0"/>
              <a:pPr/>
              <a:t>47</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186528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9745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75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17220" y="1600201"/>
            <a:ext cx="545211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5070" y="1600201"/>
            <a:ext cx="545211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6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 id="2147483682" r:id="rId15"/>
    <p:sldLayoutId id="2147483683" r:id="rId16"/>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a:t>
            </a:r>
            <a:r>
              <a:rPr lang="en-US" sz="2000" b="1" dirty="0">
                <a:latin typeface="Tahoma" pitchFamily="34" charset="0"/>
                <a:cs typeface="Times New Roman" pitchFamily="18" charset="0"/>
              </a:rPr>
              <a:t> </a:t>
            </a:r>
            <a:r>
              <a:rPr lang="en-US" sz="3200" b="1" dirty="0">
                <a:latin typeface="Segoe UI" panose="020B0502040204020203" pitchFamily="34" charset="0"/>
                <a:ea typeface="Segoe UI" panose="020B0502040204020203" pitchFamily="34" charset="0"/>
                <a:cs typeface="Segoe UI" panose="020B0502040204020203" pitchFamily="34" charset="0"/>
              </a:rPr>
              <a:t>Transactions </a:t>
            </a:r>
          </a:p>
        </p:txBody>
      </p:sp>
      <p:grpSp>
        <p:nvGrpSpPr>
          <p:cNvPr id="24579" name="Group 7"/>
          <p:cNvGrpSpPr>
            <a:grpSpLocks/>
          </p:cNvGrpSpPr>
          <p:nvPr/>
        </p:nvGrpSpPr>
        <p:grpSpPr bwMode="auto">
          <a:xfrm>
            <a:off x="4732020" y="1981200"/>
            <a:ext cx="5040630" cy="3733800"/>
            <a:chOff x="3505200" y="1981200"/>
            <a:chExt cx="3733800" cy="3733800"/>
          </a:xfrm>
        </p:grpSpPr>
        <p:pic>
          <p:nvPicPr>
            <p:cNvPr id="24580" name="Picture 3" descr="CCM01238.WMF"/>
            <p:cNvPicPr>
              <a:picLocks noChangeAspect="1"/>
            </p:cNvPicPr>
            <p:nvPr/>
          </p:nvPicPr>
          <p:blipFill>
            <a:blip r:embed="rId3" cstate="print"/>
            <a:srcRect/>
            <a:stretch>
              <a:fillRect/>
            </a:stretch>
          </p:blipFill>
          <p:spPr bwMode="auto">
            <a:xfrm>
              <a:off x="3505200" y="2895600"/>
              <a:ext cx="1187438" cy="2819400"/>
            </a:xfrm>
            <a:prstGeom prst="rect">
              <a:avLst/>
            </a:prstGeom>
            <a:noFill/>
            <a:ln w="9525">
              <a:noFill/>
              <a:miter lim="800000"/>
              <a:headEnd/>
              <a:tailEnd/>
            </a:ln>
          </p:spPr>
        </p:pic>
        <p:sp>
          <p:nvSpPr>
            <p:cNvPr id="7" name="Cloud Callout 6"/>
            <p:cNvSpPr/>
            <p:nvPr/>
          </p:nvSpPr>
          <p:spPr>
            <a:xfrm>
              <a:off x="4953000" y="1981200"/>
              <a:ext cx="22860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2" name="TextBox 5"/>
            <p:cNvSpPr txBox="1">
              <a:spLocks noChangeArrowheads="1"/>
            </p:cNvSpPr>
            <p:nvPr/>
          </p:nvSpPr>
          <p:spPr bwMode="auto">
            <a:xfrm>
              <a:off x="5043714" y="2346325"/>
              <a:ext cx="1981200" cy="701675"/>
            </a:xfrm>
            <a:prstGeom prst="rect">
              <a:avLst/>
            </a:prstGeom>
            <a:noFill/>
            <a:ln w="9525">
              <a:noFill/>
              <a:miter lim="800000"/>
              <a:headEnd/>
              <a:tailEnd/>
            </a:ln>
          </p:spPr>
          <p:txBody>
            <a:bodyPr>
              <a:spAutoFit/>
            </a:bodyPr>
            <a:lstStyle/>
            <a:p>
              <a:pPr algn="ctr">
                <a:buFontTx/>
                <a:buNone/>
              </a:pPr>
              <a:r>
                <a:rPr lang="en-US" sz="2000">
                  <a:solidFill>
                    <a:srgbClr val="C00000"/>
                  </a:solidFill>
                  <a:latin typeface="Arial" pitchFamily="34" charset="0"/>
                </a:rPr>
                <a:t>What is a transaction?</a:t>
              </a:r>
            </a:p>
          </p:txBody>
        </p:sp>
      </p:grpSp>
    </p:spTree>
    <p:extLst>
      <p:ext uri="{BB962C8B-B14F-4D97-AF65-F5344CB8AC3E}">
        <p14:creationId xmlns:p14="http://schemas.microsoft.com/office/powerpoint/2010/main" val="2968181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9006"/>
            <a:ext cx="4404988" cy="584775"/>
          </a:xfrm>
          <a:prstGeom prst="rect">
            <a:avLst/>
          </a:prstGeom>
        </p:spPr>
        <p:txBody>
          <a:bodyPr wrap="none">
            <a:spAutoFit/>
          </a:bodyPr>
          <a:lstStyle/>
          <a:p>
            <a:r>
              <a:rPr lang="en-US" sz="3200" dirty="0"/>
              <a:t>Transaction Commands</a:t>
            </a:r>
          </a:p>
        </p:txBody>
      </p:sp>
      <p:sp>
        <p:nvSpPr>
          <p:cNvPr id="3" name="Rectangle 2"/>
          <p:cNvSpPr/>
          <p:nvPr/>
        </p:nvSpPr>
        <p:spPr>
          <a:xfrm>
            <a:off x="609600" y="666307"/>
            <a:ext cx="8686800" cy="707886"/>
          </a:xfrm>
          <a:prstGeom prst="rect">
            <a:avLst/>
          </a:prstGeom>
        </p:spPr>
        <p:txBody>
          <a:bodyPr wrap="square">
            <a:spAutoFit/>
          </a:bodyPr>
          <a:lstStyle/>
          <a:p>
            <a:pPr marL="342900" indent="-342900">
              <a:buFont typeface="Wingdings" panose="05000000000000000000" pitchFamily="2" charset="2"/>
              <a:buChar char="Ø"/>
            </a:pPr>
            <a:r>
              <a:rPr lang="en-US" sz="2000" dirty="0"/>
              <a:t>The commands described </a:t>
            </a:r>
            <a:r>
              <a:rPr lang="en-US" sz="2000" dirty="0" smtClean="0"/>
              <a:t>what </a:t>
            </a:r>
            <a:r>
              <a:rPr lang="en-US" sz="2000" dirty="0"/>
              <a:t>code is included in an explicit </a:t>
            </a:r>
            <a:r>
              <a:rPr lang="en-US" sz="2000" dirty="0" smtClean="0"/>
              <a:t>transaction and </a:t>
            </a:r>
            <a:r>
              <a:rPr lang="en-US" sz="2000" dirty="0"/>
              <a:t>how the transaction behaves.</a:t>
            </a:r>
          </a:p>
        </p:txBody>
      </p:sp>
      <p:sp>
        <p:nvSpPr>
          <p:cNvPr id="4" name="Rectangle 3"/>
          <p:cNvSpPr/>
          <p:nvPr/>
        </p:nvSpPr>
        <p:spPr>
          <a:xfrm>
            <a:off x="1904999" y="1537373"/>
            <a:ext cx="8473217" cy="923330"/>
          </a:xfrm>
          <a:prstGeom prst="rect">
            <a:avLst/>
          </a:prstGeom>
        </p:spPr>
        <p:txBody>
          <a:bodyPr wrap="none">
            <a:spAutoFit/>
          </a:bodyPr>
          <a:lstStyle/>
          <a:p>
            <a:pPr marL="285750" indent="-285750">
              <a:buFont typeface="Wingdings" panose="05000000000000000000" pitchFamily="2" charset="2"/>
              <a:buChar char="Ø"/>
            </a:pPr>
            <a:r>
              <a:rPr lang="en-US" dirty="0"/>
              <a:t>COMMIT </a:t>
            </a:r>
            <a:r>
              <a:rPr lang="en-US" dirty="0" smtClean="0"/>
              <a:t>TRANSACTION: </a:t>
            </a:r>
          </a:p>
          <a:p>
            <a:r>
              <a:rPr lang="en-US" dirty="0"/>
              <a:t> </a:t>
            </a:r>
            <a:r>
              <a:rPr lang="en-US" dirty="0" smtClean="0"/>
              <a:t>               To commit a transaction</a:t>
            </a:r>
          </a:p>
          <a:p>
            <a:r>
              <a:rPr lang="en-US" dirty="0" smtClean="0"/>
              <a:t>                you </a:t>
            </a:r>
            <a:r>
              <a:rPr lang="en-US" dirty="0"/>
              <a:t>can also write </a:t>
            </a:r>
            <a:r>
              <a:rPr lang="en-US" dirty="0" smtClean="0"/>
              <a:t>as  COMMIT </a:t>
            </a:r>
            <a:r>
              <a:rPr lang="en-US" dirty="0"/>
              <a:t>TRAN, COMMIT WORK, or just COMMIT.</a:t>
            </a:r>
          </a:p>
        </p:txBody>
      </p:sp>
      <p:sp>
        <p:nvSpPr>
          <p:cNvPr id="5" name="Rectangle 4"/>
          <p:cNvSpPr/>
          <p:nvPr/>
        </p:nvSpPr>
        <p:spPr>
          <a:xfrm>
            <a:off x="2057400" y="2600235"/>
            <a:ext cx="8915400" cy="1200329"/>
          </a:xfrm>
          <a:prstGeom prst="rect">
            <a:avLst/>
          </a:prstGeom>
        </p:spPr>
        <p:txBody>
          <a:bodyPr wrap="square">
            <a:spAutoFit/>
          </a:bodyPr>
          <a:lstStyle/>
          <a:p>
            <a:pPr marL="285750" indent="-285750">
              <a:buFont typeface="Wingdings" panose="05000000000000000000" pitchFamily="2" charset="2"/>
              <a:buChar char="Ø"/>
            </a:pPr>
            <a:r>
              <a:rPr lang="en-US" dirty="0" smtClean="0"/>
              <a:t>ROLLBACK TRANSACTION :</a:t>
            </a:r>
          </a:p>
          <a:p>
            <a:r>
              <a:rPr lang="en-US" dirty="0" smtClean="0"/>
              <a:t>                  To Rollback a transaction</a:t>
            </a:r>
          </a:p>
          <a:p>
            <a:r>
              <a:rPr lang="en-US" dirty="0" smtClean="0"/>
              <a:t>                  You can also write it as ROLLBACK </a:t>
            </a:r>
            <a:r>
              <a:rPr lang="en-US" dirty="0"/>
              <a:t>TRAN, ROLLBACK WORK, or </a:t>
            </a:r>
            <a:r>
              <a:rPr lang="en-US" dirty="0" smtClean="0"/>
              <a:t>just    </a:t>
            </a:r>
          </a:p>
          <a:p>
            <a:r>
              <a:rPr lang="en-US" dirty="0"/>
              <a:t> </a:t>
            </a:r>
            <a:r>
              <a:rPr lang="en-US" dirty="0" smtClean="0"/>
              <a:t>                 ROLLBACK</a:t>
            </a:r>
            <a:r>
              <a:rPr lang="en-US" dirty="0"/>
              <a:t>.</a:t>
            </a:r>
            <a:endParaRPr lang="en-US" dirty="0" smtClean="0"/>
          </a:p>
        </p:txBody>
      </p:sp>
      <p:sp>
        <p:nvSpPr>
          <p:cNvPr id="6" name="Rectangle 5"/>
          <p:cNvSpPr/>
          <p:nvPr/>
        </p:nvSpPr>
        <p:spPr>
          <a:xfrm>
            <a:off x="630477" y="3983834"/>
            <a:ext cx="4114396" cy="461665"/>
          </a:xfrm>
          <a:prstGeom prst="rect">
            <a:avLst/>
          </a:prstGeom>
        </p:spPr>
        <p:txBody>
          <a:bodyPr wrap="none">
            <a:spAutoFit/>
          </a:bodyPr>
          <a:lstStyle/>
          <a:p>
            <a:r>
              <a:rPr lang="en-US" sz="2400" dirty="0"/>
              <a:t>Transaction Levels and States</a:t>
            </a:r>
          </a:p>
        </p:txBody>
      </p:sp>
      <p:sp>
        <p:nvSpPr>
          <p:cNvPr id="8" name="Rectangle 7"/>
          <p:cNvSpPr/>
          <p:nvPr/>
        </p:nvSpPr>
        <p:spPr>
          <a:xfrm>
            <a:off x="914400" y="4445499"/>
            <a:ext cx="9123123" cy="369332"/>
          </a:xfrm>
          <a:prstGeom prst="rect">
            <a:avLst/>
          </a:prstGeom>
        </p:spPr>
        <p:txBody>
          <a:bodyPr wrap="square">
            <a:spAutoFit/>
          </a:bodyPr>
          <a:lstStyle/>
          <a:p>
            <a:r>
              <a:rPr lang="en-US" dirty="0"/>
              <a:t>You can detect the transaction level or state by using two system functions</a:t>
            </a:r>
          </a:p>
        </p:txBody>
      </p:sp>
      <p:sp>
        <p:nvSpPr>
          <p:cNvPr id="9" name="Rectangle 8"/>
          <p:cNvSpPr/>
          <p:nvPr/>
        </p:nvSpPr>
        <p:spPr>
          <a:xfrm>
            <a:off x="1904999" y="5029200"/>
            <a:ext cx="7200304" cy="369332"/>
          </a:xfrm>
          <a:prstGeom prst="rect">
            <a:avLst/>
          </a:prstGeom>
        </p:spPr>
        <p:txBody>
          <a:bodyPr wrap="none">
            <a:spAutoFit/>
          </a:bodyPr>
          <a:lstStyle/>
          <a:p>
            <a:pPr marL="285750" indent="-285750">
              <a:buFont typeface="Wingdings" panose="05000000000000000000" pitchFamily="2" charset="2"/>
              <a:buChar char="Ø"/>
            </a:pPr>
            <a:r>
              <a:rPr lang="en-US" dirty="0"/>
              <a:t>@@</a:t>
            </a:r>
            <a:r>
              <a:rPr lang="en-US" dirty="0" smtClean="0"/>
              <a:t>TRANCOUNT :  Can </a:t>
            </a:r>
            <a:r>
              <a:rPr lang="en-US" dirty="0"/>
              <a:t>be queried to find the level of transaction.</a:t>
            </a:r>
          </a:p>
        </p:txBody>
      </p:sp>
      <p:sp>
        <p:nvSpPr>
          <p:cNvPr id="10" name="Rectangle 9"/>
          <p:cNvSpPr/>
          <p:nvPr/>
        </p:nvSpPr>
        <p:spPr>
          <a:xfrm>
            <a:off x="1921733" y="5724394"/>
            <a:ext cx="7268528" cy="369332"/>
          </a:xfrm>
          <a:prstGeom prst="rect">
            <a:avLst/>
          </a:prstGeom>
        </p:spPr>
        <p:txBody>
          <a:bodyPr wrap="none">
            <a:spAutoFit/>
          </a:bodyPr>
          <a:lstStyle/>
          <a:p>
            <a:pPr marL="285750" indent="-285750">
              <a:buFont typeface="Wingdings" panose="05000000000000000000" pitchFamily="2" charset="2"/>
              <a:buChar char="Ø"/>
            </a:pPr>
            <a:r>
              <a:rPr lang="en-US" dirty="0"/>
              <a:t>XACT_STATE</a:t>
            </a:r>
            <a:r>
              <a:rPr lang="en-US" dirty="0" smtClean="0"/>
              <a:t>()  :  </a:t>
            </a:r>
            <a:r>
              <a:rPr lang="en-US" dirty="0"/>
              <a:t>C</a:t>
            </a:r>
            <a:r>
              <a:rPr lang="en-US" dirty="0" smtClean="0"/>
              <a:t>an </a:t>
            </a:r>
            <a:r>
              <a:rPr lang="en-US" dirty="0"/>
              <a:t>be queried to find the state of the </a:t>
            </a:r>
            <a:r>
              <a:rPr lang="en-US" dirty="0" smtClean="0"/>
              <a:t>transaction.</a:t>
            </a:r>
            <a:endParaRPr lang="en-US" dirty="0"/>
          </a:p>
        </p:txBody>
      </p:sp>
    </p:spTree>
    <p:extLst>
      <p:ext uri="{BB962C8B-B14F-4D97-AF65-F5344CB8AC3E}">
        <p14:creationId xmlns:p14="http://schemas.microsoft.com/office/powerpoint/2010/main" val="331828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799"/>
            <a:ext cx="3584251" cy="584775"/>
          </a:xfrm>
          <a:prstGeom prst="rect">
            <a:avLst/>
          </a:prstGeom>
        </p:spPr>
        <p:txBody>
          <a:bodyPr wrap="none">
            <a:spAutoFit/>
          </a:bodyPr>
          <a:lstStyle/>
          <a:p>
            <a:r>
              <a:rPr lang="en-US" sz="3200" dirty="0"/>
              <a:t>Transaction Modes</a:t>
            </a:r>
          </a:p>
        </p:txBody>
      </p:sp>
      <p:sp>
        <p:nvSpPr>
          <p:cNvPr id="3" name="Rectangle 2"/>
          <p:cNvSpPr/>
          <p:nvPr/>
        </p:nvSpPr>
        <p:spPr>
          <a:xfrm>
            <a:off x="838200" y="990600"/>
            <a:ext cx="6657785" cy="400110"/>
          </a:xfrm>
          <a:prstGeom prst="rect">
            <a:avLst/>
          </a:prstGeom>
        </p:spPr>
        <p:txBody>
          <a:bodyPr wrap="none">
            <a:spAutoFit/>
          </a:bodyPr>
          <a:lstStyle/>
          <a:p>
            <a:r>
              <a:rPr lang="en-US" sz="2000" dirty="0"/>
              <a:t>There are three </a:t>
            </a:r>
            <a:r>
              <a:rPr lang="en-US" sz="2000" i="1" dirty="0"/>
              <a:t>modes </a:t>
            </a:r>
            <a:r>
              <a:rPr lang="en-US" sz="2000" dirty="0"/>
              <a:t>for user transactions in SQL Server</a:t>
            </a:r>
          </a:p>
        </p:txBody>
      </p:sp>
      <p:sp>
        <p:nvSpPr>
          <p:cNvPr id="4" name="Rectangle 3"/>
          <p:cNvSpPr/>
          <p:nvPr/>
        </p:nvSpPr>
        <p:spPr>
          <a:xfrm>
            <a:off x="1752600" y="1600200"/>
            <a:ext cx="6172200" cy="1200329"/>
          </a:xfrm>
          <a:prstGeom prst="rect">
            <a:avLst/>
          </a:prstGeom>
        </p:spPr>
        <p:txBody>
          <a:bodyPr>
            <a:spAutoFit/>
          </a:bodyPr>
          <a:lstStyle/>
          <a:p>
            <a:pPr marL="342900" indent="-342900">
              <a:buFont typeface="Wingdings" panose="05000000000000000000" pitchFamily="2" charset="2"/>
              <a:buChar char="Ø"/>
            </a:pPr>
            <a:r>
              <a:rPr lang="en-US" sz="2400" dirty="0" err="1"/>
              <a:t>Autocommit</a:t>
            </a:r>
            <a:endParaRPr lang="en-US" sz="2400" dirty="0"/>
          </a:p>
          <a:p>
            <a:pPr marL="342900" indent="-342900">
              <a:buFont typeface="Wingdings" panose="05000000000000000000" pitchFamily="2" charset="2"/>
              <a:buChar char="Ø"/>
            </a:pPr>
            <a:r>
              <a:rPr lang="en-US" sz="2400" dirty="0" smtClean="0"/>
              <a:t>Implicit transaction</a:t>
            </a:r>
          </a:p>
          <a:p>
            <a:pPr marL="342900" indent="-342900">
              <a:buFont typeface="Wingdings" panose="05000000000000000000" pitchFamily="2" charset="2"/>
              <a:buChar char="Ø"/>
            </a:pPr>
            <a:r>
              <a:rPr lang="en-US" sz="2400" dirty="0" smtClean="0"/>
              <a:t>Explicit </a:t>
            </a:r>
            <a:r>
              <a:rPr lang="en-US" sz="2400" dirty="0"/>
              <a:t>transaction</a:t>
            </a:r>
          </a:p>
        </p:txBody>
      </p:sp>
      <p:sp>
        <p:nvSpPr>
          <p:cNvPr id="5" name="Rectangle 4"/>
          <p:cNvSpPr/>
          <p:nvPr/>
        </p:nvSpPr>
        <p:spPr>
          <a:xfrm>
            <a:off x="1000732" y="3028890"/>
            <a:ext cx="3243965" cy="461665"/>
          </a:xfrm>
          <a:prstGeom prst="rect">
            <a:avLst/>
          </a:prstGeom>
        </p:spPr>
        <p:txBody>
          <a:bodyPr wrap="none">
            <a:spAutoFit/>
          </a:bodyPr>
          <a:lstStyle/>
          <a:p>
            <a:pPr marL="342900" indent="-342900">
              <a:buFont typeface="Wingdings" panose="05000000000000000000" pitchFamily="2" charset="2"/>
              <a:buChar char="Ø"/>
            </a:pPr>
            <a:r>
              <a:rPr lang="en-US" sz="2400" dirty="0" err="1"/>
              <a:t>Autocommit</a:t>
            </a:r>
            <a:r>
              <a:rPr lang="en-US" sz="2400" dirty="0"/>
              <a:t> </a:t>
            </a:r>
            <a:r>
              <a:rPr lang="en-US" sz="2400" dirty="0" smtClean="0"/>
              <a:t>Mode </a:t>
            </a:r>
            <a:r>
              <a:rPr lang="en-US" sz="2000" dirty="0" smtClean="0"/>
              <a:t>:</a:t>
            </a:r>
            <a:endParaRPr lang="en-US" sz="2000" dirty="0"/>
          </a:p>
        </p:txBody>
      </p:sp>
      <p:sp>
        <p:nvSpPr>
          <p:cNvPr id="6" name="Rectangle 5"/>
          <p:cNvSpPr/>
          <p:nvPr/>
        </p:nvSpPr>
        <p:spPr>
          <a:xfrm>
            <a:off x="1981200" y="3431088"/>
            <a:ext cx="9067800" cy="1323439"/>
          </a:xfrm>
          <a:prstGeom prst="rect">
            <a:avLst/>
          </a:prstGeom>
        </p:spPr>
        <p:txBody>
          <a:bodyPr wrap="square">
            <a:spAutoFit/>
          </a:bodyPr>
          <a:lstStyle/>
          <a:p>
            <a:pPr marL="342900" indent="-342900">
              <a:buFont typeface="Wingdings" panose="05000000000000000000" pitchFamily="2" charset="2"/>
              <a:buChar char="Ø"/>
            </a:pPr>
            <a:r>
              <a:rPr lang="en-US" sz="2000" dirty="0"/>
              <a:t>In the </a:t>
            </a:r>
            <a:r>
              <a:rPr lang="en-US" sz="2000" dirty="0" err="1"/>
              <a:t>autocommit</a:t>
            </a:r>
            <a:r>
              <a:rPr lang="en-US" sz="2000" dirty="0"/>
              <a:t> mode, single data modification and DDL T-SQL statements are </a:t>
            </a:r>
            <a:r>
              <a:rPr lang="en-US" sz="2000" dirty="0" smtClean="0"/>
              <a:t>executed in </a:t>
            </a:r>
            <a:r>
              <a:rPr lang="en-US" sz="2000" dirty="0"/>
              <a:t>the context of a transaction that will be automatically committed when the statement </a:t>
            </a:r>
            <a:r>
              <a:rPr lang="en-US" sz="2000" dirty="0" smtClean="0"/>
              <a:t>succeeds, or </a:t>
            </a:r>
            <a:r>
              <a:rPr lang="en-US" sz="2000" dirty="0"/>
              <a:t>automatically rolled back if the statement fails.</a:t>
            </a:r>
          </a:p>
        </p:txBody>
      </p:sp>
      <p:sp>
        <p:nvSpPr>
          <p:cNvPr id="7" name="Rectangle 6"/>
          <p:cNvSpPr/>
          <p:nvPr/>
        </p:nvSpPr>
        <p:spPr>
          <a:xfrm>
            <a:off x="1999989" y="4844441"/>
            <a:ext cx="8229600" cy="400110"/>
          </a:xfrm>
          <a:prstGeom prst="rect">
            <a:avLst/>
          </a:prstGeom>
        </p:spPr>
        <p:txBody>
          <a:bodyPr wrap="square">
            <a:spAutoFit/>
          </a:bodyPr>
          <a:lstStyle/>
          <a:p>
            <a:pPr marL="285750" indent="-285750">
              <a:buFont typeface="Wingdings" panose="05000000000000000000" pitchFamily="2" charset="2"/>
              <a:buChar char="Ø"/>
            </a:pPr>
            <a:r>
              <a:rPr lang="en-US" sz="2000" dirty="0"/>
              <a:t>The </a:t>
            </a:r>
            <a:r>
              <a:rPr lang="en-US" sz="2000" i="1" dirty="0" err="1"/>
              <a:t>autocommit</a:t>
            </a:r>
            <a:r>
              <a:rPr lang="en-US" sz="2000" i="1" dirty="0"/>
              <a:t> mode </a:t>
            </a:r>
            <a:r>
              <a:rPr lang="en-US" sz="2000" dirty="0"/>
              <a:t>is the default transaction management mode</a:t>
            </a:r>
          </a:p>
        </p:txBody>
      </p:sp>
      <p:sp>
        <p:nvSpPr>
          <p:cNvPr id="8" name="Rectangle 7"/>
          <p:cNvSpPr/>
          <p:nvPr/>
        </p:nvSpPr>
        <p:spPr>
          <a:xfrm>
            <a:off x="1999988" y="5562600"/>
            <a:ext cx="8744211" cy="707886"/>
          </a:xfrm>
          <a:prstGeom prst="rect">
            <a:avLst/>
          </a:prstGeom>
        </p:spPr>
        <p:txBody>
          <a:bodyPr wrap="square">
            <a:spAutoFit/>
          </a:bodyPr>
          <a:lstStyle/>
          <a:p>
            <a:pPr marL="285750" indent="-285750">
              <a:buFont typeface="Wingdings" panose="05000000000000000000" pitchFamily="2" charset="2"/>
              <a:buChar char="Ø"/>
            </a:pPr>
            <a:r>
              <a:rPr lang="en-US" sz="2000" dirty="0"/>
              <a:t>In the </a:t>
            </a:r>
            <a:r>
              <a:rPr lang="en-US" sz="2000" dirty="0" err="1"/>
              <a:t>autocommit</a:t>
            </a:r>
            <a:r>
              <a:rPr lang="en-US" sz="2000" dirty="0"/>
              <a:t> mode, you do not issue any surrounding transactional commands </a:t>
            </a:r>
            <a:r>
              <a:rPr lang="en-US" sz="2000" dirty="0" smtClean="0"/>
              <a:t>such as </a:t>
            </a:r>
            <a:r>
              <a:rPr lang="en-US" sz="2000" dirty="0"/>
              <a:t>BEGIN TRAN, ROLLBACK TRAN, or COMMIT TRAN.</a:t>
            </a:r>
          </a:p>
        </p:txBody>
      </p:sp>
    </p:spTree>
    <p:extLst>
      <p:ext uri="{BB962C8B-B14F-4D97-AF65-F5344CB8AC3E}">
        <p14:creationId xmlns:p14="http://schemas.microsoft.com/office/powerpoint/2010/main" val="407842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80314"/>
            <a:ext cx="4123758" cy="461665"/>
          </a:xfrm>
          <a:prstGeom prst="rect">
            <a:avLst/>
          </a:prstGeom>
        </p:spPr>
        <p:txBody>
          <a:bodyPr wrap="none">
            <a:spAutoFit/>
          </a:bodyPr>
          <a:lstStyle/>
          <a:p>
            <a:pPr marL="342900" indent="-342900">
              <a:buFont typeface="Wingdings" panose="05000000000000000000" pitchFamily="2" charset="2"/>
              <a:buChar char="Ø"/>
            </a:pPr>
            <a:r>
              <a:rPr lang="en-US" sz="2400" dirty="0"/>
              <a:t>Implicit </a:t>
            </a:r>
            <a:r>
              <a:rPr lang="en-US" sz="2400" dirty="0" smtClean="0"/>
              <a:t>Transaction </a:t>
            </a:r>
            <a:r>
              <a:rPr lang="en-US" sz="2400" dirty="0"/>
              <a:t>Mode</a:t>
            </a:r>
          </a:p>
        </p:txBody>
      </p:sp>
      <p:sp>
        <p:nvSpPr>
          <p:cNvPr id="3" name="Rectangle 2"/>
          <p:cNvSpPr/>
          <p:nvPr/>
        </p:nvSpPr>
        <p:spPr>
          <a:xfrm>
            <a:off x="592899" y="152400"/>
            <a:ext cx="5024773" cy="584775"/>
          </a:xfrm>
          <a:prstGeom prst="rect">
            <a:avLst/>
          </a:prstGeom>
        </p:spPr>
        <p:txBody>
          <a:bodyPr wrap="none">
            <a:spAutoFit/>
          </a:bodyPr>
          <a:lstStyle/>
          <a:p>
            <a:r>
              <a:rPr lang="en-US" sz="3200" dirty="0"/>
              <a:t>Transaction </a:t>
            </a:r>
            <a:r>
              <a:rPr lang="en-US" sz="3200" dirty="0" smtClean="0"/>
              <a:t>Modes(Contd.)</a:t>
            </a:r>
            <a:endParaRPr lang="en-US" sz="3200" dirty="0"/>
          </a:p>
        </p:txBody>
      </p:sp>
      <p:sp>
        <p:nvSpPr>
          <p:cNvPr id="4" name="Rectangle 3"/>
          <p:cNvSpPr/>
          <p:nvPr/>
        </p:nvSpPr>
        <p:spPr>
          <a:xfrm>
            <a:off x="1905000" y="1241979"/>
            <a:ext cx="10316142" cy="1631216"/>
          </a:xfrm>
          <a:prstGeom prst="rect">
            <a:avLst/>
          </a:prstGeom>
        </p:spPr>
        <p:txBody>
          <a:bodyPr wrap="square">
            <a:spAutoFit/>
          </a:bodyPr>
          <a:lstStyle/>
          <a:p>
            <a:pPr marL="342900" indent="-342900">
              <a:buFont typeface="Wingdings" panose="05000000000000000000" pitchFamily="2" charset="2"/>
              <a:buChar char="Ø"/>
            </a:pPr>
            <a:r>
              <a:rPr lang="en-US" sz="2000" dirty="0"/>
              <a:t>In the </a:t>
            </a:r>
            <a:r>
              <a:rPr lang="en-US" sz="2000" i="1" dirty="0"/>
              <a:t>implicit transaction mode</a:t>
            </a:r>
            <a:r>
              <a:rPr lang="en-US" sz="2000" dirty="0"/>
              <a:t>, when you issue one or more DML or DDL statements, or </a:t>
            </a:r>
            <a:r>
              <a:rPr lang="en-US" sz="2000" dirty="0" smtClean="0"/>
              <a:t>a SELECT </a:t>
            </a:r>
            <a:r>
              <a:rPr lang="en-US" sz="2000" dirty="0"/>
              <a:t>statement, SQL Server starts a transaction, increments @@TRANCOUNT, but </a:t>
            </a:r>
            <a:r>
              <a:rPr lang="en-US" sz="2000" dirty="0" smtClean="0"/>
              <a:t>does not </a:t>
            </a:r>
            <a:r>
              <a:rPr lang="en-US" sz="2000" dirty="0"/>
              <a:t>automatically commit or roll back the statement. You must issue a COMMIT or </a:t>
            </a:r>
            <a:r>
              <a:rPr lang="en-US" sz="2000" dirty="0" smtClean="0"/>
              <a:t>ROLLBACK interactively </a:t>
            </a:r>
            <a:r>
              <a:rPr lang="en-US" sz="2000" dirty="0"/>
              <a:t>to finish the transaction, even if all you issued was a SELECT statement</a:t>
            </a:r>
          </a:p>
        </p:txBody>
      </p:sp>
      <p:sp>
        <p:nvSpPr>
          <p:cNvPr id="5" name="TextBox 4"/>
          <p:cNvSpPr txBox="1"/>
          <p:nvPr/>
        </p:nvSpPr>
        <p:spPr>
          <a:xfrm>
            <a:off x="1981200" y="2872688"/>
            <a:ext cx="868680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gradFill>
                  <a:gsLst>
                    <a:gs pos="0">
                      <a:schemeClr val="tx1"/>
                    </a:gs>
                    <a:gs pos="100000">
                      <a:schemeClr val="tx1"/>
                    </a:gs>
                  </a:gsLst>
                  <a:lin ang="5400000" scaled="0"/>
                </a:gradFill>
              </a:rPr>
              <a:t>To set implicit transaction mode use the following command</a:t>
            </a:r>
          </a:p>
          <a:p>
            <a:r>
              <a:rPr lang="en-US" sz="2000" dirty="0" smtClean="0">
                <a:gradFill>
                  <a:gsLst>
                    <a:gs pos="0">
                      <a:schemeClr val="tx1"/>
                    </a:gs>
                    <a:gs pos="100000">
                      <a:schemeClr val="tx1"/>
                    </a:gs>
                  </a:gsLst>
                  <a:lin ang="5400000" scaled="0"/>
                </a:gradFill>
              </a:rPr>
              <a:t> </a:t>
            </a:r>
          </a:p>
        </p:txBody>
      </p:sp>
      <p:sp>
        <p:nvSpPr>
          <p:cNvPr id="7" name="Rounded Rectangle 6"/>
          <p:cNvSpPr/>
          <p:nvPr/>
        </p:nvSpPr>
        <p:spPr bwMode="auto">
          <a:xfrm>
            <a:off x="1512794" y="3665750"/>
            <a:ext cx="3906158" cy="55336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1491917" y="3331031"/>
            <a:ext cx="2089483" cy="33471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578" y="3741737"/>
            <a:ext cx="3510088" cy="40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bwMode="auto">
          <a:xfrm>
            <a:off x="1413542" y="4771566"/>
            <a:ext cx="6435058" cy="178163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AutoShape 25"/>
          <p:cNvSpPr>
            <a:spLocks noChangeArrowheads="1"/>
          </p:cNvSpPr>
          <p:nvPr/>
        </p:nvSpPr>
        <p:spPr bwMode="auto">
          <a:xfrm>
            <a:off x="1512794" y="4436847"/>
            <a:ext cx="2089483" cy="33471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08" y="4826449"/>
            <a:ext cx="6037269" cy="1671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a:spLocks noChangeArrowheads="1"/>
          </p:cNvSpPr>
          <p:nvPr/>
        </p:nvSpPr>
        <p:spPr bwMode="auto">
          <a:xfrm flipH="1">
            <a:off x="8153400" y="6161311"/>
            <a:ext cx="2819400" cy="307777"/>
          </a:xfrm>
          <a:prstGeom prst="rect">
            <a:avLst/>
          </a:prstGeom>
          <a:noFill/>
          <a:ln w="9525">
            <a:noFill/>
            <a:miter lim="800000"/>
            <a:headEnd/>
            <a:tailEnd/>
          </a:ln>
        </p:spPr>
        <p:txBody>
          <a:bodyPr wrap="square">
            <a:spAutoFit/>
          </a:bodyPr>
          <a:lstStyle/>
          <a:p>
            <a:pPr>
              <a:buFontTx/>
              <a:buNone/>
            </a:pPr>
            <a:r>
              <a:rPr lang="en-US" sz="1400" dirty="0">
                <a:solidFill>
                  <a:srgbClr val="C00000"/>
                </a:solidFill>
              </a:rPr>
              <a:t>Commits the second transaction.</a:t>
            </a:r>
          </a:p>
        </p:txBody>
      </p:sp>
      <p:sp>
        <p:nvSpPr>
          <p:cNvPr id="6" name="Right Arrow 5"/>
          <p:cNvSpPr/>
          <p:nvPr/>
        </p:nvSpPr>
        <p:spPr bwMode="auto">
          <a:xfrm>
            <a:off x="3733800" y="6249887"/>
            <a:ext cx="4419600" cy="153889"/>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a:spLocks noChangeArrowheads="1"/>
          </p:cNvSpPr>
          <p:nvPr/>
        </p:nvSpPr>
        <p:spPr bwMode="auto">
          <a:xfrm flipH="1">
            <a:off x="8243170" y="5431548"/>
            <a:ext cx="3086100" cy="307777"/>
          </a:xfrm>
          <a:prstGeom prst="rect">
            <a:avLst/>
          </a:prstGeom>
          <a:noFill/>
          <a:ln w="9525">
            <a:noFill/>
            <a:miter lim="800000"/>
            <a:headEnd/>
            <a:tailEnd/>
          </a:ln>
        </p:spPr>
        <p:txBody>
          <a:bodyPr wrap="square">
            <a:spAutoFit/>
          </a:bodyPr>
          <a:lstStyle/>
          <a:p>
            <a:pPr>
              <a:buFontTx/>
              <a:buNone/>
            </a:pPr>
            <a:r>
              <a:rPr lang="en-US" sz="1400" dirty="0">
                <a:solidFill>
                  <a:srgbClr val="C00000"/>
                </a:solidFill>
              </a:rPr>
              <a:t>Commits the </a:t>
            </a:r>
            <a:r>
              <a:rPr lang="en-US" sz="1400" dirty="0" smtClean="0">
                <a:solidFill>
                  <a:srgbClr val="C00000"/>
                </a:solidFill>
              </a:rPr>
              <a:t>first </a:t>
            </a:r>
            <a:r>
              <a:rPr lang="en-US" sz="1400" dirty="0">
                <a:solidFill>
                  <a:srgbClr val="C00000"/>
                </a:solidFill>
              </a:rPr>
              <a:t>transaction.</a:t>
            </a:r>
          </a:p>
        </p:txBody>
      </p:sp>
      <p:sp>
        <p:nvSpPr>
          <p:cNvPr id="10" name="Right Arrow 9"/>
          <p:cNvSpPr/>
          <p:nvPr/>
        </p:nvSpPr>
        <p:spPr bwMode="auto">
          <a:xfrm>
            <a:off x="3200400" y="5508493"/>
            <a:ext cx="4953000" cy="153889"/>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696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7951" y="1002267"/>
            <a:ext cx="3920176" cy="461665"/>
          </a:xfrm>
          <a:prstGeom prst="rect">
            <a:avLst/>
          </a:prstGeom>
        </p:spPr>
        <p:txBody>
          <a:bodyPr wrap="none">
            <a:spAutoFit/>
          </a:bodyPr>
          <a:lstStyle/>
          <a:p>
            <a:pPr marL="285750" indent="-285750">
              <a:buFont typeface="Wingdings" panose="05000000000000000000" pitchFamily="2" charset="2"/>
              <a:buChar char="Ø"/>
            </a:pPr>
            <a:r>
              <a:rPr lang="en-US" sz="2400" dirty="0"/>
              <a:t>Explicit </a:t>
            </a:r>
            <a:r>
              <a:rPr lang="en-US" sz="2400" dirty="0" smtClean="0"/>
              <a:t>Transaction </a:t>
            </a:r>
            <a:r>
              <a:rPr lang="en-US" sz="2400" dirty="0"/>
              <a:t>mode</a:t>
            </a:r>
          </a:p>
        </p:txBody>
      </p:sp>
      <p:sp>
        <p:nvSpPr>
          <p:cNvPr id="3" name="Rectangle 2"/>
          <p:cNvSpPr/>
          <p:nvPr/>
        </p:nvSpPr>
        <p:spPr>
          <a:xfrm>
            <a:off x="457200" y="152400"/>
            <a:ext cx="5024773" cy="584775"/>
          </a:xfrm>
          <a:prstGeom prst="rect">
            <a:avLst/>
          </a:prstGeom>
        </p:spPr>
        <p:txBody>
          <a:bodyPr wrap="none">
            <a:spAutoFit/>
          </a:bodyPr>
          <a:lstStyle/>
          <a:p>
            <a:r>
              <a:rPr lang="en-US" sz="3200" dirty="0"/>
              <a:t>Transaction </a:t>
            </a:r>
            <a:r>
              <a:rPr lang="en-US" sz="3200" dirty="0" smtClean="0"/>
              <a:t>Modes(Contd.)</a:t>
            </a:r>
            <a:endParaRPr lang="en-US" sz="3200" dirty="0"/>
          </a:p>
        </p:txBody>
      </p:sp>
      <p:sp>
        <p:nvSpPr>
          <p:cNvPr id="4" name="Rectangle 3"/>
          <p:cNvSpPr/>
          <p:nvPr/>
        </p:nvSpPr>
        <p:spPr>
          <a:xfrm>
            <a:off x="1371600" y="1600199"/>
            <a:ext cx="9144000" cy="646331"/>
          </a:xfrm>
          <a:prstGeom prst="rect">
            <a:avLst/>
          </a:prstGeom>
        </p:spPr>
        <p:txBody>
          <a:bodyPr wrap="square">
            <a:spAutoFit/>
          </a:bodyPr>
          <a:lstStyle/>
          <a:p>
            <a:pPr marL="285750" indent="-285750">
              <a:buFont typeface="Wingdings" panose="05000000000000000000" pitchFamily="2" charset="2"/>
              <a:buChar char="Ø"/>
            </a:pPr>
            <a:r>
              <a:rPr lang="en-US" dirty="0"/>
              <a:t>An </a:t>
            </a:r>
            <a:r>
              <a:rPr lang="en-US" i="1" dirty="0"/>
              <a:t>explicit transaction </a:t>
            </a:r>
            <a:r>
              <a:rPr lang="en-US" dirty="0"/>
              <a:t>occurs when you explicitly issue the BEGIN TRANSACTION or </a:t>
            </a:r>
            <a:r>
              <a:rPr lang="en-US" dirty="0" smtClean="0"/>
              <a:t>BEGIN TRAN </a:t>
            </a:r>
            <a:r>
              <a:rPr lang="en-US" dirty="0"/>
              <a:t>command to start a transaction</a:t>
            </a:r>
          </a:p>
        </p:txBody>
      </p:sp>
      <p:sp>
        <p:nvSpPr>
          <p:cNvPr id="5" name="Rectangle 4"/>
          <p:cNvSpPr/>
          <p:nvPr/>
        </p:nvSpPr>
        <p:spPr>
          <a:xfrm>
            <a:off x="1068912" y="2253837"/>
            <a:ext cx="10970687" cy="3477875"/>
          </a:xfrm>
          <a:prstGeom prst="rect">
            <a:avLst/>
          </a:prstGeom>
        </p:spPr>
        <p:txBody>
          <a:bodyPr wrap="square">
            <a:spAutoFit/>
          </a:bodyPr>
          <a:lstStyle/>
          <a:p>
            <a:pPr marL="522287" lvl="1" indent="-342900">
              <a:buFont typeface="Wingdings" panose="05000000000000000000" pitchFamily="2" charset="2"/>
              <a:buChar char="Ø"/>
            </a:pPr>
            <a:r>
              <a:rPr lang="en-US" sz="2000" dirty="0">
                <a:cs typeface="Times New Roman" pitchFamily="18" charset="0"/>
              </a:rPr>
              <a:t>C</a:t>
            </a:r>
            <a:r>
              <a:rPr lang="en-IN" sz="2000" dirty="0">
                <a:cs typeface="Times New Roman" pitchFamily="18" charset="0"/>
              </a:rPr>
              <a:t>an be created by using the </a:t>
            </a:r>
            <a:r>
              <a:rPr lang="en-US" sz="2000" dirty="0">
                <a:cs typeface="Times New Roman" pitchFamily="18" charset="0"/>
              </a:rPr>
              <a:t>following statements</a:t>
            </a:r>
            <a:r>
              <a:rPr lang="en-US" sz="2000" dirty="0" smtClean="0">
                <a:cs typeface="Times New Roman" pitchFamily="18" charset="0"/>
              </a:rPr>
              <a:t>:</a:t>
            </a:r>
          </a:p>
          <a:p>
            <a:pPr marL="179387" lvl="1"/>
            <a:endParaRPr lang="en-US" sz="2000" dirty="0">
              <a:cs typeface="Times New Roman" pitchFamily="18" charset="0"/>
            </a:endParaRPr>
          </a:p>
          <a:p>
            <a:pPr marL="979487" lvl="2" indent="-342900">
              <a:buFont typeface="Wingdings" panose="05000000000000000000" pitchFamily="2" charset="2"/>
              <a:buChar char="Ø"/>
            </a:pPr>
            <a:r>
              <a:rPr lang="en-US" sz="2000" dirty="0">
                <a:cs typeface="Times New Roman" pitchFamily="18" charset="0"/>
              </a:rPr>
              <a:t>BEGIN </a:t>
            </a:r>
            <a:r>
              <a:rPr lang="en-US" sz="2000" dirty="0" smtClean="0">
                <a:cs typeface="Times New Roman" pitchFamily="18" charset="0"/>
              </a:rPr>
              <a:t>TRANSACTION :</a:t>
            </a:r>
          </a:p>
          <a:p>
            <a:pPr marL="636587" lvl="2"/>
            <a:r>
              <a:rPr lang="en-US" sz="2000" b="1" dirty="0">
                <a:cs typeface="Times New Roman" pitchFamily="18" charset="0"/>
              </a:rPr>
              <a:t> </a:t>
            </a:r>
            <a:r>
              <a:rPr lang="en-US" sz="2000" b="1" dirty="0" smtClean="0">
                <a:cs typeface="Times New Roman" pitchFamily="18" charset="0"/>
              </a:rPr>
              <a:t>                                        </a:t>
            </a:r>
            <a:r>
              <a:rPr lang="en-US" sz="2000" b="1" dirty="0" smtClean="0"/>
              <a:t>Is </a:t>
            </a:r>
            <a:r>
              <a:rPr lang="en-US" sz="2000" b="1" dirty="0"/>
              <a:t>used to set the starting point of </a:t>
            </a:r>
            <a:r>
              <a:rPr lang="en-US" sz="2000" b="1" dirty="0" smtClean="0"/>
              <a:t>a  </a:t>
            </a:r>
            <a:r>
              <a:rPr lang="en-US" sz="2000" b="1" dirty="0"/>
              <a:t>transaction.</a:t>
            </a:r>
          </a:p>
          <a:p>
            <a:pPr marL="979487" lvl="2" indent="-342900">
              <a:buFont typeface="Wingdings" panose="05000000000000000000" pitchFamily="2" charset="2"/>
              <a:buChar char="Ø"/>
            </a:pPr>
            <a:r>
              <a:rPr lang="en-US" sz="2000" dirty="0" smtClean="0">
                <a:cs typeface="Times New Roman" pitchFamily="18" charset="0"/>
              </a:rPr>
              <a:t>COMMIT TRANSACTION :</a:t>
            </a:r>
          </a:p>
          <a:p>
            <a:pPr marL="636587" lvl="2"/>
            <a:r>
              <a:rPr lang="en-US" sz="2000" dirty="0">
                <a:cs typeface="Times New Roman" pitchFamily="18" charset="0"/>
              </a:rPr>
              <a:t> </a:t>
            </a:r>
            <a:r>
              <a:rPr lang="en-US" sz="2000" dirty="0" smtClean="0">
                <a:cs typeface="Times New Roman" pitchFamily="18" charset="0"/>
              </a:rPr>
              <a:t>                                         </a:t>
            </a:r>
            <a:r>
              <a:rPr lang="en-US" sz="2000" b="1" dirty="0" smtClean="0"/>
              <a:t>Is </a:t>
            </a:r>
            <a:r>
              <a:rPr lang="en-US" sz="2000" b="1" dirty="0"/>
              <a:t>used to save the changes permanently in the database.</a:t>
            </a:r>
          </a:p>
          <a:p>
            <a:pPr marL="979487" lvl="2" indent="-342900">
              <a:buFont typeface="Wingdings" panose="05000000000000000000" pitchFamily="2" charset="2"/>
              <a:buChar char="Ø"/>
            </a:pPr>
            <a:r>
              <a:rPr lang="en-US" sz="2000" dirty="0" smtClean="0">
                <a:cs typeface="Times New Roman" pitchFamily="18" charset="0"/>
              </a:rPr>
              <a:t>ROLLBACK TRANSACTION :</a:t>
            </a:r>
          </a:p>
          <a:p>
            <a:pPr marL="636587" lvl="2"/>
            <a:r>
              <a:rPr lang="en-US" sz="2000" b="1" dirty="0">
                <a:cs typeface="Times New Roman" pitchFamily="18" charset="0"/>
              </a:rPr>
              <a:t> </a:t>
            </a:r>
            <a:r>
              <a:rPr lang="en-US" sz="2000" b="1" dirty="0" smtClean="0">
                <a:cs typeface="Times New Roman" pitchFamily="18" charset="0"/>
              </a:rPr>
              <a:t>                                         </a:t>
            </a:r>
            <a:r>
              <a:rPr lang="en-US" sz="2000" b="1" dirty="0" smtClean="0"/>
              <a:t>Is </a:t>
            </a:r>
            <a:r>
              <a:rPr lang="en-US" sz="2000" b="1" dirty="0"/>
              <a:t>used to undo the changes.</a:t>
            </a:r>
          </a:p>
          <a:p>
            <a:pPr marL="979487" lvl="2" indent="-342900">
              <a:buFont typeface="Wingdings" panose="05000000000000000000" pitchFamily="2" charset="2"/>
              <a:buChar char="Ø"/>
            </a:pPr>
            <a:r>
              <a:rPr lang="en-US" sz="2000" dirty="0" smtClean="0">
                <a:cs typeface="Times New Roman" pitchFamily="18" charset="0"/>
              </a:rPr>
              <a:t>SAVE TRANSACTION :</a:t>
            </a:r>
          </a:p>
          <a:p>
            <a:pPr marL="636587" lvl="2"/>
            <a:r>
              <a:rPr lang="en-US" sz="2000" dirty="0" smtClean="0">
                <a:cs typeface="Times New Roman" pitchFamily="18" charset="0"/>
              </a:rPr>
              <a:t> </a:t>
            </a:r>
            <a:r>
              <a:rPr lang="en-US" sz="2000" b="1" dirty="0" smtClean="0"/>
              <a:t>                                         Is </a:t>
            </a:r>
            <a:r>
              <a:rPr lang="en-US" sz="2000" b="1" dirty="0"/>
              <a:t>used to establish save points that allow partial rollback of </a:t>
            </a:r>
            <a:endParaRPr lang="en-US" sz="2000" b="1" dirty="0" smtClean="0"/>
          </a:p>
          <a:p>
            <a:pPr marL="636587" lvl="2"/>
            <a:r>
              <a:rPr lang="en-US" sz="2000" b="1" dirty="0"/>
              <a:t> </a:t>
            </a:r>
            <a:r>
              <a:rPr lang="en-US" sz="2000" b="1" dirty="0" smtClean="0"/>
              <a:t>                                         a  transaction</a:t>
            </a:r>
            <a:endParaRPr lang="en-US" sz="2000" b="1" dirty="0">
              <a:cs typeface="Times New Roman" pitchFamily="18" charset="0"/>
            </a:endParaRPr>
          </a:p>
        </p:txBody>
      </p:sp>
    </p:spTree>
    <p:extLst>
      <p:ext uri="{BB962C8B-B14F-4D97-AF65-F5344CB8AC3E}">
        <p14:creationId xmlns:p14="http://schemas.microsoft.com/office/powerpoint/2010/main" val="454540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5024773" cy="584775"/>
          </a:xfrm>
          <a:prstGeom prst="rect">
            <a:avLst/>
          </a:prstGeom>
        </p:spPr>
        <p:txBody>
          <a:bodyPr wrap="none">
            <a:spAutoFit/>
          </a:bodyPr>
          <a:lstStyle/>
          <a:p>
            <a:r>
              <a:rPr lang="en-US" sz="3200" dirty="0"/>
              <a:t>Transaction </a:t>
            </a:r>
            <a:r>
              <a:rPr lang="en-US" sz="3200" dirty="0" smtClean="0"/>
              <a:t>Modes(Contd.)</a:t>
            </a:r>
            <a:endParaRPr lang="en-US" sz="3200" dirty="0"/>
          </a:p>
        </p:txBody>
      </p:sp>
      <p:sp>
        <p:nvSpPr>
          <p:cNvPr id="4" name="Rounded Rectangle 3"/>
          <p:cNvSpPr/>
          <p:nvPr/>
        </p:nvSpPr>
        <p:spPr bwMode="auto">
          <a:xfrm>
            <a:off x="931529" y="2708825"/>
            <a:ext cx="6435058" cy="178163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AutoShape 25"/>
          <p:cNvSpPr>
            <a:spLocks noChangeArrowheads="1"/>
          </p:cNvSpPr>
          <p:nvPr/>
        </p:nvSpPr>
        <p:spPr bwMode="auto">
          <a:xfrm>
            <a:off x="1030781" y="2374106"/>
            <a:ext cx="2089483" cy="33471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29" y="2823354"/>
            <a:ext cx="4724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36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69310" y="482947"/>
            <a:ext cx="8763000" cy="584775"/>
          </a:xfrm>
          <a:prstGeom prst="rect">
            <a:avLst/>
          </a:prstGeom>
          <a:noFill/>
          <a:ln w="9525">
            <a:noFill/>
            <a:miter lim="800000"/>
            <a:headEnd/>
            <a:tailEnd/>
          </a:ln>
        </p:spPr>
        <p:txBody>
          <a:bodyPr>
            <a:spAutoFit/>
          </a:bodyPr>
          <a:lstStyle/>
          <a:p>
            <a:pPr>
              <a:spcBef>
                <a:spcPct val="50000"/>
              </a:spcBef>
              <a:buFontTx/>
              <a:buNone/>
            </a:pPr>
            <a:r>
              <a:rPr lang="en-US" sz="3200" dirty="0">
                <a:latin typeface="Segoe UI" panose="020B0502040204020203" pitchFamily="34" charset="0"/>
                <a:ea typeface="Segoe UI" panose="020B0502040204020203" pitchFamily="34" charset="0"/>
                <a:cs typeface="Segoe UI" panose="020B0502040204020203" pitchFamily="34" charset="0"/>
              </a:rPr>
              <a:t>Reverting Transactions</a:t>
            </a:r>
          </a:p>
        </p:txBody>
      </p:sp>
      <p:sp>
        <p:nvSpPr>
          <p:cNvPr id="6" name="Rectangle 5"/>
          <p:cNvSpPr/>
          <p:nvPr/>
        </p:nvSpPr>
        <p:spPr>
          <a:xfrm>
            <a:off x="722334" y="1371600"/>
            <a:ext cx="6172200" cy="2215991"/>
          </a:xfrm>
          <a:prstGeom prst="rect">
            <a:avLst/>
          </a:prstGeom>
        </p:spPr>
        <p:txBody>
          <a:bodyPr>
            <a:spAutoFit/>
          </a:bodyPr>
          <a:lstStyle/>
          <a:p>
            <a:pPr marL="342900" lvl="1" indent="-342900">
              <a:buFont typeface="Wingdings" panose="05000000000000000000" pitchFamily="2" charset="2"/>
              <a:buChar char="Ø"/>
              <a:defRPr/>
            </a:pPr>
            <a:r>
              <a:rPr lang="en-US" sz="2000" dirty="0"/>
              <a:t>Transactions are reverted:</a:t>
            </a:r>
          </a:p>
          <a:p>
            <a:pPr marL="742950" lvl="1" indent="-285750">
              <a:buFont typeface="Wingdings" panose="05000000000000000000" pitchFamily="2" charset="2"/>
              <a:buChar char="Ø"/>
              <a:defRPr/>
            </a:pPr>
            <a:r>
              <a:rPr lang="en-US" sz="2000" dirty="0"/>
              <a:t>When the execution of transaction is in an invalid state.</a:t>
            </a:r>
          </a:p>
          <a:p>
            <a:pPr marL="742950" lvl="1" indent="-285750">
              <a:buFont typeface="Wingdings" panose="05000000000000000000" pitchFamily="2" charset="2"/>
              <a:buChar char="Ø"/>
              <a:defRPr/>
            </a:pPr>
            <a:r>
              <a:rPr lang="en-US" sz="2000" dirty="0"/>
              <a:t>To maintain consistency.</a:t>
            </a:r>
          </a:p>
          <a:p>
            <a:pPr marL="742950" lvl="1" indent="-285750">
              <a:buFont typeface="Wingdings" panose="05000000000000000000" pitchFamily="2" charset="2"/>
              <a:buChar char="Ø"/>
              <a:defRPr/>
            </a:pPr>
            <a:r>
              <a:rPr lang="en-US" sz="2000" dirty="0"/>
              <a:t>Using the ROLLBACK TRANSACTION and ROLLBACK WORK statements.</a:t>
            </a:r>
          </a:p>
          <a:p>
            <a:pPr lvl="1">
              <a:defRPr/>
            </a:pPr>
            <a:endParaRPr lang="en-US" dirty="0">
              <a:solidFill>
                <a:schemeClr val="accent2"/>
              </a:solidFill>
              <a:latin typeface="Arial "/>
            </a:endParaRPr>
          </a:p>
        </p:txBody>
      </p:sp>
      <p:sp>
        <p:nvSpPr>
          <p:cNvPr id="7" name="Rounded Rectangle 6"/>
          <p:cNvSpPr/>
          <p:nvPr/>
        </p:nvSpPr>
        <p:spPr bwMode="auto">
          <a:xfrm>
            <a:off x="751561" y="3953625"/>
            <a:ext cx="4963439" cy="191377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850813" y="3618906"/>
            <a:ext cx="2089483" cy="33471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13" y="4114800"/>
            <a:ext cx="4635587"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9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9310" y="482947"/>
            <a:ext cx="8763000" cy="584775"/>
          </a:xfrm>
          <a:prstGeom prst="rect">
            <a:avLst/>
          </a:prstGeom>
          <a:noFill/>
          <a:ln w="9525">
            <a:noFill/>
            <a:miter lim="800000"/>
            <a:headEnd/>
            <a:tailEnd/>
          </a:ln>
        </p:spPr>
        <p:txBody>
          <a:bodyPr>
            <a:spAutoFit/>
          </a:bodyPr>
          <a:lstStyle/>
          <a:p>
            <a:pPr>
              <a:spcBef>
                <a:spcPct val="50000"/>
              </a:spcBef>
              <a:buFontTx/>
              <a:buNone/>
            </a:pPr>
            <a:r>
              <a:rPr lang="en-US" sz="3200" dirty="0">
                <a:latin typeface="Segoe UI" panose="020B0502040204020203" pitchFamily="34" charset="0"/>
                <a:ea typeface="Segoe UI" panose="020B0502040204020203" pitchFamily="34" charset="0"/>
                <a:cs typeface="Segoe UI" panose="020B0502040204020203" pitchFamily="34" charset="0"/>
              </a:rPr>
              <a:t>Reverting </a:t>
            </a:r>
            <a:r>
              <a:rPr lang="en-US" sz="3200" dirty="0" smtClean="0">
                <a:latin typeface="Segoe UI" panose="020B0502040204020203" pitchFamily="34" charset="0"/>
                <a:ea typeface="Segoe UI" panose="020B0502040204020203" pitchFamily="34" charset="0"/>
                <a:cs typeface="Segoe UI" panose="020B0502040204020203" pitchFamily="34" charset="0"/>
              </a:rPr>
              <a:t>Transactions(Contd.)</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ounded Rectangle 4"/>
          <p:cNvSpPr/>
          <p:nvPr/>
        </p:nvSpPr>
        <p:spPr bwMode="auto">
          <a:xfrm>
            <a:off x="458576" y="2058639"/>
            <a:ext cx="6094624" cy="3275361"/>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25"/>
          <p:cNvSpPr>
            <a:spLocks noChangeArrowheads="1"/>
          </p:cNvSpPr>
          <p:nvPr/>
        </p:nvSpPr>
        <p:spPr bwMode="auto">
          <a:xfrm>
            <a:off x="557828" y="1830436"/>
            <a:ext cx="2089483" cy="33471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90358"/>
            <a:ext cx="5105400" cy="2939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85800" y="5638800"/>
            <a:ext cx="6172200" cy="646331"/>
          </a:xfrm>
          <a:prstGeom prst="rect">
            <a:avLst/>
          </a:prstGeom>
        </p:spPr>
        <p:txBody>
          <a:bodyPr>
            <a:spAutoFit/>
          </a:bodyPr>
          <a:lstStyle/>
          <a:p>
            <a:pPr>
              <a:buFontTx/>
              <a:buNone/>
            </a:pPr>
            <a:r>
              <a:rPr lang="en-US" b="1" dirty="0"/>
              <a:t>Rolls back the entire transaction if any statement fails while updating the contact details.</a:t>
            </a:r>
          </a:p>
        </p:txBody>
      </p:sp>
    </p:spTree>
    <p:extLst>
      <p:ext uri="{BB962C8B-B14F-4D97-AF65-F5344CB8AC3E}">
        <p14:creationId xmlns:p14="http://schemas.microsoft.com/office/powerpoint/2010/main" val="373975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418812"/>
            <a:ext cx="8763000" cy="584775"/>
          </a:xfrm>
          <a:prstGeom prst="rect">
            <a:avLst/>
          </a:prstGeom>
          <a:noFill/>
          <a:ln w="9525">
            <a:noFill/>
            <a:miter lim="800000"/>
            <a:headEnd/>
            <a:tailEnd/>
          </a:ln>
        </p:spPr>
        <p:txBody>
          <a:bodyPr>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a:t>
            </a:r>
          </a:p>
        </p:txBody>
      </p:sp>
      <p:grpSp>
        <p:nvGrpSpPr>
          <p:cNvPr id="5" name="Group 7"/>
          <p:cNvGrpSpPr>
            <a:grpSpLocks/>
          </p:cNvGrpSpPr>
          <p:nvPr/>
        </p:nvGrpSpPr>
        <p:grpSpPr bwMode="auto">
          <a:xfrm>
            <a:off x="3505200" y="1752600"/>
            <a:ext cx="4495800" cy="3962400"/>
            <a:chOff x="3505200" y="1752600"/>
            <a:chExt cx="4495800" cy="3962400"/>
          </a:xfrm>
        </p:grpSpPr>
        <p:pic>
          <p:nvPicPr>
            <p:cNvPr id="6" name="Picture 3" descr="CCM01238.WMF"/>
            <p:cNvPicPr>
              <a:picLocks noChangeAspect="1"/>
            </p:cNvPicPr>
            <p:nvPr/>
          </p:nvPicPr>
          <p:blipFill>
            <a:blip r:embed="rId2" cstate="print"/>
            <a:srcRect/>
            <a:stretch>
              <a:fillRect/>
            </a:stretch>
          </p:blipFill>
          <p:spPr bwMode="auto">
            <a:xfrm>
              <a:off x="3505200" y="2895600"/>
              <a:ext cx="1187438" cy="2819400"/>
            </a:xfrm>
            <a:prstGeom prst="rect">
              <a:avLst/>
            </a:prstGeom>
            <a:noFill/>
            <a:ln w="9525">
              <a:noFill/>
              <a:miter lim="800000"/>
              <a:headEnd/>
              <a:tailEnd/>
            </a:ln>
          </p:spPr>
        </p:pic>
        <p:sp>
          <p:nvSpPr>
            <p:cNvPr id="7" name="Cloud Callout 6"/>
            <p:cNvSpPr/>
            <p:nvPr/>
          </p:nvSpPr>
          <p:spPr>
            <a:xfrm>
              <a:off x="4953000" y="1752600"/>
              <a:ext cx="3048000" cy="17526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5"/>
            <p:cNvSpPr txBox="1">
              <a:spLocks noChangeArrowheads="1"/>
            </p:cNvSpPr>
            <p:nvPr/>
          </p:nvSpPr>
          <p:spPr bwMode="auto">
            <a:xfrm>
              <a:off x="5410200" y="1981200"/>
              <a:ext cx="1981200" cy="1323439"/>
            </a:xfrm>
            <a:prstGeom prst="rect">
              <a:avLst/>
            </a:prstGeom>
            <a:noFill/>
            <a:ln w="9525">
              <a:noFill/>
              <a:miter lim="800000"/>
              <a:headEnd/>
              <a:tailEnd/>
            </a:ln>
          </p:spPr>
          <p:txBody>
            <a:bodyPr>
              <a:spAutoFit/>
            </a:bodyPr>
            <a:lstStyle/>
            <a:p>
              <a:pPr algn="ctr">
                <a:buFontTx/>
                <a:buNone/>
              </a:pPr>
              <a:r>
                <a:rPr lang="en-US" sz="2000">
                  <a:solidFill>
                    <a:srgbClr val="C00000"/>
                  </a:solidFill>
                  <a:latin typeface="Arial" pitchFamily="34" charset="0"/>
                </a:rPr>
                <a:t>How SQL Server ensures transactional integrity?</a:t>
              </a:r>
            </a:p>
          </p:txBody>
        </p:sp>
      </p:grpSp>
    </p:spTree>
    <p:extLst>
      <p:ext uri="{BB962C8B-B14F-4D97-AF65-F5344CB8AC3E}">
        <p14:creationId xmlns:p14="http://schemas.microsoft.com/office/powerpoint/2010/main" val="1298393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321" y="1143000"/>
            <a:ext cx="8915400" cy="400110"/>
          </a:xfrm>
          <a:prstGeom prst="rect">
            <a:avLst/>
          </a:prstGeom>
        </p:spPr>
        <p:txBody>
          <a:bodyPr wrap="square">
            <a:spAutoFit/>
          </a:bodyPr>
          <a:lstStyle/>
          <a:p>
            <a:pPr marL="347663" indent="-347663">
              <a:buFont typeface="Wingdings" panose="05000000000000000000" pitchFamily="2" charset="2"/>
              <a:buChar char="Ø"/>
            </a:pPr>
            <a:r>
              <a:rPr lang="en-US" sz="2000" dirty="0">
                <a:cs typeface="Times New Roman" pitchFamily="18" charset="0"/>
              </a:rPr>
              <a:t>SQL Server uses the concept of locking to ensure transactional integrity.</a:t>
            </a:r>
          </a:p>
        </p:txBody>
      </p:sp>
      <p:sp>
        <p:nvSpPr>
          <p:cNvPr id="5" name="Text Box 3"/>
          <p:cNvSpPr txBox="1">
            <a:spLocks noChangeArrowheads="1"/>
          </p:cNvSpPr>
          <p:nvPr/>
        </p:nvSpPr>
        <p:spPr bwMode="auto">
          <a:xfrm>
            <a:off x="228600" y="418812"/>
            <a:ext cx="10363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a:t>
            </a:r>
            <a:r>
              <a:rPr lang="en-US" sz="3200" b="1" dirty="0" smtClean="0">
                <a:latin typeface="Segoe UI" panose="020B0502040204020203" pitchFamily="34" charset="0"/>
                <a:ea typeface="Segoe UI" panose="020B0502040204020203" pitchFamily="34" charset="0"/>
                <a:cs typeface="Segoe UI" panose="020B0502040204020203" pitchFamily="34" charset="0"/>
              </a:rPr>
              <a:t>Integrity(Contd.)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1143000" y="2133600"/>
            <a:ext cx="10134600" cy="4462760"/>
          </a:xfrm>
          <a:prstGeom prst="rect">
            <a:avLst/>
          </a:prstGeom>
        </p:spPr>
        <p:txBody>
          <a:bodyPr wrap="square">
            <a:spAutoFit/>
          </a:bodyPr>
          <a:lstStyle/>
          <a:p>
            <a:pPr marL="347663" indent="-347663">
              <a:buFont typeface="Wingdings" panose="05000000000000000000" pitchFamily="2" charset="2"/>
              <a:buChar char="Ø"/>
            </a:pPr>
            <a:r>
              <a:rPr lang="en-US" sz="2400" b="1" dirty="0">
                <a:latin typeface="Segoe UI" panose="020B0502040204020203" pitchFamily="34" charset="0"/>
                <a:ea typeface="Segoe UI" panose="020B0502040204020203" pitchFamily="34" charset="0"/>
                <a:cs typeface="Segoe UI" panose="020B0502040204020203" pitchFamily="34" charset="0"/>
              </a:rPr>
              <a:t>Need for locking</a:t>
            </a:r>
            <a:r>
              <a:rPr lang="en-US" sz="2000" dirty="0">
                <a:latin typeface="Segoe UI" panose="020B0502040204020203" pitchFamily="34" charset="0"/>
                <a:ea typeface="Segoe UI" panose="020B0502040204020203" pitchFamily="34" charset="0"/>
                <a:cs typeface="Segoe UI" panose="020B0502040204020203" pitchFamily="34" charset="0"/>
              </a:rPr>
              <a:t>:</a:t>
            </a:r>
          </a:p>
          <a:p>
            <a:pPr marL="804862" lvl="1" indent="-342900">
              <a:buFont typeface="Wingdings" panose="05000000000000000000" pitchFamily="2" charset="2"/>
              <a:buChar char="Ø"/>
            </a:pPr>
            <a:r>
              <a:rPr lang="en-US" sz="2000" dirty="0">
                <a:latin typeface="Segoe UI" panose="020B0502040204020203" pitchFamily="34" charset="0"/>
                <a:ea typeface="Segoe UI" panose="020B0502040204020203" pitchFamily="34" charset="0"/>
                <a:cs typeface="Segoe UI" panose="020B0502040204020203" pitchFamily="34" charset="0"/>
              </a:rPr>
              <a:t>In the absence of locking, the following problems may </a:t>
            </a:r>
            <a:r>
              <a:rPr lang="en-US" sz="2000" dirty="0" smtClean="0">
                <a:latin typeface="Segoe UI" panose="020B0502040204020203" pitchFamily="34" charset="0"/>
                <a:ea typeface="Segoe UI" panose="020B0502040204020203" pitchFamily="34" charset="0"/>
                <a:cs typeface="Segoe UI" panose="020B0502040204020203" pitchFamily="34" charset="0"/>
              </a:rPr>
              <a:t>occur</a:t>
            </a: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1257300" lvl="2" indent="-342900">
              <a:buFont typeface="Wingdings" panose="05000000000000000000" pitchFamily="2" charset="2"/>
              <a:buChar char="Ø"/>
            </a:pPr>
            <a:r>
              <a:rPr lang="en-IN" sz="2000" b="1" dirty="0">
                <a:latin typeface="Segoe UI" panose="020B0502040204020203" pitchFamily="34" charset="0"/>
                <a:ea typeface="Segoe UI" panose="020B0502040204020203" pitchFamily="34" charset="0"/>
                <a:cs typeface="Segoe UI" panose="020B0502040204020203" pitchFamily="34" charset="0"/>
              </a:rPr>
              <a:t>Lost </a:t>
            </a:r>
            <a:r>
              <a:rPr lang="en-IN" sz="2000" b="1" dirty="0" smtClean="0">
                <a:latin typeface="Segoe UI" panose="020B0502040204020203" pitchFamily="34" charset="0"/>
                <a:ea typeface="Segoe UI" panose="020B0502040204020203" pitchFamily="34" charset="0"/>
                <a:cs typeface="Segoe UI" panose="020B0502040204020203" pitchFamily="34" charset="0"/>
              </a:rPr>
              <a:t>updates </a:t>
            </a:r>
            <a:r>
              <a:rPr lang="en-IN" sz="2000" dirty="0" smtClean="0">
                <a:latin typeface="Segoe UI" panose="020B0502040204020203" pitchFamily="34" charset="0"/>
                <a:ea typeface="Segoe UI" panose="020B0502040204020203" pitchFamily="34" charset="0"/>
                <a:cs typeface="Segoe UI" panose="020B0502040204020203" pitchFamily="34" charset="0"/>
              </a:rPr>
              <a:t>:</a:t>
            </a:r>
          </a:p>
          <a:p>
            <a:pPr lvl="2"/>
            <a:r>
              <a:rPr lang="en-US" sz="2000" dirty="0" smtClean="0">
                <a:solidFill>
                  <a:srgbClr val="C00000"/>
                </a:solidFill>
              </a:rPr>
              <a:t>           </a:t>
            </a:r>
            <a:r>
              <a:rPr lang="en-US" sz="2000" dirty="0" smtClean="0"/>
              <a:t>Occurs </a:t>
            </a:r>
            <a:r>
              <a:rPr lang="en-US" sz="2000" dirty="0"/>
              <a:t>when two or more transactions try to modify the same row.</a:t>
            </a:r>
          </a:p>
          <a:p>
            <a:pPr marL="1257300" lvl="2" indent="-342900">
              <a:buFont typeface="Wingdings" panose="05000000000000000000" pitchFamily="2" charset="2"/>
              <a:buChar char="Ø"/>
            </a:pPr>
            <a:r>
              <a:rPr lang="en-IN" sz="2000" b="1" dirty="0" smtClean="0">
                <a:latin typeface="Segoe UI" panose="020B0502040204020203" pitchFamily="34" charset="0"/>
                <a:ea typeface="Segoe UI" panose="020B0502040204020203" pitchFamily="34" charset="0"/>
                <a:cs typeface="Segoe UI" panose="020B0502040204020203" pitchFamily="34" charset="0"/>
              </a:rPr>
              <a:t>Uncommitted </a:t>
            </a:r>
            <a:r>
              <a:rPr lang="en-IN" sz="2000" b="1" dirty="0">
                <a:latin typeface="Segoe UI" panose="020B0502040204020203" pitchFamily="34" charset="0"/>
                <a:ea typeface="Segoe UI" panose="020B0502040204020203" pitchFamily="34" charset="0"/>
                <a:cs typeface="Segoe UI" panose="020B0502040204020203" pitchFamily="34" charset="0"/>
              </a:rPr>
              <a:t>dependency (Dirty read</a:t>
            </a:r>
            <a:r>
              <a:rPr lang="en-IN" sz="2000" b="1" dirty="0" smtClean="0">
                <a:latin typeface="Segoe UI" panose="020B0502040204020203" pitchFamily="34" charset="0"/>
                <a:ea typeface="Segoe UI" panose="020B0502040204020203" pitchFamily="34" charset="0"/>
                <a:cs typeface="Segoe UI" panose="020B0502040204020203" pitchFamily="34" charset="0"/>
              </a:rPr>
              <a:t>) :</a:t>
            </a:r>
          </a:p>
          <a:p>
            <a:pPr lvl="2"/>
            <a:r>
              <a:rPr lang="en-IN" sz="2000" b="1" dirty="0">
                <a:latin typeface="Segoe UI" panose="020B0502040204020203" pitchFamily="34" charset="0"/>
                <a:ea typeface="Segoe UI" panose="020B0502040204020203" pitchFamily="34" charset="0"/>
                <a:cs typeface="Segoe UI" panose="020B0502040204020203" pitchFamily="34" charset="0"/>
              </a:rPr>
              <a:t> </a:t>
            </a:r>
            <a:r>
              <a:rPr lang="en-IN" sz="2000" b="1" dirty="0" smtClean="0">
                <a:latin typeface="Segoe UI" panose="020B0502040204020203" pitchFamily="34" charset="0"/>
                <a:ea typeface="Segoe UI" panose="020B0502040204020203" pitchFamily="34" charset="0"/>
                <a:cs typeface="Segoe UI" panose="020B0502040204020203" pitchFamily="34" charset="0"/>
              </a:rPr>
              <a:t>          </a:t>
            </a:r>
            <a:r>
              <a:rPr lang="en-US" sz="2000" dirty="0" smtClean="0"/>
              <a:t>Occurs </a:t>
            </a:r>
            <a:r>
              <a:rPr lang="en-US" sz="2000" dirty="0"/>
              <a:t>when a transaction queries data from a table when the other </a:t>
            </a:r>
            <a:r>
              <a:rPr lang="en-US" sz="2000" dirty="0" smtClean="0"/>
              <a:t>   </a:t>
            </a:r>
          </a:p>
          <a:p>
            <a:pPr lvl="2"/>
            <a:r>
              <a:rPr lang="en-US" sz="2000" dirty="0"/>
              <a:t> </a:t>
            </a:r>
            <a:r>
              <a:rPr lang="en-US" sz="2000" dirty="0" smtClean="0"/>
              <a:t>           transaction </a:t>
            </a:r>
            <a:r>
              <a:rPr lang="en-US" sz="2000" dirty="0"/>
              <a:t>is in the process of modifying data</a:t>
            </a:r>
            <a:r>
              <a:rPr lang="en-US" sz="2000" dirty="0">
                <a:solidFill>
                  <a:srgbClr val="C00000"/>
                </a:solidFill>
              </a:rPr>
              <a:t>.</a:t>
            </a:r>
          </a:p>
          <a:p>
            <a:pPr marL="1257300" lvl="2" indent="-342900">
              <a:buFont typeface="Wingdings" panose="05000000000000000000" pitchFamily="2" charset="2"/>
              <a:buChar char="Ø"/>
            </a:pPr>
            <a:r>
              <a:rPr lang="en-IN" sz="2000" b="1" dirty="0" smtClean="0">
                <a:latin typeface="Segoe UI" panose="020B0502040204020203" pitchFamily="34" charset="0"/>
                <a:ea typeface="Segoe UI" panose="020B0502040204020203" pitchFamily="34" charset="0"/>
                <a:cs typeface="Segoe UI" panose="020B0502040204020203" pitchFamily="34" charset="0"/>
              </a:rPr>
              <a:t>Inconsistent analysis :</a:t>
            </a:r>
          </a:p>
          <a:p>
            <a:pPr lvl="2"/>
            <a:r>
              <a:rPr lang="en-IN" sz="2000" b="1" dirty="0">
                <a:latin typeface="Segoe UI" panose="020B0502040204020203" pitchFamily="34" charset="0"/>
                <a:ea typeface="Segoe UI" panose="020B0502040204020203" pitchFamily="34" charset="0"/>
                <a:cs typeface="Segoe UI" panose="020B0502040204020203" pitchFamily="34" charset="0"/>
              </a:rPr>
              <a:t> </a:t>
            </a:r>
            <a:r>
              <a:rPr lang="en-IN" sz="2000" b="1" dirty="0" smtClean="0">
                <a:latin typeface="Segoe UI" panose="020B0502040204020203" pitchFamily="34" charset="0"/>
                <a:ea typeface="Segoe UI" panose="020B0502040204020203" pitchFamily="34" charset="0"/>
                <a:cs typeface="Segoe UI" panose="020B0502040204020203" pitchFamily="34" charset="0"/>
              </a:rPr>
              <a:t>          </a:t>
            </a:r>
            <a:r>
              <a:rPr lang="en-US" sz="2000" dirty="0"/>
              <a:t>Occurs when the data is changed between simultaneous read by one </a:t>
            </a:r>
            <a:r>
              <a:rPr lang="en-US" sz="2000" dirty="0" smtClean="0"/>
              <a:t>   </a:t>
            </a:r>
          </a:p>
          <a:p>
            <a:pPr lvl="2"/>
            <a:r>
              <a:rPr lang="en-US" sz="2000" dirty="0"/>
              <a:t> </a:t>
            </a:r>
            <a:r>
              <a:rPr lang="en-US" sz="2000" dirty="0" smtClean="0"/>
              <a:t>          user</a:t>
            </a:r>
            <a:r>
              <a:rPr lang="en-US" sz="2000" dirty="0"/>
              <a:t>.</a:t>
            </a:r>
          </a:p>
          <a:p>
            <a:pPr marL="1257300" lvl="2" indent="-342900">
              <a:buFont typeface="Wingdings" panose="05000000000000000000" pitchFamily="2" charset="2"/>
              <a:buChar char="Ø"/>
            </a:pPr>
            <a:r>
              <a:rPr lang="en-IN" sz="2000" b="1" dirty="0" smtClean="0">
                <a:latin typeface="Segoe UI" panose="020B0502040204020203" pitchFamily="34" charset="0"/>
                <a:ea typeface="Segoe UI" panose="020B0502040204020203" pitchFamily="34" charset="0"/>
                <a:cs typeface="Segoe UI" panose="020B0502040204020203" pitchFamily="34" charset="0"/>
              </a:rPr>
              <a:t>Phantom </a:t>
            </a:r>
            <a:r>
              <a:rPr lang="en-IN" sz="2000" b="1" dirty="0">
                <a:latin typeface="Segoe UI" panose="020B0502040204020203" pitchFamily="34" charset="0"/>
                <a:ea typeface="Segoe UI" panose="020B0502040204020203" pitchFamily="34" charset="0"/>
                <a:cs typeface="Segoe UI" panose="020B0502040204020203" pitchFamily="34" charset="0"/>
              </a:rPr>
              <a:t>reads </a:t>
            </a:r>
            <a:r>
              <a:rPr lang="en-IN" sz="2000" b="1" dirty="0" smtClean="0">
                <a:latin typeface="Segoe UI" panose="020B0502040204020203" pitchFamily="34" charset="0"/>
                <a:ea typeface="Segoe UI" panose="020B0502040204020203" pitchFamily="34" charset="0"/>
                <a:cs typeface="Segoe UI" panose="020B0502040204020203" pitchFamily="34" charset="0"/>
              </a:rPr>
              <a:t>:</a:t>
            </a:r>
          </a:p>
          <a:p>
            <a:pPr lvl="2"/>
            <a:r>
              <a:rPr lang="en-IN" sz="2000" b="1" dirty="0" smtClean="0">
                <a:latin typeface="Segoe UI" panose="020B0502040204020203" pitchFamily="34" charset="0"/>
                <a:ea typeface="Segoe UI" panose="020B0502040204020203" pitchFamily="34" charset="0"/>
                <a:cs typeface="Segoe UI" panose="020B0502040204020203" pitchFamily="34" charset="0"/>
              </a:rPr>
              <a:t>           </a:t>
            </a:r>
            <a:r>
              <a:rPr lang="en-US" sz="2000" dirty="0"/>
              <a:t>Occurs when new records inserted by a user are identified by transactions </a:t>
            </a:r>
            <a:endParaRPr lang="en-US" sz="2000" dirty="0" smtClean="0"/>
          </a:p>
          <a:p>
            <a:pPr lvl="2"/>
            <a:r>
              <a:rPr lang="en-US" sz="2000" dirty="0"/>
              <a:t> </a:t>
            </a:r>
            <a:r>
              <a:rPr lang="en-US" sz="2000" dirty="0" smtClean="0"/>
              <a:t>          that </a:t>
            </a:r>
            <a:r>
              <a:rPr lang="en-US" sz="2000" dirty="0"/>
              <a:t>started prior to the INSERT statement.</a:t>
            </a:r>
          </a:p>
          <a:p>
            <a:pPr lvl="2"/>
            <a:endParaRPr lang="en-IN" sz="20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761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711200"/>
            <a:ext cx="100584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sp>
        <p:nvSpPr>
          <p:cNvPr id="6" name="Rectangle 5"/>
          <p:cNvSpPr/>
          <p:nvPr/>
        </p:nvSpPr>
        <p:spPr>
          <a:xfrm>
            <a:off x="990600" y="1828800"/>
            <a:ext cx="7543800" cy="3046988"/>
          </a:xfrm>
          <a:prstGeom prst="rect">
            <a:avLst/>
          </a:prstGeom>
        </p:spPr>
        <p:txBody>
          <a:bodyPr wrap="square">
            <a:spAutoFit/>
          </a:bodyPr>
          <a:lstStyle/>
          <a:p>
            <a:pPr marL="347663" indent="-347663">
              <a:buFont typeface="Wingdings" panose="05000000000000000000" pitchFamily="2" charset="2"/>
              <a:buChar char="Ø"/>
            </a:pPr>
            <a:r>
              <a:rPr lang="en-US" sz="2400" dirty="0">
                <a:latin typeface="Segoe UI" panose="020B0502040204020203" pitchFamily="34" charset="0"/>
                <a:ea typeface="Segoe UI" panose="020B0502040204020203" pitchFamily="34" charset="0"/>
                <a:cs typeface="Segoe UI" panose="020B0502040204020203" pitchFamily="34" charset="0"/>
              </a:rPr>
              <a:t>Locking in SQL Server:</a:t>
            </a:r>
          </a:p>
          <a:p>
            <a:pPr marL="742950" lvl="1" indent="-285750">
              <a:buFont typeface="Wingdings" panose="05000000000000000000" pitchFamily="2" charset="2"/>
              <a:buChar char="Ø"/>
            </a:pPr>
            <a:r>
              <a:rPr lang="en-US" sz="2400" dirty="0">
                <a:latin typeface="Segoe UI" panose="020B0502040204020203" pitchFamily="34" charset="0"/>
                <a:ea typeface="Segoe UI" panose="020B0502040204020203" pitchFamily="34" charset="0"/>
                <a:cs typeface="Segoe UI" panose="020B0502040204020203" pitchFamily="34" charset="0"/>
              </a:rPr>
              <a:t>SQL Server uses the following lock modes: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Shared locks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Exclusive locks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Update locks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Intent locks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Schema locks</a:t>
            </a:r>
          </a:p>
          <a:p>
            <a:pPr marL="1200150" lvl="2" indent="-285750">
              <a:buFont typeface="Wingdings" panose="05000000000000000000" pitchFamily="2" charset="2"/>
              <a:buChar char="Ø"/>
            </a:pPr>
            <a:r>
              <a:rPr lang="en-IN" sz="2400" dirty="0">
                <a:latin typeface="Segoe UI" panose="020B0502040204020203" pitchFamily="34" charset="0"/>
                <a:ea typeface="Segoe UI" panose="020B0502040204020203" pitchFamily="34" charset="0"/>
                <a:cs typeface="Segoe UI" panose="020B0502040204020203" pitchFamily="34" charset="0"/>
              </a:rPr>
              <a:t>Bulk update locks</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9791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ea typeface="Segoe UI" panose="020B0502040204020203" pitchFamily="34" charset="0"/>
                <a:cs typeface="Segoe UI" panose="020B0502040204020203" pitchFamily="34" charset="0"/>
              </a:rPr>
              <a:t>Implementing</a:t>
            </a:r>
            <a:r>
              <a:rPr lang="en-US" sz="3200" b="1" dirty="0">
                <a:cs typeface="Times New Roman" pitchFamily="18" charset="0"/>
              </a:rPr>
              <a:t> </a:t>
            </a:r>
            <a:r>
              <a:rPr lang="en-US" sz="3200" b="1" dirty="0" smtClean="0">
                <a:ea typeface="Segoe UI" panose="020B0502040204020203" pitchFamily="34" charset="0"/>
                <a:cs typeface="Segoe UI" panose="020B0502040204020203" pitchFamily="34" charset="0"/>
              </a:rPr>
              <a:t>Transactions (Contd.)</a:t>
            </a:r>
            <a:endParaRPr lang="en-US" sz="3200" b="1" dirty="0">
              <a:ea typeface="Segoe UI" panose="020B0502040204020203" pitchFamily="34" charset="0"/>
              <a:cs typeface="Segoe UI" panose="020B0502040204020203" pitchFamily="34" charset="0"/>
            </a:endParaRPr>
          </a:p>
        </p:txBody>
      </p:sp>
      <p:pic>
        <p:nvPicPr>
          <p:cNvPr id="25603" name="Picture 3" descr="JBIZ044.WMF"/>
          <p:cNvPicPr>
            <a:picLocks noChangeAspect="1"/>
          </p:cNvPicPr>
          <p:nvPr/>
        </p:nvPicPr>
        <p:blipFill>
          <a:blip r:embed="rId3" cstate="print"/>
          <a:srcRect/>
          <a:stretch>
            <a:fillRect/>
          </a:stretch>
        </p:blipFill>
        <p:spPr bwMode="auto">
          <a:xfrm>
            <a:off x="3101103" y="3124200"/>
            <a:ext cx="2762487" cy="2971800"/>
          </a:xfrm>
          <a:prstGeom prst="rect">
            <a:avLst/>
          </a:prstGeom>
          <a:noFill/>
          <a:ln w="9525">
            <a:noFill/>
            <a:miter lim="800000"/>
            <a:headEnd/>
            <a:tailEnd/>
          </a:ln>
        </p:spPr>
      </p:pic>
      <p:sp>
        <p:nvSpPr>
          <p:cNvPr id="2" name="Cloud Callout 1"/>
          <p:cNvSpPr/>
          <p:nvPr/>
        </p:nvSpPr>
        <p:spPr bwMode="auto">
          <a:xfrm>
            <a:off x="5562600" y="1219200"/>
            <a:ext cx="2667000" cy="28956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buFontTx/>
              <a:buNone/>
            </a:pPr>
            <a:r>
              <a:rPr lang="en-US" sz="1600" b="1" dirty="0">
                <a:solidFill>
                  <a:schemeClr val="bg1"/>
                </a:solidFill>
                <a:latin typeface="Arial" pitchFamily="34" charset="0"/>
              </a:rPr>
              <a:t>A transaction can be defined as a sequence of operations performed together as a single logical unit of work.</a:t>
            </a:r>
          </a:p>
        </p:txBody>
      </p:sp>
    </p:spTree>
    <p:extLst>
      <p:ext uri="{BB962C8B-B14F-4D97-AF65-F5344CB8AC3E}">
        <p14:creationId xmlns:p14="http://schemas.microsoft.com/office/powerpoint/2010/main" val="2145804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455346"/>
            <a:ext cx="104394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sp>
        <p:nvSpPr>
          <p:cNvPr id="6" name="Rectangle 5"/>
          <p:cNvSpPr/>
          <p:nvPr/>
        </p:nvSpPr>
        <p:spPr>
          <a:xfrm>
            <a:off x="838200" y="1443840"/>
            <a:ext cx="8610600" cy="3785652"/>
          </a:xfrm>
          <a:prstGeom prst="rect">
            <a:avLst/>
          </a:prstGeom>
        </p:spPr>
        <p:txBody>
          <a:bodyPr wrap="square">
            <a:spAutoFit/>
          </a:bodyPr>
          <a:lstStyle/>
          <a:p>
            <a:pPr marL="347663" indent="-347663">
              <a:buFont typeface="Wingdings" panose="05000000000000000000" pitchFamily="2" charset="2"/>
              <a:buChar char="Ø"/>
              <a:defRPr/>
            </a:pPr>
            <a:r>
              <a:rPr lang="en-US" sz="2000" b="1" dirty="0">
                <a:cs typeface="Times New Roman" pitchFamily="18" charset="0"/>
              </a:rPr>
              <a:t>Shared </a:t>
            </a:r>
            <a:r>
              <a:rPr lang="en-US" sz="2000" b="1" dirty="0" smtClean="0">
                <a:cs typeface="Times New Roman" pitchFamily="18" charset="0"/>
              </a:rPr>
              <a:t>locks </a:t>
            </a:r>
            <a:r>
              <a:rPr lang="en-US" sz="2000" dirty="0" smtClean="0">
                <a:cs typeface="Times New Roman" pitchFamily="18" charset="0"/>
              </a:rPr>
              <a:t>:</a:t>
            </a:r>
            <a:endParaRPr lang="en-US" sz="2000" dirty="0">
              <a:cs typeface="Times New Roman" pitchFamily="18" charset="0"/>
            </a:endParaRPr>
          </a:p>
          <a:p>
            <a:pPr marL="800100" lvl="1" indent="-342900">
              <a:buFont typeface="Wingdings" panose="05000000000000000000" pitchFamily="2" charset="2"/>
              <a:buChar char="Ø"/>
              <a:defRPr/>
            </a:pPr>
            <a:r>
              <a:rPr lang="en-US" sz="2000" dirty="0">
                <a:cs typeface="Times New Roman" pitchFamily="18" charset="0"/>
              </a:rPr>
              <a:t>Allow concurrent transactions to read a resource.</a:t>
            </a:r>
          </a:p>
          <a:p>
            <a:pPr marL="800100" lvl="1" indent="-342900">
              <a:buFont typeface="Wingdings" panose="05000000000000000000" pitchFamily="2" charset="2"/>
              <a:buChar char="Ø"/>
              <a:defRPr/>
            </a:pPr>
            <a:r>
              <a:rPr lang="en-US" sz="2000" dirty="0">
                <a:cs typeface="Times New Roman" pitchFamily="18" charset="0"/>
              </a:rPr>
              <a:t>Prevent other transactions from modifying the data on the locked resource.</a:t>
            </a:r>
            <a:endParaRPr lang="en-IN" sz="2000" dirty="0">
              <a:cs typeface="Times New Roman" pitchFamily="18" charset="0"/>
            </a:endParaRPr>
          </a:p>
          <a:p>
            <a:pPr marL="347663" indent="-347663">
              <a:buFont typeface="Wingdings" panose="05000000000000000000" pitchFamily="2" charset="2"/>
              <a:buChar char="Ø"/>
              <a:defRPr/>
            </a:pPr>
            <a:r>
              <a:rPr lang="en-IN" sz="2000" b="1" dirty="0">
                <a:cs typeface="Times New Roman" pitchFamily="18" charset="0"/>
              </a:rPr>
              <a:t>Exclusive </a:t>
            </a:r>
            <a:r>
              <a:rPr lang="en-IN" sz="2000" b="1" dirty="0" smtClean="0">
                <a:cs typeface="Times New Roman" pitchFamily="18" charset="0"/>
              </a:rPr>
              <a:t>locks </a:t>
            </a:r>
            <a:r>
              <a:rPr lang="en-IN" sz="2000" dirty="0" smtClean="0">
                <a:cs typeface="Times New Roman" pitchFamily="18" charset="0"/>
              </a:rPr>
              <a:t>:</a:t>
            </a:r>
            <a:endParaRPr lang="en-IN" sz="2000" dirty="0">
              <a:cs typeface="Times New Roman" pitchFamily="18" charset="0"/>
            </a:endParaRPr>
          </a:p>
          <a:p>
            <a:pPr marL="800100" lvl="1" indent="-342900">
              <a:buFont typeface="Wingdings" panose="05000000000000000000" pitchFamily="2" charset="2"/>
              <a:buChar char="Ø"/>
              <a:defRPr/>
            </a:pPr>
            <a:r>
              <a:rPr lang="en-US" sz="2000" dirty="0">
                <a:cs typeface="Times New Roman" pitchFamily="18" charset="0"/>
              </a:rPr>
              <a:t>Restrict concurrent transactions from accessing a resource.</a:t>
            </a:r>
          </a:p>
          <a:p>
            <a:pPr marL="800100" lvl="1" indent="-342900">
              <a:buFont typeface="Wingdings" panose="05000000000000000000" pitchFamily="2" charset="2"/>
              <a:buChar char="Ø"/>
              <a:defRPr/>
            </a:pPr>
            <a:r>
              <a:rPr lang="en-US" sz="2000" dirty="0">
                <a:cs typeface="Times New Roman" pitchFamily="18" charset="0"/>
              </a:rPr>
              <a:t>Prevent other transaction from reading or modifying the data.</a:t>
            </a:r>
          </a:p>
          <a:p>
            <a:pPr marL="347663" indent="-347663">
              <a:buFont typeface="Wingdings" panose="05000000000000000000" pitchFamily="2" charset="2"/>
              <a:buChar char="Ø"/>
              <a:defRPr/>
            </a:pPr>
            <a:r>
              <a:rPr lang="en-IN" sz="2000" b="1" dirty="0">
                <a:cs typeface="Times New Roman" pitchFamily="18" charset="0"/>
              </a:rPr>
              <a:t>Update </a:t>
            </a:r>
            <a:r>
              <a:rPr lang="en-IN" sz="2000" b="1" dirty="0" smtClean="0">
                <a:cs typeface="Times New Roman" pitchFamily="18" charset="0"/>
              </a:rPr>
              <a:t>locks </a:t>
            </a:r>
            <a:r>
              <a:rPr lang="en-IN" sz="2000" dirty="0" smtClean="0">
                <a:cs typeface="Times New Roman" pitchFamily="18" charset="0"/>
              </a:rPr>
              <a:t>:</a:t>
            </a:r>
            <a:endParaRPr lang="en-IN" sz="2000" dirty="0">
              <a:cs typeface="Times New Roman" pitchFamily="18" charset="0"/>
            </a:endParaRPr>
          </a:p>
          <a:p>
            <a:pPr marL="800100" lvl="1" indent="-342900">
              <a:buFont typeface="Wingdings" panose="05000000000000000000" pitchFamily="2" charset="2"/>
              <a:buChar char="Ø"/>
              <a:defRPr/>
            </a:pPr>
            <a:r>
              <a:rPr lang="en-US" sz="2000" dirty="0">
                <a:cs typeface="Times New Roman" pitchFamily="18" charset="0"/>
              </a:rPr>
              <a:t>Fall in between a shared and an exclusive lock.</a:t>
            </a:r>
          </a:p>
          <a:p>
            <a:pPr marL="800100" lvl="1" indent="-342900">
              <a:buFont typeface="Wingdings" panose="05000000000000000000" pitchFamily="2" charset="2"/>
              <a:buChar char="Ø"/>
              <a:defRPr/>
            </a:pPr>
            <a:r>
              <a:rPr lang="en-US" sz="2000" dirty="0">
                <a:cs typeface="Times New Roman" pitchFamily="18" charset="0"/>
              </a:rPr>
              <a:t>Are applied to the table along with a shared lock.</a:t>
            </a:r>
          </a:p>
          <a:p>
            <a:pPr marL="800100" lvl="1" indent="-342900">
              <a:buFont typeface="Wingdings" panose="05000000000000000000" pitchFamily="2" charset="2"/>
              <a:buChar char="Ø"/>
              <a:defRPr/>
            </a:pPr>
            <a:r>
              <a:rPr lang="en-US" sz="2000" dirty="0">
                <a:cs typeface="Times New Roman" pitchFamily="18" charset="0"/>
              </a:rPr>
              <a:t>Prevent other transactions from updating the table until the update is complete.</a:t>
            </a:r>
          </a:p>
        </p:txBody>
      </p:sp>
    </p:spTree>
    <p:extLst>
      <p:ext uri="{BB962C8B-B14F-4D97-AF65-F5344CB8AC3E}">
        <p14:creationId xmlns:p14="http://schemas.microsoft.com/office/powerpoint/2010/main" val="375981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711200"/>
            <a:ext cx="106680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sp>
        <p:nvSpPr>
          <p:cNvPr id="6" name="Rectangle 5"/>
          <p:cNvSpPr/>
          <p:nvPr/>
        </p:nvSpPr>
        <p:spPr>
          <a:xfrm>
            <a:off x="762000" y="1752600"/>
            <a:ext cx="8991600" cy="3477875"/>
          </a:xfrm>
          <a:prstGeom prst="rect">
            <a:avLst/>
          </a:prstGeom>
        </p:spPr>
        <p:txBody>
          <a:bodyPr wrap="square">
            <a:spAutoFit/>
          </a:bodyPr>
          <a:lstStyle/>
          <a:p>
            <a:pPr marL="347663" indent="-347663">
              <a:buFont typeface="Wingdings" panose="05000000000000000000" pitchFamily="2" charset="2"/>
              <a:buChar char="Ø"/>
              <a:defRPr/>
            </a:pPr>
            <a:r>
              <a:rPr lang="en-US" sz="2000" b="1" dirty="0">
                <a:latin typeface="Segoe UI" panose="020B0502040204020203" pitchFamily="34" charset="0"/>
                <a:ea typeface="Segoe UI" panose="020B0502040204020203" pitchFamily="34" charset="0"/>
                <a:cs typeface="Segoe UI" panose="020B0502040204020203" pitchFamily="34" charset="0"/>
              </a:rPr>
              <a:t>Intent </a:t>
            </a:r>
            <a:r>
              <a:rPr lang="en-US" sz="2000" b="1" dirty="0" smtClean="0">
                <a:latin typeface="Segoe UI" panose="020B0502040204020203" pitchFamily="34" charset="0"/>
                <a:ea typeface="Segoe UI" panose="020B0502040204020203" pitchFamily="34" charset="0"/>
                <a:cs typeface="Segoe UI" panose="020B0502040204020203" pitchFamily="34" charset="0"/>
              </a:rPr>
              <a:t>locks </a:t>
            </a:r>
            <a:r>
              <a:rPr lang="en-US" sz="2000" dirty="0" smtClean="0">
                <a:latin typeface="Segoe UI" panose="020B0502040204020203" pitchFamily="34" charset="0"/>
                <a:ea typeface="Segoe UI" panose="020B0502040204020203" pitchFamily="34" charset="0"/>
                <a:cs typeface="Segoe UI" panose="020B0502040204020203" pitchFamily="34" charset="0"/>
              </a:rPr>
              <a:t>:</a:t>
            </a: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defRPr/>
            </a:pPr>
            <a:r>
              <a:rPr lang="en-US" sz="2000" dirty="0">
                <a:latin typeface="Segoe UI" panose="020B0502040204020203" pitchFamily="34" charset="0"/>
                <a:ea typeface="Segoe UI" panose="020B0502040204020203" pitchFamily="34" charset="0"/>
                <a:cs typeface="Segoe UI" panose="020B0502040204020203" pitchFamily="34" charset="0"/>
              </a:rPr>
              <a:t>Acquire a shared or exclusive lock on some of the resources lower in the hierarchy.</a:t>
            </a:r>
          </a:p>
          <a:p>
            <a:pPr marL="742950" lvl="1" indent="-285750">
              <a:buFont typeface="Wingdings" panose="05000000000000000000" pitchFamily="2" charset="2"/>
              <a:buChar char="Ø"/>
              <a:defRPr/>
            </a:pPr>
            <a:r>
              <a:rPr lang="en-US" sz="2000" dirty="0">
                <a:latin typeface="Segoe UI" panose="020B0502040204020203" pitchFamily="34" charset="0"/>
                <a:ea typeface="Segoe UI" panose="020B0502040204020203" pitchFamily="34" charset="0"/>
                <a:cs typeface="Segoe UI" panose="020B0502040204020203" pitchFamily="34" charset="0"/>
              </a:rPr>
              <a:t>Improve the performance of SQL Server</a:t>
            </a:r>
            <a:r>
              <a:rPr lang="en-US" sz="2000" dirty="0" smtClean="0">
                <a:latin typeface="Segoe UI" panose="020B0502040204020203" pitchFamily="34" charset="0"/>
                <a:ea typeface="Segoe UI" panose="020B0502040204020203" pitchFamily="34" charset="0"/>
                <a:cs typeface="Segoe UI" panose="020B0502040204020203" pitchFamily="34" charset="0"/>
              </a:rPr>
              <a:t>.</a:t>
            </a:r>
          </a:p>
          <a:p>
            <a:pPr marL="742950" lvl="1" indent="-285750">
              <a:buFont typeface="Wingdings" panose="05000000000000000000" pitchFamily="2" charset="2"/>
              <a:buChar char="Ø"/>
              <a:defRPr/>
            </a:pPr>
            <a:r>
              <a:rPr lang="en-US" sz="2000" dirty="0">
                <a:latin typeface="Segoe UI" panose="020B0502040204020203" pitchFamily="34" charset="0"/>
                <a:ea typeface="Segoe UI" panose="020B0502040204020203" pitchFamily="34" charset="0"/>
                <a:cs typeface="Segoe UI" panose="020B0502040204020203" pitchFamily="34" charset="0"/>
              </a:rPr>
              <a:t>For example, a shared intent lock placed at the table level means that a transaction intends on placing shared (S) locks on pages or rows within that table.</a:t>
            </a: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347663" indent="-347663">
              <a:buFont typeface="Wingdings" panose="05000000000000000000" pitchFamily="2" charset="2"/>
              <a:buChar char="Ø"/>
              <a:defRPr/>
            </a:pPr>
            <a:r>
              <a:rPr lang="en-IN" sz="2000" b="1" dirty="0">
                <a:latin typeface="Segoe UI" panose="020B0502040204020203" pitchFamily="34" charset="0"/>
                <a:ea typeface="Segoe UI" panose="020B0502040204020203" pitchFamily="34" charset="0"/>
                <a:cs typeface="Segoe UI" panose="020B0502040204020203" pitchFamily="34" charset="0"/>
              </a:rPr>
              <a:t>Schema </a:t>
            </a:r>
            <a:r>
              <a:rPr lang="en-IN" sz="2000" b="1" dirty="0" smtClean="0">
                <a:latin typeface="Segoe UI" panose="020B0502040204020203" pitchFamily="34" charset="0"/>
                <a:ea typeface="Segoe UI" panose="020B0502040204020203" pitchFamily="34" charset="0"/>
                <a:cs typeface="Segoe UI" panose="020B0502040204020203" pitchFamily="34" charset="0"/>
              </a:rPr>
              <a:t>locks :</a:t>
            </a:r>
            <a:endParaRPr lang="en-IN" sz="2000" b="1" dirty="0">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defRPr/>
            </a:pPr>
            <a:r>
              <a:rPr lang="en-US" sz="2000" dirty="0">
                <a:latin typeface="Segoe UI" panose="020B0502040204020203" pitchFamily="34" charset="0"/>
                <a:ea typeface="Segoe UI" panose="020B0502040204020203" pitchFamily="34" charset="0"/>
                <a:cs typeface="Segoe UI" panose="020B0502040204020203" pitchFamily="34" charset="0"/>
              </a:rPr>
              <a:t>Are considered when any DDL operation is performed on a table.</a:t>
            </a:r>
          </a:p>
          <a:p>
            <a:pPr marL="347663" indent="-347663">
              <a:buFont typeface="Wingdings" panose="05000000000000000000" pitchFamily="2" charset="2"/>
              <a:buChar char="Ø"/>
              <a:defRPr/>
            </a:pPr>
            <a:r>
              <a:rPr lang="en-IN" sz="2000" b="1" dirty="0">
                <a:latin typeface="Segoe UI" panose="020B0502040204020203" pitchFamily="34" charset="0"/>
                <a:ea typeface="Segoe UI" panose="020B0502040204020203" pitchFamily="34" charset="0"/>
                <a:cs typeface="Segoe UI" panose="020B0502040204020203" pitchFamily="34" charset="0"/>
              </a:rPr>
              <a:t>Bulk update </a:t>
            </a:r>
            <a:r>
              <a:rPr lang="en-IN" sz="2000" b="1" dirty="0" smtClean="0">
                <a:latin typeface="Segoe UI" panose="020B0502040204020203" pitchFamily="34" charset="0"/>
                <a:ea typeface="Segoe UI" panose="020B0502040204020203" pitchFamily="34" charset="0"/>
                <a:cs typeface="Segoe UI" panose="020B0502040204020203" pitchFamily="34" charset="0"/>
              </a:rPr>
              <a:t>locks :</a:t>
            </a:r>
            <a:endParaRPr lang="en-IN" sz="2000" b="1" dirty="0">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defRPr/>
            </a:pPr>
            <a:r>
              <a:rPr lang="en-US" sz="2000" dirty="0">
                <a:latin typeface="Segoe UI" panose="020B0502040204020203" pitchFamily="34" charset="0"/>
                <a:ea typeface="Segoe UI" panose="020B0502040204020203" pitchFamily="34" charset="0"/>
                <a:cs typeface="Segoe UI" panose="020B0502040204020203" pitchFamily="34" charset="0"/>
              </a:rPr>
              <a:t>Secure the table from any other normal T-SQL statement.</a:t>
            </a:r>
          </a:p>
        </p:txBody>
      </p:sp>
    </p:spTree>
    <p:extLst>
      <p:ext uri="{BB962C8B-B14F-4D97-AF65-F5344CB8AC3E}">
        <p14:creationId xmlns:p14="http://schemas.microsoft.com/office/powerpoint/2010/main" val="19517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711200"/>
            <a:ext cx="8763000" cy="396875"/>
          </a:xfrm>
          <a:prstGeom prst="rect">
            <a:avLst/>
          </a:prstGeom>
          <a:noFill/>
          <a:ln w="9525">
            <a:noFill/>
            <a:miter lim="800000"/>
            <a:headEnd/>
            <a:tailEnd/>
          </a:ln>
        </p:spPr>
        <p:txBody>
          <a:bodyPr>
            <a:spAutoFit/>
          </a:bodyPr>
          <a:lstStyle/>
          <a:p>
            <a:pPr>
              <a:spcBef>
                <a:spcPct val="50000"/>
              </a:spcBef>
              <a:buFontTx/>
              <a:buNone/>
            </a:pPr>
            <a:r>
              <a:rPr lang="en-US" sz="2000" b="1" dirty="0">
                <a:latin typeface="Tahoma" pitchFamily="34" charset="0"/>
                <a:cs typeface="Times New Roman" pitchFamily="18" charset="0"/>
              </a:rPr>
              <a:t>Implementing Transactional Integrity (Contd.) </a:t>
            </a:r>
          </a:p>
        </p:txBody>
      </p:sp>
      <p:sp>
        <p:nvSpPr>
          <p:cNvPr id="6" name="Rectangle 5"/>
          <p:cNvSpPr/>
          <p:nvPr/>
        </p:nvSpPr>
        <p:spPr>
          <a:xfrm>
            <a:off x="609600" y="1828800"/>
            <a:ext cx="10210800" cy="2677656"/>
          </a:xfrm>
          <a:prstGeom prst="rect">
            <a:avLst/>
          </a:prstGeom>
        </p:spPr>
        <p:txBody>
          <a:bodyPr wrap="square">
            <a:spAutoFit/>
          </a:bodyPr>
          <a:lstStyle/>
          <a:p>
            <a:pPr marL="347663" indent="-347663">
              <a:buFont typeface="Wingdings" panose="05000000000000000000" pitchFamily="2" charset="2"/>
              <a:buChar char="Ø"/>
            </a:pPr>
            <a:r>
              <a:rPr lang="en-US" sz="2400" dirty="0">
                <a:cs typeface="Times New Roman" pitchFamily="18" charset="0"/>
              </a:rPr>
              <a:t>Controlling locks:</a:t>
            </a:r>
          </a:p>
          <a:p>
            <a:pPr marL="742950" lvl="1" indent="-285750">
              <a:buFont typeface="Wingdings" panose="05000000000000000000" pitchFamily="2" charset="2"/>
              <a:buChar char="Ø"/>
            </a:pPr>
            <a:r>
              <a:rPr lang="en-US" sz="2400" dirty="0">
                <a:cs typeface="Times New Roman" pitchFamily="18" charset="0"/>
              </a:rPr>
              <a:t>Locking is controlled by the following types of isolation levels:</a:t>
            </a:r>
          </a:p>
          <a:p>
            <a:pPr marL="1150937" lvl="2" indent="-285750">
              <a:buFont typeface="Wingdings" panose="05000000000000000000" pitchFamily="2" charset="2"/>
              <a:buChar char="Ø"/>
            </a:pPr>
            <a:r>
              <a:rPr lang="en-IN" sz="2400" dirty="0">
                <a:cs typeface="Times New Roman" pitchFamily="18" charset="0"/>
              </a:rPr>
              <a:t>READ UNCOMMITTED</a:t>
            </a:r>
          </a:p>
          <a:p>
            <a:pPr marL="1150937" lvl="2" indent="-285750">
              <a:buFont typeface="Wingdings" panose="05000000000000000000" pitchFamily="2" charset="2"/>
              <a:buChar char="Ø"/>
            </a:pPr>
            <a:r>
              <a:rPr lang="en-IN" sz="2400" dirty="0">
                <a:cs typeface="Times New Roman" pitchFamily="18" charset="0"/>
              </a:rPr>
              <a:t>READ COMMITED</a:t>
            </a:r>
          </a:p>
          <a:p>
            <a:pPr marL="1150937" lvl="2" indent="-285750">
              <a:buFont typeface="Wingdings" panose="05000000000000000000" pitchFamily="2" charset="2"/>
              <a:buChar char="Ø"/>
            </a:pPr>
            <a:r>
              <a:rPr lang="en-IN" sz="2400" dirty="0">
                <a:cs typeface="Times New Roman" pitchFamily="18" charset="0"/>
              </a:rPr>
              <a:t>REPEATABLE READ</a:t>
            </a:r>
          </a:p>
          <a:p>
            <a:pPr marL="1150937" lvl="2" indent="-285750">
              <a:buFont typeface="Wingdings" panose="05000000000000000000" pitchFamily="2" charset="2"/>
              <a:buChar char="Ø"/>
            </a:pPr>
            <a:r>
              <a:rPr lang="en-IN" sz="2400" dirty="0">
                <a:cs typeface="Times New Roman" pitchFamily="18" charset="0"/>
              </a:rPr>
              <a:t>SNAPSHOT</a:t>
            </a:r>
          </a:p>
          <a:p>
            <a:pPr marL="1150937" lvl="2" indent="-285750">
              <a:buFont typeface="Wingdings" panose="05000000000000000000" pitchFamily="2" charset="2"/>
              <a:buChar char="Ø"/>
            </a:pPr>
            <a:r>
              <a:rPr lang="en-IN" sz="2400" dirty="0">
                <a:cs typeface="Times New Roman" pitchFamily="18" charset="0"/>
              </a:rPr>
              <a:t>SERIALIZABLE</a:t>
            </a:r>
          </a:p>
        </p:txBody>
      </p:sp>
    </p:spTree>
    <p:extLst>
      <p:ext uri="{BB962C8B-B14F-4D97-AF65-F5344CB8AC3E}">
        <p14:creationId xmlns:p14="http://schemas.microsoft.com/office/powerpoint/2010/main" val="3970318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3143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Tahoma" pitchFamily="34" charset="0"/>
                <a:cs typeface="Times New Roman" pitchFamily="18" charset="0"/>
              </a:rPr>
              <a:t>Implementing Transactional Integrity (Contd.) </a:t>
            </a:r>
          </a:p>
        </p:txBody>
      </p:sp>
      <p:pic>
        <p:nvPicPr>
          <p:cNvPr id="7" name="Picture 30" descr="j0292020"/>
          <p:cNvPicPr>
            <a:picLocks noChangeAspect="1" noChangeArrowheads="1"/>
          </p:cNvPicPr>
          <p:nvPr/>
        </p:nvPicPr>
        <p:blipFill>
          <a:blip r:embed="rId2" cstate="print"/>
          <a:srcRect/>
          <a:stretch>
            <a:fillRect/>
          </a:stretch>
        </p:blipFill>
        <p:spPr bwMode="auto">
          <a:xfrm>
            <a:off x="1409112" y="3429000"/>
            <a:ext cx="1195388" cy="884237"/>
          </a:xfrm>
          <a:prstGeom prst="rect">
            <a:avLst/>
          </a:prstGeom>
          <a:noFill/>
          <a:ln w="9525">
            <a:noFill/>
            <a:miter lim="800000"/>
            <a:headEnd/>
            <a:tailEnd/>
          </a:ln>
        </p:spPr>
      </p:pic>
      <p:sp>
        <p:nvSpPr>
          <p:cNvPr id="10" name="Text Box 33"/>
          <p:cNvSpPr txBox="1">
            <a:spLocks noChangeArrowheads="1"/>
          </p:cNvSpPr>
          <p:nvPr/>
        </p:nvSpPr>
        <p:spPr bwMode="auto">
          <a:xfrm>
            <a:off x="2978063" y="3507821"/>
            <a:ext cx="2133600" cy="369887"/>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solidFill>
                  <a:schemeClr val="tx1"/>
                </a:solidFill>
              </a:rPr>
              <a:t>Updating salary</a:t>
            </a:r>
            <a:r>
              <a:rPr lang="en-US" b="1" dirty="0"/>
              <a:t> </a:t>
            </a:r>
          </a:p>
        </p:txBody>
      </p:sp>
      <p:sp>
        <p:nvSpPr>
          <p:cNvPr id="11" name="Text Box 34"/>
          <p:cNvSpPr txBox="1">
            <a:spLocks noChangeArrowheads="1"/>
          </p:cNvSpPr>
          <p:nvPr/>
        </p:nvSpPr>
        <p:spPr bwMode="auto">
          <a:xfrm>
            <a:off x="2933700" y="5355876"/>
            <a:ext cx="2362200" cy="307975"/>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t>Trying to read data</a:t>
            </a:r>
            <a:endParaRPr lang="en-US" b="1" dirty="0"/>
          </a:p>
        </p:txBody>
      </p:sp>
      <p:sp>
        <p:nvSpPr>
          <p:cNvPr id="13" name="Rectangle 12"/>
          <p:cNvSpPr/>
          <p:nvPr/>
        </p:nvSpPr>
        <p:spPr>
          <a:xfrm>
            <a:off x="533400" y="1447800"/>
            <a:ext cx="8839200" cy="984885"/>
          </a:xfrm>
          <a:prstGeom prst="rect">
            <a:avLst/>
          </a:prstGeom>
        </p:spPr>
        <p:txBody>
          <a:bodyPr wrap="square">
            <a:spAutoFit/>
          </a:bodyPr>
          <a:lstStyle/>
          <a:p>
            <a:pPr marL="800100" lvl="1" indent="-342900">
              <a:buFont typeface="Wingdings" panose="05000000000000000000" pitchFamily="2" charset="2"/>
              <a:buChar char="Ø"/>
              <a:defRPr/>
            </a:pPr>
            <a:r>
              <a:rPr lang="en-US" sz="2000" dirty="0">
                <a:cs typeface="Times New Roman" pitchFamily="18" charset="0"/>
              </a:rPr>
              <a:t>READ </a:t>
            </a:r>
            <a:r>
              <a:rPr lang="en-US" sz="2000" dirty="0" smtClean="0">
                <a:cs typeface="Times New Roman" pitchFamily="18" charset="0"/>
              </a:rPr>
              <a:t>UNCOMMITTED:</a:t>
            </a:r>
          </a:p>
          <a:p>
            <a:pPr marL="1257300" lvl="2" indent="-342900">
              <a:buFont typeface="Wingdings" panose="05000000000000000000" pitchFamily="2" charset="2"/>
              <a:buChar char="Ø"/>
              <a:defRPr/>
            </a:pPr>
            <a:r>
              <a:rPr lang="en-IN" sz="2000" dirty="0" smtClean="0">
                <a:cs typeface="Times New Roman" pitchFamily="18" charset="0"/>
              </a:rPr>
              <a:t>Allows </a:t>
            </a:r>
            <a:r>
              <a:rPr lang="en-IN" sz="2000" dirty="0">
                <a:cs typeface="Times New Roman" pitchFamily="18" charset="0"/>
              </a:rPr>
              <a:t>another transaction to read uncommitted data.</a:t>
            </a:r>
          </a:p>
          <a:p>
            <a:pPr marL="739775" lvl="1" indent="-274638">
              <a:defRPr/>
            </a:pPr>
            <a:endParaRPr lang="en-IN" dirty="0">
              <a:solidFill>
                <a:schemeClr val="accent2"/>
              </a:solidFill>
              <a:latin typeface="Arial "/>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482393166"/>
              </p:ext>
            </p:extLst>
          </p:nvPr>
        </p:nvGraphicFramePr>
        <p:xfrm>
          <a:off x="5638800" y="3604039"/>
          <a:ext cx="3810000" cy="1800440"/>
        </p:xfrm>
        <a:graphic>
          <a:graphicData uri="http://schemas.openxmlformats.org/drawingml/2006/table">
            <a:tbl>
              <a:tblPr firstRow="1" bandRow="1">
                <a:tableStyleId>{5C22544A-7EE6-4342-B048-85BDC9FD1C3A}</a:tableStyleId>
              </a:tblPr>
              <a:tblGrid>
                <a:gridCol w="1270000"/>
                <a:gridCol w="1270000"/>
                <a:gridCol w="1270000"/>
              </a:tblGrid>
              <a:tr h="360088">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Salary</a:t>
                      </a:r>
                    </a:p>
                  </a:txBody>
                  <a:tcPr marL="68580" marR="68580" marT="0" marB="0" horzOverflow="overflow"/>
                </a:tc>
              </a:tr>
              <a:tr h="360088">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60088">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60088">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E003</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25000</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60088">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cxnSp>
        <p:nvCxnSpPr>
          <p:cNvPr id="19" name="Straight Arrow Connector 18"/>
          <p:cNvCxnSpPr/>
          <p:nvPr/>
        </p:nvCxnSpPr>
        <p:spPr>
          <a:xfrm>
            <a:off x="2724150" y="3871118"/>
            <a:ext cx="2876550" cy="777082"/>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24150" y="4795488"/>
            <a:ext cx="2876550" cy="560388"/>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30" descr="j0292020"/>
          <p:cNvPicPr>
            <a:picLocks noChangeAspect="1" noChangeArrowheads="1"/>
          </p:cNvPicPr>
          <p:nvPr/>
        </p:nvPicPr>
        <p:blipFill>
          <a:blip r:embed="rId2" cstate="print"/>
          <a:srcRect/>
          <a:stretch>
            <a:fillRect/>
          </a:stretch>
        </p:blipFill>
        <p:spPr bwMode="auto">
          <a:xfrm>
            <a:off x="1409112" y="4713493"/>
            <a:ext cx="1195388" cy="884237"/>
          </a:xfrm>
          <a:prstGeom prst="rect">
            <a:avLst/>
          </a:prstGeom>
          <a:noFill/>
          <a:ln w="9525">
            <a:noFill/>
            <a:miter lim="800000"/>
            <a:headEnd/>
            <a:tailEnd/>
          </a:ln>
        </p:spPr>
      </p:pic>
    </p:spTree>
    <p:extLst>
      <p:ext uri="{BB962C8B-B14F-4D97-AF65-F5344CB8AC3E}">
        <p14:creationId xmlns:p14="http://schemas.microsoft.com/office/powerpoint/2010/main" val="1092670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checkerboard(across)">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434822"/>
            <a:ext cx="105918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7" name="Picture 30" descr="j0292020"/>
          <p:cNvPicPr>
            <a:picLocks noChangeAspect="1" noChangeArrowheads="1"/>
          </p:cNvPicPr>
          <p:nvPr/>
        </p:nvPicPr>
        <p:blipFill>
          <a:blip r:embed="rId2" cstate="print"/>
          <a:srcRect/>
          <a:stretch>
            <a:fillRect/>
          </a:stretch>
        </p:blipFill>
        <p:spPr bwMode="auto">
          <a:xfrm>
            <a:off x="1305741" y="3065115"/>
            <a:ext cx="1195388" cy="884237"/>
          </a:xfrm>
          <a:prstGeom prst="rect">
            <a:avLst/>
          </a:prstGeom>
          <a:noFill/>
          <a:ln w="9525">
            <a:noFill/>
            <a:miter lim="800000"/>
            <a:headEnd/>
            <a:tailEnd/>
          </a:ln>
        </p:spPr>
      </p:pic>
      <p:sp>
        <p:nvSpPr>
          <p:cNvPr id="10" name="Text Box 33"/>
          <p:cNvSpPr txBox="1">
            <a:spLocks noChangeArrowheads="1"/>
          </p:cNvSpPr>
          <p:nvPr/>
        </p:nvSpPr>
        <p:spPr bwMode="auto">
          <a:xfrm>
            <a:off x="2743200" y="3174066"/>
            <a:ext cx="2133600" cy="307975"/>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solidFill>
                  <a:schemeClr val="tx1"/>
                </a:solidFill>
              </a:rPr>
              <a:t>Salary updated</a:t>
            </a:r>
            <a:endParaRPr lang="en-US" b="1" dirty="0"/>
          </a:p>
        </p:txBody>
      </p:sp>
      <p:sp>
        <p:nvSpPr>
          <p:cNvPr id="11" name="Text Box 34"/>
          <p:cNvSpPr txBox="1">
            <a:spLocks noChangeArrowheads="1"/>
          </p:cNvSpPr>
          <p:nvPr/>
        </p:nvSpPr>
        <p:spPr bwMode="auto">
          <a:xfrm>
            <a:off x="3048000" y="5637212"/>
            <a:ext cx="2362200" cy="307975"/>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t>Trying to read data</a:t>
            </a:r>
            <a:endParaRPr lang="en-US" b="1" dirty="0"/>
          </a:p>
        </p:txBody>
      </p:sp>
      <p:pic>
        <p:nvPicPr>
          <p:cNvPr id="12" name="Picture 35"/>
          <p:cNvPicPr>
            <a:picLocks noChangeAspect="1" noChangeArrowheads="1"/>
          </p:cNvPicPr>
          <p:nvPr/>
        </p:nvPicPr>
        <p:blipFill>
          <a:blip r:embed="rId3" cstate="print"/>
          <a:srcRect/>
          <a:stretch>
            <a:fillRect/>
          </a:stretch>
        </p:blipFill>
        <p:spPr bwMode="auto">
          <a:xfrm>
            <a:off x="1080306" y="4788117"/>
            <a:ext cx="1123950" cy="1428750"/>
          </a:xfrm>
          <a:prstGeom prst="rect">
            <a:avLst/>
          </a:prstGeom>
          <a:noFill/>
          <a:ln w="9525">
            <a:noFill/>
            <a:miter lim="800000"/>
            <a:headEnd/>
            <a:tailEnd/>
          </a:ln>
        </p:spPr>
      </p:pic>
      <p:sp>
        <p:nvSpPr>
          <p:cNvPr id="13" name="Rectangle 12"/>
          <p:cNvSpPr/>
          <p:nvPr/>
        </p:nvSpPr>
        <p:spPr>
          <a:xfrm>
            <a:off x="1028700" y="1449154"/>
            <a:ext cx="9334500" cy="707886"/>
          </a:xfrm>
          <a:prstGeom prst="rect">
            <a:avLst/>
          </a:prstGeom>
        </p:spPr>
        <p:txBody>
          <a:bodyPr wrap="square">
            <a:spAutoFit/>
          </a:bodyPr>
          <a:lstStyle/>
          <a:p>
            <a:pPr marL="800100" lvl="1" indent="-342900">
              <a:buFont typeface="Wingdings" panose="05000000000000000000" pitchFamily="2" charset="2"/>
              <a:buChar char="Ø"/>
              <a:defRPr/>
            </a:pPr>
            <a:r>
              <a:rPr lang="en-US" sz="2000" dirty="0">
                <a:cs typeface="Times New Roman" pitchFamily="18" charset="0"/>
              </a:rPr>
              <a:t>READ UNCOMMITTED:</a:t>
            </a:r>
          </a:p>
          <a:p>
            <a:pPr marL="1257300" lvl="2" indent="-342900">
              <a:buFont typeface="Wingdings" panose="05000000000000000000" pitchFamily="2" charset="2"/>
              <a:buChar char="Ø"/>
              <a:defRPr/>
            </a:pPr>
            <a:r>
              <a:rPr lang="en-IN" sz="2000" dirty="0">
                <a:cs typeface="Times New Roman" pitchFamily="18" charset="0"/>
              </a:rPr>
              <a:t>Allows another transaction to read uncommitted data</a:t>
            </a:r>
            <a:endParaRPr lang="en-US" sz="2000" dirty="0"/>
          </a:p>
        </p:txBody>
      </p:sp>
      <p:graphicFrame>
        <p:nvGraphicFramePr>
          <p:cNvPr id="14" name="Table 13"/>
          <p:cNvGraphicFramePr>
            <a:graphicFrameLocks noGrp="1"/>
          </p:cNvGraphicFramePr>
          <p:nvPr>
            <p:extLst>
              <p:ext uri="{D42A27DB-BD31-4B8C-83A1-F6EECF244321}">
                <p14:modId xmlns:p14="http://schemas.microsoft.com/office/powerpoint/2010/main" val="3723227046"/>
              </p:ext>
            </p:extLst>
          </p:nvPr>
        </p:nvGraphicFramePr>
        <p:xfrm>
          <a:off x="5715000" y="3784122"/>
          <a:ext cx="5334000" cy="1524000"/>
        </p:xfrm>
        <a:graphic>
          <a:graphicData uri="http://schemas.openxmlformats.org/drawingml/2006/table">
            <a:tbl>
              <a:tblPr firstRow="1" bandRow="1">
                <a:tableStyleId>{5C22544A-7EE6-4342-B048-85BDC9FD1C3A}</a:tableStyleId>
              </a:tblPr>
              <a:tblGrid>
                <a:gridCol w="1778000"/>
                <a:gridCol w="1778000"/>
                <a:gridCol w="1778000"/>
              </a:tblGrid>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Salary</a:t>
                      </a: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Rex</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50000</a:t>
                      </a:r>
                      <a:endParaRPr kumimoji="0" lang="en-US"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E003</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cxnSp>
        <p:nvCxnSpPr>
          <p:cNvPr id="16" name="Straight Arrow Connector 15"/>
          <p:cNvCxnSpPr/>
          <p:nvPr/>
        </p:nvCxnSpPr>
        <p:spPr>
          <a:xfrm>
            <a:off x="2438400" y="3581400"/>
            <a:ext cx="3200400" cy="8382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188598" y="4724400"/>
            <a:ext cx="3450202" cy="10668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003780" y="2165696"/>
            <a:ext cx="4069640" cy="400110"/>
          </a:xfrm>
          <a:prstGeom prst="rect">
            <a:avLst/>
          </a:prstGeom>
        </p:spPr>
        <p:txBody>
          <a:bodyPr wrap="none">
            <a:spAutoFit/>
          </a:bodyPr>
          <a:lstStyle/>
          <a:p>
            <a:pPr marL="342900" indent="-342900">
              <a:buFont typeface="Wingdings" panose="05000000000000000000" pitchFamily="2" charset="2"/>
              <a:buChar char="Ø"/>
            </a:pPr>
            <a:r>
              <a:rPr lang="en-US" sz="2000" dirty="0"/>
              <a:t>This is called </a:t>
            </a:r>
            <a:r>
              <a:rPr lang="en-US" sz="2000" i="1" dirty="0"/>
              <a:t>reading dirty data</a:t>
            </a:r>
            <a:r>
              <a:rPr lang="en-US" dirty="0"/>
              <a:t>.</a:t>
            </a:r>
          </a:p>
        </p:txBody>
      </p:sp>
    </p:spTree>
    <p:extLst>
      <p:ext uri="{BB962C8B-B14F-4D97-AF65-F5344CB8AC3E}">
        <p14:creationId xmlns:p14="http://schemas.microsoft.com/office/powerpoint/2010/main" val="240621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434822"/>
            <a:ext cx="105918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305741" y="3065115"/>
            <a:ext cx="1195388" cy="884237"/>
          </a:xfrm>
          <a:prstGeom prst="rect">
            <a:avLst/>
          </a:prstGeom>
          <a:noFill/>
          <a:ln w="9525">
            <a:noFill/>
            <a:miter lim="800000"/>
            <a:headEnd/>
            <a:tailEnd/>
          </a:ln>
        </p:spPr>
      </p:pic>
      <p:sp>
        <p:nvSpPr>
          <p:cNvPr id="6" name="Text Box 33"/>
          <p:cNvSpPr txBox="1">
            <a:spLocks noChangeArrowheads="1"/>
          </p:cNvSpPr>
          <p:nvPr/>
        </p:nvSpPr>
        <p:spPr bwMode="auto">
          <a:xfrm>
            <a:off x="2743200" y="3174066"/>
            <a:ext cx="2667000" cy="523220"/>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Transaction not</a:t>
            </a:r>
            <a:br>
              <a:rPr lang="en-US" sz="1400" b="1" dirty="0"/>
            </a:br>
            <a:r>
              <a:rPr lang="en-US" sz="1400" b="1" dirty="0"/>
              <a:t>     committed</a:t>
            </a:r>
          </a:p>
        </p:txBody>
      </p:sp>
      <p:sp>
        <p:nvSpPr>
          <p:cNvPr id="7" name="Text Box 34"/>
          <p:cNvSpPr txBox="1">
            <a:spLocks noChangeArrowheads="1"/>
          </p:cNvSpPr>
          <p:nvPr/>
        </p:nvSpPr>
        <p:spPr bwMode="auto">
          <a:xfrm>
            <a:off x="3048000" y="5637212"/>
            <a:ext cx="3352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Viewing uncommitted data</a:t>
            </a:r>
          </a:p>
        </p:txBody>
      </p:sp>
      <p:pic>
        <p:nvPicPr>
          <p:cNvPr id="8" name="Picture 35"/>
          <p:cNvPicPr>
            <a:picLocks noChangeAspect="1" noChangeArrowheads="1"/>
          </p:cNvPicPr>
          <p:nvPr/>
        </p:nvPicPr>
        <p:blipFill>
          <a:blip r:embed="rId3" cstate="print"/>
          <a:srcRect/>
          <a:stretch>
            <a:fillRect/>
          </a:stretch>
        </p:blipFill>
        <p:spPr bwMode="auto">
          <a:xfrm>
            <a:off x="1080306" y="4788117"/>
            <a:ext cx="1123950" cy="1428750"/>
          </a:xfrm>
          <a:prstGeom prst="rect">
            <a:avLst/>
          </a:prstGeom>
          <a:noFill/>
          <a:ln w="9525">
            <a:noFill/>
            <a:miter lim="800000"/>
            <a:headEnd/>
            <a:tailEnd/>
          </a:ln>
        </p:spPr>
      </p:pic>
      <p:sp>
        <p:nvSpPr>
          <p:cNvPr id="9" name="Rectangle 8"/>
          <p:cNvSpPr/>
          <p:nvPr/>
        </p:nvSpPr>
        <p:spPr>
          <a:xfrm>
            <a:off x="1028700" y="1449154"/>
            <a:ext cx="9334500" cy="707886"/>
          </a:xfrm>
          <a:prstGeom prst="rect">
            <a:avLst/>
          </a:prstGeom>
        </p:spPr>
        <p:txBody>
          <a:bodyPr wrap="square">
            <a:spAutoFit/>
          </a:bodyPr>
          <a:lstStyle/>
          <a:p>
            <a:pPr marL="800100" lvl="1" indent="-342900">
              <a:buFont typeface="Wingdings" panose="05000000000000000000" pitchFamily="2" charset="2"/>
              <a:buChar char="Ø"/>
              <a:defRPr/>
            </a:pPr>
            <a:r>
              <a:rPr lang="en-US" sz="2000" dirty="0">
                <a:cs typeface="Times New Roman" pitchFamily="18" charset="0"/>
              </a:rPr>
              <a:t>READ UNCOMMITTED:</a:t>
            </a:r>
          </a:p>
          <a:p>
            <a:pPr marL="1257300" lvl="2" indent="-342900">
              <a:buFont typeface="Wingdings" panose="05000000000000000000" pitchFamily="2" charset="2"/>
              <a:buChar char="Ø"/>
              <a:defRPr/>
            </a:pPr>
            <a:r>
              <a:rPr lang="en-IN" sz="2000" dirty="0">
                <a:cs typeface="Times New Roman" pitchFamily="18" charset="0"/>
              </a:rPr>
              <a:t>Allows another transaction to read uncommitted data</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2955426664"/>
              </p:ext>
            </p:extLst>
          </p:nvPr>
        </p:nvGraphicFramePr>
        <p:xfrm>
          <a:off x="5715000" y="3784122"/>
          <a:ext cx="5334000" cy="1524000"/>
        </p:xfrm>
        <a:graphic>
          <a:graphicData uri="http://schemas.openxmlformats.org/drawingml/2006/table">
            <a:tbl>
              <a:tblPr firstRow="1" bandRow="1">
                <a:tableStyleId>{5C22544A-7EE6-4342-B048-85BDC9FD1C3A}</a:tableStyleId>
              </a:tblPr>
              <a:tblGrid>
                <a:gridCol w="1778000"/>
                <a:gridCol w="1778000"/>
                <a:gridCol w="1778000"/>
              </a:tblGrid>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Salary</a:t>
                      </a: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Rex</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rPr>
                        <a:t>50000</a:t>
                      </a:r>
                      <a:endParaRPr kumimoji="0" lang="en-US" sz="1400" b="1" i="0" u="none" strike="noStrike" cap="none" normalizeH="0" baseline="0" dirty="0" smtClean="0">
                        <a:ln>
                          <a:noFill/>
                        </a:ln>
                        <a:solidFill>
                          <a:srgbClr val="92D05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E003</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048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cxnSp>
        <p:nvCxnSpPr>
          <p:cNvPr id="11" name="Straight Arrow Connector 10"/>
          <p:cNvCxnSpPr/>
          <p:nvPr/>
        </p:nvCxnSpPr>
        <p:spPr>
          <a:xfrm>
            <a:off x="2438400" y="3581400"/>
            <a:ext cx="3200400" cy="8382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188598" y="4724400"/>
            <a:ext cx="3450202" cy="10668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003780" y="2165696"/>
            <a:ext cx="4069640" cy="400110"/>
          </a:xfrm>
          <a:prstGeom prst="rect">
            <a:avLst/>
          </a:prstGeom>
        </p:spPr>
        <p:txBody>
          <a:bodyPr wrap="none">
            <a:spAutoFit/>
          </a:bodyPr>
          <a:lstStyle/>
          <a:p>
            <a:pPr marL="342900" indent="-342900">
              <a:buFont typeface="Wingdings" panose="05000000000000000000" pitchFamily="2" charset="2"/>
              <a:buChar char="Ø"/>
            </a:pPr>
            <a:r>
              <a:rPr lang="en-US" sz="2000" dirty="0"/>
              <a:t>This is called </a:t>
            </a:r>
            <a:r>
              <a:rPr lang="en-US" sz="2000" i="1" dirty="0"/>
              <a:t>reading dirty data</a:t>
            </a:r>
            <a:r>
              <a:rPr lang="en-US" dirty="0"/>
              <a:t>.</a:t>
            </a:r>
          </a:p>
        </p:txBody>
      </p:sp>
    </p:spTree>
    <p:extLst>
      <p:ext uri="{BB962C8B-B14F-4D97-AF65-F5344CB8AC3E}">
        <p14:creationId xmlns:p14="http://schemas.microsoft.com/office/powerpoint/2010/main" val="242913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22225">
            <a:solidFill>
              <a:schemeClr val="tx1"/>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19050">
            <a:solidFill>
              <a:srgbClr val="FF00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2860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solidFill>
                  <a:schemeClr val="tx1"/>
                </a:solidFill>
              </a:rPr>
              <a:t>Updating salary</a:t>
            </a:r>
          </a:p>
        </p:txBody>
      </p:sp>
      <p:sp>
        <p:nvSpPr>
          <p:cNvPr id="9" name="Text Box 34"/>
          <p:cNvSpPr txBox="1">
            <a:spLocks noChangeArrowheads="1"/>
          </p:cNvSpPr>
          <p:nvPr/>
        </p:nvSpPr>
        <p:spPr bwMode="auto">
          <a:xfrm>
            <a:off x="3048000" y="5257800"/>
            <a:ext cx="2362200" cy="304800"/>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solidFill>
                  <a:srgbClr val="C00000"/>
                </a:solidFill>
              </a:rPr>
              <a:t>Trying to read data</a:t>
            </a:r>
            <a:endParaRPr lang="en-US"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6" name="Rectangle 15"/>
          <p:cNvSpPr/>
          <p:nvPr/>
        </p:nvSpPr>
        <p:spPr>
          <a:xfrm>
            <a:off x="862208" y="1447800"/>
            <a:ext cx="8458200" cy="70788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READ COMMITTED:</a:t>
            </a:r>
          </a:p>
          <a:p>
            <a:pPr marL="1200150" lvl="2" indent="-285750">
              <a:buFont typeface="Wingdings" panose="05000000000000000000" pitchFamily="2" charset="2"/>
              <a:buChar char="Ø"/>
              <a:defRPr/>
            </a:pPr>
            <a:r>
              <a:rPr lang="en-IN" sz="2000" dirty="0">
                <a:cs typeface="Times New Roman" pitchFamily="18" charset="0"/>
              </a:rPr>
              <a:t>Allows another transaction to read committed data</a:t>
            </a:r>
            <a:r>
              <a:rPr lang="en-IN" sz="1600" dirty="0">
                <a:solidFill>
                  <a:schemeClr val="accent2"/>
                </a:solidFill>
                <a:latin typeface="Arial" pitchFamily="34" charset="0"/>
                <a:cs typeface="Times New Roman" pitchFamily="18" charset="0"/>
              </a:rPr>
              <a:t>.</a:t>
            </a:r>
          </a:p>
        </p:txBody>
      </p:sp>
      <p:graphicFrame>
        <p:nvGraphicFramePr>
          <p:cNvPr id="20" name="Table 19"/>
          <p:cNvGraphicFramePr>
            <a:graphicFrameLocks noGrp="1"/>
          </p:cNvGraphicFramePr>
          <p:nvPr>
            <p:extLst>
              <p:ext uri="{D42A27DB-BD31-4B8C-83A1-F6EECF244321}">
                <p14:modId xmlns:p14="http://schemas.microsoft.com/office/powerpoint/2010/main" val="617596935"/>
              </p:ext>
            </p:extLst>
          </p:nvPr>
        </p:nvGraphicFramePr>
        <p:xfrm>
          <a:off x="5389323" y="3932238"/>
          <a:ext cx="5257800" cy="1854200"/>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189227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4"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5"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6"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7" name="Text Box 33"/>
          <p:cNvSpPr txBox="1">
            <a:spLocks noChangeArrowheads="1"/>
          </p:cNvSpPr>
          <p:nvPr/>
        </p:nvSpPr>
        <p:spPr bwMode="auto">
          <a:xfrm>
            <a:off x="3124200" y="3624263"/>
            <a:ext cx="22860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solidFill>
                  <a:schemeClr val="tx1"/>
                </a:solidFill>
              </a:rPr>
              <a:t>Updating salary</a:t>
            </a:r>
          </a:p>
        </p:txBody>
      </p:sp>
      <p:sp>
        <p:nvSpPr>
          <p:cNvPr id="8" name="Text Box 34"/>
          <p:cNvSpPr txBox="1">
            <a:spLocks noChangeArrowheads="1"/>
          </p:cNvSpPr>
          <p:nvPr/>
        </p:nvSpPr>
        <p:spPr bwMode="auto">
          <a:xfrm>
            <a:off x="3048000" y="5257800"/>
            <a:ext cx="2362200" cy="304800"/>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smtClean="0">
                <a:solidFill>
                  <a:srgbClr val="C00000"/>
                </a:solidFill>
              </a:rPr>
              <a:t>Waiting</a:t>
            </a:r>
            <a:endParaRPr lang="en-US" b="1" dirty="0">
              <a:solidFill>
                <a:srgbClr val="C00000"/>
              </a:solidFill>
            </a:endParaRPr>
          </a:p>
        </p:txBody>
      </p:sp>
      <p:pic>
        <p:nvPicPr>
          <p:cNvPr id="9"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0" name="Rectangle 9"/>
          <p:cNvSpPr/>
          <p:nvPr/>
        </p:nvSpPr>
        <p:spPr>
          <a:xfrm>
            <a:off x="862208" y="1447800"/>
            <a:ext cx="8458200" cy="70788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READ COMMITTED:</a:t>
            </a:r>
          </a:p>
          <a:p>
            <a:pPr marL="1200150" lvl="2" indent="-285750">
              <a:buFont typeface="Wingdings" panose="05000000000000000000" pitchFamily="2" charset="2"/>
              <a:buChar char="Ø"/>
              <a:defRPr/>
            </a:pPr>
            <a:r>
              <a:rPr lang="en-IN" sz="2000" dirty="0">
                <a:cs typeface="Times New Roman" pitchFamily="18" charset="0"/>
              </a:rPr>
              <a:t>Allows another transaction to read committed data</a:t>
            </a:r>
            <a:r>
              <a:rPr lang="en-IN" sz="1600" dirty="0">
                <a:solidFill>
                  <a:schemeClr val="accent2"/>
                </a:solidFill>
                <a:latin typeface="Arial" pitchFamily="34" charset="0"/>
                <a:cs typeface="Times New Roman" pitchFamily="18"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3675646229"/>
              </p:ext>
            </p:extLst>
          </p:nvPr>
        </p:nvGraphicFramePr>
        <p:xfrm>
          <a:off x="5389323" y="3932238"/>
          <a:ext cx="5257800" cy="1854200"/>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1196048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0.70"/>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strVal val="#ppt_w*0.70"/>
                                          </p:val>
                                        </p:tav>
                                        <p:tav tm="100000">
                                          <p:val>
                                            <p:strVal val="#ppt_w"/>
                                          </p:val>
                                        </p:tav>
                                      </p:tavLst>
                                    </p:anim>
                                    <p:anim calcmode="lin" valueType="num">
                                      <p:cBhvr>
                                        <p:cTn id="26" dur="1000" fill="hold"/>
                                        <p:tgtEl>
                                          <p:spTgt spid="6"/>
                                        </p:tgtEl>
                                        <p:attrNameLst>
                                          <p:attrName>ppt_h</p:attrName>
                                        </p:attrNameLst>
                                      </p:cBhvr>
                                      <p:tavLst>
                                        <p:tav tm="0">
                                          <p:val>
                                            <p:strVal val="#ppt_h"/>
                                          </p:val>
                                        </p:tav>
                                        <p:tav tm="100000">
                                          <p:val>
                                            <p:strVal val="#ppt_h"/>
                                          </p:val>
                                        </p:tav>
                                      </p:tavLst>
                                    </p:anim>
                                    <p:animEffect transition="in" filter="fade">
                                      <p:cBhvr>
                                        <p:cTn id="27" dur="1000"/>
                                        <p:tgtEl>
                                          <p:spTgt spid="6"/>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3"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4"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5"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6" name="Text Box 33"/>
          <p:cNvSpPr txBox="1">
            <a:spLocks noChangeArrowheads="1"/>
          </p:cNvSpPr>
          <p:nvPr/>
        </p:nvSpPr>
        <p:spPr bwMode="auto">
          <a:xfrm>
            <a:off x="3124200" y="3624263"/>
            <a:ext cx="22860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solidFill>
                  <a:schemeClr val="tx1"/>
                </a:solidFill>
              </a:rPr>
              <a:t>Salary Updated</a:t>
            </a:r>
            <a:endParaRPr lang="en-US" sz="1400" b="1" dirty="0">
              <a:solidFill>
                <a:schemeClr val="tx1"/>
              </a:solidFill>
            </a:endParaRPr>
          </a:p>
        </p:txBody>
      </p:sp>
      <p:sp>
        <p:nvSpPr>
          <p:cNvPr id="7" name="Text Box 34"/>
          <p:cNvSpPr txBox="1">
            <a:spLocks noChangeArrowheads="1"/>
          </p:cNvSpPr>
          <p:nvPr/>
        </p:nvSpPr>
        <p:spPr bwMode="auto">
          <a:xfrm>
            <a:off x="3048000" y="5257800"/>
            <a:ext cx="2362200" cy="304800"/>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smtClean="0">
                <a:solidFill>
                  <a:srgbClr val="C00000"/>
                </a:solidFill>
              </a:rPr>
              <a:t>Waiting</a:t>
            </a:r>
            <a:endParaRPr lang="en-US" b="1" dirty="0">
              <a:solidFill>
                <a:srgbClr val="C00000"/>
              </a:solidFill>
            </a:endParaRPr>
          </a:p>
        </p:txBody>
      </p:sp>
      <p:pic>
        <p:nvPicPr>
          <p:cNvPr id="8"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9" name="Rectangle 8"/>
          <p:cNvSpPr/>
          <p:nvPr/>
        </p:nvSpPr>
        <p:spPr>
          <a:xfrm>
            <a:off x="862208" y="1447800"/>
            <a:ext cx="8458200" cy="70788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READ COMMITTED:</a:t>
            </a:r>
          </a:p>
          <a:p>
            <a:pPr marL="1200150" lvl="2" indent="-285750">
              <a:buFont typeface="Wingdings" panose="05000000000000000000" pitchFamily="2" charset="2"/>
              <a:buChar char="Ø"/>
              <a:defRPr/>
            </a:pPr>
            <a:r>
              <a:rPr lang="en-IN" sz="2000" dirty="0">
                <a:cs typeface="Times New Roman" pitchFamily="18" charset="0"/>
              </a:rPr>
              <a:t>Allows another transaction to read committed data</a:t>
            </a:r>
            <a:r>
              <a:rPr lang="en-IN" sz="1600" dirty="0">
                <a:solidFill>
                  <a:schemeClr val="accent2"/>
                </a:solidFill>
                <a:latin typeface="Arial" pitchFamily="34" charset="0"/>
                <a:cs typeface="Times New Roman"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395870483"/>
              </p:ext>
            </p:extLst>
          </p:nvPr>
        </p:nvGraphicFramePr>
        <p:xfrm>
          <a:off x="5389323" y="3932238"/>
          <a:ext cx="5257800" cy="1854200"/>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4136811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strVal val="#ppt_w*0.70"/>
                                          </p:val>
                                        </p:tav>
                                        <p:tav tm="100000">
                                          <p:val>
                                            <p:strVal val="#ppt_w"/>
                                          </p:val>
                                        </p:tav>
                                      </p:tavLst>
                                    </p:anim>
                                    <p:anim calcmode="lin" valueType="num">
                                      <p:cBhvr>
                                        <p:cTn id="26" dur="1000" fill="hold"/>
                                        <p:tgtEl>
                                          <p:spTgt spid="5"/>
                                        </p:tgtEl>
                                        <p:attrNameLst>
                                          <p:attrName>ppt_h</p:attrName>
                                        </p:attrNameLst>
                                      </p:cBhvr>
                                      <p:tavLst>
                                        <p:tav tm="0">
                                          <p:val>
                                            <p:strVal val="#ppt_h"/>
                                          </p:val>
                                        </p:tav>
                                        <p:tav tm="100000">
                                          <p:val>
                                            <p:strVal val="#ppt_h"/>
                                          </p:val>
                                        </p:tav>
                                      </p:tavLst>
                                    </p:anim>
                                    <p:animEffect transition="in" filter="fade">
                                      <p:cBhvr>
                                        <p:cTn id="27" dur="1000"/>
                                        <p:tgtEl>
                                          <p:spTgt spid="5"/>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3"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4"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5"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6"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Transaction committed </a:t>
            </a:r>
          </a:p>
        </p:txBody>
      </p:sp>
      <p:sp>
        <p:nvSpPr>
          <p:cNvPr id="7" name="Text Box 34"/>
          <p:cNvSpPr txBox="1">
            <a:spLocks noChangeArrowheads="1"/>
          </p:cNvSpPr>
          <p:nvPr/>
        </p:nvSpPr>
        <p:spPr bwMode="auto">
          <a:xfrm>
            <a:off x="3048000" y="5257800"/>
            <a:ext cx="2362200" cy="523220"/>
          </a:xfrm>
          <a:prstGeom prst="rect">
            <a:avLst/>
          </a:prstGeom>
          <a:noFill/>
          <a:ln w="9525" algn="ctr">
            <a:noFill/>
            <a:miter lim="800000"/>
            <a:headEnd/>
            <a:tailEnd/>
          </a:ln>
        </p:spPr>
        <p:txBody>
          <a:bodyPr>
            <a:spAutoFit/>
          </a:bodyPr>
          <a:lstStyle/>
          <a:p>
            <a:pPr marL="739775" indent="-274638">
              <a:spcBef>
                <a:spcPct val="50000"/>
              </a:spcBef>
              <a:buFontTx/>
              <a:buNone/>
            </a:pPr>
            <a:r>
              <a:rPr lang="en-US" sz="1400" b="1" dirty="0">
                <a:solidFill>
                  <a:srgbClr val="C00000"/>
                </a:solidFill>
              </a:rPr>
              <a:t>Viewing committed data</a:t>
            </a:r>
          </a:p>
        </p:txBody>
      </p:sp>
      <p:pic>
        <p:nvPicPr>
          <p:cNvPr id="8"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9" name="Rectangle 8"/>
          <p:cNvSpPr/>
          <p:nvPr/>
        </p:nvSpPr>
        <p:spPr>
          <a:xfrm>
            <a:off x="862208" y="1447800"/>
            <a:ext cx="8458200" cy="70788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READ COMMITTED:</a:t>
            </a:r>
          </a:p>
          <a:p>
            <a:pPr marL="1200150" lvl="2" indent="-285750">
              <a:buFont typeface="Wingdings" panose="05000000000000000000" pitchFamily="2" charset="2"/>
              <a:buChar char="Ø"/>
              <a:defRPr/>
            </a:pPr>
            <a:r>
              <a:rPr lang="en-IN" sz="2000" dirty="0">
                <a:cs typeface="Times New Roman" pitchFamily="18" charset="0"/>
              </a:rPr>
              <a:t>Allows another transaction to read committed data</a:t>
            </a:r>
            <a:r>
              <a:rPr lang="en-IN" sz="1600" dirty="0">
                <a:solidFill>
                  <a:schemeClr val="accent2"/>
                </a:solidFill>
                <a:latin typeface="Arial" pitchFamily="34" charset="0"/>
                <a:cs typeface="Times New Roman"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289640707"/>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4262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strVal val="#ppt_w*0.70"/>
                                          </p:val>
                                        </p:tav>
                                        <p:tav tm="100000">
                                          <p:val>
                                            <p:strVal val="#ppt_w"/>
                                          </p:val>
                                        </p:tav>
                                      </p:tavLst>
                                    </p:anim>
                                    <p:anim calcmode="lin" valueType="num">
                                      <p:cBhvr>
                                        <p:cTn id="26" dur="1000" fill="hold"/>
                                        <p:tgtEl>
                                          <p:spTgt spid="5"/>
                                        </p:tgtEl>
                                        <p:attrNameLst>
                                          <p:attrName>ppt_h</p:attrName>
                                        </p:attrNameLst>
                                      </p:cBhvr>
                                      <p:tavLst>
                                        <p:tav tm="0">
                                          <p:val>
                                            <p:strVal val="#ppt_h"/>
                                          </p:val>
                                        </p:tav>
                                        <p:tav tm="100000">
                                          <p:val>
                                            <p:strVal val="#ppt_h"/>
                                          </p:val>
                                        </p:tav>
                                      </p:tavLst>
                                    </p:anim>
                                    <p:animEffect transition="in" filter="fade">
                                      <p:cBhvr>
                                        <p:cTn id="27" dur="1000"/>
                                        <p:tgtEl>
                                          <p:spTgt spid="5"/>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descr="JBIZ044.WMF"/>
          <p:cNvPicPr>
            <a:picLocks noChangeAspect="1"/>
          </p:cNvPicPr>
          <p:nvPr/>
        </p:nvPicPr>
        <p:blipFill>
          <a:blip r:embed="rId3" cstate="print"/>
          <a:srcRect/>
          <a:stretch>
            <a:fillRect/>
          </a:stretch>
        </p:blipFill>
        <p:spPr bwMode="auto">
          <a:xfrm>
            <a:off x="3101103" y="3124200"/>
            <a:ext cx="2762487" cy="2971800"/>
          </a:xfrm>
          <a:prstGeom prst="rect">
            <a:avLst/>
          </a:prstGeom>
          <a:noFill/>
          <a:ln w="9525">
            <a:noFill/>
            <a:miter lim="800000"/>
            <a:headEnd/>
            <a:tailEnd/>
          </a:ln>
        </p:spPr>
      </p:pic>
      <p:sp>
        <p:nvSpPr>
          <p:cNvPr id="6"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ea typeface="Segoe UI" panose="020B0502040204020203" pitchFamily="34" charset="0"/>
                <a:cs typeface="Segoe UI" panose="020B0502040204020203" pitchFamily="34" charset="0"/>
              </a:rPr>
              <a:t>Implementing</a:t>
            </a:r>
            <a:r>
              <a:rPr lang="en-US" sz="3200" b="1" dirty="0">
                <a:cs typeface="Times New Roman" pitchFamily="18" charset="0"/>
              </a:rPr>
              <a:t> </a:t>
            </a:r>
            <a:r>
              <a:rPr lang="en-US" sz="3200" b="1" dirty="0" smtClean="0">
                <a:ea typeface="Segoe UI" panose="020B0502040204020203" pitchFamily="34" charset="0"/>
                <a:cs typeface="Segoe UI" panose="020B0502040204020203" pitchFamily="34" charset="0"/>
              </a:rPr>
              <a:t>Transactions (Contd.)</a:t>
            </a:r>
            <a:endParaRPr lang="en-US" sz="3200" b="1" dirty="0">
              <a:ea typeface="Segoe UI" panose="020B0502040204020203" pitchFamily="34" charset="0"/>
              <a:cs typeface="Segoe UI" panose="020B0502040204020203" pitchFamily="34" charset="0"/>
            </a:endParaRPr>
          </a:p>
        </p:txBody>
      </p:sp>
      <p:sp>
        <p:nvSpPr>
          <p:cNvPr id="2" name="Cloud Callout 1"/>
          <p:cNvSpPr/>
          <p:nvPr/>
        </p:nvSpPr>
        <p:spPr bwMode="auto">
          <a:xfrm>
            <a:off x="5257800" y="1143000"/>
            <a:ext cx="3124200" cy="31242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buFontTx/>
              <a:buNone/>
            </a:pPr>
            <a:r>
              <a:rPr lang="en-US" sz="1600" b="1" dirty="0">
                <a:solidFill>
                  <a:schemeClr val="bg1"/>
                </a:solidFill>
                <a:latin typeface="Arial" pitchFamily="34" charset="0"/>
              </a:rPr>
              <a:t>Let us discuss about a banking transaction where the amount is debited from one account, and credited to another account.</a:t>
            </a:r>
          </a:p>
        </p:txBody>
      </p:sp>
    </p:spTree>
    <p:extLst>
      <p:ext uri="{BB962C8B-B14F-4D97-AF65-F5344CB8AC3E}">
        <p14:creationId xmlns:p14="http://schemas.microsoft.com/office/powerpoint/2010/main" val="1267295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Updating salary </a:t>
            </a:r>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a:solidFill>
                  <a:srgbClr val="C00000"/>
                </a:solidFill>
              </a:rPr>
              <a:t>Trying to read data</a:t>
            </a: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00150" lvl="2" indent="-285750">
              <a:buFont typeface="Wingdings" panose="05000000000000000000" pitchFamily="2" charset="2"/>
              <a:buChar char="Ø"/>
              <a:defRPr/>
            </a:pPr>
            <a:r>
              <a:rPr lang="en-US" sz="2000" dirty="0">
                <a:cs typeface="Times New Roman" pitchFamily="18" charset="0"/>
              </a:rPr>
              <a:t>A transaction cannot read the data that is being modified by the current transaction.</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182491466"/>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111461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Updating salary </a:t>
            </a:r>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Waiting</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00150" lvl="2" indent="-285750">
              <a:buFont typeface="Wingdings" panose="05000000000000000000" pitchFamily="2" charset="2"/>
              <a:buChar char="Ø"/>
              <a:defRPr/>
            </a:pPr>
            <a:r>
              <a:rPr lang="en-US" sz="2000" dirty="0">
                <a:cs typeface="Times New Roman" pitchFamily="18" charset="0"/>
              </a:rPr>
              <a:t>A transaction cannot read the data that is being modified by the current transaction.</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265088605"/>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8441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Updating salary </a:t>
            </a:r>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Waiting</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00150" lvl="2" indent="-285750">
              <a:buFont typeface="Wingdings" panose="05000000000000000000" pitchFamily="2" charset="2"/>
              <a:buChar char="Ø"/>
              <a:defRPr/>
            </a:pPr>
            <a:r>
              <a:rPr lang="en-US" sz="2000" dirty="0">
                <a:cs typeface="Times New Roman" pitchFamily="18" charset="0"/>
              </a:rPr>
              <a:t>A transaction cannot read the data that is being modified by the current transaction.</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70546492"/>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46198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Salary Updated </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Waiting</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00150" lvl="2" indent="-285750">
              <a:buFont typeface="Wingdings" panose="05000000000000000000" pitchFamily="2" charset="2"/>
              <a:buChar char="Ø"/>
              <a:defRPr/>
            </a:pPr>
            <a:r>
              <a:rPr lang="en-US" sz="2000" dirty="0">
                <a:cs typeface="Times New Roman" pitchFamily="18" charset="0"/>
              </a:rPr>
              <a:t>A transaction cannot read the data that is being modified by the current transaction.</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16656767"/>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169995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Transaction committed</a:t>
            </a:r>
          </a:p>
        </p:txBody>
      </p:sp>
      <p:sp>
        <p:nvSpPr>
          <p:cNvPr id="9" name="Text Box 34"/>
          <p:cNvSpPr txBox="1">
            <a:spLocks noChangeArrowheads="1"/>
          </p:cNvSpPr>
          <p:nvPr/>
        </p:nvSpPr>
        <p:spPr bwMode="auto">
          <a:xfrm>
            <a:off x="3048000" y="5257800"/>
            <a:ext cx="2362200" cy="846386"/>
          </a:xfrm>
          <a:prstGeom prst="rect">
            <a:avLst/>
          </a:prstGeom>
          <a:noFill/>
          <a:ln w="9525" algn="ctr">
            <a:noFill/>
            <a:miter lim="800000"/>
            <a:headEnd/>
            <a:tailEnd/>
          </a:ln>
        </p:spPr>
        <p:txBody>
          <a:bodyPr>
            <a:spAutoFit/>
          </a:bodyPr>
          <a:lstStyle/>
          <a:p>
            <a:pPr marL="739775" indent="-274638">
              <a:spcBef>
                <a:spcPct val="50000"/>
              </a:spcBef>
            </a:pPr>
            <a:r>
              <a:rPr lang="en-US" sz="1400" b="1" dirty="0">
                <a:solidFill>
                  <a:srgbClr val="C00000"/>
                </a:solidFill>
              </a:rPr>
              <a:t>Viewing committed data</a:t>
            </a: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00150" lvl="2" indent="-285750">
              <a:buFont typeface="Wingdings" panose="05000000000000000000" pitchFamily="2" charset="2"/>
              <a:buChar char="Ø"/>
              <a:defRPr/>
            </a:pPr>
            <a:r>
              <a:rPr lang="en-US" sz="2000" dirty="0">
                <a:cs typeface="Times New Roman" pitchFamily="18" charset="0"/>
              </a:rPr>
              <a:t>A transaction cannot read the data that is being modified by the current transaction.</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323888498"/>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rgbClr val="C00000"/>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3581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Reading Data</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Trying to update</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57300" lvl="2" indent="-342900">
              <a:buFont typeface="Wingdings" panose="05000000000000000000" pitchFamily="2" charset="2"/>
              <a:buChar char="Ø"/>
              <a:defRPr/>
            </a:pPr>
            <a:r>
              <a:rPr lang="en-US" sz="2000" dirty="0">
                <a:cs typeface="Times New Roman" pitchFamily="18" charset="0"/>
              </a:rPr>
              <a:t>No other transaction can update the data read by the current transaction until the current transaction completes.</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25444816"/>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22547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Reading Data</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Waiting</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57300" lvl="2" indent="-342900">
              <a:buFont typeface="Wingdings" panose="05000000000000000000" pitchFamily="2" charset="2"/>
              <a:buChar char="Ø"/>
              <a:defRPr/>
            </a:pPr>
            <a:r>
              <a:rPr lang="en-US" sz="2000" dirty="0">
                <a:cs typeface="Times New Roman" pitchFamily="18" charset="0"/>
              </a:rPr>
              <a:t>No other transaction can update the data read by the current transaction until the current transaction completes.</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127033702"/>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233366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Reading Complete</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Can Update</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569660"/>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lvl="1">
              <a:defRPr/>
            </a:pPr>
            <a:endParaRPr lang="en-US" sz="2000" dirty="0">
              <a:cs typeface="Times New Roman" pitchFamily="18" charset="0"/>
            </a:endParaRPr>
          </a:p>
          <a:p>
            <a:pPr marL="1257300" lvl="2" indent="-342900">
              <a:buFont typeface="Wingdings" panose="05000000000000000000" pitchFamily="2" charset="2"/>
              <a:buChar char="Ø"/>
              <a:defRPr/>
            </a:pPr>
            <a:r>
              <a:rPr lang="en-US" sz="2000" dirty="0">
                <a:cs typeface="Times New Roman" pitchFamily="18" charset="0"/>
              </a:rPr>
              <a:t>No other transaction can update the data read by the current transaction until the current transaction completes.</a:t>
            </a:r>
          </a:p>
          <a:p>
            <a:pPr lvl="2">
              <a:defRPr/>
            </a:pPr>
            <a:r>
              <a:rPr lang="en-IN" sz="1600" dirty="0" smtClean="0">
                <a:solidFill>
                  <a:schemeClr val="accent2"/>
                </a:solidFill>
                <a:latin typeface="Arial" pitchFamily="34" charset="0"/>
                <a:cs typeface="Times New Roman" pitchFamily="18" charset="0"/>
              </a:rPr>
              <a:t>.</a:t>
            </a:r>
            <a:endParaRPr lang="en-IN" sz="1600" dirty="0">
              <a:solidFill>
                <a:schemeClr val="accent2"/>
              </a:solidFill>
              <a:latin typeface="Arial" pitchFamily="34"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865323693"/>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20598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Reading</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Adding new Data</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323439"/>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marL="742950" lvl="1" indent="-285750">
              <a:buFont typeface="Wingdings" panose="05000000000000000000" pitchFamily="2" charset="2"/>
              <a:buChar char="Ø"/>
              <a:defRPr/>
            </a:pPr>
            <a:endParaRPr lang="en-US" sz="2000" dirty="0" smtClean="0">
              <a:cs typeface="Times New Roman" pitchFamily="18" charset="0"/>
            </a:endParaRPr>
          </a:p>
          <a:p>
            <a:pPr marL="800100" lvl="1" indent="-342900">
              <a:buFont typeface="Wingdings" panose="05000000000000000000" pitchFamily="2" charset="2"/>
              <a:buChar char="Ø"/>
              <a:defRPr/>
            </a:pPr>
            <a:r>
              <a:rPr lang="en-US" sz="2000" dirty="0">
                <a:latin typeface="Arial" pitchFamily="34" charset="0"/>
                <a:cs typeface="Times New Roman" pitchFamily="18" charset="0"/>
              </a:rPr>
              <a:t>Other transactions can insert new rows.</a:t>
            </a:r>
          </a:p>
          <a:p>
            <a:pPr marL="800100" lvl="1" indent="-342900">
              <a:buFont typeface="Wingdings" panose="05000000000000000000" pitchFamily="2" charset="2"/>
              <a:buChar char="Ø"/>
              <a:defRPr/>
            </a:pPr>
            <a:endParaRPr lang="en-US" sz="2000" dirty="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29899269"/>
              </p:ext>
            </p:extLst>
          </p:nvPr>
        </p:nvGraphicFramePr>
        <p:xfrm>
          <a:off x="5389323" y="3932238"/>
          <a:ext cx="5257800" cy="190468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208216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smtClean="0"/>
              <a:t>Reading</a:t>
            </a:r>
            <a:endParaRPr lang="en-US" sz="1400" b="1" dirty="0"/>
          </a:p>
        </p:txBody>
      </p:sp>
      <p:sp>
        <p:nvSpPr>
          <p:cNvPr id="9" name="Text Box 34"/>
          <p:cNvSpPr txBox="1">
            <a:spLocks noChangeArrowheads="1"/>
          </p:cNvSpPr>
          <p:nvPr/>
        </p:nvSpPr>
        <p:spPr bwMode="auto">
          <a:xfrm>
            <a:off x="3048000" y="5257800"/>
            <a:ext cx="2362200" cy="630942"/>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New Row Inserted</a:t>
            </a:r>
            <a:endParaRPr lang="en-US" sz="1400" b="1" dirty="0">
              <a:solidFill>
                <a:srgbClr val="C00000"/>
              </a:solidFill>
            </a:endParaRP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219200"/>
            <a:ext cx="8458200" cy="1323439"/>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REPEATABLE </a:t>
            </a:r>
            <a:r>
              <a:rPr lang="en-US" sz="2000" dirty="0" smtClean="0">
                <a:cs typeface="Times New Roman" pitchFamily="18" charset="0"/>
              </a:rPr>
              <a:t>READ :</a:t>
            </a:r>
          </a:p>
          <a:p>
            <a:pPr marL="742950" lvl="1" indent="-285750">
              <a:buFont typeface="Wingdings" panose="05000000000000000000" pitchFamily="2" charset="2"/>
              <a:buChar char="Ø"/>
              <a:defRPr/>
            </a:pPr>
            <a:endParaRPr lang="en-US" sz="2000" dirty="0" smtClean="0">
              <a:cs typeface="Times New Roman" pitchFamily="18" charset="0"/>
            </a:endParaRPr>
          </a:p>
          <a:p>
            <a:pPr marL="800100" lvl="1" indent="-342900">
              <a:buFont typeface="Wingdings" panose="05000000000000000000" pitchFamily="2" charset="2"/>
              <a:buChar char="Ø"/>
              <a:defRPr/>
            </a:pPr>
            <a:r>
              <a:rPr lang="en-US" sz="2000" dirty="0">
                <a:latin typeface="Arial" pitchFamily="34" charset="0"/>
                <a:cs typeface="Times New Roman" pitchFamily="18" charset="0"/>
              </a:rPr>
              <a:t>Other transactions can insert new rows.</a:t>
            </a:r>
          </a:p>
          <a:p>
            <a:pPr marL="800100" lvl="1" indent="-342900">
              <a:buFont typeface="Wingdings" panose="05000000000000000000" pitchFamily="2" charset="2"/>
              <a:buChar char="Ø"/>
              <a:defRPr/>
            </a:pPr>
            <a:endParaRPr lang="en-US" sz="2000" dirty="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14714312"/>
              </p:ext>
            </p:extLst>
          </p:nvPr>
        </p:nvGraphicFramePr>
        <p:xfrm>
          <a:off x="5389323" y="3932238"/>
          <a:ext cx="5257800" cy="240760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2512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E005</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John</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25000</a:t>
                      </a:r>
                    </a:p>
                  </a:txBody>
                  <a:tcPr marL="68580" marR="68580" marT="0" marB="0" horzOverflow="overflow"/>
                </a:tc>
              </a:tr>
            </a:tbl>
          </a:graphicData>
        </a:graphic>
      </p:graphicFrame>
    </p:spTree>
    <p:extLst>
      <p:ext uri="{BB962C8B-B14F-4D97-AF65-F5344CB8AC3E}">
        <p14:creationId xmlns:p14="http://schemas.microsoft.com/office/powerpoint/2010/main" val="151101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5"/>
          <p:cNvSpPr txBox="1">
            <a:spLocks noChangeArrowheads="1"/>
          </p:cNvSpPr>
          <p:nvPr/>
        </p:nvSpPr>
        <p:spPr bwMode="auto">
          <a:xfrm>
            <a:off x="2263140" y="2501900"/>
            <a:ext cx="3703320" cy="2246769"/>
          </a:xfrm>
          <a:prstGeom prst="rect">
            <a:avLst/>
          </a:prstGeom>
          <a:noFill/>
          <a:ln w="9525">
            <a:noFill/>
            <a:miter lim="800000"/>
            <a:headEnd/>
            <a:tailEnd/>
          </a:ln>
        </p:spPr>
        <p:txBody>
          <a:bodyPr>
            <a:spAutoFit/>
          </a:bodyPr>
          <a:lstStyle/>
          <a:p>
            <a:pPr marL="342900" indent="-342900">
              <a:buFontTx/>
              <a:buNone/>
            </a:pPr>
            <a:r>
              <a:rPr lang="en-US" sz="2000" b="1" dirty="0">
                <a:latin typeface="Arial" pitchFamily="34" charset="0"/>
              </a:rPr>
              <a:t>Banking Transaction</a:t>
            </a:r>
          </a:p>
          <a:p>
            <a:pPr marL="342900" indent="-342900">
              <a:buFontTx/>
              <a:buNone/>
            </a:pPr>
            <a:endParaRPr lang="en-US" sz="2000" b="1" dirty="0">
              <a:latin typeface="Arial" pitchFamily="34" charset="0"/>
            </a:endParaRPr>
          </a:p>
          <a:p>
            <a:pPr marL="342900" indent="-342900">
              <a:buFontTx/>
              <a:buAutoNum type="arabicPeriod"/>
            </a:pPr>
            <a:r>
              <a:rPr lang="en-US" sz="2000" b="1" dirty="0">
                <a:latin typeface="Arial" pitchFamily="34" charset="0"/>
              </a:rPr>
              <a:t>Debit</a:t>
            </a:r>
            <a:br>
              <a:rPr lang="en-US" sz="2000" b="1" dirty="0">
                <a:latin typeface="Arial" pitchFamily="34" charset="0"/>
              </a:rPr>
            </a:br>
            <a:endParaRPr lang="en-US" sz="2000" b="1" dirty="0">
              <a:latin typeface="Arial" pitchFamily="34" charset="0"/>
            </a:endParaRPr>
          </a:p>
          <a:p>
            <a:pPr marL="342900" indent="-342900">
              <a:buFontTx/>
              <a:buAutoNum type="arabicPeriod"/>
            </a:pPr>
            <a:r>
              <a:rPr lang="en-US" sz="2000" b="1" dirty="0">
                <a:latin typeface="Arial" pitchFamily="34" charset="0"/>
              </a:rPr>
              <a:t>Credit</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pic>
        <p:nvPicPr>
          <p:cNvPr id="45063" name="Picture 7"/>
          <p:cNvPicPr>
            <a:picLocks noChangeAspect="1" noChangeArrowheads="1"/>
          </p:cNvPicPr>
          <p:nvPr/>
        </p:nvPicPr>
        <p:blipFill>
          <a:blip r:embed="rId3" cstate="print"/>
          <a:srcRect/>
          <a:stretch>
            <a:fillRect/>
          </a:stretch>
        </p:blipFill>
        <p:spPr bwMode="auto">
          <a:xfrm>
            <a:off x="4834891" y="3111500"/>
            <a:ext cx="1015841" cy="533400"/>
          </a:xfrm>
          <a:prstGeom prst="rect">
            <a:avLst/>
          </a:prstGeom>
          <a:noFill/>
          <a:ln w="9525">
            <a:noFill/>
            <a:miter lim="800000"/>
            <a:headEnd/>
            <a:tailEnd/>
          </a:ln>
        </p:spPr>
      </p:pic>
      <p:pic>
        <p:nvPicPr>
          <p:cNvPr id="45064" name="Picture 8"/>
          <p:cNvPicPr>
            <a:picLocks noChangeAspect="1" noChangeArrowheads="1"/>
          </p:cNvPicPr>
          <p:nvPr/>
        </p:nvPicPr>
        <p:blipFill>
          <a:blip r:embed="rId3" cstate="print"/>
          <a:srcRect/>
          <a:stretch>
            <a:fillRect/>
          </a:stretch>
        </p:blipFill>
        <p:spPr bwMode="auto">
          <a:xfrm>
            <a:off x="4834891" y="3873500"/>
            <a:ext cx="1015841" cy="533400"/>
          </a:xfrm>
          <a:prstGeom prst="rect">
            <a:avLst/>
          </a:prstGeom>
          <a:noFill/>
          <a:ln w="9525">
            <a:noFill/>
            <a:miter lim="800000"/>
            <a:headEnd/>
            <a:tailEnd/>
          </a:ln>
        </p:spPr>
      </p:pic>
      <p:sp>
        <p:nvSpPr>
          <p:cNvPr id="45065" name="TextBox 5"/>
          <p:cNvSpPr txBox="1">
            <a:spLocks noChangeArrowheads="1"/>
          </p:cNvSpPr>
          <p:nvPr/>
        </p:nvSpPr>
        <p:spPr bwMode="auto">
          <a:xfrm>
            <a:off x="7818120" y="3432175"/>
            <a:ext cx="4114800" cy="1015663"/>
          </a:xfrm>
          <a:prstGeom prst="rect">
            <a:avLst/>
          </a:prstGeom>
          <a:noFill/>
          <a:ln w="9525">
            <a:noFill/>
            <a:miter lim="800000"/>
            <a:headEnd/>
            <a:tailEnd/>
          </a:ln>
        </p:spPr>
        <p:txBody>
          <a:bodyPr>
            <a:spAutoFit/>
          </a:bodyPr>
          <a:lstStyle/>
          <a:p>
            <a:pPr marL="342900" indent="-342900">
              <a:buFontTx/>
              <a:buNone/>
            </a:pPr>
            <a:r>
              <a:rPr lang="en-US" sz="2000" dirty="0">
                <a:solidFill>
                  <a:srgbClr val="C00000"/>
                </a:solidFill>
                <a:latin typeface="Arial" pitchFamily="34" charset="0"/>
              </a:rPr>
              <a:t> </a:t>
            </a:r>
            <a:r>
              <a:rPr lang="en-US" sz="2000" b="1" dirty="0">
                <a:latin typeface="Arial" pitchFamily="34" charset="0"/>
              </a:rPr>
              <a:t>Transaction successful</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sp>
        <p:nvSpPr>
          <p:cNvPr id="7"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ea typeface="Segoe UI" panose="020B0502040204020203" pitchFamily="34" charset="0"/>
                <a:cs typeface="Segoe UI" panose="020B0502040204020203" pitchFamily="34" charset="0"/>
              </a:rPr>
              <a:t>Implementing</a:t>
            </a:r>
            <a:r>
              <a:rPr lang="en-US" sz="3200" b="1" dirty="0">
                <a:cs typeface="Times New Roman" pitchFamily="18" charset="0"/>
              </a:rPr>
              <a:t> </a:t>
            </a:r>
            <a:r>
              <a:rPr lang="en-US" sz="3200" b="1" dirty="0" smtClean="0">
                <a:ea typeface="Segoe UI" panose="020B0502040204020203" pitchFamily="34" charset="0"/>
                <a:cs typeface="Segoe UI" panose="020B0502040204020203" pitchFamily="34" charset="0"/>
              </a:rPr>
              <a:t>Transactions (Contd.)</a:t>
            </a:r>
            <a:endParaRPr lang="en-US" sz="3200" b="1" dirty="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112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checkerboard(across)">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5064"/>
                                        </p:tgtEl>
                                        <p:attrNameLst>
                                          <p:attrName>style.visibility</p:attrName>
                                        </p:attrNameLst>
                                      </p:cBhvr>
                                      <p:to>
                                        <p:strVal val="visible"/>
                                      </p:to>
                                    </p:set>
                                    <p:animEffect transition="in" filter="checkerboard(across)">
                                      <p:cBhvr>
                                        <p:cTn id="12" dur="500"/>
                                        <p:tgtEl>
                                          <p:spTgt spid="4506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5065">
                                            <p:txEl>
                                              <p:pRg st="0" end="0"/>
                                            </p:txEl>
                                          </p:spTgt>
                                        </p:tgtEl>
                                        <p:attrNameLst>
                                          <p:attrName>style.visibility</p:attrName>
                                        </p:attrNameLst>
                                      </p:cBhvr>
                                      <p:to>
                                        <p:strVal val="visible"/>
                                      </p:to>
                                    </p:set>
                                    <p:animEffect transition="in" filter="checkerboard(across)">
                                      <p:cBhvr>
                                        <p:cTn id="17" dur="500"/>
                                        <p:tgtEl>
                                          <p:spTgt spid="450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342900" y="314324"/>
            <a:ext cx="104013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sp>
        <p:nvSpPr>
          <p:cNvPr id="22" name="Line 39"/>
          <p:cNvSpPr>
            <a:spLocks noChangeShapeType="1"/>
          </p:cNvSpPr>
          <p:nvPr/>
        </p:nvSpPr>
        <p:spPr bwMode="auto">
          <a:xfrm>
            <a:off x="2666022" y="3657600"/>
            <a:ext cx="1296378" cy="228600"/>
          </a:xfrm>
          <a:prstGeom prst="line">
            <a:avLst/>
          </a:prstGeom>
          <a:noFill/>
          <a:ln w="9525">
            <a:solidFill>
              <a:schemeClr val="tx1"/>
            </a:solidFill>
            <a:round/>
            <a:headEnd/>
            <a:tailEnd type="triangle" w="med" len="med"/>
          </a:ln>
        </p:spPr>
        <p:txBody>
          <a:bodyPr/>
          <a:lstStyle/>
          <a:p>
            <a:endParaRPr lang="en-US"/>
          </a:p>
        </p:txBody>
      </p:sp>
      <p:sp>
        <p:nvSpPr>
          <p:cNvPr id="23" name="Line 40"/>
          <p:cNvSpPr>
            <a:spLocks noChangeShapeType="1"/>
          </p:cNvSpPr>
          <p:nvPr/>
        </p:nvSpPr>
        <p:spPr bwMode="auto">
          <a:xfrm flipV="1">
            <a:off x="2684810" y="5143500"/>
            <a:ext cx="1277589" cy="236429"/>
          </a:xfrm>
          <a:prstGeom prst="line">
            <a:avLst/>
          </a:prstGeom>
          <a:noFill/>
          <a:ln w="9525">
            <a:solidFill>
              <a:schemeClr val="tx1"/>
            </a:solidFill>
            <a:round/>
            <a:headEnd/>
            <a:tailEnd type="triangle" w="med" len="med"/>
          </a:ln>
        </p:spPr>
        <p:txBody>
          <a:bodyPr/>
          <a:lstStyle/>
          <a:p>
            <a:endParaRPr lang="en-US"/>
          </a:p>
        </p:txBody>
      </p:sp>
      <p:sp>
        <p:nvSpPr>
          <p:cNvPr id="24" name="Line 41"/>
          <p:cNvSpPr>
            <a:spLocks noChangeShapeType="1"/>
          </p:cNvSpPr>
          <p:nvPr/>
        </p:nvSpPr>
        <p:spPr bwMode="auto">
          <a:xfrm flipH="1" flipV="1">
            <a:off x="4724400" y="3886200"/>
            <a:ext cx="533400" cy="533400"/>
          </a:xfrm>
          <a:prstGeom prst="line">
            <a:avLst/>
          </a:prstGeom>
          <a:noFill/>
          <a:ln w="9525">
            <a:solidFill>
              <a:schemeClr val="tx1"/>
            </a:solidFill>
            <a:round/>
            <a:headEnd/>
            <a:tailEnd type="triangle" w="med" len="med"/>
          </a:ln>
        </p:spPr>
        <p:txBody>
          <a:bodyPr/>
          <a:lstStyle/>
          <a:p>
            <a:endParaRPr lang="en-US"/>
          </a:p>
        </p:txBody>
      </p:sp>
      <p:sp>
        <p:nvSpPr>
          <p:cNvPr id="25" name="Line 42"/>
          <p:cNvSpPr>
            <a:spLocks noChangeShapeType="1"/>
          </p:cNvSpPr>
          <p:nvPr/>
        </p:nvSpPr>
        <p:spPr bwMode="auto">
          <a:xfrm flipH="1">
            <a:off x="4724400" y="4419600"/>
            <a:ext cx="533400" cy="609600"/>
          </a:xfrm>
          <a:prstGeom prst="line">
            <a:avLst/>
          </a:prstGeom>
          <a:noFill/>
          <a:ln w="9525">
            <a:solidFill>
              <a:schemeClr val="tx1"/>
            </a:solidFill>
            <a:round/>
            <a:headEnd/>
            <a:tailEnd type="triangle" w="med" len="med"/>
          </a:ln>
        </p:spPr>
        <p:txBody>
          <a:bodyPr/>
          <a:lstStyle/>
          <a:p>
            <a:endParaRPr lang="en-US"/>
          </a:p>
        </p:txBody>
      </p:sp>
      <p:pic>
        <p:nvPicPr>
          <p:cNvPr id="27" name="Picture 30" descr="j0292020"/>
          <p:cNvPicPr>
            <a:picLocks noChangeAspect="1" noChangeArrowheads="1"/>
          </p:cNvPicPr>
          <p:nvPr/>
        </p:nvPicPr>
        <p:blipFill>
          <a:blip r:embed="rId2" cstate="print"/>
          <a:srcRect/>
          <a:stretch>
            <a:fillRect/>
          </a:stretch>
        </p:blipFill>
        <p:spPr bwMode="auto">
          <a:xfrm>
            <a:off x="1470634" y="3063081"/>
            <a:ext cx="1195388" cy="884237"/>
          </a:xfrm>
          <a:prstGeom prst="rect">
            <a:avLst/>
          </a:prstGeom>
          <a:noFill/>
          <a:ln w="9525">
            <a:noFill/>
            <a:miter lim="800000"/>
            <a:headEnd/>
            <a:tailEnd/>
          </a:ln>
        </p:spPr>
      </p:pic>
      <p:pic>
        <p:nvPicPr>
          <p:cNvPr id="28" name="Picture 35"/>
          <p:cNvPicPr>
            <a:picLocks noChangeAspect="1" noChangeArrowheads="1"/>
          </p:cNvPicPr>
          <p:nvPr/>
        </p:nvPicPr>
        <p:blipFill>
          <a:blip r:embed="rId3" cstate="print"/>
          <a:srcRect/>
          <a:stretch>
            <a:fillRect/>
          </a:stretch>
        </p:blipFill>
        <p:spPr bwMode="auto">
          <a:xfrm>
            <a:off x="1542072" y="4810125"/>
            <a:ext cx="1123950" cy="1428750"/>
          </a:xfrm>
          <a:prstGeom prst="rect">
            <a:avLst/>
          </a:prstGeom>
          <a:noFill/>
          <a:ln w="9525">
            <a:noFill/>
            <a:miter lim="800000"/>
            <a:headEnd/>
            <a:tailEnd/>
          </a:ln>
        </p:spPr>
      </p:pic>
      <p:pic>
        <p:nvPicPr>
          <p:cNvPr id="29" name="Picture 5" descr="Indexed Book"/>
          <p:cNvPicPr>
            <a:picLocks noChangeAspect="1" noChangeArrowheads="1"/>
          </p:cNvPicPr>
          <p:nvPr/>
        </p:nvPicPr>
        <p:blipFill>
          <a:blip r:embed="rId4" cstate="print"/>
          <a:srcRect/>
          <a:stretch>
            <a:fillRect/>
          </a:stretch>
        </p:blipFill>
        <p:spPr bwMode="auto">
          <a:xfrm>
            <a:off x="3917515" y="3505200"/>
            <a:ext cx="914400" cy="762000"/>
          </a:xfrm>
          <a:prstGeom prst="rect">
            <a:avLst/>
          </a:prstGeom>
          <a:noFill/>
          <a:ln w="9525">
            <a:noFill/>
            <a:miter lim="800000"/>
            <a:headEnd/>
            <a:tailEnd/>
          </a:ln>
        </p:spPr>
      </p:pic>
      <p:pic>
        <p:nvPicPr>
          <p:cNvPr id="30" name="Picture 5" descr="Indexed Book"/>
          <p:cNvPicPr>
            <a:picLocks noChangeAspect="1" noChangeArrowheads="1"/>
          </p:cNvPicPr>
          <p:nvPr/>
        </p:nvPicPr>
        <p:blipFill>
          <a:blip r:embed="rId4" cstate="print"/>
          <a:srcRect/>
          <a:stretch>
            <a:fillRect/>
          </a:stretch>
        </p:blipFill>
        <p:spPr bwMode="auto">
          <a:xfrm>
            <a:off x="3917515" y="4762500"/>
            <a:ext cx="914400" cy="762000"/>
          </a:xfrm>
          <a:prstGeom prst="rect">
            <a:avLst/>
          </a:prstGeom>
          <a:noFill/>
          <a:ln w="9525">
            <a:noFill/>
            <a:miter lim="800000"/>
            <a:headEnd/>
            <a:tailEnd/>
          </a:ln>
        </p:spPr>
      </p:pic>
      <p:sp>
        <p:nvSpPr>
          <p:cNvPr id="31" name="Rectangle 30"/>
          <p:cNvSpPr/>
          <p:nvPr/>
        </p:nvSpPr>
        <p:spPr>
          <a:xfrm>
            <a:off x="1288614" y="1371600"/>
            <a:ext cx="8769785" cy="1015663"/>
          </a:xfrm>
          <a:prstGeom prst="rect">
            <a:avLst/>
          </a:prstGeom>
        </p:spPr>
        <p:txBody>
          <a:bodyPr wrap="square">
            <a:spAutoFit/>
          </a:bodyPr>
          <a:lstStyle/>
          <a:p>
            <a:pPr marL="742950" lvl="1" indent="-285750">
              <a:buFont typeface="Wingdings" panose="05000000000000000000" pitchFamily="2" charset="2"/>
              <a:buChar char="Ø"/>
            </a:pPr>
            <a:r>
              <a:rPr lang="en-US" sz="2000" dirty="0">
                <a:cs typeface="Times New Roman" pitchFamily="18" charset="0"/>
              </a:rPr>
              <a:t>SNAPSHOT:</a:t>
            </a:r>
          </a:p>
          <a:p>
            <a:pPr marL="1200150" lvl="2" indent="-285750">
              <a:buFont typeface="Wingdings" panose="05000000000000000000" pitchFamily="2" charset="2"/>
              <a:buChar char="Ø"/>
            </a:pPr>
            <a:r>
              <a:rPr lang="en-IN" sz="2000" dirty="0">
                <a:cs typeface="Times New Roman" pitchFamily="18" charset="0"/>
              </a:rPr>
              <a:t>Allows </a:t>
            </a:r>
            <a:r>
              <a:rPr lang="en-US" sz="2000" dirty="0">
                <a:cs typeface="Times New Roman" pitchFamily="18" charset="0"/>
              </a:rPr>
              <a:t>every transaction to work and make changes on its own copy of the data</a:t>
            </a:r>
            <a:endParaRPr lang="en-US" sz="2000" dirty="0"/>
          </a:p>
        </p:txBody>
      </p:sp>
      <p:graphicFrame>
        <p:nvGraphicFramePr>
          <p:cNvPr id="32" name="Table 31"/>
          <p:cNvGraphicFramePr>
            <a:graphicFrameLocks noGrp="1"/>
          </p:cNvGraphicFramePr>
          <p:nvPr>
            <p:extLst>
              <p:ext uri="{D42A27DB-BD31-4B8C-83A1-F6EECF244321}">
                <p14:modId xmlns:p14="http://schemas.microsoft.com/office/powerpoint/2010/main" val="592107273"/>
              </p:ext>
            </p:extLst>
          </p:nvPr>
        </p:nvGraphicFramePr>
        <p:xfrm>
          <a:off x="5284386" y="3990618"/>
          <a:ext cx="4800600" cy="1854200"/>
        </p:xfrm>
        <a:graphic>
          <a:graphicData uri="http://schemas.openxmlformats.org/drawingml/2006/table">
            <a:tbl>
              <a:tblPr firstRow="1" bandRow="1">
                <a:tableStyleId>{5C22544A-7EE6-4342-B048-85BDC9FD1C3A}</a:tableStyleId>
              </a:tblPr>
              <a:tblGrid>
                <a:gridCol w="1600200"/>
                <a:gridCol w="1600200"/>
                <a:gridCol w="16002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txBody>
                  <a:tcPr marL="68580" marR="68580" marT="0" marB="0" horzOverflow="overflow"/>
                </a:tc>
              </a:tr>
            </a:tbl>
          </a:graphicData>
        </a:graphic>
      </p:graphicFrame>
    </p:spTree>
    <p:extLst>
      <p:ext uri="{BB962C8B-B14F-4D97-AF65-F5344CB8AC3E}">
        <p14:creationId xmlns:p14="http://schemas.microsoft.com/office/powerpoint/2010/main" val="36419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heckerboard(across)">
                                      <p:cBhvr>
                                        <p:cTn id="16" dur="500"/>
                                        <p:tgtEl>
                                          <p:spTgt spid="23"/>
                                        </p:tgtEl>
                                      </p:cBhvr>
                                    </p:animEffect>
                                  </p:childTnLst>
                                </p:cTn>
                              </p:par>
                              <p:par>
                                <p:cTn id="17" presetID="5" presetClass="entr" presetSubtype="1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heckerboard(across)">
                                      <p:cBhvr>
                                        <p:cTn id="19" dur="500"/>
                                        <p:tgtEl>
                                          <p:spTgt spid="29"/>
                                        </p:tgtEl>
                                      </p:cBhvr>
                                    </p:animEffect>
                                  </p:childTnLst>
                                </p:cTn>
                              </p:par>
                              <p:par>
                                <p:cTn id="20" presetID="5" presetClass="entr" presetSubtype="1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heckerboard(across)">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checkerboard(across)">
                                      <p:cBhvr>
                                        <p:cTn id="27" dur="500"/>
                                        <p:tgtEl>
                                          <p:spTgt spid="27"/>
                                        </p:tgtEl>
                                      </p:cBhvr>
                                    </p:animEffect>
                                  </p:childTnLst>
                                </p:cTn>
                              </p:par>
                              <p:par>
                                <p:cTn id="28" presetID="5" presetClass="entr" presetSubtype="1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checkerboard(across)">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Reading data</a:t>
            </a:r>
          </a:p>
        </p:txBody>
      </p:sp>
      <p:sp>
        <p:nvSpPr>
          <p:cNvPr id="9" name="Text Box 34"/>
          <p:cNvSpPr txBox="1">
            <a:spLocks noChangeArrowheads="1"/>
          </p:cNvSpPr>
          <p:nvPr/>
        </p:nvSpPr>
        <p:spPr bwMode="auto">
          <a:xfrm>
            <a:off x="3048000" y="5257800"/>
            <a:ext cx="2362200" cy="846386"/>
          </a:xfrm>
          <a:prstGeom prst="rect">
            <a:avLst/>
          </a:prstGeom>
          <a:noFill/>
          <a:ln w="9525" algn="ctr">
            <a:noFill/>
            <a:miter lim="800000"/>
            <a:headEnd/>
            <a:tailEnd/>
          </a:ln>
        </p:spPr>
        <p:txBody>
          <a:bodyPr>
            <a:spAutoFit/>
          </a:bodyPr>
          <a:lstStyle/>
          <a:p>
            <a:pPr marL="739775" indent="-274638">
              <a:spcBef>
                <a:spcPct val="50000"/>
              </a:spcBef>
            </a:pPr>
            <a:r>
              <a:rPr lang="en-US" sz="1400" b="1" dirty="0">
                <a:solidFill>
                  <a:srgbClr val="C00000"/>
                </a:solidFill>
              </a:rPr>
              <a:t>Cannot read, modify, or insert</a:t>
            </a: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143000"/>
            <a:ext cx="8458200" cy="163121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SERIALIZABLE:</a:t>
            </a:r>
          </a:p>
          <a:p>
            <a:pPr marL="1200150" lvl="2" indent="-285750">
              <a:buFont typeface="Wingdings" panose="05000000000000000000" pitchFamily="2" charset="2"/>
              <a:buChar char="Ø"/>
              <a:defRPr/>
            </a:pPr>
            <a:r>
              <a:rPr lang="en-US" sz="2000" dirty="0">
                <a:cs typeface="Times New Roman" pitchFamily="18" charset="0"/>
              </a:rPr>
              <a:t>No transaction can read, modify, or insert new data while the data is being read or updated by the current transaction.</a:t>
            </a:r>
            <a:endParaRPr lang="en-IN" sz="2000" dirty="0">
              <a:cs typeface="Times New Roman" pitchFamily="18" charset="0"/>
            </a:endParaRPr>
          </a:p>
          <a:p>
            <a:pPr lvl="1">
              <a:defRPr/>
            </a:pPr>
            <a:endParaRPr lang="en-US" sz="2000" dirty="0">
              <a:latin typeface="Arial" pitchFamily="34" charset="0"/>
              <a:cs typeface="Times New Roman" pitchFamily="18" charset="0"/>
            </a:endParaRPr>
          </a:p>
          <a:p>
            <a:pPr marL="800100" lvl="1" indent="-342900">
              <a:buFont typeface="Wingdings" panose="05000000000000000000" pitchFamily="2" charset="2"/>
              <a:buChar char="Ø"/>
              <a:defRPr/>
            </a:pPr>
            <a:endParaRPr lang="en-US" sz="2000" dirty="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50717425"/>
              </p:ext>
            </p:extLst>
          </p:nvPr>
        </p:nvGraphicFramePr>
        <p:xfrm>
          <a:off x="5389323" y="3932238"/>
          <a:ext cx="5257800" cy="240760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2512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E005</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John</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25000</a:t>
                      </a:r>
                    </a:p>
                  </a:txBody>
                  <a:tcPr marL="68580" marR="68580" marT="0" marB="0" horzOverflow="overflow"/>
                </a:tc>
              </a:tr>
            </a:tbl>
          </a:graphicData>
        </a:graphic>
      </p:graphicFrame>
    </p:spTree>
    <p:extLst>
      <p:ext uri="{BB962C8B-B14F-4D97-AF65-F5344CB8AC3E}">
        <p14:creationId xmlns:p14="http://schemas.microsoft.com/office/powerpoint/2010/main" val="15808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8600" y="209125"/>
            <a:ext cx="10744200" cy="584775"/>
          </a:xfrm>
          <a:prstGeom prst="rect">
            <a:avLst/>
          </a:prstGeom>
          <a:noFill/>
          <a:ln w="9525">
            <a:noFill/>
            <a:miter lim="800000"/>
            <a:headEnd/>
            <a:tailEnd/>
          </a:ln>
        </p:spPr>
        <p:txBody>
          <a:bodyPr wrap="square">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Implementing Transactional Integrity (Contd.) </a:t>
            </a:r>
          </a:p>
        </p:txBody>
      </p:sp>
      <p:pic>
        <p:nvPicPr>
          <p:cNvPr id="5" name="Picture 30" descr="j0292020"/>
          <p:cNvPicPr>
            <a:picLocks noChangeAspect="1" noChangeArrowheads="1"/>
          </p:cNvPicPr>
          <p:nvPr/>
        </p:nvPicPr>
        <p:blipFill>
          <a:blip r:embed="rId2" cstate="print"/>
          <a:srcRect/>
          <a:stretch>
            <a:fillRect/>
          </a:stretch>
        </p:blipFill>
        <p:spPr bwMode="auto">
          <a:xfrm>
            <a:off x="1905000" y="3154363"/>
            <a:ext cx="1195388" cy="884237"/>
          </a:xfrm>
          <a:prstGeom prst="rect">
            <a:avLst/>
          </a:prstGeom>
          <a:noFill/>
          <a:ln w="9525">
            <a:noFill/>
            <a:miter lim="800000"/>
            <a:headEnd/>
            <a:tailEnd/>
          </a:ln>
        </p:spPr>
      </p:pic>
      <p:sp>
        <p:nvSpPr>
          <p:cNvPr id="6" name="Line 31"/>
          <p:cNvSpPr>
            <a:spLocks noChangeShapeType="1"/>
          </p:cNvSpPr>
          <p:nvPr/>
        </p:nvSpPr>
        <p:spPr bwMode="auto">
          <a:xfrm>
            <a:off x="3048000" y="3733800"/>
            <a:ext cx="2209800" cy="685800"/>
          </a:xfrm>
          <a:prstGeom prst="line">
            <a:avLst/>
          </a:prstGeom>
          <a:noFill/>
          <a:ln w="38100">
            <a:solidFill>
              <a:srgbClr val="FFFF00"/>
            </a:solidFill>
            <a:round/>
            <a:headEnd/>
            <a:tailEnd type="triangle" w="med" len="med"/>
          </a:ln>
        </p:spPr>
        <p:txBody>
          <a:bodyPr/>
          <a:lstStyle/>
          <a:p>
            <a:endParaRPr lang="en-US"/>
          </a:p>
        </p:txBody>
      </p:sp>
      <p:sp>
        <p:nvSpPr>
          <p:cNvPr id="7" name="Line 32"/>
          <p:cNvSpPr>
            <a:spLocks noChangeShapeType="1"/>
          </p:cNvSpPr>
          <p:nvPr/>
        </p:nvSpPr>
        <p:spPr bwMode="auto">
          <a:xfrm flipV="1">
            <a:off x="2971800" y="4495800"/>
            <a:ext cx="2286000" cy="1066800"/>
          </a:xfrm>
          <a:prstGeom prst="line">
            <a:avLst/>
          </a:prstGeom>
          <a:noFill/>
          <a:ln w="38100">
            <a:solidFill>
              <a:srgbClr val="FFFF00"/>
            </a:solidFill>
            <a:round/>
            <a:headEnd/>
            <a:tailEnd type="triangle" w="med" len="med"/>
          </a:ln>
        </p:spPr>
        <p:txBody>
          <a:bodyPr/>
          <a:lstStyle/>
          <a:p>
            <a:endParaRPr lang="en-US"/>
          </a:p>
        </p:txBody>
      </p:sp>
      <p:sp>
        <p:nvSpPr>
          <p:cNvPr id="8" name="Text Box 33"/>
          <p:cNvSpPr txBox="1">
            <a:spLocks noChangeArrowheads="1"/>
          </p:cNvSpPr>
          <p:nvPr/>
        </p:nvSpPr>
        <p:spPr bwMode="auto">
          <a:xfrm>
            <a:off x="3124200" y="3624263"/>
            <a:ext cx="2971800" cy="307777"/>
          </a:xfrm>
          <a:prstGeom prst="rect">
            <a:avLst/>
          </a:prstGeom>
          <a:noFill/>
          <a:ln w="9525" algn="ctr">
            <a:noFill/>
            <a:miter lim="800000"/>
            <a:headEnd/>
            <a:tailEnd/>
          </a:ln>
        </p:spPr>
        <p:txBody>
          <a:bodyPr wrap="square">
            <a:spAutoFit/>
          </a:bodyPr>
          <a:lstStyle/>
          <a:p>
            <a:pPr marL="739775" indent="-274638">
              <a:spcBef>
                <a:spcPct val="50000"/>
              </a:spcBef>
              <a:buFontTx/>
              <a:buNone/>
            </a:pPr>
            <a:r>
              <a:rPr lang="en-US" sz="1400" b="1" dirty="0"/>
              <a:t>Reading  </a:t>
            </a:r>
            <a:r>
              <a:rPr lang="en-US" sz="1400" b="1" dirty="0" smtClean="0"/>
              <a:t>complete</a:t>
            </a:r>
            <a:endParaRPr lang="en-US" sz="1400" b="1" dirty="0"/>
          </a:p>
        </p:txBody>
      </p:sp>
      <p:sp>
        <p:nvSpPr>
          <p:cNvPr id="9" name="Text Box 34"/>
          <p:cNvSpPr txBox="1">
            <a:spLocks noChangeArrowheads="1"/>
          </p:cNvSpPr>
          <p:nvPr/>
        </p:nvSpPr>
        <p:spPr bwMode="auto">
          <a:xfrm>
            <a:off x="3048000" y="5257800"/>
            <a:ext cx="2362200" cy="846386"/>
          </a:xfrm>
          <a:prstGeom prst="rect">
            <a:avLst/>
          </a:prstGeom>
          <a:noFill/>
          <a:ln w="9525" algn="ctr">
            <a:noFill/>
            <a:miter lim="800000"/>
            <a:headEnd/>
            <a:tailEnd/>
          </a:ln>
        </p:spPr>
        <p:txBody>
          <a:bodyPr>
            <a:spAutoFit/>
          </a:bodyPr>
          <a:lstStyle/>
          <a:p>
            <a:pPr marL="739775" indent="-274638">
              <a:spcBef>
                <a:spcPct val="50000"/>
              </a:spcBef>
            </a:pPr>
            <a:r>
              <a:rPr lang="en-US" sz="1400" b="1" dirty="0" smtClean="0">
                <a:solidFill>
                  <a:srgbClr val="C00000"/>
                </a:solidFill>
              </a:rPr>
              <a:t>Can </a:t>
            </a:r>
            <a:r>
              <a:rPr lang="en-US" sz="1400" b="1" dirty="0">
                <a:solidFill>
                  <a:srgbClr val="C00000"/>
                </a:solidFill>
              </a:rPr>
              <a:t>read, modify, or insert</a:t>
            </a:r>
          </a:p>
          <a:p>
            <a:pPr marL="739775" indent="-274638">
              <a:spcBef>
                <a:spcPct val="50000"/>
              </a:spcBef>
              <a:buFontTx/>
              <a:buNone/>
            </a:pPr>
            <a:endParaRPr lang="en-US" sz="1400" b="1" dirty="0">
              <a:solidFill>
                <a:srgbClr val="C00000"/>
              </a:solidFill>
            </a:endParaRPr>
          </a:p>
        </p:txBody>
      </p:sp>
      <p:pic>
        <p:nvPicPr>
          <p:cNvPr id="10" name="Picture 35"/>
          <p:cNvPicPr>
            <a:picLocks noChangeAspect="1" noChangeArrowheads="1"/>
          </p:cNvPicPr>
          <p:nvPr/>
        </p:nvPicPr>
        <p:blipFill>
          <a:blip r:embed="rId3" cstate="print"/>
          <a:srcRect/>
          <a:stretch>
            <a:fillRect/>
          </a:stretch>
        </p:blipFill>
        <p:spPr bwMode="auto">
          <a:xfrm>
            <a:off x="1847850" y="4724400"/>
            <a:ext cx="1123950" cy="1428750"/>
          </a:xfrm>
          <a:prstGeom prst="rect">
            <a:avLst/>
          </a:prstGeom>
          <a:noFill/>
          <a:ln w="9525">
            <a:noFill/>
            <a:miter lim="800000"/>
            <a:headEnd/>
            <a:tailEnd/>
          </a:ln>
        </p:spPr>
      </p:pic>
      <p:sp>
        <p:nvSpPr>
          <p:cNvPr id="11" name="Rectangle 10"/>
          <p:cNvSpPr/>
          <p:nvPr/>
        </p:nvSpPr>
        <p:spPr>
          <a:xfrm>
            <a:off x="862208" y="1143000"/>
            <a:ext cx="8458200" cy="1631216"/>
          </a:xfrm>
          <a:prstGeom prst="rect">
            <a:avLst/>
          </a:prstGeom>
        </p:spPr>
        <p:txBody>
          <a:bodyPr wrap="square">
            <a:spAutoFit/>
          </a:bodyPr>
          <a:lstStyle/>
          <a:p>
            <a:pPr marL="742950" lvl="1" indent="-285750">
              <a:buFont typeface="Wingdings" panose="05000000000000000000" pitchFamily="2" charset="2"/>
              <a:buChar char="Ø"/>
              <a:defRPr/>
            </a:pPr>
            <a:r>
              <a:rPr lang="en-US" sz="2000" dirty="0">
                <a:cs typeface="Times New Roman" pitchFamily="18" charset="0"/>
              </a:rPr>
              <a:t>SERIALIZABLE:</a:t>
            </a:r>
          </a:p>
          <a:p>
            <a:pPr marL="1200150" lvl="2" indent="-285750">
              <a:buFont typeface="Wingdings" panose="05000000000000000000" pitchFamily="2" charset="2"/>
              <a:buChar char="Ø"/>
              <a:defRPr/>
            </a:pPr>
            <a:r>
              <a:rPr lang="en-US" sz="2000" dirty="0">
                <a:cs typeface="Times New Roman" pitchFamily="18" charset="0"/>
              </a:rPr>
              <a:t>No transaction can read, modify, or insert new data while the data is being read or updated by the current transaction.</a:t>
            </a:r>
            <a:endParaRPr lang="en-IN" sz="2000" dirty="0">
              <a:cs typeface="Times New Roman" pitchFamily="18" charset="0"/>
            </a:endParaRPr>
          </a:p>
          <a:p>
            <a:pPr lvl="1">
              <a:defRPr/>
            </a:pPr>
            <a:endParaRPr lang="en-US" sz="2000" dirty="0">
              <a:latin typeface="Arial" pitchFamily="34" charset="0"/>
              <a:cs typeface="Times New Roman" pitchFamily="18" charset="0"/>
            </a:endParaRPr>
          </a:p>
          <a:p>
            <a:pPr marL="800100" lvl="1" indent="-342900">
              <a:buFont typeface="Wingdings" panose="05000000000000000000" pitchFamily="2" charset="2"/>
              <a:buChar char="Ø"/>
              <a:defRPr/>
            </a:pPr>
            <a:endParaRPr lang="en-US" sz="2000" dirty="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295209579"/>
              </p:ext>
            </p:extLst>
          </p:nvPr>
        </p:nvGraphicFramePr>
        <p:xfrm>
          <a:off x="5389323" y="3932238"/>
          <a:ext cx="5257800" cy="2407602"/>
        </p:xfrm>
        <a:graphic>
          <a:graphicData uri="http://schemas.openxmlformats.org/drawingml/2006/table">
            <a:tbl>
              <a:tblPr firstRow="1" bandRow="1">
                <a:tableStyleId>{5C22544A-7EE6-4342-B048-85BDC9FD1C3A}</a:tableStyleId>
              </a:tblPr>
              <a:tblGrid>
                <a:gridCol w="1752600"/>
                <a:gridCol w="1752600"/>
                <a:gridCol w="1752600"/>
              </a:tblGrid>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EmpNo</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EmpName</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Salary</a:t>
                      </a:r>
                    </a:p>
                  </a:txBody>
                  <a:tcPr marL="68580" marR="68580" marT="0" marB="0" horzOverflow="overflow"/>
                </a:tc>
              </a:tr>
              <a:tr h="421322">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E001</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Rex</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12000</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E002</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Audrey</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40000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E003</a:t>
                      </a:r>
                      <a:endPar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Smith</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25000</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2512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E004</a:t>
                      </a: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Robert</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28000</a:t>
                      </a:r>
                    </a:p>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en-US"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txBody>
                  <a:tcPr marL="68580" marR="68580" marT="0" marB="0" horzOverflow="overflow"/>
                </a:tc>
              </a:tr>
              <a:tr h="37084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E005</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John</a:t>
                      </a:r>
                    </a:p>
                  </a:txBody>
                  <a:tcPr marL="68580" marR="68580" marT="0" marB="0" horzOverflow="overflow"/>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25000</a:t>
                      </a:r>
                    </a:p>
                  </a:txBody>
                  <a:tcPr marL="68580" marR="68580" marT="0" marB="0" horzOverflow="overflow"/>
                </a:tc>
              </a:tr>
            </a:tbl>
          </a:graphicData>
        </a:graphic>
      </p:graphicFrame>
    </p:spTree>
    <p:extLst>
      <p:ext uri="{BB962C8B-B14F-4D97-AF65-F5344CB8AC3E}">
        <p14:creationId xmlns:p14="http://schemas.microsoft.com/office/powerpoint/2010/main" val="31949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par>
                          <p:cTn id="22" fill="hold">
                            <p:stCondLst>
                              <p:cond delay="500"/>
                            </p:stCondLst>
                            <p:childTnLst>
                              <p:par>
                                <p:cTn id="23" presetID="55"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par>
                          <p:cTn id="28" fill="hold">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7010400" cy="584775"/>
          </a:xfrm>
          <a:prstGeom prst="rect">
            <a:avLst/>
          </a:prstGeom>
        </p:spPr>
        <p:txBody>
          <a:bodyPr wrap="square">
            <a:spAutoFit/>
          </a:bodyPr>
          <a:lstStyle/>
          <a:p>
            <a:r>
              <a:rPr lang="en-US" sz="3200" dirty="0"/>
              <a:t>Transaction Isolation Levels</a:t>
            </a:r>
          </a:p>
        </p:txBody>
      </p:sp>
      <p:sp>
        <p:nvSpPr>
          <p:cNvPr id="5" name="Rectangle 4"/>
          <p:cNvSpPr/>
          <p:nvPr/>
        </p:nvSpPr>
        <p:spPr>
          <a:xfrm>
            <a:off x="533400" y="697468"/>
            <a:ext cx="4780924" cy="369332"/>
          </a:xfrm>
          <a:prstGeom prst="rect">
            <a:avLst/>
          </a:prstGeom>
        </p:spPr>
        <p:txBody>
          <a:bodyPr wrap="none">
            <a:spAutoFit/>
          </a:bodyPr>
          <a:lstStyle/>
          <a:p>
            <a:r>
              <a:rPr lang="en-US" dirty="0"/>
              <a:t>The most commonly used isolation levels are:</a:t>
            </a:r>
          </a:p>
        </p:txBody>
      </p:sp>
      <p:sp>
        <p:nvSpPr>
          <p:cNvPr id="6" name="Rectangle 5"/>
          <p:cNvSpPr/>
          <p:nvPr/>
        </p:nvSpPr>
        <p:spPr>
          <a:xfrm>
            <a:off x="685799" y="1275990"/>
            <a:ext cx="2736903" cy="646331"/>
          </a:xfrm>
          <a:prstGeom prst="rect">
            <a:avLst/>
          </a:prstGeom>
        </p:spPr>
        <p:txBody>
          <a:bodyPr wrap="none">
            <a:spAutoFit/>
          </a:bodyPr>
          <a:lstStyle/>
          <a:p>
            <a:pPr marL="285750" indent="-285750">
              <a:buFont typeface="Wingdings" panose="05000000000000000000" pitchFamily="2" charset="2"/>
              <a:buChar char="Ø"/>
            </a:pPr>
            <a:r>
              <a:rPr lang="en-US" b="1" dirty="0"/>
              <a:t>REA D </a:t>
            </a:r>
            <a:r>
              <a:rPr lang="en-US" b="1" dirty="0" smtClean="0"/>
              <a:t>COMMITTED :</a:t>
            </a:r>
          </a:p>
          <a:p>
            <a:endParaRPr lang="en-US" dirty="0"/>
          </a:p>
        </p:txBody>
      </p:sp>
      <p:sp>
        <p:nvSpPr>
          <p:cNvPr id="7" name="Rectangle 6"/>
          <p:cNvSpPr/>
          <p:nvPr/>
        </p:nvSpPr>
        <p:spPr>
          <a:xfrm>
            <a:off x="1953852" y="1672224"/>
            <a:ext cx="8671413" cy="646331"/>
          </a:xfrm>
          <a:prstGeom prst="rect">
            <a:avLst/>
          </a:prstGeom>
        </p:spPr>
        <p:txBody>
          <a:bodyPr wrap="none">
            <a:spAutoFit/>
          </a:bodyPr>
          <a:lstStyle/>
          <a:p>
            <a:pPr marL="285750" indent="-285750">
              <a:buFont typeface="Wingdings" panose="05000000000000000000" pitchFamily="2" charset="2"/>
              <a:buChar char="Ø"/>
            </a:pPr>
            <a:r>
              <a:rPr lang="en-US" dirty="0"/>
              <a:t>This is the default isolation </a:t>
            </a:r>
            <a:r>
              <a:rPr lang="en-US" dirty="0" smtClean="0"/>
              <a:t>level.</a:t>
            </a:r>
          </a:p>
          <a:p>
            <a:pPr marL="285750" indent="-285750">
              <a:buFont typeface="Wingdings" panose="05000000000000000000" pitchFamily="2" charset="2"/>
              <a:buChar char="Ø"/>
            </a:pPr>
            <a:r>
              <a:rPr lang="en-US" dirty="0"/>
              <a:t>All readers in that </a:t>
            </a:r>
            <a:r>
              <a:rPr lang="en-US" dirty="0" smtClean="0"/>
              <a:t>session will </a:t>
            </a:r>
            <a:r>
              <a:rPr lang="en-US" dirty="0"/>
              <a:t>only read data changes that have been committed.</a:t>
            </a:r>
          </a:p>
        </p:txBody>
      </p:sp>
      <p:sp>
        <p:nvSpPr>
          <p:cNvPr id="8" name="Rectangle 7"/>
          <p:cNvSpPr/>
          <p:nvPr/>
        </p:nvSpPr>
        <p:spPr>
          <a:xfrm>
            <a:off x="782017" y="2318555"/>
            <a:ext cx="3104183" cy="369332"/>
          </a:xfrm>
          <a:prstGeom prst="rect">
            <a:avLst/>
          </a:prstGeom>
        </p:spPr>
        <p:txBody>
          <a:bodyPr wrap="none">
            <a:spAutoFit/>
          </a:bodyPr>
          <a:lstStyle/>
          <a:p>
            <a:pPr marL="285750" indent="-285750">
              <a:buFont typeface="Wingdings" panose="05000000000000000000" pitchFamily="2" charset="2"/>
              <a:buChar char="Ø"/>
            </a:pPr>
            <a:r>
              <a:rPr lang="en-US" b="1" dirty="0" smtClean="0"/>
              <a:t>READ UNCOMMMITED :</a:t>
            </a:r>
            <a:endParaRPr lang="en-US" dirty="0"/>
          </a:p>
        </p:txBody>
      </p:sp>
      <p:sp>
        <p:nvSpPr>
          <p:cNvPr id="9" name="Rectangle 8"/>
          <p:cNvSpPr/>
          <p:nvPr/>
        </p:nvSpPr>
        <p:spPr>
          <a:xfrm>
            <a:off x="2054232" y="2819400"/>
            <a:ext cx="8099852" cy="923330"/>
          </a:xfrm>
          <a:prstGeom prst="rect">
            <a:avLst/>
          </a:prstGeom>
        </p:spPr>
        <p:txBody>
          <a:bodyPr wrap="square">
            <a:spAutoFit/>
          </a:bodyPr>
          <a:lstStyle/>
          <a:p>
            <a:pPr marL="285750" indent="-285750">
              <a:buFont typeface="Wingdings" panose="05000000000000000000" pitchFamily="2" charset="2"/>
              <a:buChar char="Ø"/>
            </a:pPr>
            <a:r>
              <a:rPr lang="en-US" dirty="0"/>
              <a:t>This isolation level allows readers to read </a:t>
            </a:r>
            <a:r>
              <a:rPr lang="en-US" dirty="0" smtClean="0"/>
              <a:t>uncommitted data.</a:t>
            </a:r>
          </a:p>
          <a:p>
            <a:pPr marL="285750" indent="-285750">
              <a:buFont typeface="Wingdings" panose="05000000000000000000" pitchFamily="2" charset="2"/>
              <a:buChar char="Ø"/>
            </a:pPr>
            <a:r>
              <a:rPr lang="en-US" dirty="0"/>
              <a:t>This setting removes the shared locks taken by SELECT statements so that </a:t>
            </a:r>
            <a:r>
              <a:rPr lang="en-US" dirty="0" smtClean="0"/>
              <a:t>readers no </a:t>
            </a:r>
            <a:r>
              <a:rPr lang="en-US" dirty="0"/>
              <a:t>longer are blocked by writers.</a:t>
            </a:r>
          </a:p>
        </p:txBody>
      </p:sp>
      <p:sp>
        <p:nvSpPr>
          <p:cNvPr id="10" name="Rectangle 9"/>
          <p:cNvSpPr/>
          <p:nvPr/>
        </p:nvSpPr>
        <p:spPr>
          <a:xfrm>
            <a:off x="947632" y="3894500"/>
            <a:ext cx="2504212" cy="369332"/>
          </a:xfrm>
          <a:prstGeom prst="rect">
            <a:avLst/>
          </a:prstGeom>
        </p:spPr>
        <p:txBody>
          <a:bodyPr wrap="none">
            <a:spAutoFit/>
          </a:bodyPr>
          <a:lstStyle/>
          <a:p>
            <a:pPr marL="285750" indent="-285750">
              <a:buFont typeface="Wingdings" panose="05000000000000000000" pitchFamily="2" charset="2"/>
              <a:buChar char="Ø"/>
            </a:pPr>
            <a:r>
              <a:rPr lang="en-US" b="1" dirty="0"/>
              <a:t>REPEATAB </a:t>
            </a:r>
            <a:r>
              <a:rPr lang="en-US" b="1" dirty="0" smtClean="0"/>
              <a:t>LEREAD</a:t>
            </a:r>
            <a:endParaRPr lang="en-US" dirty="0"/>
          </a:p>
        </p:txBody>
      </p:sp>
      <p:sp>
        <p:nvSpPr>
          <p:cNvPr id="11" name="Rectangle 10"/>
          <p:cNvSpPr/>
          <p:nvPr/>
        </p:nvSpPr>
        <p:spPr>
          <a:xfrm>
            <a:off x="1676400" y="4495800"/>
            <a:ext cx="9753600" cy="1754326"/>
          </a:xfrm>
          <a:prstGeom prst="rect">
            <a:avLst/>
          </a:prstGeom>
        </p:spPr>
        <p:txBody>
          <a:bodyPr wrap="square">
            <a:spAutoFit/>
          </a:bodyPr>
          <a:lstStyle/>
          <a:p>
            <a:pPr marL="285750" indent="-285750">
              <a:buFont typeface="Wingdings" panose="05000000000000000000" pitchFamily="2" charset="2"/>
              <a:buChar char="Ø"/>
            </a:pPr>
            <a:r>
              <a:rPr lang="en-US" dirty="0"/>
              <a:t>This isolation level, also set per session, guarantees that </a:t>
            </a:r>
            <a:r>
              <a:rPr lang="en-US" dirty="0" smtClean="0"/>
              <a:t>whatever data </a:t>
            </a:r>
            <a:r>
              <a:rPr lang="en-US" dirty="0"/>
              <a:t>is read in a transaction can be re-read later in the </a:t>
            </a:r>
            <a:r>
              <a:rPr lang="en-US" dirty="0" smtClean="0"/>
              <a:t>transaction</a:t>
            </a:r>
          </a:p>
          <a:p>
            <a:pPr marL="285750" indent="-285750">
              <a:buFont typeface="Wingdings" panose="05000000000000000000" pitchFamily="2" charset="2"/>
              <a:buChar char="Ø"/>
            </a:pPr>
            <a:r>
              <a:rPr lang="en-US" dirty="0" smtClean="0"/>
              <a:t> Updates and deletes </a:t>
            </a:r>
            <a:r>
              <a:rPr lang="en-US" dirty="0"/>
              <a:t>of rows already selected are prevented. As a result, shared locks are </a:t>
            </a:r>
            <a:r>
              <a:rPr lang="en-US" dirty="0" smtClean="0"/>
              <a:t>  </a:t>
            </a:r>
          </a:p>
          <a:p>
            <a:r>
              <a:rPr lang="en-US" dirty="0" smtClean="0"/>
              <a:t>      kept until the </a:t>
            </a:r>
            <a:r>
              <a:rPr lang="en-US" dirty="0"/>
              <a:t>end of a transaction</a:t>
            </a:r>
            <a:r>
              <a:rPr lang="en-US" dirty="0" smtClean="0"/>
              <a:t>.</a:t>
            </a:r>
          </a:p>
          <a:p>
            <a:pPr marL="285750" indent="-285750">
              <a:buFont typeface="Wingdings" panose="05000000000000000000" pitchFamily="2" charset="2"/>
              <a:buChar char="Ø"/>
            </a:pPr>
            <a:r>
              <a:rPr lang="en-US" dirty="0" smtClean="0"/>
              <a:t> </a:t>
            </a:r>
            <a:r>
              <a:rPr lang="en-US" dirty="0"/>
              <a:t>However, the transaction may see new rows added after its</a:t>
            </a:r>
          </a:p>
          <a:p>
            <a:r>
              <a:rPr lang="en-US" dirty="0" smtClean="0"/>
              <a:t>     first </a:t>
            </a:r>
            <a:r>
              <a:rPr lang="en-US" dirty="0"/>
              <a:t>read; this is called a </a:t>
            </a:r>
            <a:r>
              <a:rPr lang="en-US" i="1" dirty="0"/>
              <a:t>phantom read</a:t>
            </a:r>
            <a:r>
              <a:rPr lang="en-US" dirty="0"/>
              <a:t>.</a:t>
            </a:r>
          </a:p>
        </p:txBody>
      </p:sp>
    </p:spTree>
    <p:extLst>
      <p:ext uri="{BB962C8B-B14F-4D97-AF65-F5344CB8AC3E}">
        <p14:creationId xmlns:p14="http://schemas.microsoft.com/office/powerpoint/2010/main" val="4118605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7010400" cy="584775"/>
          </a:xfrm>
          <a:prstGeom prst="rect">
            <a:avLst/>
          </a:prstGeom>
        </p:spPr>
        <p:txBody>
          <a:bodyPr wrap="square">
            <a:spAutoFit/>
          </a:bodyPr>
          <a:lstStyle/>
          <a:p>
            <a:r>
              <a:rPr lang="en-US" sz="3200" dirty="0"/>
              <a:t>Transaction Isolation </a:t>
            </a:r>
            <a:r>
              <a:rPr lang="en-US" sz="3200" dirty="0" smtClean="0"/>
              <a:t>Levels(Contd.)</a:t>
            </a:r>
            <a:endParaRPr lang="en-US" sz="3200" dirty="0"/>
          </a:p>
        </p:txBody>
      </p:sp>
      <p:sp>
        <p:nvSpPr>
          <p:cNvPr id="5" name="Rectangle 4"/>
          <p:cNvSpPr/>
          <p:nvPr/>
        </p:nvSpPr>
        <p:spPr>
          <a:xfrm>
            <a:off x="533400" y="1066800"/>
            <a:ext cx="1821717" cy="369332"/>
          </a:xfrm>
          <a:prstGeom prst="rect">
            <a:avLst/>
          </a:prstGeom>
        </p:spPr>
        <p:txBody>
          <a:bodyPr wrap="none">
            <a:spAutoFit/>
          </a:bodyPr>
          <a:lstStyle/>
          <a:p>
            <a:pPr marL="285750" indent="-285750">
              <a:buFont typeface="Wingdings" panose="05000000000000000000" pitchFamily="2" charset="2"/>
              <a:buChar char="Ø"/>
            </a:pPr>
            <a:r>
              <a:rPr lang="en-US" b="1" dirty="0" smtClean="0"/>
              <a:t>SNAPSHOT :</a:t>
            </a:r>
            <a:endParaRPr lang="en-US" dirty="0"/>
          </a:p>
        </p:txBody>
      </p:sp>
      <p:sp>
        <p:nvSpPr>
          <p:cNvPr id="6" name="Rectangle 5"/>
          <p:cNvSpPr/>
          <p:nvPr/>
        </p:nvSpPr>
        <p:spPr>
          <a:xfrm>
            <a:off x="1219200" y="1453877"/>
            <a:ext cx="9525000" cy="1323439"/>
          </a:xfrm>
          <a:prstGeom prst="rect">
            <a:avLst/>
          </a:prstGeom>
        </p:spPr>
        <p:txBody>
          <a:bodyPr wrap="square">
            <a:spAutoFit/>
          </a:bodyPr>
          <a:lstStyle/>
          <a:p>
            <a:pPr marL="285750" indent="-285750">
              <a:buFont typeface="Wingdings" panose="05000000000000000000" pitchFamily="2" charset="2"/>
              <a:buChar char="Ø"/>
            </a:pPr>
            <a:r>
              <a:rPr lang="en-US" sz="2000" dirty="0"/>
              <a:t>This isolation level also uses row versioning in </a:t>
            </a:r>
            <a:r>
              <a:rPr lang="en-US" sz="2000" dirty="0" err="1"/>
              <a:t>tempdb</a:t>
            </a:r>
            <a:r>
              <a:rPr lang="en-US" sz="2000" dirty="0"/>
              <a:t> (as does RCSI). It</a:t>
            </a:r>
          </a:p>
          <a:p>
            <a:r>
              <a:rPr lang="en-US" sz="2000" dirty="0" smtClean="0"/>
              <a:t>      is </a:t>
            </a:r>
            <a:r>
              <a:rPr lang="en-US" sz="2000" dirty="0"/>
              <a:t>enabled as a persistent database property and then set per </a:t>
            </a:r>
            <a:r>
              <a:rPr lang="en-US" sz="2000" dirty="0" smtClean="0"/>
              <a:t>transaction.</a:t>
            </a:r>
          </a:p>
          <a:p>
            <a:pPr marL="342900" indent="-342900">
              <a:buFont typeface="Wingdings" panose="05000000000000000000" pitchFamily="2" charset="2"/>
              <a:buChar char="Ø"/>
            </a:pPr>
            <a:r>
              <a:rPr lang="en-US" sz="2000" dirty="0"/>
              <a:t>A </a:t>
            </a:r>
            <a:r>
              <a:rPr lang="en-US" sz="2000" dirty="0" smtClean="0"/>
              <a:t>transaction using </a:t>
            </a:r>
            <a:r>
              <a:rPr lang="en-US" sz="2000" dirty="0"/>
              <a:t>the SNAPSHOT isolation level will be able to repeat any reads, and it will </a:t>
            </a:r>
            <a:r>
              <a:rPr lang="en-US" sz="2000" dirty="0" smtClean="0"/>
              <a:t>not see </a:t>
            </a:r>
            <a:r>
              <a:rPr lang="en-US" sz="2000" dirty="0"/>
              <a:t>any phantom reads.</a:t>
            </a:r>
          </a:p>
        </p:txBody>
      </p:sp>
      <p:sp>
        <p:nvSpPr>
          <p:cNvPr id="2" name="Rectangle 1"/>
          <p:cNvSpPr/>
          <p:nvPr/>
        </p:nvSpPr>
        <p:spPr>
          <a:xfrm>
            <a:off x="685800" y="3059668"/>
            <a:ext cx="2122697" cy="369332"/>
          </a:xfrm>
          <a:prstGeom prst="rect">
            <a:avLst/>
          </a:prstGeom>
        </p:spPr>
        <p:txBody>
          <a:bodyPr wrap="none">
            <a:spAutoFit/>
          </a:bodyPr>
          <a:lstStyle/>
          <a:p>
            <a:pPr marL="285750" indent="-285750">
              <a:buFont typeface="Wingdings" panose="05000000000000000000" pitchFamily="2" charset="2"/>
              <a:buChar char="Ø"/>
            </a:pPr>
            <a:r>
              <a:rPr lang="en-US" b="1" dirty="0" smtClean="0"/>
              <a:t>SERIALIZABLE :</a:t>
            </a:r>
            <a:endParaRPr lang="en-US" dirty="0"/>
          </a:p>
        </p:txBody>
      </p:sp>
      <p:sp>
        <p:nvSpPr>
          <p:cNvPr id="3" name="Rectangle 2"/>
          <p:cNvSpPr/>
          <p:nvPr/>
        </p:nvSpPr>
        <p:spPr>
          <a:xfrm>
            <a:off x="1295400" y="3581400"/>
            <a:ext cx="8382000" cy="1323439"/>
          </a:xfrm>
          <a:prstGeom prst="rect">
            <a:avLst/>
          </a:prstGeom>
        </p:spPr>
        <p:txBody>
          <a:bodyPr wrap="square">
            <a:spAutoFit/>
          </a:bodyPr>
          <a:lstStyle/>
          <a:p>
            <a:pPr marL="342900" indent="-342900">
              <a:buFont typeface="Wingdings" panose="05000000000000000000" pitchFamily="2" charset="2"/>
              <a:buChar char="Ø"/>
            </a:pPr>
            <a:r>
              <a:rPr lang="en-US" sz="2000" dirty="0"/>
              <a:t>This isolation level is the strongest level and is set per </a:t>
            </a:r>
            <a:r>
              <a:rPr lang="en-US" sz="2000" dirty="0" smtClean="0"/>
              <a:t>session.</a:t>
            </a:r>
          </a:p>
          <a:p>
            <a:pPr marL="342900" indent="-342900">
              <a:buFont typeface="Wingdings" panose="05000000000000000000" pitchFamily="2" charset="2"/>
              <a:buChar char="Ø"/>
            </a:pPr>
            <a:r>
              <a:rPr lang="en-US" sz="2000" dirty="0"/>
              <a:t>At </a:t>
            </a:r>
            <a:r>
              <a:rPr lang="en-US" sz="2000" dirty="0" smtClean="0"/>
              <a:t>this level</a:t>
            </a:r>
            <a:r>
              <a:rPr lang="en-US" sz="2000" dirty="0"/>
              <a:t>, all reads are repeatable and new rows are not allowed in the underlying </a:t>
            </a:r>
            <a:r>
              <a:rPr lang="en-US" sz="2000" dirty="0" smtClean="0"/>
              <a:t>tables that </a:t>
            </a:r>
            <a:r>
              <a:rPr lang="en-US" sz="2000" dirty="0"/>
              <a:t>would satisfy the conditions of the SELECT statements in the transaction.</a:t>
            </a:r>
          </a:p>
        </p:txBody>
      </p:sp>
    </p:spTree>
    <p:extLst>
      <p:ext uri="{BB962C8B-B14F-4D97-AF65-F5344CB8AC3E}">
        <p14:creationId xmlns:p14="http://schemas.microsoft.com/office/powerpoint/2010/main" val="2875094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sz="2000" dirty="0"/>
              <a:t>begin transaction   Tr1  </a:t>
            </a:r>
          </a:p>
          <a:p>
            <a:r>
              <a:rPr lang="en-US" sz="2000" dirty="0"/>
              <a:t>SET TRANSACTION ISOLATION LEVEL READ UNCOMMITTED</a:t>
            </a:r>
          </a:p>
          <a:p>
            <a:r>
              <a:rPr lang="en-US" sz="2000" dirty="0"/>
              <a:t>begin try</a:t>
            </a:r>
          </a:p>
          <a:p>
            <a:r>
              <a:rPr lang="en-US" sz="2000" dirty="0"/>
              <a:t>insert into Employees values('E006','Crystal','Gomas','crystalgomas@gmail.com','D002',29,'Bangalore',null)</a:t>
            </a:r>
          </a:p>
          <a:p>
            <a:r>
              <a:rPr lang="en-US" sz="2000" dirty="0"/>
              <a:t>insert into Employees values('E006','Philp','M','mathewphilp@gmail.com','D002',24,'Bangalore',null)</a:t>
            </a:r>
          </a:p>
          <a:p>
            <a:r>
              <a:rPr lang="en-US" sz="2000" dirty="0"/>
              <a:t>commit </a:t>
            </a:r>
            <a:r>
              <a:rPr lang="en-US" sz="2000" dirty="0" err="1"/>
              <a:t>tran</a:t>
            </a:r>
            <a:r>
              <a:rPr lang="en-US" sz="2000" dirty="0"/>
              <a:t> Tr1</a:t>
            </a:r>
          </a:p>
          <a:p>
            <a:r>
              <a:rPr lang="en-US" sz="2000" dirty="0"/>
              <a:t>print 'success'</a:t>
            </a:r>
          </a:p>
          <a:p>
            <a:r>
              <a:rPr lang="en-US" sz="2000" dirty="0"/>
              <a:t>end try</a:t>
            </a:r>
          </a:p>
          <a:p>
            <a:r>
              <a:rPr lang="en-US" sz="2000" dirty="0"/>
              <a:t>begin  catch</a:t>
            </a:r>
          </a:p>
          <a:p>
            <a:r>
              <a:rPr lang="en-US" sz="2000" dirty="0"/>
              <a:t>rollback </a:t>
            </a:r>
            <a:r>
              <a:rPr lang="en-US" sz="2000" dirty="0" err="1"/>
              <a:t>tran</a:t>
            </a:r>
            <a:r>
              <a:rPr lang="en-US" sz="2000" dirty="0"/>
              <a:t> Tr1</a:t>
            </a:r>
          </a:p>
          <a:p>
            <a:r>
              <a:rPr lang="en-US" sz="2000" dirty="0"/>
              <a:t>Print 'FAILED'</a:t>
            </a:r>
          </a:p>
          <a:p>
            <a:r>
              <a:rPr lang="en-US" sz="2000" dirty="0"/>
              <a:t>end catch</a:t>
            </a:r>
          </a:p>
        </p:txBody>
      </p:sp>
    </p:spTree>
    <p:extLst>
      <p:ext uri="{BB962C8B-B14F-4D97-AF65-F5344CB8AC3E}">
        <p14:creationId xmlns:p14="http://schemas.microsoft.com/office/powerpoint/2010/main" val="427851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a:t>
            </a:r>
          </a:p>
        </p:txBody>
      </p:sp>
      <p:grpSp>
        <p:nvGrpSpPr>
          <p:cNvPr id="4099" name="Group 7"/>
          <p:cNvGrpSpPr>
            <a:grpSpLocks/>
          </p:cNvGrpSpPr>
          <p:nvPr/>
        </p:nvGrpSpPr>
        <p:grpSpPr bwMode="auto">
          <a:xfrm>
            <a:off x="4732020" y="1981200"/>
            <a:ext cx="5040630" cy="3733800"/>
            <a:chOff x="3505200" y="1981200"/>
            <a:chExt cx="3733800" cy="3733800"/>
          </a:xfrm>
        </p:grpSpPr>
        <p:pic>
          <p:nvPicPr>
            <p:cNvPr id="4100" name="Picture 3" descr="CCM01238.WMF"/>
            <p:cNvPicPr>
              <a:picLocks noChangeAspect="1"/>
            </p:cNvPicPr>
            <p:nvPr/>
          </p:nvPicPr>
          <p:blipFill>
            <a:blip r:embed="rId3" cstate="print"/>
            <a:srcRect/>
            <a:stretch>
              <a:fillRect/>
            </a:stretch>
          </p:blipFill>
          <p:spPr bwMode="auto">
            <a:xfrm>
              <a:off x="3505200" y="2895600"/>
              <a:ext cx="1187438" cy="2819400"/>
            </a:xfrm>
            <a:prstGeom prst="rect">
              <a:avLst/>
            </a:prstGeom>
            <a:noFill/>
            <a:ln w="9525">
              <a:noFill/>
              <a:miter lim="800000"/>
              <a:headEnd/>
              <a:tailEnd/>
            </a:ln>
          </p:spPr>
        </p:pic>
        <p:sp>
          <p:nvSpPr>
            <p:cNvPr id="7" name="Cloud Callout 6"/>
            <p:cNvSpPr/>
            <p:nvPr/>
          </p:nvSpPr>
          <p:spPr>
            <a:xfrm>
              <a:off x="4953000" y="1981200"/>
              <a:ext cx="22860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2" name="TextBox 5"/>
            <p:cNvSpPr txBox="1">
              <a:spLocks noChangeArrowheads="1"/>
            </p:cNvSpPr>
            <p:nvPr/>
          </p:nvSpPr>
          <p:spPr bwMode="auto">
            <a:xfrm>
              <a:off x="5105400" y="2362200"/>
              <a:ext cx="1981200" cy="400110"/>
            </a:xfrm>
            <a:prstGeom prst="rect">
              <a:avLst/>
            </a:prstGeom>
            <a:noFill/>
            <a:ln w="9525">
              <a:noFill/>
              <a:miter lim="800000"/>
              <a:headEnd/>
              <a:tailEnd/>
            </a:ln>
          </p:spPr>
          <p:txBody>
            <a:bodyPr>
              <a:spAutoFit/>
            </a:bodyPr>
            <a:lstStyle/>
            <a:p>
              <a:pPr algn="ctr"/>
              <a:r>
                <a:rPr lang="en-US" sz="2000" i="0">
                  <a:solidFill>
                    <a:srgbClr val="C00000"/>
                  </a:solidFill>
                  <a:latin typeface="Arial" pitchFamily="34" charset="0"/>
                </a:rPr>
                <a:t>What is a deadlock?</a:t>
              </a:r>
            </a:p>
          </p:txBody>
        </p:sp>
      </p:grpSp>
    </p:spTree>
    <p:extLst>
      <p:ext uri="{BB962C8B-B14F-4D97-AF65-F5344CB8AC3E}">
        <p14:creationId xmlns:p14="http://schemas.microsoft.com/office/powerpoint/2010/main" val="307766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08610" y="711201"/>
            <a:ext cx="11448435" cy="584775"/>
          </a:xfrm>
          <a:prstGeom prst="rect">
            <a:avLst/>
          </a:prstGeom>
          <a:noFill/>
          <a:ln w="9525">
            <a:noFill/>
            <a:miter lim="800000"/>
            <a:headEnd/>
            <a:tailEnd/>
          </a:ln>
        </p:spPr>
        <p:txBody>
          <a:bodyPr wrap="square">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(Contd.)</a:t>
            </a:r>
          </a:p>
        </p:txBody>
      </p:sp>
      <p:pic>
        <p:nvPicPr>
          <p:cNvPr id="5123" name="Picture 3" descr="JBIZ044.WMF"/>
          <p:cNvPicPr>
            <a:picLocks noChangeAspect="1"/>
          </p:cNvPicPr>
          <p:nvPr/>
        </p:nvPicPr>
        <p:blipFill>
          <a:blip r:embed="rId3" cstate="print"/>
          <a:srcRect/>
          <a:stretch>
            <a:fillRect/>
          </a:stretch>
        </p:blipFill>
        <p:spPr bwMode="auto">
          <a:xfrm>
            <a:off x="3188970" y="3048000"/>
            <a:ext cx="2762489" cy="2971800"/>
          </a:xfrm>
          <a:prstGeom prst="rect">
            <a:avLst/>
          </a:prstGeom>
          <a:noFill/>
          <a:ln w="9525">
            <a:noFill/>
            <a:miter lim="800000"/>
            <a:headEnd/>
            <a:tailEnd/>
          </a:ln>
        </p:spPr>
      </p:pic>
      <p:sp>
        <p:nvSpPr>
          <p:cNvPr id="2" name="Cloud Callout 1"/>
          <p:cNvSpPr/>
          <p:nvPr/>
        </p:nvSpPr>
        <p:spPr bwMode="auto">
          <a:xfrm>
            <a:off x="5791200" y="838200"/>
            <a:ext cx="2286000" cy="30480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sz="1600" b="1" dirty="0">
                <a:solidFill>
                  <a:schemeClr val="bg1"/>
                </a:solidFill>
                <a:latin typeface="Arial" pitchFamily="34" charset="0"/>
              </a:rPr>
              <a:t>A deadlock is a situation where each transaction waits for a lock on each other’s objects to be released.</a:t>
            </a:r>
          </a:p>
        </p:txBody>
      </p:sp>
    </p:spTree>
    <p:extLst>
      <p:ext uri="{BB962C8B-B14F-4D97-AF65-F5344CB8AC3E}">
        <p14:creationId xmlns:p14="http://schemas.microsoft.com/office/powerpoint/2010/main" val="543771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2983230" y="1881188"/>
            <a:ext cx="2057400" cy="14478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en-US" sz="1200" i="0" dirty="0">
              <a:solidFill>
                <a:srgbClr val="000000"/>
              </a:solidFill>
              <a:latin typeface="Arial" pitchFamily="34" charset="0"/>
              <a:cs typeface="Arial" pitchFamily="34" charset="0"/>
            </a:endParaRPr>
          </a:p>
        </p:txBody>
      </p:sp>
      <p:sp>
        <p:nvSpPr>
          <p:cNvPr id="31" name="Oval 30"/>
          <p:cNvSpPr/>
          <p:nvPr/>
        </p:nvSpPr>
        <p:spPr>
          <a:xfrm>
            <a:off x="2983230" y="4319588"/>
            <a:ext cx="2057400" cy="14478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en-US" sz="1800" i="0">
              <a:solidFill>
                <a:srgbClr val="FFFFFF"/>
              </a:solidFill>
            </a:endParaRPr>
          </a:p>
        </p:txBody>
      </p:sp>
      <p:sp>
        <p:nvSpPr>
          <p:cNvPr id="32" name="Rectangle 31"/>
          <p:cNvSpPr/>
          <p:nvPr/>
        </p:nvSpPr>
        <p:spPr>
          <a:xfrm>
            <a:off x="8949690" y="1881188"/>
            <a:ext cx="1851660" cy="1447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4400" b="1" i="0" dirty="0">
                <a:solidFill>
                  <a:schemeClr val="tx1"/>
                </a:solidFill>
              </a:rPr>
              <a:t>R1</a:t>
            </a:r>
            <a:endParaRPr lang="en-US" sz="1800" b="1" i="0" dirty="0">
              <a:solidFill>
                <a:schemeClr val="tx1"/>
              </a:solidFill>
            </a:endParaRPr>
          </a:p>
        </p:txBody>
      </p:sp>
      <p:sp>
        <p:nvSpPr>
          <p:cNvPr id="33" name="Rectangle 32"/>
          <p:cNvSpPr/>
          <p:nvPr/>
        </p:nvSpPr>
        <p:spPr>
          <a:xfrm>
            <a:off x="8949690" y="4343400"/>
            <a:ext cx="1851660" cy="1447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4400" b="1" i="0" dirty="0">
                <a:solidFill>
                  <a:schemeClr val="tx1"/>
                </a:solidFill>
              </a:rPr>
              <a:t>R2</a:t>
            </a:r>
            <a:endParaRPr lang="en-US" sz="1800" b="1" i="0" dirty="0">
              <a:solidFill>
                <a:schemeClr val="tx1"/>
              </a:solidFill>
            </a:endParaRPr>
          </a:p>
        </p:txBody>
      </p:sp>
      <p:cxnSp>
        <p:nvCxnSpPr>
          <p:cNvPr id="34" name="Straight Arrow Connector 33"/>
          <p:cNvCxnSpPr>
            <a:stCxn id="30" idx="6"/>
            <a:endCxn id="32" idx="1"/>
          </p:cNvCxnSpPr>
          <p:nvPr/>
        </p:nvCxnSpPr>
        <p:spPr>
          <a:xfrm>
            <a:off x="5040630" y="2605089"/>
            <a:ext cx="390906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6"/>
            <a:endCxn id="33" idx="1"/>
          </p:cNvCxnSpPr>
          <p:nvPr/>
        </p:nvCxnSpPr>
        <p:spPr>
          <a:xfrm>
            <a:off x="5040630" y="5043488"/>
            <a:ext cx="3909060"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noChangeShapeType="1"/>
            <a:stCxn id="31" idx="6"/>
            <a:endCxn id="32" idx="1"/>
          </p:cNvCxnSpPr>
          <p:nvPr/>
        </p:nvCxnSpPr>
        <p:spPr bwMode="auto">
          <a:xfrm flipV="1">
            <a:off x="5040630" y="2605088"/>
            <a:ext cx="3909060" cy="2438400"/>
          </a:xfrm>
          <a:prstGeom prst="straightConnector1">
            <a:avLst/>
          </a:prstGeom>
          <a:noFill/>
          <a:ln w="25400" algn="ctr">
            <a:solidFill>
              <a:srgbClr val="FFFF00"/>
            </a:solidFill>
            <a:prstDash val="sysDash"/>
            <a:round/>
            <a:headEnd/>
            <a:tailEnd type="arrow" w="med" len="med"/>
          </a:ln>
        </p:spPr>
      </p:cxnSp>
      <p:cxnSp>
        <p:nvCxnSpPr>
          <p:cNvPr id="37" name="Straight Arrow Connector 36"/>
          <p:cNvCxnSpPr>
            <a:cxnSpLocks noChangeShapeType="1"/>
            <a:stCxn id="30" idx="6"/>
            <a:endCxn id="33" idx="1"/>
          </p:cNvCxnSpPr>
          <p:nvPr/>
        </p:nvCxnSpPr>
        <p:spPr bwMode="auto">
          <a:xfrm>
            <a:off x="5040630" y="2605088"/>
            <a:ext cx="3909060" cy="2462212"/>
          </a:xfrm>
          <a:prstGeom prst="straightConnector1">
            <a:avLst/>
          </a:prstGeom>
          <a:noFill/>
          <a:ln w="25400" algn="ctr">
            <a:solidFill>
              <a:srgbClr val="FFFF00"/>
            </a:solidFill>
            <a:prstDash val="sysDash"/>
            <a:round/>
            <a:headEnd/>
            <a:tailEnd type="arrow" w="med" len="med"/>
          </a:ln>
        </p:spPr>
      </p:cxnSp>
      <p:sp>
        <p:nvSpPr>
          <p:cNvPr id="6155" name="Rectangle 37"/>
          <p:cNvSpPr>
            <a:spLocks noChangeArrowheads="1"/>
          </p:cNvSpPr>
          <p:nvPr/>
        </p:nvSpPr>
        <p:spPr bwMode="auto">
          <a:xfrm>
            <a:off x="3280848" y="2457450"/>
            <a:ext cx="1449308" cy="338554"/>
          </a:xfrm>
          <a:prstGeom prst="rect">
            <a:avLst/>
          </a:prstGeom>
          <a:noFill/>
          <a:ln w="9525">
            <a:noFill/>
            <a:miter lim="800000"/>
            <a:headEnd/>
            <a:tailEnd/>
          </a:ln>
        </p:spPr>
        <p:txBody>
          <a:bodyPr wrap="none">
            <a:spAutoFit/>
          </a:bodyPr>
          <a:lstStyle/>
          <a:p>
            <a:pPr algn="ctr">
              <a:spcBef>
                <a:spcPct val="20000"/>
              </a:spcBef>
            </a:pPr>
            <a:r>
              <a:rPr lang="en-US" sz="1600" b="1" i="0" dirty="0">
                <a:latin typeface="Arial" pitchFamily="34" charset="0"/>
                <a:cs typeface="Arial" pitchFamily="34" charset="0"/>
              </a:rPr>
              <a:t>Transaction1</a:t>
            </a:r>
            <a:endParaRPr lang="en-US" sz="1800" b="1" i="0" dirty="0">
              <a:latin typeface="Arial" pitchFamily="34" charset="0"/>
              <a:cs typeface="Arial" pitchFamily="34" charset="0"/>
            </a:endParaRPr>
          </a:p>
        </p:txBody>
      </p:sp>
      <p:sp>
        <p:nvSpPr>
          <p:cNvPr id="6156" name="Rectangle 38"/>
          <p:cNvSpPr>
            <a:spLocks noChangeArrowheads="1"/>
          </p:cNvSpPr>
          <p:nvPr/>
        </p:nvSpPr>
        <p:spPr bwMode="auto">
          <a:xfrm>
            <a:off x="3280848" y="4895850"/>
            <a:ext cx="1449308" cy="338554"/>
          </a:xfrm>
          <a:prstGeom prst="rect">
            <a:avLst/>
          </a:prstGeom>
          <a:noFill/>
          <a:ln w="9525">
            <a:noFill/>
            <a:miter lim="800000"/>
            <a:headEnd/>
            <a:tailEnd/>
          </a:ln>
        </p:spPr>
        <p:txBody>
          <a:bodyPr wrap="none">
            <a:spAutoFit/>
          </a:bodyPr>
          <a:lstStyle/>
          <a:p>
            <a:pPr algn="ctr">
              <a:spcBef>
                <a:spcPct val="20000"/>
              </a:spcBef>
            </a:pPr>
            <a:r>
              <a:rPr lang="en-US" sz="1600" b="1" i="0" dirty="0">
                <a:latin typeface="Arial" pitchFamily="34" charset="0"/>
                <a:cs typeface="Arial" pitchFamily="34" charset="0"/>
              </a:rPr>
              <a:t>Transaction2</a:t>
            </a:r>
            <a:endParaRPr lang="en-US" sz="1800" b="1" i="0" dirty="0">
              <a:latin typeface="Arial" pitchFamily="34" charset="0"/>
              <a:cs typeface="Arial" pitchFamily="34" charset="0"/>
            </a:endParaRPr>
          </a:p>
        </p:txBody>
      </p:sp>
      <p:sp>
        <p:nvSpPr>
          <p:cNvPr id="41" name="Rectangle 40"/>
          <p:cNvSpPr>
            <a:spLocks noChangeArrowheads="1"/>
          </p:cNvSpPr>
          <p:nvPr/>
        </p:nvSpPr>
        <p:spPr bwMode="auto">
          <a:xfrm>
            <a:off x="7527866" y="3633788"/>
            <a:ext cx="1210589" cy="369332"/>
          </a:xfrm>
          <a:prstGeom prst="rect">
            <a:avLst/>
          </a:prstGeom>
          <a:noFill/>
          <a:ln w="9525">
            <a:noFill/>
            <a:miter lim="800000"/>
            <a:headEnd/>
            <a:tailEnd/>
          </a:ln>
        </p:spPr>
        <p:txBody>
          <a:bodyPr wrap="none">
            <a:spAutoFit/>
          </a:bodyPr>
          <a:lstStyle/>
          <a:p>
            <a:pPr algn="ctr">
              <a:spcBef>
                <a:spcPct val="20000"/>
              </a:spcBef>
            </a:pPr>
            <a:r>
              <a:rPr lang="en-US" sz="1800" b="1" i="0" dirty="0">
                <a:latin typeface="Arial" pitchFamily="34" charset="0"/>
                <a:cs typeface="Arial" pitchFamily="34" charset="0"/>
              </a:rPr>
              <a:t>Deadlock</a:t>
            </a:r>
          </a:p>
        </p:txBody>
      </p:sp>
      <p:sp>
        <p:nvSpPr>
          <p:cNvPr id="42" name="Rectangle 41"/>
          <p:cNvSpPr>
            <a:spLocks noChangeArrowheads="1"/>
          </p:cNvSpPr>
          <p:nvPr/>
        </p:nvSpPr>
        <p:spPr bwMode="auto">
          <a:xfrm>
            <a:off x="9377766" y="1957388"/>
            <a:ext cx="901209" cy="338554"/>
          </a:xfrm>
          <a:prstGeom prst="rect">
            <a:avLst/>
          </a:prstGeom>
          <a:noFill/>
          <a:ln w="9525">
            <a:noFill/>
            <a:miter lim="800000"/>
            <a:headEnd/>
            <a:tailEnd/>
          </a:ln>
        </p:spPr>
        <p:txBody>
          <a:bodyPr wrap="none">
            <a:spAutoFit/>
          </a:bodyPr>
          <a:lstStyle/>
          <a:p>
            <a:pPr algn="ctr">
              <a:spcBef>
                <a:spcPct val="20000"/>
              </a:spcBef>
            </a:pPr>
            <a:r>
              <a:rPr lang="en-US" sz="1600" b="1" i="0" dirty="0">
                <a:latin typeface="Arial" pitchFamily="34" charset="0"/>
                <a:cs typeface="Arial" pitchFamily="34" charset="0"/>
              </a:rPr>
              <a:t>Locked</a:t>
            </a:r>
            <a:endParaRPr lang="en-US" sz="1800" b="1" i="0" dirty="0">
              <a:latin typeface="Arial" pitchFamily="34" charset="0"/>
              <a:cs typeface="Arial" pitchFamily="34" charset="0"/>
            </a:endParaRPr>
          </a:p>
        </p:txBody>
      </p:sp>
      <p:sp>
        <p:nvSpPr>
          <p:cNvPr id="43" name="Rectangle 42"/>
          <p:cNvSpPr>
            <a:spLocks noChangeArrowheads="1"/>
          </p:cNvSpPr>
          <p:nvPr/>
        </p:nvSpPr>
        <p:spPr bwMode="auto">
          <a:xfrm>
            <a:off x="9377766" y="4395788"/>
            <a:ext cx="901209" cy="338554"/>
          </a:xfrm>
          <a:prstGeom prst="rect">
            <a:avLst/>
          </a:prstGeom>
          <a:noFill/>
          <a:ln w="9525">
            <a:noFill/>
            <a:miter lim="800000"/>
            <a:headEnd/>
            <a:tailEnd/>
          </a:ln>
        </p:spPr>
        <p:txBody>
          <a:bodyPr wrap="none">
            <a:spAutoFit/>
          </a:bodyPr>
          <a:lstStyle/>
          <a:p>
            <a:pPr algn="ctr">
              <a:spcBef>
                <a:spcPct val="20000"/>
              </a:spcBef>
            </a:pPr>
            <a:r>
              <a:rPr lang="en-US" sz="1600" b="1" i="0" dirty="0">
                <a:latin typeface="Arial" pitchFamily="34" charset="0"/>
                <a:cs typeface="Arial" pitchFamily="34" charset="0"/>
              </a:rPr>
              <a:t>Locked</a:t>
            </a:r>
            <a:endParaRPr lang="en-US" sz="1800" b="1" i="0" dirty="0">
              <a:latin typeface="Arial" pitchFamily="34" charset="0"/>
              <a:cs typeface="Arial" pitchFamily="34" charset="0"/>
            </a:endParaRPr>
          </a:p>
        </p:txBody>
      </p:sp>
      <p:sp>
        <p:nvSpPr>
          <p:cNvPr id="16"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(Contd.)</a:t>
            </a:r>
          </a:p>
        </p:txBody>
      </p:sp>
    </p:spTree>
    <p:extLst>
      <p:ext uri="{BB962C8B-B14F-4D97-AF65-F5344CB8AC3E}">
        <p14:creationId xmlns:p14="http://schemas.microsoft.com/office/powerpoint/2010/main" val="30985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0.70"/>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checkerboard(across)">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1000" fill="hold"/>
                                        <p:tgtEl>
                                          <p:spTgt spid="35"/>
                                        </p:tgtEl>
                                        <p:attrNameLst>
                                          <p:attrName>ppt_w</p:attrName>
                                        </p:attrNameLst>
                                      </p:cBhvr>
                                      <p:tavLst>
                                        <p:tav tm="0">
                                          <p:val>
                                            <p:strVal val="#ppt_w*0.70"/>
                                          </p:val>
                                        </p:tav>
                                        <p:tav tm="100000">
                                          <p:val>
                                            <p:strVal val="#ppt_w"/>
                                          </p:val>
                                        </p:tav>
                                      </p:tavLst>
                                    </p:anim>
                                    <p:anim calcmode="lin" valueType="num">
                                      <p:cBhvr>
                                        <p:cTn id="19" dur="1000" fill="hold"/>
                                        <p:tgtEl>
                                          <p:spTgt spid="35"/>
                                        </p:tgtEl>
                                        <p:attrNameLst>
                                          <p:attrName>ppt_h</p:attrName>
                                        </p:attrNameLst>
                                      </p:cBhvr>
                                      <p:tavLst>
                                        <p:tav tm="0">
                                          <p:val>
                                            <p:strVal val="#ppt_h"/>
                                          </p:val>
                                        </p:tav>
                                        <p:tav tm="100000">
                                          <p:val>
                                            <p:strVal val="#ppt_h"/>
                                          </p:val>
                                        </p:tav>
                                      </p:tavLst>
                                    </p:anim>
                                    <p:animEffect transition="in" filter="fade">
                                      <p:cBhvr>
                                        <p:cTn id="20" dur="1000"/>
                                        <p:tgtEl>
                                          <p:spTgt spid="35"/>
                                        </p:tgtEl>
                                      </p:cBhvr>
                                    </p:animEffect>
                                  </p:childTnLst>
                                </p:cTn>
                              </p:par>
                            </p:childTnLst>
                          </p:cTn>
                        </p:par>
                        <p:par>
                          <p:cTn id="21" fill="hold">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checkerboard(across)">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strVal val="#ppt_w*0.70"/>
                                          </p:val>
                                        </p:tav>
                                        <p:tav tm="100000">
                                          <p:val>
                                            <p:strVal val="#ppt_w"/>
                                          </p:val>
                                        </p:tav>
                                      </p:tavLst>
                                    </p:anim>
                                    <p:anim calcmode="lin" valueType="num">
                                      <p:cBhvr>
                                        <p:cTn id="30" dur="1000" fill="hold"/>
                                        <p:tgtEl>
                                          <p:spTgt spid="36"/>
                                        </p:tgtEl>
                                        <p:attrNameLst>
                                          <p:attrName>ppt_h</p:attrName>
                                        </p:attrNameLst>
                                      </p:cBhvr>
                                      <p:tavLst>
                                        <p:tav tm="0">
                                          <p:val>
                                            <p:strVal val="#ppt_h"/>
                                          </p:val>
                                        </p:tav>
                                        <p:tav tm="100000">
                                          <p:val>
                                            <p:strVal val="#ppt_h"/>
                                          </p:val>
                                        </p:tav>
                                      </p:tavLst>
                                    </p:anim>
                                    <p:animEffect transition="in" filter="fade">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1000" fill="hold"/>
                                        <p:tgtEl>
                                          <p:spTgt spid="37"/>
                                        </p:tgtEl>
                                        <p:attrNameLst>
                                          <p:attrName>ppt_w</p:attrName>
                                        </p:attrNameLst>
                                      </p:cBhvr>
                                      <p:tavLst>
                                        <p:tav tm="0">
                                          <p:val>
                                            <p:strVal val="#ppt_w*0.70"/>
                                          </p:val>
                                        </p:tav>
                                        <p:tav tm="100000">
                                          <p:val>
                                            <p:strVal val="#ppt_w"/>
                                          </p:val>
                                        </p:tav>
                                      </p:tavLst>
                                    </p:anim>
                                    <p:anim calcmode="lin" valueType="num">
                                      <p:cBhvr>
                                        <p:cTn id="37" dur="1000" fill="hold"/>
                                        <p:tgtEl>
                                          <p:spTgt spid="37"/>
                                        </p:tgtEl>
                                        <p:attrNameLst>
                                          <p:attrName>ppt_h</p:attrName>
                                        </p:attrNameLst>
                                      </p:cBhvr>
                                      <p:tavLst>
                                        <p:tav tm="0">
                                          <p:val>
                                            <p:strVal val="#ppt_h"/>
                                          </p:val>
                                        </p:tav>
                                        <p:tav tm="100000">
                                          <p:val>
                                            <p:strVal val="#ppt_h"/>
                                          </p:val>
                                        </p:tav>
                                      </p:tavLst>
                                    </p:anim>
                                    <p:animEffect transition="in" filter="fade">
                                      <p:cBhvr>
                                        <p:cTn id="38" dur="1000"/>
                                        <p:tgtEl>
                                          <p:spTgt spid="37"/>
                                        </p:tgtEl>
                                      </p:cBhvr>
                                    </p:animEffect>
                                  </p:childTnLst>
                                </p:cTn>
                              </p:par>
                            </p:childTnLst>
                          </p:cTn>
                        </p:par>
                        <p:par>
                          <p:cTn id="39" fill="hold">
                            <p:stCondLst>
                              <p:cond delay="1000"/>
                            </p:stCondLst>
                            <p:childTnLst>
                              <p:par>
                                <p:cTn id="40" presetID="5" presetClass="entr" presetSubtype="1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checkerboard(across)">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643896"/>
            <a:ext cx="6172200" cy="2677656"/>
          </a:xfrm>
          <a:prstGeom prst="rect">
            <a:avLst/>
          </a:prstGeom>
        </p:spPr>
        <p:txBody>
          <a:bodyPr>
            <a:spAutoFit/>
          </a:bodyPr>
          <a:lstStyle/>
          <a:p>
            <a:pPr marL="347663" indent="-347663">
              <a:buFont typeface="Wingdings" panose="05000000000000000000" pitchFamily="2" charset="2"/>
              <a:buChar char="Ø"/>
            </a:pPr>
            <a:r>
              <a:rPr lang="en-US" sz="2400" dirty="0">
                <a:ea typeface="Segoe UI" panose="020B0502040204020203" pitchFamily="34" charset="0"/>
                <a:cs typeface="Segoe UI" panose="020B0502040204020203" pitchFamily="34" charset="0"/>
              </a:rPr>
              <a:t>You can resolve deadlocks by:</a:t>
            </a:r>
          </a:p>
          <a:p>
            <a:pPr marL="808038" lvl="1" indent="-342900">
              <a:buFont typeface="Wingdings" panose="05000000000000000000" pitchFamily="2" charset="2"/>
              <a:buChar char="Ø"/>
            </a:pPr>
            <a:r>
              <a:rPr lang="en-IN" sz="2400" dirty="0">
                <a:ea typeface="Segoe UI" panose="020B0502040204020203" pitchFamily="34" charset="0"/>
                <a:cs typeface="Segoe UI" panose="020B0502040204020203" pitchFamily="34" charset="0"/>
              </a:rPr>
              <a:t>Setting deadlock priority.</a:t>
            </a:r>
          </a:p>
          <a:p>
            <a:pPr marL="808038" lvl="1" indent="-342900">
              <a:buFont typeface="Wingdings" panose="05000000000000000000" pitchFamily="2" charset="2"/>
              <a:buChar char="Ø"/>
            </a:pPr>
            <a:r>
              <a:rPr lang="en-IN" sz="2400" dirty="0">
                <a:ea typeface="Segoe UI" panose="020B0502040204020203" pitchFamily="34" charset="0"/>
                <a:cs typeface="Segoe UI" panose="020B0502040204020203" pitchFamily="34" charset="0"/>
              </a:rPr>
              <a:t>Customizing lock timeout.</a:t>
            </a:r>
          </a:p>
          <a:p>
            <a:pPr marL="808038" lvl="1" indent="-342900">
              <a:buFont typeface="Wingdings" panose="05000000000000000000" pitchFamily="2" charset="2"/>
              <a:buChar char="Ø"/>
            </a:pPr>
            <a:r>
              <a:rPr lang="en-IN" sz="2400" dirty="0">
                <a:ea typeface="Segoe UI" panose="020B0502040204020203" pitchFamily="34" charset="0"/>
                <a:cs typeface="Segoe UI" panose="020B0502040204020203" pitchFamily="34" charset="0"/>
              </a:rPr>
              <a:t>Detecting deadlocks.</a:t>
            </a:r>
          </a:p>
          <a:p>
            <a:pPr marL="808038" lvl="1" indent="-342900">
              <a:buFont typeface="Wingdings" panose="05000000000000000000" pitchFamily="2" charset="2"/>
              <a:buChar char="Ø"/>
            </a:pPr>
            <a:r>
              <a:rPr lang="en-IN" sz="2400" dirty="0">
                <a:ea typeface="Segoe UI" panose="020B0502040204020203" pitchFamily="34" charset="0"/>
                <a:cs typeface="Segoe UI" panose="020B0502040204020203" pitchFamily="34" charset="0"/>
              </a:rPr>
              <a:t>Using </a:t>
            </a:r>
            <a:r>
              <a:rPr lang="en-IN" sz="2400" dirty="0" err="1">
                <a:ea typeface="Segoe UI" panose="020B0502040204020203" pitchFamily="34" charset="0"/>
                <a:cs typeface="Segoe UI" panose="020B0502040204020203" pitchFamily="34" charset="0"/>
              </a:rPr>
              <a:t>sys.dm_exec_requests</a:t>
            </a:r>
            <a:r>
              <a:rPr lang="en-IN" sz="2400" dirty="0">
                <a:ea typeface="Segoe UI" panose="020B0502040204020203" pitchFamily="34" charset="0"/>
                <a:cs typeface="Segoe UI" panose="020B0502040204020203" pitchFamily="34" charset="0"/>
              </a:rPr>
              <a:t>.</a:t>
            </a:r>
          </a:p>
          <a:p>
            <a:pPr marL="808038" lvl="1" indent="-342900">
              <a:buFont typeface="Wingdings" panose="05000000000000000000" pitchFamily="2" charset="2"/>
              <a:buChar char="Ø"/>
            </a:pPr>
            <a:r>
              <a:rPr lang="en-IN" sz="2400" dirty="0">
                <a:ea typeface="Segoe UI" panose="020B0502040204020203" pitchFamily="34" charset="0"/>
                <a:cs typeface="Segoe UI" panose="020B0502040204020203" pitchFamily="34" charset="0"/>
              </a:rPr>
              <a:t>Avoiding deadlocks using update locks</a:t>
            </a:r>
            <a:endParaRPr lang="en-US" sz="2400" dirty="0">
              <a:ea typeface="Segoe UI" panose="020B0502040204020203" pitchFamily="34" charset="0"/>
              <a:cs typeface="Segoe UI" panose="020B0502040204020203" pitchFamily="34" charset="0"/>
            </a:endParaRPr>
          </a:p>
        </p:txBody>
      </p:sp>
      <p:sp>
        <p:nvSpPr>
          <p:cNvPr id="6"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(Contd.)</a:t>
            </a:r>
          </a:p>
        </p:txBody>
      </p:sp>
    </p:spTree>
    <p:extLst>
      <p:ext uri="{BB962C8B-B14F-4D97-AF65-F5344CB8AC3E}">
        <p14:creationId xmlns:p14="http://schemas.microsoft.com/office/powerpoint/2010/main" val="29124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Box 5"/>
          <p:cNvSpPr txBox="1">
            <a:spLocks noChangeArrowheads="1"/>
          </p:cNvSpPr>
          <p:nvPr/>
        </p:nvSpPr>
        <p:spPr bwMode="auto">
          <a:xfrm>
            <a:off x="2258854" y="2505075"/>
            <a:ext cx="3703320" cy="2246769"/>
          </a:xfrm>
          <a:prstGeom prst="rect">
            <a:avLst/>
          </a:prstGeom>
          <a:noFill/>
          <a:ln w="9525">
            <a:noFill/>
            <a:miter lim="800000"/>
            <a:headEnd/>
            <a:tailEnd/>
          </a:ln>
        </p:spPr>
        <p:txBody>
          <a:bodyPr>
            <a:spAutoFit/>
          </a:bodyPr>
          <a:lstStyle/>
          <a:p>
            <a:pPr marL="342900" indent="-342900">
              <a:buFontTx/>
              <a:buNone/>
            </a:pPr>
            <a:r>
              <a:rPr lang="en-US" sz="2000" b="1" dirty="0">
                <a:latin typeface="Arial" pitchFamily="34" charset="0"/>
              </a:rPr>
              <a:t>Banking Transaction</a:t>
            </a:r>
          </a:p>
          <a:p>
            <a:pPr marL="342900" indent="-342900">
              <a:buFontTx/>
              <a:buNone/>
            </a:pPr>
            <a:endParaRPr lang="en-US" sz="2000" b="1" dirty="0">
              <a:latin typeface="Arial" pitchFamily="34" charset="0"/>
            </a:endParaRPr>
          </a:p>
          <a:p>
            <a:pPr marL="342900" indent="-342900">
              <a:buFontTx/>
              <a:buAutoNum type="arabicPeriod"/>
            </a:pPr>
            <a:r>
              <a:rPr lang="en-US" sz="2000" b="1" dirty="0">
                <a:latin typeface="Arial" pitchFamily="34" charset="0"/>
              </a:rPr>
              <a:t>Debit</a:t>
            </a:r>
            <a:br>
              <a:rPr lang="en-US" sz="2000" b="1" dirty="0">
                <a:latin typeface="Arial" pitchFamily="34" charset="0"/>
              </a:rPr>
            </a:br>
            <a:endParaRPr lang="en-US" sz="2000" b="1" dirty="0">
              <a:latin typeface="Arial" pitchFamily="34" charset="0"/>
            </a:endParaRPr>
          </a:p>
          <a:p>
            <a:pPr marL="342900" indent="-342900">
              <a:buFontTx/>
              <a:buAutoNum type="arabicPeriod"/>
            </a:pPr>
            <a:r>
              <a:rPr lang="en-US" sz="2000" b="1" dirty="0">
                <a:latin typeface="Arial" pitchFamily="34" charset="0"/>
              </a:rPr>
              <a:t>Credit</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sp>
        <p:nvSpPr>
          <p:cNvPr id="47108" name="Text Box 4"/>
          <p:cNvSpPr txBox="1">
            <a:spLocks noChangeArrowheads="1"/>
          </p:cNvSpPr>
          <p:nvPr/>
        </p:nvSpPr>
        <p:spPr bwMode="auto">
          <a:xfrm>
            <a:off x="4940280" y="3108326"/>
            <a:ext cx="595035" cy="720197"/>
          </a:xfrm>
          <a:prstGeom prst="rect">
            <a:avLst/>
          </a:prstGeom>
          <a:noFill/>
          <a:ln w="12700" algn="ctr">
            <a:noFill/>
            <a:miter lim="800000"/>
            <a:headEnd/>
            <a:tailEnd/>
          </a:ln>
          <a:effectLst/>
        </p:spPr>
        <p:txBody>
          <a:bodyPr wrap="none">
            <a:spAutoFit/>
          </a:bodyPr>
          <a:lstStyle/>
          <a:p>
            <a:pPr algn="ctr" eaLnBrk="0" hangingPunct="0">
              <a:lnSpc>
                <a:spcPct val="85000"/>
              </a:lnSpc>
              <a:buFontTx/>
              <a:buNone/>
              <a:defRPr/>
            </a:pPr>
            <a:r>
              <a:rPr lang="en-US" sz="4800" b="1" dirty="0">
                <a:solidFill>
                  <a:srgbClr val="FF0000"/>
                </a:solidFill>
                <a:effectLst>
                  <a:outerShdw blurRad="38100" dist="38100" dir="2700000" algn="tl">
                    <a:srgbClr val="C0C0C0"/>
                  </a:outerShdw>
                </a:effectLst>
                <a:latin typeface="Segoe" pitchFamily="34" charset="0"/>
              </a:rPr>
              <a:t>X</a:t>
            </a:r>
          </a:p>
        </p:txBody>
      </p:sp>
      <p:pic>
        <p:nvPicPr>
          <p:cNvPr id="47109" name="Picture 5"/>
          <p:cNvPicPr>
            <a:picLocks noChangeAspect="1" noChangeArrowheads="1"/>
          </p:cNvPicPr>
          <p:nvPr/>
        </p:nvPicPr>
        <p:blipFill>
          <a:blip r:embed="rId3" cstate="print"/>
          <a:srcRect/>
          <a:stretch>
            <a:fillRect/>
          </a:stretch>
        </p:blipFill>
        <p:spPr bwMode="auto">
          <a:xfrm>
            <a:off x="4839177" y="3875088"/>
            <a:ext cx="1015841" cy="533400"/>
          </a:xfrm>
          <a:prstGeom prst="rect">
            <a:avLst/>
          </a:prstGeom>
          <a:noFill/>
          <a:ln w="9525">
            <a:noFill/>
            <a:miter lim="800000"/>
            <a:headEnd/>
            <a:tailEnd/>
          </a:ln>
        </p:spPr>
      </p:pic>
      <p:sp>
        <p:nvSpPr>
          <p:cNvPr id="47110" name="TextBox 5"/>
          <p:cNvSpPr txBox="1">
            <a:spLocks noChangeArrowheads="1"/>
          </p:cNvSpPr>
          <p:nvPr/>
        </p:nvSpPr>
        <p:spPr bwMode="auto">
          <a:xfrm>
            <a:off x="7813834" y="3429000"/>
            <a:ext cx="4316254" cy="1015663"/>
          </a:xfrm>
          <a:prstGeom prst="rect">
            <a:avLst/>
          </a:prstGeom>
          <a:noFill/>
          <a:ln w="9525">
            <a:noFill/>
            <a:miter lim="800000"/>
            <a:headEnd/>
            <a:tailEnd/>
          </a:ln>
        </p:spPr>
        <p:txBody>
          <a:bodyPr>
            <a:spAutoFit/>
          </a:bodyPr>
          <a:lstStyle/>
          <a:p>
            <a:pPr marL="342900" indent="-342900">
              <a:buFontTx/>
              <a:buNone/>
            </a:pPr>
            <a:r>
              <a:rPr lang="en-US" sz="2000" b="1" dirty="0">
                <a:latin typeface="Arial" pitchFamily="34" charset="0"/>
              </a:rPr>
              <a:t>Transaction unsuccessful</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sp>
        <p:nvSpPr>
          <p:cNvPr id="7"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ea typeface="Segoe UI" panose="020B0502040204020203" pitchFamily="34" charset="0"/>
                <a:cs typeface="Segoe UI" panose="020B0502040204020203" pitchFamily="34" charset="0"/>
              </a:rPr>
              <a:t>Implementing</a:t>
            </a:r>
            <a:r>
              <a:rPr lang="en-US" sz="3200" b="1" dirty="0">
                <a:cs typeface="Times New Roman" pitchFamily="18" charset="0"/>
              </a:rPr>
              <a:t> </a:t>
            </a:r>
            <a:r>
              <a:rPr lang="en-US" sz="3200" b="1" dirty="0" smtClean="0">
                <a:ea typeface="Segoe UI" panose="020B0502040204020203" pitchFamily="34" charset="0"/>
                <a:cs typeface="Segoe UI" panose="020B0502040204020203" pitchFamily="34" charset="0"/>
              </a:rPr>
              <a:t>Transactions (Contd.)</a:t>
            </a:r>
            <a:endParaRPr lang="en-US" sz="3200" b="1" dirty="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15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checkerboard(across)">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checkerboard(across)">
                                      <p:cBhvr>
                                        <p:cTn id="12" dur="500"/>
                                        <p:tgtEl>
                                          <p:spTgt spid="471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10">
                                            <p:txEl>
                                              <p:pRg st="0" end="0"/>
                                            </p:txEl>
                                          </p:spTgt>
                                        </p:tgtEl>
                                        <p:attrNameLst>
                                          <p:attrName>style.visibility</p:attrName>
                                        </p:attrNameLst>
                                      </p:cBhvr>
                                      <p:to>
                                        <p:strVal val="visible"/>
                                      </p:to>
                                    </p:set>
                                    <p:animEffect transition="in" filter="checkerboard(across)">
                                      <p:cBhvr>
                                        <p:cTn id="17" dur="500"/>
                                        <p:tgtEl>
                                          <p:spTgt spid="471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10" y="1447800"/>
            <a:ext cx="10283190" cy="4708981"/>
          </a:xfrm>
          <a:prstGeom prst="rect">
            <a:avLst/>
          </a:prstGeom>
        </p:spPr>
        <p:txBody>
          <a:bodyPr wrap="square">
            <a:spAutoFit/>
          </a:bodyPr>
          <a:lstStyle/>
          <a:p>
            <a:pPr marL="347663" indent="-347663">
              <a:buFont typeface="Wingdings" panose="05000000000000000000" pitchFamily="2" charset="2"/>
              <a:buChar char="Ø"/>
              <a:defRPr/>
            </a:pPr>
            <a:r>
              <a:rPr lang="en-US" sz="2000" dirty="0">
                <a:cs typeface="Times New Roman" pitchFamily="18" charset="0"/>
              </a:rPr>
              <a:t>Setting deadlock priority:</a:t>
            </a:r>
          </a:p>
          <a:p>
            <a:pPr marL="808038" lvl="1" indent="-342900">
              <a:buFont typeface="Wingdings" panose="05000000000000000000" pitchFamily="2" charset="2"/>
              <a:buChar char="Ø"/>
              <a:defRPr/>
            </a:pPr>
            <a:r>
              <a:rPr lang="en-US" sz="2000" dirty="0">
                <a:cs typeface="Times New Roman" pitchFamily="18" charset="0"/>
              </a:rPr>
              <a:t>The DEADLOCK_PRIORITY option controls how a particular session reacts in a deadlock. </a:t>
            </a:r>
            <a:endParaRPr lang="en-IN" sz="2000" dirty="0">
              <a:cs typeface="Times New Roman" pitchFamily="18" charset="0"/>
            </a:endParaRPr>
          </a:p>
          <a:p>
            <a:pPr lvl="3">
              <a:defRPr/>
            </a:pPr>
            <a:endParaRPr lang="en-IN" sz="2000" dirty="0" smtClean="0">
              <a:cs typeface="Times New Roman" pitchFamily="18" charset="0"/>
            </a:endParaRPr>
          </a:p>
          <a:p>
            <a:pPr lvl="3">
              <a:defRPr/>
            </a:pPr>
            <a:endParaRPr lang="en-IN" sz="2000" dirty="0" smtClean="0">
              <a:cs typeface="Times New Roman" pitchFamily="18" charset="0"/>
            </a:endParaRPr>
          </a:p>
          <a:p>
            <a:pPr lvl="3">
              <a:defRPr/>
            </a:pPr>
            <a:endParaRPr lang="en-IN" sz="2000" dirty="0">
              <a:cs typeface="Times New Roman" pitchFamily="18" charset="0"/>
            </a:endParaRPr>
          </a:p>
          <a:p>
            <a:pPr marL="347663" lvl="1" indent="-347663">
              <a:buFont typeface="Wingdings" panose="05000000000000000000" pitchFamily="2" charset="2"/>
              <a:buChar char="Ø"/>
              <a:defRPr/>
            </a:pPr>
            <a:r>
              <a:rPr lang="en-IN" sz="2000" dirty="0">
                <a:cs typeface="Times New Roman" pitchFamily="18" charset="0"/>
              </a:rPr>
              <a:t>Customizing lock timeout:</a:t>
            </a:r>
          </a:p>
          <a:p>
            <a:pPr marL="808038" lvl="1" indent="-342900">
              <a:buFont typeface="Wingdings" panose="05000000000000000000" pitchFamily="2" charset="2"/>
              <a:buChar char="Ø"/>
              <a:defRPr/>
            </a:pPr>
            <a:r>
              <a:rPr lang="en-US" sz="2000" dirty="0">
                <a:cs typeface="Times New Roman" pitchFamily="18" charset="0"/>
              </a:rPr>
              <a:t>The SET LOCK_TIMEOUT statement can be used to set the maximum time that a statement waits on a blocked resource</a:t>
            </a:r>
            <a:r>
              <a:rPr lang="en-US" sz="2000" dirty="0" smtClean="0">
                <a:cs typeface="Times New Roman" pitchFamily="18" charset="0"/>
              </a:rPr>
              <a:t>.</a:t>
            </a:r>
          </a:p>
          <a:p>
            <a:pPr marL="465138" lvl="1">
              <a:defRPr/>
            </a:pPr>
            <a:endParaRPr lang="en-IN" sz="2000" dirty="0">
              <a:cs typeface="Times New Roman" pitchFamily="18" charset="0"/>
            </a:endParaRPr>
          </a:p>
          <a:p>
            <a:pPr lvl="3">
              <a:defRPr/>
            </a:pPr>
            <a:endParaRPr lang="en-IN" sz="2000" dirty="0" smtClean="0">
              <a:cs typeface="Times New Roman" pitchFamily="18" charset="0"/>
            </a:endParaRPr>
          </a:p>
          <a:p>
            <a:pPr lvl="3">
              <a:defRPr/>
            </a:pPr>
            <a:endParaRPr lang="en-IN" sz="2000" dirty="0">
              <a:cs typeface="Times New Roman" pitchFamily="18" charset="0"/>
            </a:endParaRPr>
          </a:p>
          <a:p>
            <a:pPr marL="347663" lvl="1" indent="-347663">
              <a:buFont typeface="Wingdings" panose="05000000000000000000" pitchFamily="2" charset="2"/>
              <a:buChar char="Ø"/>
              <a:defRPr/>
            </a:pPr>
            <a:r>
              <a:rPr lang="en-IN" sz="2000" dirty="0">
                <a:cs typeface="Times New Roman" pitchFamily="18" charset="0"/>
              </a:rPr>
              <a:t>Detecting deadlocks:</a:t>
            </a:r>
          </a:p>
          <a:p>
            <a:pPr marL="808038" lvl="1" indent="-342900">
              <a:buFont typeface="Wingdings" panose="05000000000000000000" pitchFamily="2" charset="2"/>
              <a:buChar char="Ø"/>
              <a:defRPr/>
            </a:pPr>
            <a:r>
              <a:rPr lang="en-US" sz="2000" dirty="0">
                <a:cs typeface="Times New Roman" pitchFamily="18" charset="0"/>
              </a:rPr>
              <a:t>SQL Server ends a deadlock by automatically selecting the deadlock victim. </a:t>
            </a:r>
            <a:endParaRPr lang="en-IN" sz="2000" dirty="0">
              <a:cs typeface="Times New Roman" pitchFamily="18" charset="0"/>
            </a:endParaRPr>
          </a:p>
          <a:p>
            <a:pPr marL="0" lvl="1">
              <a:defRPr/>
            </a:pPr>
            <a:endParaRPr lang="en-US" sz="2000" dirty="0">
              <a:solidFill>
                <a:schemeClr val="accent2"/>
              </a:solidFill>
              <a:cs typeface="Times New Roman" pitchFamily="18" charset="0"/>
            </a:endParaRPr>
          </a:p>
        </p:txBody>
      </p:sp>
      <p:sp>
        <p:nvSpPr>
          <p:cNvPr id="5"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(Contd.)</a:t>
            </a:r>
          </a:p>
        </p:txBody>
      </p:sp>
      <p:sp>
        <p:nvSpPr>
          <p:cNvPr id="7" name="Rounded Rectangle 6"/>
          <p:cNvSpPr/>
          <p:nvPr/>
        </p:nvSpPr>
        <p:spPr bwMode="auto">
          <a:xfrm>
            <a:off x="1219199" y="2624137"/>
            <a:ext cx="5004435" cy="638962"/>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1219199" y="2438400"/>
            <a:ext cx="2551000" cy="3062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05634"/>
            <a:ext cx="43434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1117282" y="4495800"/>
            <a:ext cx="5004435" cy="638962"/>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1117282" y="4310063"/>
            <a:ext cx="2551000" cy="3062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Syntax</a:t>
            </a:r>
            <a:endParaRPr lang="en-GB" b="1" dirty="0">
              <a:solidFill>
                <a:schemeClr val="bg1"/>
              </a:solidFill>
              <a:cs typeface="Arial"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106" y="4663294"/>
            <a:ext cx="3726493"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375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00200"/>
            <a:ext cx="8458200" cy="4708981"/>
          </a:xfrm>
          <a:prstGeom prst="rect">
            <a:avLst/>
          </a:prstGeom>
        </p:spPr>
        <p:txBody>
          <a:bodyPr wrap="square">
            <a:spAutoFit/>
          </a:bodyPr>
          <a:lstStyle/>
          <a:p>
            <a:pPr marL="347663" lvl="1" indent="-347663">
              <a:buFont typeface="Wingdings" panose="05000000000000000000" pitchFamily="2" charset="2"/>
              <a:buChar char="Ø"/>
              <a:defRPr/>
            </a:pPr>
            <a:r>
              <a:rPr lang="en-IN" sz="2000" dirty="0">
                <a:cs typeface="Times New Roman" pitchFamily="18" charset="0"/>
              </a:rPr>
              <a:t>The </a:t>
            </a:r>
            <a:r>
              <a:rPr lang="en-IN" sz="2000" dirty="0" err="1">
                <a:cs typeface="Times New Roman" pitchFamily="18" charset="0"/>
              </a:rPr>
              <a:t>sys.dm_exec_requests</a:t>
            </a:r>
            <a:r>
              <a:rPr lang="en-IN" sz="2000" dirty="0">
                <a:cs typeface="Times New Roman" pitchFamily="18" charset="0"/>
              </a:rPr>
              <a:t>:</a:t>
            </a:r>
          </a:p>
          <a:p>
            <a:pPr marL="798513" lvl="1" indent="-333375">
              <a:buFont typeface="Wingdings" panose="05000000000000000000" pitchFamily="2" charset="2"/>
              <a:buChar char="Ø"/>
              <a:defRPr/>
            </a:pPr>
            <a:r>
              <a:rPr lang="en-US" sz="2000" dirty="0">
                <a:cs typeface="Times New Roman" pitchFamily="18" charset="0"/>
              </a:rPr>
              <a:t>Returns information about each transaction that is executing within SQL Server. </a:t>
            </a:r>
          </a:p>
          <a:p>
            <a:pPr marL="798513" lvl="1" indent="-333375">
              <a:buFont typeface="Wingdings" panose="05000000000000000000" pitchFamily="2" charset="2"/>
              <a:buChar char="Ø"/>
              <a:defRPr/>
            </a:pPr>
            <a:r>
              <a:rPr lang="en-US" sz="2000" dirty="0">
                <a:cs typeface="Times New Roman" pitchFamily="18" charset="0"/>
              </a:rPr>
              <a:t>Can be used to detect the transaction that is causing the deadlock.</a:t>
            </a:r>
            <a:endParaRPr lang="en-IN" sz="2000" dirty="0">
              <a:cs typeface="Times New Roman" pitchFamily="18" charset="0"/>
            </a:endParaRPr>
          </a:p>
          <a:p>
            <a:pPr marL="465138" lvl="1">
              <a:defRPr/>
            </a:pPr>
            <a:endParaRPr lang="en-IN" sz="2000" dirty="0">
              <a:cs typeface="Times New Roman" pitchFamily="18" charset="0"/>
            </a:endParaRPr>
          </a:p>
          <a:p>
            <a:pPr marL="465138" lvl="1">
              <a:defRPr/>
            </a:pPr>
            <a:endParaRPr lang="en-IN" sz="2000" dirty="0" smtClean="0">
              <a:cs typeface="Times New Roman" pitchFamily="18" charset="0"/>
            </a:endParaRPr>
          </a:p>
          <a:p>
            <a:pPr marL="465138" lvl="1">
              <a:defRPr/>
            </a:pPr>
            <a:endParaRPr lang="en-IN" sz="2000" dirty="0" smtClean="0">
              <a:cs typeface="Times New Roman" pitchFamily="18" charset="0"/>
            </a:endParaRPr>
          </a:p>
          <a:p>
            <a:pPr marL="465138" lvl="1">
              <a:defRPr/>
            </a:pPr>
            <a:endParaRPr lang="en-IN" sz="2000" dirty="0">
              <a:cs typeface="Times New Roman" pitchFamily="18" charset="0"/>
            </a:endParaRPr>
          </a:p>
          <a:p>
            <a:pPr marL="347663" lvl="1" indent="-347663">
              <a:buFont typeface="Wingdings" panose="05000000000000000000" pitchFamily="2" charset="2"/>
              <a:buChar char="Ø"/>
              <a:defRPr/>
            </a:pPr>
            <a:r>
              <a:rPr lang="en-IN" sz="2000" dirty="0" smtClean="0">
                <a:cs typeface="Times New Roman" pitchFamily="18" charset="0"/>
              </a:rPr>
              <a:t>Avoiding </a:t>
            </a:r>
            <a:r>
              <a:rPr lang="en-IN" sz="2000" dirty="0">
                <a:cs typeface="Times New Roman" pitchFamily="18" charset="0"/>
              </a:rPr>
              <a:t>deadlocks by using update locks:</a:t>
            </a:r>
          </a:p>
          <a:p>
            <a:pPr marL="798513" lvl="1" indent="-333375">
              <a:buFont typeface="Wingdings" panose="05000000000000000000" pitchFamily="2" charset="2"/>
              <a:buChar char="Ø"/>
              <a:defRPr/>
            </a:pPr>
            <a:r>
              <a:rPr lang="en-US" sz="2000" dirty="0">
                <a:cs typeface="Times New Roman" pitchFamily="18" charset="0"/>
              </a:rPr>
              <a:t>SQL Server allows only one transaction to obtain an update lock on a resource at a time.</a:t>
            </a:r>
          </a:p>
          <a:p>
            <a:pPr marL="798513" lvl="1" indent="-333375">
              <a:buFont typeface="Wingdings" panose="05000000000000000000" pitchFamily="2" charset="2"/>
              <a:buChar char="Ø"/>
              <a:defRPr/>
            </a:pPr>
            <a:r>
              <a:rPr lang="en-US" sz="2000" dirty="0">
                <a:cs typeface="Times New Roman" pitchFamily="18" charset="0"/>
              </a:rPr>
              <a:t>The update lock is converted to an exclusive lock if a transaction modifies a resource.</a:t>
            </a:r>
          </a:p>
          <a:p>
            <a:pPr marL="798513" lvl="1" indent="-333375">
              <a:buFont typeface="Wingdings" panose="05000000000000000000" pitchFamily="2" charset="2"/>
              <a:buChar char="Ø"/>
              <a:defRPr/>
            </a:pPr>
            <a:r>
              <a:rPr lang="en-US" sz="2000" dirty="0">
                <a:cs typeface="Times New Roman" pitchFamily="18" charset="0"/>
              </a:rPr>
              <a:t>Otherwise, the lock is converted to a shared mode lock.</a:t>
            </a:r>
            <a:endParaRPr lang="en-IN" sz="2000" dirty="0">
              <a:cs typeface="Times New Roman" pitchFamily="18" charset="0"/>
            </a:endParaRPr>
          </a:p>
          <a:p>
            <a:pPr marL="347663" lvl="1" indent="-347663">
              <a:buBlip>
                <a:blip r:embed="rId3"/>
              </a:buBlip>
              <a:defRPr/>
            </a:pPr>
            <a:endParaRPr lang="en-US" sz="2000" dirty="0">
              <a:solidFill>
                <a:schemeClr val="accent2"/>
              </a:solidFill>
              <a:latin typeface="Arial "/>
              <a:cs typeface="Times New Roman" pitchFamily="18" charset="0"/>
            </a:endParaRPr>
          </a:p>
        </p:txBody>
      </p:sp>
      <p:sp>
        <p:nvSpPr>
          <p:cNvPr id="5"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pPr>
            <a:r>
              <a:rPr lang="en-US" sz="3200" b="1" i="0" dirty="0">
                <a:latin typeface="Segoe UI" panose="020B0502040204020203" pitchFamily="34" charset="0"/>
                <a:ea typeface="Segoe UI" panose="020B0502040204020203" pitchFamily="34" charset="0"/>
                <a:cs typeface="Segoe UI" panose="020B0502040204020203" pitchFamily="34" charset="0"/>
              </a:rPr>
              <a:t>Resolving Deadlocks (Contd.)</a:t>
            </a:r>
          </a:p>
        </p:txBody>
      </p:sp>
      <p:sp>
        <p:nvSpPr>
          <p:cNvPr id="7" name="Rounded Rectangle 6"/>
          <p:cNvSpPr/>
          <p:nvPr/>
        </p:nvSpPr>
        <p:spPr bwMode="auto">
          <a:xfrm>
            <a:off x="1524000" y="3230190"/>
            <a:ext cx="5004435" cy="638962"/>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1524000" y="3044453"/>
            <a:ext cx="2551000" cy="30625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b="1" dirty="0" smtClean="0">
                <a:solidFill>
                  <a:schemeClr val="bg1"/>
                </a:solidFill>
                <a:cs typeface="Arial" charset="0"/>
              </a:rPr>
              <a:t>Example</a:t>
            </a:r>
            <a:endParaRPr lang="en-GB" b="1" dirty="0">
              <a:solidFill>
                <a:schemeClr val="bg1"/>
              </a:solidFill>
              <a:cs typeface="Arial" charset="0"/>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73458"/>
            <a:ext cx="38100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868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2000" b="1" i="0" dirty="0">
                <a:cs typeface="Times New Roman" pitchFamily="18" charset="0"/>
              </a:rPr>
              <a:t> </a:t>
            </a:r>
            <a:r>
              <a:rPr lang="en-US" sz="3200" b="1" i="0" dirty="0">
                <a:cs typeface="Times New Roman" pitchFamily="18" charset="0"/>
              </a:rPr>
              <a:t>Just a minute </a:t>
            </a:r>
          </a:p>
        </p:txBody>
      </p:sp>
      <p:sp>
        <p:nvSpPr>
          <p:cNvPr id="2" name="Rectangle 1"/>
          <p:cNvSpPr/>
          <p:nvPr/>
        </p:nvSpPr>
        <p:spPr>
          <a:xfrm>
            <a:off x="424318" y="1723918"/>
            <a:ext cx="9405481" cy="1508105"/>
          </a:xfrm>
          <a:prstGeom prst="rect">
            <a:avLst/>
          </a:prstGeom>
        </p:spPr>
        <p:txBody>
          <a:bodyPr wrap="square">
            <a:spAutoFit/>
          </a:bodyPr>
          <a:lstStyle/>
          <a:p>
            <a:pPr>
              <a:spcBef>
                <a:spcPct val="20000"/>
              </a:spcBef>
            </a:pPr>
            <a:r>
              <a:rPr lang="en-US" sz="2000" dirty="0">
                <a:cs typeface="Times New Roman" pitchFamily="18" charset="0"/>
              </a:rPr>
              <a:t>Which of the following concurrency problems is also known as dirty read?</a:t>
            </a:r>
            <a:endParaRPr lang="en-IN" sz="2000" dirty="0">
              <a:cs typeface="Times New Roman" pitchFamily="18" charset="0"/>
            </a:endParaRPr>
          </a:p>
          <a:p>
            <a:pPr marL="749300" lvl="1" indent="-288925">
              <a:spcBef>
                <a:spcPct val="20000"/>
              </a:spcBef>
            </a:pPr>
            <a:r>
              <a:rPr lang="en-IN" sz="2000" dirty="0">
                <a:cs typeface="Times New Roman" pitchFamily="18" charset="0"/>
              </a:rPr>
              <a:t>1.	Uncommitted dependency</a:t>
            </a:r>
          </a:p>
          <a:p>
            <a:pPr marL="749300" lvl="1" indent="-288925">
              <a:spcBef>
                <a:spcPct val="20000"/>
              </a:spcBef>
            </a:pPr>
            <a:r>
              <a:rPr lang="en-IN" sz="2000" dirty="0">
                <a:cs typeface="Times New Roman" pitchFamily="18" charset="0"/>
              </a:rPr>
              <a:t>2.	Phantom problem</a:t>
            </a:r>
          </a:p>
          <a:p>
            <a:pPr marL="749300" lvl="1" indent="-288925">
              <a:spcBef>
                <a:spcPct val="20000"/>
              </a:spcBef>
            </a:pPr>
            <a:r>
              <a:rPr lang="en-IN" sz="2000" dirty="0">
                <a:cs typeface="Times New Roman" pitchFamily="18" charset="0"/>
              </a:rPr>
              <a:t>3.	Inconsistence analysis</a:t>
            </a:r>
            <a:endParaRPr lang="en-US" sz="2000" dirty="0">
              <a:cs typeface="Times New Roman" pitchFamily="18" charset="0"/>
            </a:endParaRPr>
          </a:p>
        </p:txBody>
      </p:sp>
      <p:sp>
        <p:nvSpPr>
          <p:cNvPr id="3" name="Rectangle 2"/>
          <p:cNvSpPr/>
          <p:nvPr/>
        </p:nvSpPr>
        <p:spPr>
          <a:xfrm>
            <a:off x="457200" y="5029200"/>
            <a:ext cx="6172200" cy="769441"/>
          </a:xfrm>
          <a:prstGeom prst="rect">
            <a:avLst/>
          </a:prstGeom>
        </p:spPr>
        <p:txBody>
          <a:bodyPr>
            <a:spAutoFit/>
          </a:bodyPr>
          <a:lstStyle/>
          <a:p>
            <a:pPr>
              <a:spcBef>
                <a:spcPct val="20000"/>
              </a:spcBef>
            </a:pPr>
            <a:r>
              <a:rPr lang="en-US" sz="2000" dirty="0">
                <a:cs typeface="Times New Roman" pitchFamily="18" charset="0"/>
              </a:rPr>
              <a:t>Solution:</a:t>
            </a:r>
          </a:p>
          <a:p>
            <a:pPr marL="739775" lvl="1" indent="-279400">
              <a:spcBef>
                <a:spcPct val="20000"/>
              </a:spcBef>
            </a:pPr>
            <a:r>
              <a:rPr lang="en-US" sz="2000" dirty="0"/>
              <a:t>1.	Uncommitted dependency</a:t>
            </a:r>
          </a:p>
        </p:txBody>
      </p:sp>
    </p:spTree>
    <p:extLst>
      <p:ext uri="{BB962C8B-B14F-4D97-AF65-F5344CB8AC3E}">
        <p14:creationId xmlns:p14="http://schemas.microsoft.com/office/powerpoint/2010/main" val="37045359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i="0" dirty="0">
                <a:cs typeface="Times New Roman" pitchFamily="18" charset="0"/>
              </a:rPr>
              <a:t> Just a minute </a:t>
            </a:r>
          </a:p>
        </p:txBody>
      </p:sp>
      <p:sp>
        <p:nvSpPr>
          <p:cNvPr id="2" name="Rectangle 1"/>
          <p:cNvSpPr/>
          <p:nvPr/>
        </p:nvSpPr>
        <p:spPr>
          <a:xfrm>
            <a:off x="533400" y="1600200"/>
            <a:ext cx="10134600" cy="2554545"/>
          </a:xfrm>
          <a:prstGeom prst="rect">
            <a:avLst/>
          </a:prstGeom>
        </p:spPr>
        <p:txBody>
          <a:bodyPr wrap="square">
            <a:spAutoFit/>
          </a:bodyPr>
          <a:lstStyle/>
          <a:p>
            <a:pPr>
              <a:spcBef>
                <a:spcPct val="20000"/>
              </a:spcBef>
            </a:pPr>
            <a:r>
              <a:rPr lang="en-US" sz="2000" dirty="0">
                <a:cs typeface="Times New Roman" pitchFamily="18" charset="0"/>
              </a:rPr>
              <a:t>Which of the following locks enables others to view the data being modified by the current transaction?</a:t>
            </a:r>
            <a:endParaRPr lang="en-IN" sz="2000" dirty="0">
              <a:cs typeface="Times New Roman" pitchFamily="18" charset="0"/>
            </a:endParaRPr>
          </a:p>
          <a:p>
            <a:pPr marL="749300" lvl="1" indent="-288925">
              <a:spcBef>
                <a:spcPct val="20000"/>
              </a:spcBef>
            </a:pPr>
            <a:r>
              <a:rPr lang="en-IN" sz="2000" dirty="0">
                <a:cs typeface="Times New Roman" pitchFamily="18" charset="0"/>
              </a:rPr>
              <a:t>1.	Shared lock</a:t>
            </a:r>
          </a:p>
          <a:p>
            <a:pPr marL="749300" lvl="1" indent="-288925">
              <a:spcBef>
                <a:spcPct val="20000"/>
              </a:spcBef>
            </a:pPr>
            <a:r>
              <a:rPr lang="en-IN" sz="2000" dirty="0">
                <a:cs typeface="Times New Roman" pitchFamily="18" charset="0"/>
              </a:rPr>
              <a:t>2.	Exclusive lock</a:t>
            </a:r>
          </a:p>
          <a:p>
            <a:pPr marL="749300" lvl="1" indent="-288925">
              <a:spcBef>
                <a:spcPct val="20000"/>
              </a:spcBef>
            </a:pPr>
            <a:r>
              <a:rPr lang="en-IN" sz="2000" dirty="0">
                <a:cs typeface="Times New Roman" pitchFamily="18" charset="0"/>
              </a:rPr>
              <a:t>3.	Update lock</a:t>
            </a:r>
          </a:p>
          <a:p>
            <a:pPr marL="749300" lvl="1" indent="-288925">
              <a:spcBef>
                <a:spcPct val="20000"/>
              </a:spcBef>
            </a:pPr>
            <a:r>
              <a:rPr lang="en-IN" sz="2000" dirty="0">
                <a:cs typeface="Times New Roman" pitchFamily="18" charset="0"/>
              </a:rPr>
              <a:t>4.	Intent lock</a:t>
            </a:r>
          </a:p>
          <a:p>
            <a:pPr marL="749300" lvl="1" indent="-288925">
              <a:spcBef>
                <a:spcPct val="20000"/>
              </a:spcBef>
            </a:pPr>
            <a:r>
              <a:rPr lang="en-US" sz="2000" dirty="0">
                <a:cs typeface="Times New Roman" pitchFamily="18" charset="0"/>
              </a:rPr>
              <a:t>5.	Bulk update lock</a:t>
            </a:r>
          </a:p>
        </p:txBody>
      </p:sp>
      <p:sp>
        <p:nvSpPr>
          <p:cNvPr id="3" name="Rectangle 2"/>
          <p:cNvSpPr/>
          <p:nvPr/>
        </p:nvSpPr>
        <p:spPr>
          <a:xfrm>
            <a:off x="248015" y="5486400"/>
            <a:ext cx="6172200" cy="769441"/>
          </a:xfrm>
          <a:prstGeom prst="rect">
            <a:avLst/>
          </a:prstGeom>
        </p:spPr>
        <p:txBody>
          <a:bodyPr>
            <a:spAutoFit/>
          </a:bodyPr>
          <a:lstStyle/>
          <a:p>
            <a:pPr>
              <a:spcBef>
                <a:spcPct val="20000"/>
              </a:spcBef>
            </a:pPr>
            <a:r>
              <a:rPr lang="en-US" sz="2000" dirty="0">
                <a:cs typeface="Times New Roman" pitchFamily="18" charset="0"/>
              </a:rPr>
              <a:t>Solution:</a:t>
            </a:r>
          </a:p>
          <a:p>
            <a:pPr marL="739775" lvl="1" indent="-274638">
              <a:spcBef>
                <a:spcPct val="20000"/>
              </a:spcBef>
            </a:pPr>
            <a:r>
              <a:rPr lang="en-US" sz="2000" dirty="0">
                <a:cs typeface="Times New Roman" pitchFamily="18" charset="0"/>
              </a:rPr>
              <a:t>1.	Shared lock</a:t>
            </a:r>
          </a:p>
        </p:txBody>
      </p:sp>
    </p:spTree>
    <p:extLst>
      <p:ext uri="{BB962C8B-B14F-4D97-AF65-F5344CB8AC3E}">
        <p14:creationId xmlns:p14="http://schemas.microsoft.com/office/powerpoint/2010/main" val="39667182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160332" y="1981200"/>
            <a:ext cx="8755067" cy="1508105"/>
          </a:xfrm>
          <a:prstGeom prst="rect">
            <a:avLst/>
          </a:prstGeom>
        </p:spPr>
        <p:txBody>
          <a:bodyPr wrap="square">
            <a:spAutoFit/>
          </a:bodyPr>
          <a:lstStyle/>
          <a:p>
            <a:pPr>
              <a:spcBef>
                <a:spcPct val="20000"/>
              </a:spcBef>
            </a:pPr>
            <a:r>
              <a:rPr lang="en-US" sz="2000" dirty="0">
                <a:cs typeface="Times New Roman" pitchFamily="18" charset="0"/>
              </a:rPr>
              <a:t>Which of the following locks prevents your database from deadlocks?</a:t>
            </a:r>
            <a:endParaRPr lang="en-IN" sz="2000" dirty="0">
              <a:cs typeface="Times New Roman" pitchFamily="18" charset="0"/>
            </a:endParaRPr>
          </a:p>
          <a:p>
            <a:pPr marL="749300" lvl="1" indent="-288925">
              <a:spcBef>
                <a:spcPct val="20000"/>
              </a:spcBef>
            </a:pPr>
            <a:r>
              <a:rPr lang="en-IN" sz="2000" dirty="0">
                <a:cs typeface="Times New Roman" pitchFamily="18" charset="0"/>
              </a:rPr>
              <a:t>1.	Intent lock</a:t>
            </a:r>
          </a:p>
          <a:p>
            <a:pPr marL="749300" lvl="1" indent="-288925">
              <a:spcBef>
                <a:spcPct val="20000"/>
              </a:spcBef>
            </a:pPr>
            <a:r>
              <a:rPr lang="en-IN" sz="2000" dirty="0">
                <a:cs typeface="Times New Roman" pitchFamily="18" charset="0"/>
              </a:rPr>
              <a:t>2.	Update lock</a:t>
            </a:r>
          </a:p>
          <a:p>
            <a:pPr marL="749300" lvl="1" indent="-288925">
              <a:spcBef>
                <a:spcPct val="20000"/>
              </a:spcBef>
            </a:pPr>
            <a:r>
              <a:rPr lang="en-IN" sz="2000" dirty="0">
                <a:cs typeface="Times New Roman" pitchFamily="18" charset="0"/>
              </a:rPr>
              <a:t>3.	Shared lock</a:t>
            </a:r>
          </a:p>
        </p:txBody>
      </p:sp>
      <p:sp>
        <p:nvSpPr>
          <p:cNvPr id="3" name="Rectangle 2"/>
          <p:cNvSpPr/>
          <p:nvPr/>
        </p:nvSpPr>
        <p:spPr>
          <a:xfrm>
            <a:off x="160333" y="5334000"/>
            <a:ext cx="6172200" cy="769441"/>
          </a:xfrm>
          <a:prstGeom prst="rect">
            <a:avLst/>
          </a:prstGeom>
        </p:spPr>
        <p:txBody>
          <a:bodyPr>
            <a:spAutoFit/>
          </a:bodyPr>
          <a:lstStyle/>
          <a:p>
            <a:pPr>
              <a:spcBef>
                <a:spcPct val="20000"/>
              </a:spcBef>
            </a:pPr>
            <a:r>
              <a:rPr lang="en-US" sz="2000" dirty="0">
                <a:cs typeface="Times New Roman" pitchFamily="18" charset="0"/>
              </a:rPr>
              <a:t>Solution:</a:t>
            </a:r>
          </a:p>
          <a:p>
            <a:pPr marL="739775" lvl="1" indent="-274638">
              <a:spcBef>
                <a:spcPct val="20000"/>
              </a:spcBef>
            </a:pPr>
            <a:r>
              <a:rPr lang="en-US" sz="2000" dirty="0">
                <a:cs typeface="Times New Roman" pitchFamily="18" charset="0"/>
              </a:rPr>
              <a:t>2.	Update lock</a:t>
            </a:r>
            <a:r>
              <a:rPr lang="en-IN" sz="2000" dirty="0"/>
              <a:t> </a:t>
            </a:r>
            <a:endParaRPr lang="en-US" sz="2000" dirty="0"/>
          </a:p>
        </p:txBody>
      </p:sp>
      <p:sp>
        <p:nvSpPr>
          <p:cNvPr id="7" name="Text Box 2"/>
          <p:cNvSpPr txBox="1">
            <a:spLocks noChangeArrowheads="1"/>
          </p:cNvSpPr>
          <p:nvPr/>
        </p:nvSpPr>
        <p:spPr bwMode="auto">
          <a:xfrm>
            <a:off x="205740" y="711201"/>
            <a:ext cx="11830050" cy="584775"/>
          </a:xfrm>
          <a:prstGeom prst="rect">
            <a:avLst/>
          </a:prstGeom>
          <a:noFill/>
          <a:ln w="9525">
            <a:noFill/>
            <a:miter lim="800000"/>
            <a:headEnd/>
            <a:tailEnd/>
          </a:ln>
        </p:spPr>
        <p:txBody>
          <a:bodyPr>
            <a:spAutoFit/>
          </a:bodyPr>
          <a:lstStyle/>
          <a:p>
            <a:pPr>
              <a:spcBef>
                <a:spcPct val="50000"/>
              </a:spcBef>
            </a:pPr>
            <a:r>
              <a:rPr lang="en-US" sz="3200" b="1" i="0" dirty="0">
                <a:cs typeface="Times New Roman" pitchFamily="18" charset="0"/>
              </a:rPr>
              <a:t> Just a minute </a:t>
            </a:r>
          </a:p>
        </p:txBody>
      </p:sp>
    </p:spTree>
    <p:extLst>
      <p:ext uri="{BB962C8B-B14F-4D97-AF65-F5344CB8AC3E}">
        <p14:creationId xmlns:p14="http://schemas.microsoft.com/office/powerpoint/2010/main" val="4312536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308610" y="714376"/>
            <a:ext cx="19278600" cy="584775"/>
          </a:xfrm>
          <a:prstGeom prst="rect">
            <a:avLst/>
          </a:prstGeom>
          <a:noFill/>
          <a:ln w="9525">
            <a:noFill/>
            <a:miter lim="800000"/>
            <a:headEnd/>
            <a:tailEnd/>
          </a:ln>
        </p:spPr>
        <p:txBody>
          <a:bodyPr wrap="square">
            <a:spAutoFit/>
          </a:bodyPr>
          <a:lstStyle/>
          <a:p>
            <a:pPr>
              <a:spcBef>
                <a:spcPct val="50000"/>
              </a:spcBef>
            </a:pPr>
            <a:r>
              <a:rPr lang="en-US" sz="3200" b="1" i="0" dirty="0">
                <a:cs typeface="Times New Roman" pitchFamily="18" charset="0"/>
              </a:rPr>
              <a:t>Demo: Implementing Transactions </a:t>
            </a:r>
          </a:p>
        </p:txBody>
      </p:sp>
      <p:sp>
        <p:nvSpPr>
          <p:cNvPr id="2" name="Rectangle 1"/>
          <p:cNvSpPr/>
          <p:nvPr/>
        </p:nvSpPr>
        <p:spPr>
          <a:xfrm>
            <a:off x="990600" y="1981200"/>
            <a:ext cx="10058400" cy="3477875"/>
          </a:xfrm>
          <a:prstGeom prst="rect">
            <a:avLst/>
          </a:prstGeom>
        </p:spPr>
        <p:txBody>
          <a:bodyPr wrap="square">
            <a:spAutoFit/>
          </a:bodyPr>
          <a:lstStyle/>
          <a:p>
            <a:pPr marL="347663" indent="-347663">
              <a:buFont typeface="Wingdings" panose="05000000000000000000" pitchFamily="2" charset="2"/>
              <a:buChar char="Ø"/>
            </a:pPr>
            <a:r>
              <a:rPr lang="en-US" sz="2000" dirty="0">
                <a:cs typeface="Times New Roman" pitchFamily="18" charset="0"/>
              </a:rPr>
              <a:t>Problem Statement:</a:t>
            </a:r>
            <a:endParaRPr lang="en-IN" sz="2000" dirty="0">
              <a:cs typeface="Times New Roman" pitchFamily="18" charset="0"/>
            </a:endParaRPr>
          </a:p>
          <a:p>
            <a:pPr marL="750887" lvl="1" indent="-285750">
              <a:buFont typeface="Wingdings" panose="05000000000000000000" pitchFamily="2" charset="2"/>
              <a:buChar char="Ø"/>
            </a:pPr>
            <a:r>
              <a:rPr lang="en-US" sz="2000" dirty="0">
                <a:cs typeface="Times New Roman" pitchFamily="18" charset="0"/>
              </a:rPr>
              <a:t>At </a:t>
            </a:r>
            <a:r>
              <a:rPr lang="en-US" sz="2000" dirty="0" err="1">
                <a:cs typeface="Times New Roman" pitchFamily="18" charset="0"/>
              </a:rPr>
              <a:t>AdventureWorks</a:t>
            </a:r>
            <a:r>
              <a:rPr lang="en-US" sz="2000" dirty="0">
                <a:cs typeface="Times New Roman" pitchFamily="18" charset="0"/>
              </a:rPr>
              <a:t>, Inc., an employee named Sidney </a:t>
            </a:r>
            <a:r>
              <a:rPr lang="en-US" sz="2000" dirty="0" err="1">
                <a:cs typeface="Times New Roman" pitchFamily="18" charset="0"/>
              </a:rPr>
              <a:t>Higa</a:t>
            </a:r>
            <a:r>
              <a:rPr lang="en-US" sz="2000" dirty="0">
                <a:cs typeface="Times New Roman" pitchFamily="18" charset="0"/>
              </a:rPr>
              <a:t>, who is currently working as Production Technician – WC10, has been promoted as Marketing Manager. The employee ID of Sidney is 13. As a database developer, you need to update his records. This involves updating the title in the Employee table and updating the department history details</a:t>
            </a:r>
            <a:r>
              <a:rPr lang="en-US" sz="2000" dirty="0" smtClean="0">
                <a:cs typeface="Times New Roman" pitchFamily="18" charset="0"/>
              </a:rPr>
              <a:t>.</a:t>
            </a:r>
          </a:p>
          <a:p>
            <a:pPr marL="465137" lvl="1"/>
            <a:endParaRPr lang="en-US" sz="2000" dirty="0">
              <a:cs typeface="Times New Roman" pitchFamily="18" charset="0"/>
            </a:endParaRPr>
          </a:p>
          <a:p>
            <a:pPr marL="750887" lvl="1" indent="-285750">
              <a:buFont typeface="Wingdings" panose="05000000000000000000" pitchFamily="2" charset="2"/>
              <a:buChar char="Ø"/>
            </a:pPr>
            <a:r>
              <a:rPr lang="en-US" sz="2000" dirty="0">
                <a:cs typeface="Times New Roman" pitchFamily="18" charset="0"/>
              </a:rPr>
              <a:t>You need to ensure that all the changes take effect. In addition, you need to ensure that no other user should be able to view the data being modified by the current transaction.</a:t>
            </a:r>
          </a:p>
          <a:p>
            <a:pPr marL="465137" lvl="1"/>
            <a:endParaRPr lang="en-US" sz="2000" dirty="0"/>
          </a:p>
        </p:txBody>
      </p:sp>
    </p:spTree>
    <p:extLst>
      <p:ext uri="{BB962C8B-B14F-4D97-AF65-F5344CB8AC3E}">
        <p14:creationId xmlns:p14="http://schemas.microsoft.com/office/powerpoint/2010/main" val="38457967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01293" y="228600"/>
            <a:ext cx="6858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Summary</a:t>
            </a:r>
          </a:p>
        </p:txBody>
      </p:sp>
      <p:sp>
        <p:nvSpPr>
          <p:cNvPr id="6" name="Rectangle 5"/>
          <p:cNvSpPr/>
          <p:nvPr/>
        </p:nvSpPr>
        <p:spPr>
          <a:xfrm>
            <a:off x="256094" y="1143000"/>
            <a:ext cx="6172200" cy="5016758"/>
          </a:xfrm>
          <a:prstGeom prst="rect">
            <a:avLst/>
          </a:prstGeom>
        </p:spPr>
        <p:txBody>
          <a:bodyPr>
            <a:spAutoFit/>
          </a:bodyPr>
          <a:lstStyle/>
          <a:p>
            <a:pPr marL="342900" indent="-342900">
              <a:buFont typeface="Wingdings" panose="05000000000000000000" pitchFamily="2" charset="2"/>
              <a:buChar char="Ø"/>
            </a:pPr>
            <a:r>
              <a:rPr lang="en-US" sz="2000" dirty="0">
                <a:cs typeface="Times New Roman" pitchFamily="18" charset="0"/>
              </a:rPr>
              <a:t>In this session, you learned that:</a:t>
            </a:r>
          </a:p>
          <a:p>
            <a:pPr marL="522287" lvl="1" indent="-342900">
              <a:buFont typeface="Wingdings" panose="05000000000000000000" pitchFamily="2" charset="2"/>
              <a:buChar char="Ø"/>
            </a:pPr>
            <a:r>
              <a:rPr lang="en-US" sz="2000" dirty="0"/>
              <a:t>SQL Server supports the following transactions:</a:t>
            </a:r>
          </a:p>
          <a:p>
            <a:pPr marL="979487" lvl="2" indent="-342900">
              <a:buFont typeface="Wingdings" panose="05000000000000000000" pitchFamily="2" charset="2"/>
              <a:buChar char="Ø"/>
            </a:pPr>
            <a:r>
              <a:rPr lang="en-US" sz="2000" dirty="0" err="1"/>
              <a:t>Autocommit</a:t>
            </a:r>
            <a:r>
              <a:rPr lang="en-US" sz="2000" dirty="0"/>
              <a:t> transaction</a:t>
            </a:r>
          </a:p>
          <a:p>
            <a:pPr marL="979487" lvl="2" indent="-342900">
              <a:buFont typeface="Wingdings" panose="05000000000000000000" pitchFamily="2" charset="2"/>
              <a:buChar char="Ø"/>
            </a:pPr>
            <a:r>
              <a:rPr lang="en-US" sz="2000" dirty="0"/>
              <a:t>Implicit transaction</a:t>
            </a:r>
          </a:p>
          <a:p>
            <a:pPr marL="979487" lvl="2" indent="-342900">
              <a:buFont typeface="Wingdings" panose="05000000000000000000" pitchFamily="2" charset="2"/>
              <a:buChar char="Ø"/>
            </a:pPr>
            <a:r>
              <a:rPr lang="en-US" sz="2000" dirty="0"/>
              <a:t>Explicit transaction</a:t>
            </a:r>
          </a:p>
          <a:p>
            <a:pPr marL="522287" lvl="1" indent="-342900">
              <a:buFont typeface="Wingdings" panose="05000000000000000000" pitchFamily="2" charset="2"/>
              <a:buChar char="Ø"/>
            </a:pPr>
            <a:r>
              <a:rPr lang="en-US" sz="2000" dirty="0"/>
              <a:t>Locks are used to maintain transactional integrity.</a:t>
            </a:r>
          </a:p>
          <a:p>
            <a:pPr marL="522287" lvl="1" indent="-342900">
              <a:buFont typeface="Wingdings" panose="05000000000000000000" pitchFamily="2" charset="2"/>
              <a:buChar char="Ø"/>
            </a:pPr>
            <a:r>
              <a:rPr lang="en-US" sz="2000" dirty="0"/>
              <a:t>In the absence of locking, the following problems may occur if multiple transactions use the same data from a database at the same time:</a:t>
            </a:r>
          </a:p>
          <a:p>
            <a:pPr marL="979487" lvl="2" indent="-342900">
              <a:buFont typeface="Wingdings" panose="05000000000000000000" pitchFamily="2" charset="2"/>
              <a:buChar char="Ø"/>
            </a:pPr>
            <a:r>
              <a:rPr lang="en-US" sz="2000" dirty="0"/>
              <a:t>Lost updates</a:t>
            </a:r>
          </a:p>
          <a:p>
            <a:pPr marL="979487" lvl="2" indent="-342900">
              <a:buFont typeface="Wingdings" panose="05000000000000000000" pitchFamily="2" charset="2"/>
              <a:buChar char="Ø"/>
            </a:pPr>
            <a:r>
              <a:rPr lang="en-US" sz="2000" dirty="0"/>
              <a:t>Uncommitted dependency </a:t>
            </a:r>
          </a:p>
          <a:p>
            <a:pPr marL="979487" lvl="2" indent="-342900">
              <a:buFont typeface="Wingdings" panose="05000000000000000000" pitchFamily="2" charset="2"/>
              <a:buChar char="Ø"/>
            </a:pPr>
            <a:r>
              <a:rPr lang="en-US" sz="2000" dirty="0"/>
              <a:t>Inconsistent analysis</a:t>
            </a:r>
          </a:p>
          <a:p>
            <a:pPr marL="979487" lvl="2" indent="-342900">
              <a:buFont typeface="Wingdings" panose="05000000000000000000" pitchFamily="2" charset="2"/>
              <a:buChar char="Ø"/>
            </a:pPr>
            <a:r>
              <a:rPr lang="en-US" sz="2000" dirty="0"/>
              <a:t>Phantom reads </a:t>
            </a:r>
          </a:p>
          <a:p>
            <a:pPr marL="522287" lvl="1" indent="-342900">
              <a:buFont typeface="Wingdings" panose="05000000000000000000" pitchFamily="2" charset="2"/>
              <a:buChar char="Ø"/>
            </a:pPr>
            <a:endParaRPr lang="en-US" sz="2000" dirty="0" smtClean="0">
              <a:cs typeface="Times New Roman" pitchFamily="18" charset="0"/>
            </a:endParaRPr>
          </a:p>
          <a:p>
            <a:pPr marL="179387" lvl="1"/>
            <a:endParaRPr lang="en-US" sz="2000" dirty="0">
              <a:cs typeface="Times New Roman" pitchFamily="18" charset="0"/>
            </a:endParaRPr>
          </a:p>
        </p:txBody>
      </p:sp>
    </p:spTree>
    <p:extLst>
      <p:ext uri="{BB962C8B-B14F-4D97-AF65-F5344CB8AC3E}">
        <p14:creationId xmlns:p14="http://schemas.microsoft.com/office/powerpoint/2010/main" val="123849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447800"/>
            <a:ext cx="11353800" cy="3785652"/>
          </a:xfrm>
          <a:prstGeom prst="rect">
            <a:avLst/>
          </a:prstGeom>
        </p:spPr>
        <p:txBody>
          <a:bodyPr wrap="square">
            <a:spAutoFit/>
          </a:bodyPr>
          <a:lstStyle/>
          <a:p>
            <a:pPr marL="465137" lvl="1" indent="-285750">
              <a:buFont typeface="Wingdings" panose="05000000000000000000" pitchFamily="2" charset="2"/>
              <a:buChar char="Ø"/>
            </a:pPr>
            <a:r>
              <a:rPr lang="en-US" sz="2000" dirty="0"/>
              <a:t>SQL Server supports the following lock modes:</a:t>
            </a:r>
          </a:p>
          <a:p>
            <a:pPr marL="922337" lvl="2" indent="-285750">
              <a:buFont typeface="Wingdings" panose="05000000000000000000" pitchFamily="2" charset="2"/>
              <a:buChar char="Ø"/>
            </a:pPr>
            <a:r>
              <a:rPr lang="en-US" sz="2000" dirty="0"/>
              <a:t>Shared locks</a:t>
            </a:r>
          </a:p>
          <a:p>
            <a:pPr marL="922337" lvl="2" indent="-285750">
              <a:buFont typeface="Wingdings" panose="05000000000000000000" pitchFamily="2" charset="2"/>
              <a:buChar char="Ø"/>
            </a:pPr>
            <a:r>
              <a:rPr lang="en-US" sz="2000" dirty="0"/>
              <a:t>Exclusive locks</a:t>
            </a:r>
          </a:p>
          <a:p>
            <a:pPr marL="922337" lvl="2" indent="-285750">
              <a:buFont typeface="Wingdings" panose="05000000000000000000" pitchFamily="2" charset="2"/>
              <a:buChar char="Ø"/>
            </a:pPr>
            <a:r>
              <a:rPr lang="en-US" sz="2000" dirty="0"/>
              <a:t>Update locks</a:t>
            </a:r>
          </a:p>
          <a:p>
            <a:pPr marL="922337" lvl="2" indent="-285750">
              <a:buFont typeface="Wingdings" panose="05000000000000000000" pitchFamily="2" charset="2"/>
              <a:buChar char="Ø"/>
            </a:pPr>
            <a:r>
              <a:rPr lang="en-US" sz="2000" dirty="0"/>
              <a:t>Intent locks</a:t>
            </a:r>
          </a:p>
          <a:p>
            <a:pPr marL="922337" lvl="2" indent="-285750">
              <a:buFont typeface="Wingdings" panose="05000000000000000000" pitchFamily="2" charset="2"/>
              <a:buChar char="Ø"/>
            </a:pPr>
            <a:r>
              <a:rPr lang="en-US" sz="2000" dirty="0"/>
              <a:t>Schema locks</a:t>
            </a:r>
          </a:p>
          <a:p>
            <a:pPr marL="922337" lvl="2" indent="-285750">
              <a:buFont typeface="Wingdings" panose="05000000000000000000" pitchFamily="2" charset="2"/>
              <a:buChar char="Ø"/>
            </a:pPr>
            <a:r>
              <a:rPr lang="en-US" sz="2000" dirty="0"/>
              <a:t>Bulk update locks</a:t>
            </a:r>
          </a:p>
          <a:p>
            <a:pPr marL="465137" lvl="1" indent="-285750">
              <a:buFont typeface="Wingdings" panose="05000000000000000000" pitchFamily="2" charset="2"/>
              <a:buChar char="Ø"/>
            </a:pPr>
            <a:endParaRPr lang="en-US" sz="2000" dirty="0"/>
          </a:p>
          <a:p>
            <a:pPr marL="522287" lvl="1" indent="-342900">
              <a:buFont typeface="Wingdings" panose="05000000000000000000" pitchFamily="2" charset="2"/>
              <a:buChar char="Ø"/>
            </a:pPr>
            <a:r>
              <a:rPr lang="en-US" sz="2000" dirty="0" smtClean="0">
                <a:cs typeface="Times New Roman" pitchFamily="18" charset="0"/>
              </a:rPr>
              <a:t>A </a:t>
            </a:r>
            <a:r>
              <a:rPr lang="en-US" sz="2000" dirty="0">
                <a:cs typeface="Times New Roman" pitchFamily="18" charset="0"/>
              </a:rPr>
              <a:t>deadlock is a situation where two users (or transactions) have locks on separate objects, and each user wants to acquire a lock on the other user’s object.</a:t>
            </a:r>
          </a:p>
          <a:p>
            <a:pPr marL="522287" lvl="1" indent="-342900">
              <a:buFont typeface="Wingdings" panose="05000000000000000000" pitchFamily="2" charset="2"/>
              <a:buChar char="Ø"/>
            </a:pPr>
            <a:r>
              <a:rPr lang="en-US" sz="2000" dirty="0">
                <a:cs typeface="Times New Roman" pitchFamily="18" charset="0"/>
              </a:rPr>
              <a:t>The database objects created in any of the .NET supported languages are called managed database objects.</a:t>
            </a:r>
            <a:endParaRPr lang="en-US" sz="2000" dirty="0"/>
          </a:p>
        </p:txBody>
      </p:sp>
      <p:sp>
        <p:nvSpPr>
          <p:cNvPr id="6" name="Text Box 3"/>
          <p:cNvSpPr txBox="1">
            <a:spLocks noChangeArrowheads="1"/>
          </p:cNvSpPr>
          <p:nvPr/>
        </p:nvSpPr>
        <p:spPr bwMode="auto">
          <a:xfrm>
            <a:off x="201293" y="228600"/>
            <a:ext cx="6858000" cy="584775"/>
          </a:xfrm>
          <a:prstGeom prst="rect">
            <a:avLst/>
          </a:prstGeom>
          <a:noFill/>
          <a:ln w="9525">
            <a:noFill/>
            <a:miter lim="800000"/>
            <a:headEnd/>
            <a:tailEnd/>
          </a:ln>
        </p:spPr>
        <p:txBody>
          <a:bodyPr>
            <a:spAutoFit/>
          </a:bodyPr>
          <a:lstStyle/>
          <a:p>
            <a:pPr>
              <a:spcBef>
                <a:spcPct val="50000"/>
              </a:spcBef>
            </a:pPr>
            <a:r>
              <a:rPr lang="en-US" sz="3200" b="1" dirty="0" smtClean="0">
                <a:latin typeface="Segoe UI" panose="020B0502040204020203" pitchFamily="34" charset="0"/>
                <a:ea typeface="Segoe UI" panose="020B0502040204020203" pitchFamily="34" charset="0"/>
                <a:cs typeface="Segoe UI" panose="020B0502040204020203" pitchFamily="34" charset="0"/>
              </a:rPr>
              <a:t>Summary(Contd.)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237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5"/>
          <p:cNvSpPr txBox="1">
            <a:spLocks noChangeArrowheads="1"/>
          </p:cNvSpPr>
          <p:nvPr/>
        </p:nvSpPr>
        <p:spPr bwMode="auto">
          <a:xfrm>
            <a:off x="2258854" y="2505075"/>
            <a:ext cx="3703320" cy="2246769"/>
          </a:xfrm>
          <a:prstGeom prst="rect">
            <a:avLst/>
          </a:prstGeom>
          <a:noFill/>
          <a:ln w="9525">
            <a:noFill/>
            <a:miter lim="800000"/>
            <a:headEnd/>
            <a:tailEnd/>
          </a:ln>
        </p:spPr>
        <p:txBody>
          <a:bodyPr>
            <a:spAutoFit/>
          </a:bodyPr>
          <a:lstStyle/>
          <a:p>
            <a:pPr marL="342900" indent="-342900">
              <a:buFontTx/>
              <a:buNone/>
            </a:pPr>
            <a:r>
              <a:rPr lang="en-US" sz="2000" b="1" dirty="0">
                <a:latin typeface="Arial" pitchFamily="34" charset="0"/>
              </a:rPr>
              <a:t>Banking Transaction</a:t>
            </a:r>
          </a:p>
          <a:p>
            <a:pPr marL="342900" indent="-342900">
              <a:buFontTx/>
              <a:buNone/>
            </a:pPr>
            <a:endParaRPr lang="en-US" sz="2000" b="1" dirty="0">
              <a:latin typeface="Arial" pitchFamily="34" charset="0"/>
            </a:endParaRPr>
          </a:p>
          <a:p>
            <a:pPr marL="342900" indent="-342900">
              <a:buFontTx/>
              <a:buAutoNum type="arabicPeriod"/>
            </a:pPr>
            <a:r>
              <a:rPr lang="en-US" sz="2000" b="1" dirty="0">
                <a:latin typeface="Arial" pitchFamily="34" charset="0"/>
              </a:rPr>
              <a:t>Debit</a:t>
            </a:r>
            <a:br>
              <a:rPr lang="en-US" sz="2000" b="1" dirty="0">
                <a:latin typeface="Arial" pitchFamily="34" charset="0"/>
              </a:rPr>
            </a:br>
            <a:endParaRPr lang="en-US" sz="2000" b="1" dirty="0">
              <a:latin typeface="Arial" pitchFamily="34" charset="0"/>
            </a:endParaRPr>
          </a:p>
          <a:p>
            <a:pPr marL="342900" indent="-342900">
              <a:buFontTx/>
              <a:buAutoNum type="arabicPeriod"/>
            </a:pPr>
            <a:r>
              <a:rPr lang="en-US" sz="2000" b="1" dirty="0">
                <a:latin typeface="Arial" pitchFamily="34" charset="0"/>
              </a:rPr>
              <a:t>Credit</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pic>
        <p:nvPicPr>
          <p:cNvPr id="49157" name="Picture 5"/>
          <p:cNvPicPr>
            <a:picLocks noChangeAspect="1" noChangeArrowheads="1"/>
          </p:cNvPicPr>
          <p:nvPr/>
        </p:nvPicPr>
        <p:blipFill>
          <a:blip r:embed="rId3" cstate="print"/>
          <a:srcRect/>
          <a:stretch>
            <a:fillRect/>
          </a:stretch>
        </p:blipFill>
        <p:spPr bwMode="auto">
          <a:xfrm>
            <a:off x="4839177" y="3108325"/>
            <a:ext cx="1015841" cy="533400"/>
          </a:xfrm>
          <a:prstGeom prst="rect">
            <a:avLst/>
          </a:prstGeom>
          <a:noFill/>
          <a:ln w="9525">
            <a:noFill/>
            <a:miter lim="800000"/>
            <a:headEnd/>
            <a:tailEnd/>
          </a:ln>
        </p:spPr>
      </p:pic>
      <p:sp>
        <p:nvSpPr>
          <p:cNvPr id="49159" name="Text Box 7"/>
          <p:cNvSpPr txBox="1">
            <a:spLocks noChangeArrowheads="1"/>
          </p:cNvSpPr>
          <p:nvPr/>
        </p:nvSpPr>
        <p:spPr bwMode="auto">
          <a:xfrm>
            <a:off x="4940280" y="3876676"/>
            <a:ext cx="595035" cy="720197"/>
          </a:xfrm>
          <a:prstGeom prst="rect">
            <a:avLst/>
          </a:prstGeom>
          <a:noFill/>
          <a:ln w="12700" algn="ctr">
            <a:noFill/>
            <a:miter lim="800000"/>
            <a:headEnd/>
            <a:tailEnd/>
          </a:ln>
          <a:effectLst/>
        </p:spPr>
        <p:txBody>
          <a:bodyPr wrap="none">
            <a:spAutoFit/>
          </a:bodyPr>
          <a:lstStyle/>
          <a:p>
            <a:pPr algn="ctr" eaLnBrk="0" hangingPunct="0">
              <a:lnSpc>
                <a:spcPct val="85000"/>
              </a:lnSpc>
              <a:buFontTx/>
              <a:buNone/>
              <a:defRPr/>
            </a:pPr>
            <a:r>
              <a:rPr lang="en-US" sz="4800" b="1" dirty="0">
                <a:solidFill>
                  <a:srgbClr val="FF0000"/>
                </a:solidFill>
                <a:effectLst>
                  <a:outerShdw blurRad="38100" dist="38100" dir="2700000" algn="tl">
                    <a:srgbClr val="C0C0C0"/>
                  </a:outerShdw>
                </a:effectLst>
                <a:latin typeface="Segoe" pitchFamily="34" charset="0"/>
              </a:rPr>
              <a:t>X</a:t>
            </a:r>
          </a:p>
        </p:txBody>
      </p:sp>
      <p:sp>
        <p:nvSpPr>
          <p:cNvPr id="7" name="TextBox 5"/>
          <p:cNvSpPr txBox="1">
            <a:spLocks noChangeArrowheads="1"/>
          </p:cNvSpPr>
          <p:nvPr/>
        </p:nvSpPr>
        <p:spPr bwMode="auto">
          <a:xfrm>
            <a:off x="7813834" y="3429000"/>
            <a:ext cx="4316254" cy="1015663"/>
          </a:xfrm>
          <a:prstGeom prst="rect">
            <a:avLst/>
          </a:prstGeom>
          <a:noFill/>
          <a:ln w="9525">
            <a:noFill/>
            <a:miter lim="800000"/>
            <a:headEnd/>
            <a:tailEnd/>
          </a:ln>
        </p:spPr>
        <p:txBody>
          <a:bodyPr>
            <a:spAutoFit/>
          </a:bodyPr>
          <a:lstStyle/>
          <a:p>
            <a:pPr marL="342900" indent="-342900">
              <a:buFontTx/>
              <a:buNone/>
            </a:pPr>
            <a:r>
              <a:rPr lang="en-US" sz="2000" b="1" dirty="0">
                <a:latin typeface="Arial" pitchFamily="34" charset="0"/>
              </a:rPr>
              <a:t>Transaction unsuccessful</a:t>
            </a:r>
          </a:p>
          <a:p>
            <a:pPr marL="342900" indent="-342900" algn="ctr">
              <a:buFontTx/>
              <a:buNone/>
            </a:pPr>
            <a:endParaRPr lang="en-US" sz="2000" dirty="0">
              <a:solidFill>
                <a:srgbClr val="C00000"/>
              </a:solidFill>
              <a:latin typeface="Arial" pitchFamily="34" charset="0"/>
            </a:endParaRPr>
          </a:p>
          <a:p>
            <a:pPr marL="342900" indent="-342900" algn="ctr">
              <a:buFontTx/>
              <a:buNone/>
            </a:pPr>
            <a:endParaRPr lang="en-US" sz="2000" dirty="0">
              <a:solidFill>
                <a:srgbClr val="C00000"/>
              </a:solidFill>
              <a:latin typeface="Arial" pitchFamily="34" charset="0"/>
            </a:endParaRPr>
          </a:p>
        </p:txBody>
      </p:sp>
      <p:sp>
        <p:nvSpPr>
          <p:cNvPr id="8" name="Text Box 3"/>
          <p:cNvSpPr txBox="1">
            <a:spLocks noChangeArrowheads="1"/>
          </p:cNvSpPr>
          <p:nvPr/>
        </p:nvSpPr>
        <p:spPr bwMode="auto">
          <a:xfrm>
            <a:off x="308610" y="711201"/>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ea typeface="Segoe UI" panose="020B0502040204020203" pitchFamily="34" charset="0"/>
                <a:cs typeface="Segoe UI" panose="020B0502040204020203" pitchFamily="34" charset="0"/>
              </a:rPr>
              <a:t>Implementing</a:t>
            </a:r>
            <a:r>
              <a:rPr lang="en-US" sz="3200" b="1" dirty="0">
                <a:cs typeface="Times New Roman" pitchFamily="18" charset="0"/>
              </a:rPr>
              <a:t> </a:t>
            </a:r>
            <a:r>
              <a:rPr lang="en-US" sz="3200" b="1" dirty="0" smtClean="0">
                <a:ea typeface="Segoe UI" panose="020B0502040204020203" pitchFamily="34" charset="0"/>
                <a:cs typeface="Segoe UI" panose="020B0502040204020203" pitchFamily="34" charset="0"/>
              </a:rPr>
              <a:t>Transactions (Contd.)</a:t>
            </a:r>
            <a:endParaRPr lang="en-US" sz="3200" b="1" dirty="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644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checkerboard(across)">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checkerboard(across)">
                                      <p:cBhvr>
                                        <p:cTn id="12" dur="500"/>
                                        <p:tgtEl>
                                          <p:spTgt spid="491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heckerboard(across)">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316595" y="138952"/>
            <a:ext cx="11830050" cy="584775"/>
          </a:xfrm>
          <a:prstGeom prst="rect">
            <a:avLst/>
          </a:prstGeom>
          <a:noFill/>
          <a:ln w="9525">
            <a:noFill/>
            <a:miter lim="800000"/>
            <a:headEnd/>
            <a:tailEnd/>
          </a:ln>
        </p:spPr>
        <p:txBody>
          <a:bodyPr>
            <a:spAutoFit/>
          </a:bodyPr>
          <a:lstStyle/>
          <a:p>
            <a:pPr>
              <a:spcBef>
                <a:spcPct val="50000"/>
              </a:spcBef>
              <a:buFontTx/>
              <a:buNone/>
            </a:pPr>
            <a:r>
              <a:rPr lang="en-US" sz="3200" b="1" dirty="0">
                <a:latin typeface="Segoe UI" panose="020B0502040204020203" pitchFamily="34" charset="0"/>
                <a:ea typeface="Segoe UI" panose="020B0502040204020203" pitchFamily="34" charset="0"/>
                <a:cs typeface="Segoe UI" panose="020B0502040204020203" pitchFamily="34" charset="0"/>
              </a:rPr>
              <a:t>Creating Transactions</a:t>
            </a:r>
          </a:p>
        </p:txBody>
      </p:sp>
      <p:sp>
        <p:nvSpPr>
          <p:cNvPr id="3" name="Rectangle 2"/>
          <p:cNvSpPr/>
          <p:nvPr/>
        </p:nvSpPr>
        <p:spPr>
          <a:xfrm>
            <a:off x="696812" y="990600"/>
            <a:ext cx="11049000" cy="707886"/>
          </a:xfrm>
          <a:prstGeom prst="rect">
            <a:avLst/>
          </a:prstGeom>
        </p:spPr>
        <p:txBody>
          <a:bodyPr wrap="square">
            <a:spAutoFit/>
          </a:bodyPr>
          <a:lstStyle/>
          <a:p>
            <a:pPr marL="342900" indent="-342900">
              <a:buFont typeface="Wingdings" panose="05000000000000000000" pitchFamily="2" charset="2"/>
              <a:buChar char="Ø"/>
            </a:pPr>
            <a:r>
              <a:rPr lang="en-US" sz="2000" dirty="0"/>
              <a:t>A </a:t>
            </a:r>
            <a:r>
              <a:rPr lang="en-US" sz="2000" i="1" dirty="0"/>
              <a:t>transaction </a:t>
            </a:r>
            <a:r>
              <a:rPr lang="en-US" sz="2000" dirty="0"/>
              <a:t>is a logical unit of work. Either all the work completes as a whole unit, or none</a:t>
            </a:r>
          </a:p>
          <a:p>
            <a:r>
              <a:rPr lang="en-US" sz="2000" dirty="0" smtClean="0"/>
              <a:t>     of </a:t>
            </a:r>
            <a:r>
              <a:rPr lang="en-US" sz="2000" dirty="0"/>
              <a:t>it does</a:t>
            </a:r>
          </a:p>
        </p:txBody>
      </p:sp>
      <p:sp>
        <p:nvSpPr>
          <p:cNvPr id="4" name="Rectangle 3"/>
          <p:cNvSpPr/>
          <p:nvPr/>
        </p:nvSpPr>
        <p:spPr>
          <a:xfrm>
            <a:off x="609600" y="1981200"/>
            <a:ext cx="4346126" cy="400110"/>
          </a:xfrm>
          <a:prstGeom prst="rect">
            <a:avLst/>
          </a:prstGeom>
        </p:spPr>
        <p:txBody>
          <a:bodyPr wrap="none">
            <a:spAutoFit/>
          </a:bodyPr>
          <a:lstStyle/>
          <a:p>
            <a:pPr marL="342900" indent="-342900">
              <a:buFont typeface="Wingdings" panose="05000000000000000000" pitchFamily="2" charset="2"/>
              <a:buChar char="Ø"/>
            </a:pPr>
            <a:r>
              <a:rPr lang="en-US" sz="2000" b="1" dirty="0"/>
              <a:t>ACID Properties of Transactions</a:t>
            </a:r>
          </a:p>
        </p:txBody>
      </p:sp>
      <p:sp>
        <p:nvSpPr>
          <p:cNvPr id="5" name="Rectangle 4"/>
          <p:cNvSpPr/>
          <p:nvPr/>
        </p:nvSpPr>
        <p:spPr>
          <a:xfrm>
            <a:off x="990600" y="2590800"/>
            <a:ext cx="10134600" cy="1015663"/>
          </a:xfrm>
          <a:prstGeom prst="rect">
            <a:avLst/>
          </a:prstGeom>
        </p:spPr>
        <p:txBody>
          <a:bodyPr wrap="square">
            <a:spAutoFit/>
          </a:bodyPr>
          <a:lstStyle/>
          <a:p>
            <a:r>
              <a:rPr lang="en-US" sz="2000" dirty="0"/>
              <a:t>In relational databases, the ACID acronym is used to describe the properties of transactions.</a:t>
            </a:r>
          </a:p>
          <a:p>
            <a:r>
              <a:rPr lang="en-US" sz="2000" dirty="0"/>
              <a:t>The ACID properties are:</a:t>
            </a:r>
          </a:p>
        </p:txBody>
      </p:sp>
      <p:sp>
        <p:nvSpPr>
          <p:cNvPr id="6" name="Rectangle 5"/>
          <p:cNvSpPr/>
          <p:nvPr/>
        </p:nvSpPr>
        <p:spPr>
          <a:xfrm>
            <a:off x="1981200" y="3810000"/>
            <a:ext cx="2180790" cy="1569660"/>
          </a:xfrm>
          <a:prstGeom prst="rect">
            <a:avLst/>
          </a:prstGeom>
        </p:spPr>
        <p:txBody>
          <a:bodyPr wrap="none">
            <a:spAutoFit/>
          </a:bodyPr>
          <a:lstStyle/>
          <a:p>
            <a:pPr marL="285750" indent="-285750">
              <a:buFont typeface="Wingdings" panose="05000000000000000000" pitchFamily="2" charset="2"/>
              <a:buChar char="Ø"/>
            </a:pPr>
            <a:r>
              <a:rPr lang="en-US" sz="2400" b="1" dirty="0" smtClean="0"/>
              <a:t>Atomicity</a:t>
            </a:r>
          </a:p>
          <a:p>
            <a:pPr marL="285750" indent="-285750">
              <a:buFont typeface="Wingdings" panose="05000000000000000000" pitchFamily="2" charset="2"/>
              <a:buChar char="Ø"/>
            </a:pPr>
            <a:r>
              <a:rPr lang="en-US" sz="2400" b="1" dirty="0" smtClean="0"/>
              <a:t>Consistency</a:t>
            </a:r>
          </a:p>
          <a:p>
            <a:pPr marL="285750" indent="-285750">
              <a:buFont typeface="Wingdings" panose="05000000000000000000" pitchFamily="2" charset="2"/>
              <a:buChar char="Ø"/>
            </a:pPr>
            <a:r>
              <a:rPr lang="en-US" sz="2400" b="1" dirty="0" smtClean="0"/>
              <a:t>Isolation</a:t>
            </a:r>
          </a:p>
          <a:p>
            <a:pPr marL="285750" indent="-285750">
              <a:buFont typeface="Wingdings" panose="05000000000000000000" pitchFamily="2" charset="2"/>
              <a:buChar char="Ø"/>
            </a:pPr>
            <a:r>
              <a:rPr lang="en-US" sz="2400" b="1" dirty="0"/>
              <a:t>Durability</a:t>
            </a:r>
            <a:endParaRPr lang="en-US" sz="2400" dirty="0"/>
          </a:p>
        </p:txBody>
      </p:sp>
    </p:spTree>
    <p:extLst>
      <p:ext uri="{BB962C8B-B14F-4D97-AF65-F5344CB8AC3E}">
        <p14:creationId xmlns:p14="http://schemas.microsoft.com/office/powerpoint/2010/main" val="137436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17212"/>
            <a:ext cx="7886070" cy="584775"/>
          </a:xfrm>
          <a:prstGeom prst="rect">
            <a:avLst/>
          </a:prstGeom>
        </p:spPr>
        <p:txBody>
          <a:bodyPr wrap="none">
            <a:spAutoFit/>
          </a:bodyPr>
          <a:lstStyle/>
          <a:p>
            <a:r>
              <a:rPr lang="en-US" sz="3200" b="1" dirty="0"/>
              <a:t>ACID Properties of </a:t>
            </a:r>
            <a:r>
              <a:rPr lang="en-US" sz="3200" b="1" dirty="0" smtClean="0"/>
              <a:t>Transactions(Contd.)</a:t>
            </a:r>
            <a:endParaRPr lang="en-US" sz="3200" b="1" dirty="0"/>
          </a:p>
        </p:txBody>
      </p:sp>
      <p:sp>
        <p:nvSpPr>
          <p:cNvPr id="3" name="Rectangle 2"/>
          <p:cNvSpPr/>
          <p:nvPr/>
        </p:nvSpPr>
        <p:spPr>
          <a:xfrm>
            <a:off x="1143000" y="1143000"/>
            <a:ext cx="9906000" cy="5632311"/>
          </a:xfrm>
          <a:prstGeom prst="rect">
            <a:avLst/>
          </a:prstGeom>
        </p:spPr>
        <p:txBody>
          <a:bodyPr wrap="square">
            <a:spAutoFit/>
          </a:bodyPr>
          <a:lstStyle/>
          <a:p>
            <a:pPr marL="285750" indent="-285750">
              <a:buFont typeface="Wingdings" panose="05000000000000000000" pitchFamily="2" charset="2"/>
              <a:buChar char="Ø"/>
            </a:pPr>
            <a:r>
              <a:rPr lang="en-US" sz="2000" b="1" dirty="0" smtClean="0"/>
              <a:t>Atomicity  :</a:t>
            </a:r>
          </a:p>
          <a:p>
            <a:r>
              <a:rPr lang="en-US" sz="2000" b="1" dirty="0" smtClean="0"/>
              <a:t>                </a:t>
            </a:r>
            <a:r>
              <a:rPr lang="en-US" sz="2000" dirty="0" smtClean="0"/>
              <a:t>Every </a:t>
            </a:r>
            <a:r>
              <a:rPr lang="en-US" sz="2000" dirty="0"/>
              <a:t>transaction is an atomic unit of work, meaning that all database</a:t>
            </a:r>
          </a:p>
          <a:p>
            <a:r>
              <a:rPr lang="en-US" sz="2000" dirty="0" smtClean="0"/>
              <a:t>                changes </a:t>
            </a:r>
            <a:r>
              <a:rPr lang="en-US" sz="2000" dirty="0"/>
              <a:t>in the transaction succeed or none of them succeed</a:t>
            </a:r>
            <a:r>
              <a:rPr lang="en-US" sz="2000" dirty="0" smtClean="0"/>
              <a:t>.</a:t>
            </a:r>
          </a:p>
          <a:p>
            <a:pPr marL="342900" indent="-342900">
              <a:buFont typeface="Wingdings" panose="05000000000000000000" pitchFamily="2" charset="2"/>
              <a:buChar char="Ø"/>
            </a:pPr>
            <a:r>
              <a:rPr lang="en-US" sz="2000" b="1" dirty="0" smtClean="0"/>
              <a:t>Consistency :</a:t>
            </a:r>
          </a:p>
          <a:p>
            <a:r>
              <a:rPr lang="en-US" sz="2000" dirty="0" smtClean="0"/>
              <a:t>                 Every </a:t>
            </a:r>
            <a:r>
              <a:rPr lang="en-US" sz="2000" dirty="0"/>
              <a:t>transaction, whether successful or not, leaves the database in a</a:t>
            </a:r>
          </a:p>
          <a:p>
            <a:r>
              <a:rPr lang="en-US" sz="2000" dirty="0" smtClean="0"/>
              <a:t>                 consistent </a:t>
            </a:r>
            <a:r>
              <a:rPr lang="en-US" sz="2000" dirty="0"/>
              <a:t>state as defined by all object and database constraints. If an </a:t>
            </a:r>
            <a:r>
              <a:rPr lang="en-US" sz="2000" dirty="0" smtClean="0"/>
              <a:t>     </a:t>
            </a:r>
          </a:p>
          <a:p>
            <a:r>
              <a:rPr lang="en-US" sz="2000" dirty="0"/>
              <a:t> </a:t>
            </a:r>
            <a:r>
              <a:rPr lang="en-US" sz="2000" dirty="0" smtClean="0"/>
              <a:t>                inconsistent state </a:t>
            </a:r>
            <a:r>
              <a:rPr lang="en-US" sz="2000" dirty="0"/>
              <a:t>results, SQL Server will roll back the transaction to </a:t>
            </a:r>
            <a:r>
              <a:rPr lang="en-US" sz="2000" dirty="0" smtClean="0"/>
              <a:t> </a:t>
            </a:r>
          </a:p>
          <a:p>
            <a:r>
              <a:rPr lang="en-US" sz="2000" dirty="0" smtClean="0"/>
              <a:t>                 maintain </a:t>
            </a:r>
            <a:r>
              <a:rPr lang="en-US" sz="2000" dirty="0"/>
              <a:t>a consistent </a:t>
            </a:r>
            <a:r>
              <a:rPr lang="en-US" sz="2000" dirty="0" smtClean="0"/>
              <a:t>state.</a:t>
            </a:r>
          </a:p>
          <a:p>
            <a:pPr marL="342900" indent="-342900">
              <a:buFont typeface="Wingdings" panose="05000000000000000000" pitchFamily="2" charset="2"/>
              <a:buChar char="Ø"/>
            </a:pPr>
            <a:r>
              <a:rPr lang="en-US" sz="2000" b="1" dirty="0" smtClean="0"/>
              <a:t>Isolation  :</a:t>
            </a:r>
          </a:p>
          <a:p>
            <a:r>
              <a:rPr lang="en-US" sz="2000" b="1" dirty="0"/>
              <a:t> </a:t>
            </a:r>
            <a:r>
              <a:rPr lang="en-US" sz="2000" b="1" dirty="0" smtClean="0"/>
              <a:t>               </a:t>
            </a:r>
            <a:r>
              <a:rPr lang="en-US" sz="2000" dirty="0" smtClean="0"/>
              <a:t>Every </a:t>
            </a:r>
            <a:r>
              <a:rPr lang="en-US" sz="2000" dirty="0"/>
              <a:t>transaction looks as though it occurs in isolation from other </a:t>
            </a:r>
            <a:r>
              <a:rPr lang="en-US" sz="2000" dirty="0" smtClean="0"/>
              <a:t>   </a:t>
            </a:r>
          </a:p>
          <a:p>
            <a:r>
              <a:rPr lang="en-US" sz="2000" dirty="0"/>
              <a:t> </a:t>
            </a:r>
            <a:r>
              <a:rPr lang="en-US" sz="2000" dirty="0" smtClean="0"/>
              <a:t>               transactions in </a:t>
            </a:r>
            <a:r>
              <a:rPr lang="en-US" sz="2000" dirty="0"/>
              <a:t>regard to database changes. The degree of isolation can </a:t>
            </a:r>
            <a:r>
              <a:rPr lang="en-US" sz="2000" dirty="0" smtClean="0"/>
              <a:t> </a:t>
            </a:r>
          </a:p>
          <a:p>
            <a:r>
              <a:rPr lang="en-US" sz="2000" dirty="0"/>
              <a:t> </a:t>
            </a:r>
            <a:r>
              <a:rPr lang="en-US" sz="2000" dirty="0" smtClean="0"/>
              <a:t>               vary </a:t>
            </a:r>
            <a:r>
              <a:rPr lang="en-US" sz="2000" dirty="0"/>
              <a:t>based on </a:t>
            </a:r>
            <a:r>
              <a:rPr lang="en-US" sz="2000" dirty="0" smtClean="0"/>
              <a:t>isolation level.</a:t>
            </a:r>
          </a:p>
          <a:p>
            <a:pPr marL="342900" indent="-342900">
              <a:buFont typeface="Wingdings" panose="05000000000000000000" pitchFamily="2" charset="2"/>
              <a:buChar char="Ø"/>
            </a:pPr>
            <a:r>
              <a:rPr lang="en-US" sz="2000" b="1" dirty="0" smtClean="0"/>
              <a:t>Durability :</a:t>
            </a:r>
          </a:p>
          <a:p>
            <a:r>
              <a:rPr lang="en-US" sz="2000" dirty="0" smtClean="0"/>
              <a:t>               Every </a:t>
            </a:r>
            <a:r>
              <a:rPr lang="en-US" sz="2000" dirty="0"/>
              <a:t>transaction endures through an interruption of service. When</a:t>
            </a:r>
          </a:p>
          <a:p>
            <a:r>
              <a:rPr lang="en-US" sz="2000" dirty="0" smtClean="0"/>
              <a:t>               service </a:t>
            </a:r>
            <a:r>
              <a:rPr lang="en-US" sz="2000" dirty="0"/>
              <a:t>is restored, all committed transactions are rolled forward </a:t>
            </a:r>
            <a:r>
              <a:rPr lang="en-US" sz="2000" dirty="0" smtClean="0"/>
              <a:t>    </a:t>
            </a:r>
          </a:p>
          <a:p>
            <a:r>
              <a:rPr lang="en-US" sz="2000" dirty="0"/>
              <a:t> </a:t>
            </a:r>
            <a:r>
              <a:rPr lang="en-US" sz="2000" dirty="0" smtClean="0"/>
              <a:t>              (</a:t>
            </a:r>
            <a:r>
              <a:rPr lang="en-US" sz="2000" dirty="0"/>
              <a:t>committed </a:t>
            </a:r>
            <a:r>
              <a:rPr lang="en-US" sz="2000" dirty="0" smtClean="0"/>
              <a:t>changes to </a:t>
            </a:r>
            <a:r>
              <a:rPr lang="en-US" sz="2000" dirty="0"/>
              <a:t>the database are completed) and all </a:t>
            </a:r>
            <a:endParaRPr lang="en-US" sz="2000" dirty="0" smtClean="0"/>
          </a:p>
          <a:p>
            <a:r>
              <a:rPr lang="en-US" sz="2000" dirty="0"/>
              <a:t> </a:t>
            </a:r>
            <a:r>
              <a:rPr lang="en-US" sz="2000" dirty="0" smtClean="0"/>
              <a:t>              uncommitted </a:t>
            </a:r>
            <a:r>
              <a:rPr lang="en-US" sz="2000" dirty="0"/>
              <a:t>transactions are rolled back (</a:t>
            </a:r>
            <a:r>
              <a:rPr lang="en-US" sz="2000" dirty="0" smtClean="0"/>
              <a:t>uncommitted changes are </a:t>
            </a:r>
          </a:p>
          <a:p>
            <a:r>
              <a:rPr lang="en-US" sz="2000" dirty="0" smtClean="0"/>
              <a:t>               removed).</a:t>
            </a:r>
            <a:endParaRPr lang="en-US" sz="2000" dirty="0"/>
          </a:p>
        </p:txBody>
      </p:sp>
    </p:spTree>
    <p:extLst>
      <p:ext uri="{BB962C8B-B14F-4D97-AF65-F5344CB8AC3E}">
        <p14:creationId xmlns:p14="http://schemas.microsoft.com/office/powerpoint/2010/main" val="205026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53425"/>
            <a:ext cx="4014240" cy="584775"/>
          </a:xfrm>
          <a:prstGeom prst="rect">
            <a:avLst/>
          </a:prstGeom>
        </p:spPr>
        <p:txBody>
          <a:bodyPr wrap="none">
            <a:spAutoFit/>
          </a:bodyPr>
          <a:lstStyle/>
          <a:p>
            <a:r>
              <a:rPr lang="en-US" sz="3200" dirty="0"/>
              <a:t>Types of Transactions</a:t>
            </a:r>
          </a:p>
        </p:txBody>
      </p:sp>
      <p:sp>
        <p:nvSpPr>
          <p:cNvPr id="3" name="Rectangle 2"/>
          <p:cNvSpPr/>
          <p:nvPr/>
        </p:nvSpPr>
        <p:spPr>
          <a:xfrm>
            <a:off x="838200" y="1174635"/>
            <a:ext cx="5464958" cy="400110"/>
          </a:xfrm>
          <a:prstGeom prst="rect">
            <a:avLst/>
          </a:prstGeom>
        </p:spPr>
        <p:txBody>
          <a:bodyPr wrap="none">
            <a:spAutoFit/>
          </a:bodyPr>
          <a:lstStyle/>
          <a:p>
            <a:r>
              <a:rPr lang="en-US" sz="2000" dirty="0"/>
              <a:t>SQL Server has two basic types of transactions</a:t>
            </a:r>
            <a:r>
              <a:rPr lang="en-US" dirty="0"/>
              <a:t>:</a:t>
            </a:r>
          </a:p>
        </p:txBody>
      </p:sp>
      <p:sp>
        <p:nvSpPr>
          <p:cNvPr id="4" name="Rectangle 3"/>
          <p:cNvSpPr/>
          <p:nvPr/>
        </p:nvSpPr>
        <p:spPr>
          <a:xfrm>
            <a:off x="1059407" y="1766170"/>
            <a:ext cx="3060710" cy="2246769"/>
          </a:xfrm>
          <a:prstGeom prst="rect">
            <a:avLst/>
          </a:prstGeom>
        </p:spPr>
        <p:txBody>
          <a:bodyPr wrap="none">
            <a:spAutoFit/>
          </a:bodyPr>
          <a:lstStyle/>
          <a:p>
            <a:pPr marL="342900" indent="-342900">
              <a:buFont typeface="Wingdings" panose="05000000000000000000" pitchFamily="2" charset="2"/>
              <a:buChar char="Ø"/>
            </a:pPr>
            <a:r>
              <a:rPr lang="en-US" sz="2000" b="1" i="1" dirty="0"/>
              <a:t>System </a:t>
            </a:r>
            <a:r>
              <a:rPr lang="en-US" sz="2000" b="1" i="1" dirty="0" smtClean="0"/>
              <a:t>transactions :</a:t>
            </a:r>
          </a:p>
          <a:p>
            <a:r>
              <a:rPr lang="en-US" sz="2000" dirty="0" smtClean="0"/>
              <a:t>                 </a:t>
            </a:r>
            <a:endParaRPr lang="en-US" sz="2000" dirty="0"/>
          </a:p>
          <a:p>
            <a:endParaRPr lang="en-US" sz="2000" dirty="0" smtClean="0"/>
          </a:p>
          <a:p>
            <a:endParaRPr lang="en-US" sz="2000" dirty="0"/>
          </a:p>
          <a:p>
            <a:endParaRPr lang="en-US" sz="2000" dirty="0" smtClean="0"/>
          </a:p>
          <a:p>
            <a:pPr marL="342900" indent="-342900">
              <a:buFont typeface="Wingdings" panose="05000000000000000000" pitchFamily="2" charset="2"/>
              <a:buChar char="Ø"/>
            </a:pPr>
            <a:r>
              <a:rPr lang="en-US" sz="2000" b="1" i="1" dirty="0"/>
              <a:t>User </a:t>
            </a:r>
            <a:r>
              <a:rPr lang="en-US" sz="2000" b="1" i="1" dirty="0" smtClean="0"/>
              <a:t>transactions  :</a:t>
            </a:r>
          </a:p>
          <a:p>
            <a:r>
              <a:rPr lang="en-US" sz="2000" dirty="0" smtClean="0"/>
              <a:t>                  </a:t>
            </a:r>
            <a:endParaRPr lang="en-US" sz="2000" dirty="0"/>
          </a:p>
        </p:txBody>
      </p:sp>
      <p:sp>
        <p:nvSpPr>
          <p:cNvPr id="5" name="Rectangle 4"/>
          <p:cNvSpPr/>
          <p:nvPr/>
        </p:nvSpPr>
        <p:spPr>
          <a:xfrm>
            <a:off x="2226458" y="5047565"/>
            <a:ext cx="8153400" cy="646331"/>
          </a:xfrm>
          <a:prstGeom prst="rect">
            <a:avLst/>
          </a:prstGeom>
        </p:spPr>
        <p:txBody>
          <a:bodyPr wrap="square">
            <a:spAutoFit/>
          </a:bodyPr>
          <a:lstStyle/>
          <a:p>
            <a:pPr marL="285750" indent="-285750">
              <a:buFont typeface="Wingdings" panose="05000000000000000000" pitchFamily="2" charset="2"/>
              <a:buChar char="Ø"/>
            </a:pPr>
            <a:r>
              <a:rPr lang="en-US" dirty="0"/>
              <a:t>You can </a:t>
            </a:r>
            <a:r>
              <a:rPr lang="en-US" dirty="0" smtClean="0"/>
              <a:t>observe the </a:t>
            </a:r>
            <a:r>
              <a:rPr lang="en-US" dirty="0"/>
              <a:t>names of transactions by inspecting the name column of the dynamic </a:t>
            </a:r>
            <a:r>
              <a:rPr lang="en-US" dirty="0" smtClean="0"/>
              <a:t>management view </a:t>
            </a:r>
            <a:r>
              <a:rPr lang="en-US" dirty="0"/>
              <a:t>(DMV) </a:t>
            </a:r>
            <a:r>
              <a:rPr lang="en-US" dirty="0" err="1"/>
              <a:t>sys.dm_tran_active_transactions</a:t>
            </a:r>
            <a:r>
              <a:rPr lang="en-US" dirty="0"/>
              <a:t>.</a:t>
            </a:r>
          </a:p>
        </p:txBody>
      </p:sp>
      <p:sp>
        <p:nvSpPr>
          <p:cNvPr id="6" name="Rectangle 5"/>
          <p:cNvSpPr/>
          <p:nvPr/>
        </p:nvSpPr>
        <p:spPr>
          <a:xfrm>
            <a:off x="2133600" y="4007720"/>
            <a:ext cx="8915400" cy="1015663"/>
          </a:xfrm>
          <a:prstGeom prst="rect">
            <a:avLst/>
          </a:prstGeom>
        </p:spPr>
        <p:txBody>
          <a:bodyPr wrap="square">
            <a:spAutoFit/>
          </a:bodyPr>
          <a:lstStyle/>
          <a:p>
            <a:pPr marL="342900" indent="-342900">
              <a:buFont typeface="Wingdings" panose="05000000000000000000" pitchFamily="2" charset="2"/>
              <a:buChar char="Ø"/>
            </a:pPr>
            <a:r>
              <a:rPr lang="en-US" sz="2000" dirty="0" smtClean="0"/>
              <a:t>These </a:t>
            </a:r>
            <a:r>
              <a:rPr lang="en-US" sz="2000" dirty="0"/>
              <a:t>are transactions created by users in the process of changing</a:t>
            </a:r>
          </a:p>
          <a:p>
            <a:r>
              <a:rPr lang="en-US" sz="2000" dirty="0"/>
              <a:t>     </a:t>
            </a:r>
            <a:r>
              <a:rPr lang="en-US" sz="2000" dirty="0" smtClean="0"/>
              <a:t> </a:t>
            </a:r>
            <a:r>
              <a:rPr lang="en-US" sz="2000" dirty="0"/>
              <a:t>and even reading data, whether automatically, implicitly, </a:t>
            </a:r>
            <a:r>
              <a:rPr lang="en-US" sz="2000" dirty="0" smtClean="0"/>
              <a:t>or explicitly</a:t>
            </a:r>
            <a:r>
              <a:rPr lang="en-US" sz="2000" dirty="0"/>
              <a:t>.</a:t>
            </a:r>
          </a:p>
          <a:p>
            <a:pPr marL="342900" indent="-342900">
              <a:buFont typeface="Wingdings" panose="05000000000000000000" pitchFamily="2" charset="2"/>
              <a:buChar char="Ø"/>
            </a:pPr>
            <a:r>
              <a:rPr lang="en-US" sz="2000" dirty="0"/>
              <a:t> </a:t>
            </a:r>
            <a:r>
              <a:rPr lang="en-US" sz="2000" dirty="0" smtClean="0"/>
              <a:t>The </a:t>
            </a:r>
            <a:r>
              <a:rPr lang="en-US" sz="2000" dirty="0"/>
              <a:t>default name for user transactions is </a:t>
            </a:r>
            <a:r>
              <a:rPr lang="en-US" sz="2000" i="1" dirty="0" err="1"/>
              <a:t>user_transaction</a:t>
            </a:r>
            <a:endParaRPr lang="en-US" sz="2000" dirty="0"/>
          </a:p>
        </p:txBody>
      </p:sp>
      <p:sp>
        <p:nvSpPr>
          <p:cNvPr id="7" name="Rectangle 6"/>
          <p:cNvSpPr/>
          <p:nvPr/>
        </p:nvSpPr>
        <p:spPr>
          <a:xfrm>
            <a:off x="2133600" y="2244247"/>
            <a:ext cx="7543800" cy="923330"/>
          </a:xfrm>
          <a:prstGeom prst="rect">
            <a:avLst/>
          </a:prstGeom>
        </p:spPr>
        <p:txBody>
          <a:bodyPr wrap="square">
            <a:spAutoFit/>
          </a:bodyPr>
          <a:lstStyle/>
          <a:p>
            <a:pPr marL="285750" indent="-285750">
              <a:buFont typeface="Wingdings" panose="05000000000000000000" pitchFamily="2" charset="2"/>
              <a:buChar char="Ø"/>
            </a:pPr>
            <a:r>
              <a:rPr lang="en-US" dirty="0"/>
              <a:t>SQL Server maintains all its internal persistent system tables </a:t>
            </a:r>
            <a:r>
              <a:rPr lang="en-US" dirty="0" smtClean="0"/>
              <a:t>by using </a:t>
            </a:r>
            <a:r>
              <a:rPr lang="en-US" dirty="0"/>
              <a:t>transactions that it classifies as system transactions. These transactions are </a:t>
            </a:r>
            <a:r>
              <a:rPr lang="en-US" dirty="0" smtClean="0"/>
              <a:t>not </a:t>
            </a:r>
            <a:r>
              <a:rPr lang="en-US" dirty="0"/>
              <a:t>under user control.</a:t>
            </a:r>
          </a:p>
        </p:txBody>
      </p:sp>
    </p:spTree>
    <p:extLst>
      <p:ext uri="{BB962C8B-B14F-4D97-AF65-F5344CB8AC3E}">
        <p14:creationId xmlns:p14="http://schemas.microsoft.com/office/powerpoint/2010/main" val="64649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9CCAA88-9560-4C71-8223-1C1E4FE19E94}">
  <ds:schemaRefs>
    <ds:schemaRef ds:uri="http://schemas.microsoft.com/sharepoint/v3/contenttype/forms"/>
  </ds:schemaRefs>
</ds:datastoreItem>
</file>

<file path=customXml/itemProps2.xml><?xml version="1.0" encoding="utf-8"?>
<ds:datastoreItem xmlns:ds="http://schemas.openxmlformats.org/officeDocument/2006/customXml" ds:itemID="{952FCF1A-8ACC-4CA5-A305-2B4881696B66}">
  <ds:schemaRefs>
    <ds:schemaRef ds:uri="http://purl.org/dc/dcmitype/"/>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CAB28FD-1DEB-48E6-BC39-33624BB1C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2641</TotalTime>
  <Words>2985</Words>
  <Application>Microsoft Office PowerPoint</Application>
  <PresentationFormat>Custom</PresentationFormat>
  <Paragraphs>757</Paragraphs>
  <Slides>57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ＭＳ Ｐゴシック</vt:lpstr>
      <vt:lpstr>Arial</vt:lpstr>
      <vt:lpstr>Arial </vt:lpstr>
      <vt:lpstr>Calibri</vt:lpstr>
      <vt:lpstr>Segoe</vt:lpstr>
      <vt:lpstr>Segoe UI</vt:lpstr>
      <vt:lpstr>Segoe UI Light</vt:lpstr>
      <vt:lpstr>Tahoma</vt:lpstr>
      <vt:lpstr>Times New Roman</vt:lpstr>
      <vt:lpstr>Wingdings</vt:lpstr>
      <vt:lpstr>Build_Template_16x9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309</cp:revision>
  <dcterms:created xsi:type="dcterms:W3CDTF">2015-03-19T06:19:49Z</dcterms:created>
  <dcterms:modified xsi:type="dcterms:W3CDTF">2016-06-17T05:47:56Z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