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8"/>
  </p:notesMasterIdLst>
  <p:sldIdLst>
    <p:sldId id="301" r:id="rId5"/>
    <p:sldId id="267" r:id="rId6"/>
    <p:sldId id="268" r:id="rId7"/>
    <p:sldId id="269" r:id="rId8"/>
    <p:sldId id="270" r:id="rId9"/>
    <p:sldId id="271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2" r:id="rId28"/>
    <p:sldId id="291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</p:sldIdLst>
  <p:sldSz cx="12344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8" y="138"/>
      </p:cViewPr>
      <p:guideLst>
        <p:guide orient="horz" pos="2160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0D723-8A7D-4E0F-9CF9-9A9181C4F0B3}" type="datetimeFigureOut">
              <a:rPr lang="en-US" smtClean="0"/>
              <a:t>5/18/2016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685800"/>
            <a:ext cx="61722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B9C04-D52B-4659-ACEC-19BC50E08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3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Color 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2605" y="5670380"/>
            <a:ext cx="11799191" cy="896552"/>
          </a:xfrm>
        </p:spPr>
        <p:txBody>
          <a:bodyPr lIns="150586" tIns="120468" rIns="150586" bIns="120468" anchor="b">
            <a:noAutofit/>
          </a:bodyPr>
          <a:lstStyle>
            <a:lvl1pPr>
              <a:defRPr sz="1600" baseline="0">
                <a:latin typeface="+mn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2609" y="2084174"/>
            <a:ext cx="11799190" cy="894996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6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_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Rationale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7965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Topics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7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24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" y="228600"/>
            <a:ext cx="11799191" cy="896552"/>
          </a:xfrm>
        </p:spPr>
        <p:txBody>
          <a:bodyPr lIns="150586" tIns="120468" rIns="150586" bIns="120468" anchor="ctr">
            <a:noAutofit/>
          </a:bodyPr>
          <a:lstStyle>
            <a:lvl1pPr>
              <a:lnSpc>
                <a:spcPct val="90000"/>
              </a:lnSpc>
              <a:defRPr sz="5400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 pitchFamily="34" charset="0"/>
                <a:cs typeface="Segoe UI Light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11201400" cy="5334000"/>
          </a:xfrm>
        </p:spPr>
        <p:txBody>
          <a:bodyPr vert="horz" wrap="square" lIns="150586" tIns="120468" rIns="150586" bIns="120468" rtlCol="0" anchor="ctr">
            <a:noAutofit/>
          </a:bodyPr>
          <a:lstStyle>
            <a:lvl1pPr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903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2605" y="1187623"/>
            <a:ext cx="11799191" cy="53777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7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903126" y="2084172"/>
            <a:ext cx="8168672" cy="4482760"/>
          </a:xfrm>
        </p:spPr>
        <p:txBody>
          <a:bodyPr lIns="150586" tIns="120468" rIns="150586" bIns="120468">
            <a:noAutofit/>
          </a:bodyPr>
          <a:lstStyle>
            <a:lvl1pPr>
              <a:defRPr sz="3000"/>
            </a:lvl1pPr>
            <a:lvl2pPr>
              <a:defRPr sz="2300"/>
            </a:lvl2pPr>
            <a:lvl3pPr>
              <a:defRPr sz="2000"/>
            </a:lvl3pPr>
            <a:lvl4pPr>
              <a:defRPr sz="1600"/>
            </a:lvl4pPr>
            <a:lvl5pPr>
              <a:defRPr sz="15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72605" y="2084172"/>
            <a:ext cx="2722891" cy="4482760"/>
          </a:xfrm>
        </p:spPr>
        <p:txBody>
          <a:bodyPr lIns="150586" tIns="120468" rIns="150586" bIns="120468">
            <a:noAutofit/>
          </a:bodyPr>
          <a:lstStyle>
            <a:lvl1pPr algn="l" defTabSz="752736" rtl="0" eaLnBrk="1" latinLnBrk="0" hangingPunct="1">
              <a:spcBef>
                <a:spcPct val="0"/>
              </a:spcBef>
              <a:buNone/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  <a:lvl2pPr algn="l" defTabSz="752736" rtl="0" eaLnBrk="1" latinLnBrk="0" hangingPunct="1">
              <a:spcBef>
                <a:spcPct val="0"/>
              </a:spcBef>
              <a:buNone/>
              <a:defRPr lang="en-US" sz="13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2pPr>
            <a:lvl3pPr marL="188184" indent="0" algn="l" defTabSz="752736" rtl="0" eaLnBrk="1" latinLnBrk="0" hangingPunct="1">
              <a:spcBef>
                <a:spcPct val="0"/>
              </a:spcBef>
              <a:buNone/>
              <a:defRPr lang="en-US" sz="13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3pPr>
            <a:lvl4pPr marL="376367" indent="0" algn="l" defTabSz="752736" rtl="0" eaLnBrk="1" latinLnBrk="0" hangingPunct="1">
              <a:spcBef>
                <a:spcPct val="0"/>
              </a:spcBef>
              <a:buNone/>
              <a:defRPr lang="en-US" sz="13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4pPr>
            <a:lvl5pPr marL="608984" indent="0" algn="l" defTabSz="752736" rtl="0" eaLnBrk="1" latinLnBrk="0" hangingPunct="1">
              <a:spcBef>
                <a:spcPct val="0"/>
              </a:spcBef>
              <a:buNone/>
              <a:defRPr lang="en-US" sz="13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5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0237" y="2084174"/>
            <a:ext cx="9983932" cy="894996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65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2605" y="2084175"/>
            <a:ext cx="2722891" cy="4481203"/>
          </a:xfrm>
        </p:spPr>
        <p:txBody>
          <a:bodyPr vert="horz" lIns="150586" tIns="120468" rIns="150586" bIns="120468" rtlCol="0">
            <a:noAutofit/>
          </a:bodyPr>
          <a:lstStyle>
            <a:lvl1pPr>
              <a:defRPr lang="en-US" sz="2000" dirty="0" smtClean="0">
                <a:latin typeface="+mn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65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2605" y="1187623"/>
            <a:ext cx="2722891" cy="5377755"/>
          </a:xfrm>
        </p:spPr>
        <p:txBody>
          <a:bodyPr lIns="150586" tIns="120468" rIns="150586" bIns="120468"/>
          <a:lstStyle>
            <a:lvl1pPr>
              <a:defRPr lang="en-US" sz="2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j-ea"/>
                <a:cs typeface="+mj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1663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718391" y="2980724"/>
            <a:ext cx="6353412" cy="896552"/>
          </a:xfrm>
        </p:spPr>
        <p:txBody>
          <a:bodyPr wrap="square" lIns="150586" tIns="120468" rIns="150586" bIns="120468" anchor="ctr">
            <a:noAutofit/>
          </a:bodyPr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1344"/>
              </a:spcAft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672"/>
              </a:spcBef>
              <a:defRPr sz="1600">
                <a:solidFill>
                  <a:srgbClr val="FFFFFF"/>
                </a:solidFill>
              </a:defRPr>
            </a:lvl5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2605" y="1194773"/>
            <a:ext cx="4538151" cy="4468460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204745" tIns="0" rIns="204745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6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02372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735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718391" y="2980724"/>
            <a:ext cx="6353412" cy="896552"/>
          </a:xfrm>
        </p:spPr>
        <p:txBody>
          <a:bodyPr vert="horz" wrap="square" lIns="150586" tIns="120468" rIns="150586" bIns="120468" rtlCol="0" anchor="ctr">
            <a:noAutofit/>
          </a:bodyPr>
          <a:lstStyle>
            <a:lvl1pPr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spcAft>
                <a:spcPts val="1344"/>
              </a:spcAft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2607" y="1187620"/>
            <a:ext cx="4552674" cy="4482760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rgbClr val="969696">
              <a:alpha val="80000"/>
            </a:srgbClr>
          </a:solidFill>
          <a:ln>
            <a:noFill/>
          </a:ln>
          <a:extLst/>
        </p:spPr>
        <p:txBody>
          <a:bodyPr vert="horz" wrap="square" lIns="204745" tIns="0" rIns="204745" bIns="0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3600" kern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02372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2611" y="291070"/>
            <a:ext cx="11799190" cy="896552"/>
          </a:xfrm>
        </p:spPr>
        <p:txBody>
          <a:bodyPr vert="horz" lIns="150586" tIns="37646" rIns="150586" bIns="37646" rtlCol="0" anchor="t">
            <a:noAutofit/>
          </a:bodyPr>
          <a:lstStyle>
            <a:lvl1pPr>
              <a:defRPr lang="en-US" sz="4000" dirty="0" smtClean="0"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860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04800" y="1371600"/>
            <a:ext cx="11201400" cy="5334000"/>
          </a:xfrm>
        </p:spPr>
        <p:txBody>
          <a:bodyPr vert="horz" wrap="square" lIns="150586" tIns="120468" rIns="150586" bIns="120468" rtlCol="0" anchor="ctr">
            <a:noAutofit/>
          </a:bodyPr>
          <a:lstStyle>
            <a:lvl1pPr>
              <a:defRPr lang="en-US" sz="30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752736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70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72605" y="1187620"/>
            <a:ext cx="11799191" cy="5379314"/>
          </a:xfrm>
          <a:prstGeom prst="rect">
            <a:avLst/>
          </a:prstGeom>
        </p:spPr>
        <p:txBody>
          <a:bodyPr vert="horz" lIns="150602" tIns="120481" rIns="150602" bIns="120481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72608" y="292625"/>
            <a:ext cx="11799190" cy="894996"/>
          </a:xfrm>
          <a:prstGeom prst="rect">
            <a:avLst/>
          </a:prstGeom>
        </p:spPr>
        <p:txBody>
          <a:bodyPr vert="horz" lIns="150602" tIns="37650" rIns="150602" bIns="3765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8610" y="6356353"/>
            <a:ext cx="120357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Odessa 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2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9" r:id="rId11"/>
    <p:sldLayoutId id="2147483680" r:id="rId12"/>
    <p:sldLayoutId id="2147483676" r:id="rId13"/>
  </p:sldLayoutIdLst>
  <p:hf sldNum="0" hdr="0" dt="0"/>
  <p:txStyles>
    <p:titleStyle>
      <a:lvl1pPr algn="l" defTabSz="752816" rtl="0" eaLnBrk="1" latinLnBrk="0" hangingPunct="1">
        <a:spcBef>
          <a:spcPct val="0"/>
        </a:spcBef>
        <a:buNone/>
        <a:defRPr sz="4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j-ea"/>
          <a:cs typeface="+mj-cs"/>
        </a:defRPr>
      </a:lvl1pPr>
    </p:titleStyle>
    <p:bodyStyle>
      <a:lvl1pPr marL="0" indent="0" algn="l" defTabSz="752816" rtl="0" eaLnBrk="1" latinLnBrk="0" hangingPunct="1">
        <a:spcBef>
          <a:spcPct val="20000"/>
        </a:spcBef>
        <a:buFont typeface="Arial" pitchFamily="34" charset="0"/>
        <a:buNone/>
        <a:defRPr sz="3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0" indent="0" algn="l" defTabSz="752816" rtl="0" eaLnBrk="1" latinLnBrk="0" hangingPunct="1">
        <a:spcBef>
          <a:spcPct val="20000"/>
        </a:spcBef>
        <a:buFont typeface="Arial" pitchFamily="34" charset="0"/>
        <a:buNone/>
        <a:defRPr sz="23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376407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609049" indent="-232641" algn="l" defTabSz="752816" rtl="0" eaLnBrk="1" latinLnBrk="0" hangingPunct="1">
        <a:spcBef>
          <a:spcPct val="20000"/>
        </a:spcBef>
        <a:buFont typeface="Arial" pitchFamily="34" charset="0"/>
        <a:buChar char="–"/>
        <a:defRPr sz="16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850839" indent="-241789" algn="l" defTabSz="752816" rtl="0" eaLnBrk="1" latinLnBrk="0" hangingPunct="1">
        <a:spcBef>
          <a:spcPct val="20000"/>
        </a:spcBef>
        <a:buFont typeface="Arial" pitchFamily="34" charset="0"/>
        <a:buChar char="»"/>
        <a:defRPr sz="1500" kern="120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070243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46650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058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99465" indent="-188204" algn="l" defTabSz="752816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76407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52816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29224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05631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2039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58447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34855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11262" algn="l" defTabSz="752816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2400"/>
            <a:ext cx="11799191" cy="896552"/>
          </a:xfrm>
        </p:spPr>
        <p:txBody>
          <a:bodyPr/>
          <a:lstStyle/>
          <a:p>
            <a:r>
              <a:rPr lang="en-US" sz="3600" dirty="0" smtClean="0"/>
              <a:t>Topics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04800" y="1066800"/>
            <a:ext cx="11734800" cy="5181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DataTypes used in </a:t>
            </a:r>
            <a:r>
              <a:rPr lang="en-US" sz="2400" dirty="0" err="1" smtClean="0">
                <a:latin typeface="+mn-lt"/>
              </a:rPr>
              <a:t>Sql</a:t>
            </a:r>
            <a:r>
              <a:rPr lang="en-US" sz="2400" dirty="0" smtClean="0">
                <a:latin typeface="+mn-lt"/>
              </a:rPr>
              <a:t>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Retrieve the Data by using Various operators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Filtering with various Predicates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n-lt"/>
              </a:rPr>
              <a:t>Customizing the Data</a:t>
            </a:r>
          </a:p>
          <a:p>
            <a:endParaRPr lang="en-US" sz="2400" dirty="0" smtClean="0">
              <a:latin typeface="+mn-lt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0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0476" y="152400"/>
            <a:ext cx="11332923" cy="365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cs typeface="Times New Roman" pitchFamily="18" charset="0"/>
              </a:rPr>
              <a:t>Customizing the display</a:t>
            </a:r>
            <a:r>
              <a:rPr lang="en-US" sz="3200" dirty="0" smtClean="0">
                <a:cs typeface="Times New Roman" pitchFamily="18" charset="0"/>
              </a:rPr>
              <a:t>:</a:t>
            </a:r>
          </a:p>
          <a:p>
            <a:endParaRPr lang="en-US" sz="2400" dirty="0">
              <a:cs typeface="Times New Roman" pitchFamily="18" charset="0"/>
            </a:endParaRPr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Consider the following example that displays the Department ID and Department Names from the Department table of the </a:t>
            </a:r>
            <a:r>
              <a:rPr lang="en-US" sz="2400" dirty="0" err="1">
                <a:cs typeface="Times New Roman" pitchFamily="18" charset="0"/>
              </a:rPr>
              <a:t>AdventureWorks</a:t>
            </a:r>
            <a:r>
              <a:rPr lang="en-US" sz="2400" dirty="0">
                <a:cs typeface="Times New Roman" pitchFamily="18" charset="0"/>
              </a:rPr>
              <a:t> database. </a:t>
            </a:r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The report should contain column headings different from those given in the table, as shown in the following figure</a:t>
            </a:r>
            <a:r>
              <a:rPr lang="en-US" sz="2400" dirty="0" smtClean="0">
                <a:solidFill>
                  <a:schemeClr val="accent2"/>
                </a:solidFill>
                <a:cs typeface="Times New Roman" pitchFamily="18" charset="0"/>
              </a:rPr>
              <a:t>.</a:t>
            </a:r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028330"/>
            <a:ext cx="4343400" cy="96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 bwMode="auto">
          <a:xfrm>
            <a:off x="457722" y="4223404"/>
            <a:ext cx="5181600" cy="1251228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28" y="4339361"/>
            <a:ext cx="4449871" cy="1163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ounded Rectangle 8"/>
          <p:cNvSpPr/>
          <p:nvPr/>
        </p:nvSpPr>
        <p:spPr bwMode="auto">
          <a:xfrm>
            <a:off x="6328253" y="4254624"/>
            <a:ext cx="4876800" cy="1251228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429000" y="5644872"/>
            <a:ext cx="4876800" cy="1251228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853" y="4423038"/>
            <a:ext cx="3657600" cy="999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321" y="5813286"/>
            <a:ext cx="3639431" cy="1082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457722" y="4056044"/>
            <a:ext cx="2089483" cy="33471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6308588" y="4057099"/>
            <a:ext cx="2089483" cy="33471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3429000" y="5450371"/>
            <a:ext cx="2089483" cy="33471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98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8600" y="316727"/>
            <a:ext cx="8763000" cy="100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cs typeface="Times New Roman" pitchFamily="18" charset="0"/>
              </a:rPr>
              <a:t>Retrieving Specific Attributes (Contd.)</a:t>
            </a:r>
          </a:p>
          <a:p>
            <a:pPr>
              <a:spcBef>
                <a:spcPct val="50000"/>
              </a:spcBef>
            </a:pPr>
            <a:endParaRPr lang="en-US" b="1" dirty="0">
              <a:solidFill>
                <a:schemeClr val="bg1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1040" y="990600"/>
            <a:ext cx="1184336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Literals are string values that are enclosed in single quotes and added to the SELECT statement.</a:t>
            </a:r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The following SQL query retrieves the employee ID and their titles from the Employee table along with a literal ‘Designation’: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405" y="4500562"/>
            <a:ext cx="6029195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le 7"/>
          <p:cNvSpPr/>
          <p:nvPr/>
        </p:nvSpPr>
        <p:spPr bwMode="auto">
          <a:xfrm>
            <a:off x="2200405" y="2878252"/>
            <a:ext cx="5860093" cy="1157184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053" y="2936608"/>
            <a:ext cx="4343400" cy="109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own Arrow 5"/>
          <p:cNvSpPr/>
          <p:nvPr/>
        </p:nvSpPr>
        <p:spPr bwMode="auto">
          <a:xfrm>
            <a:off x="4712918" y="4035436"/>
            <a:ext cx="281835" cy="465126"/>
          </a:xfrm>
          <a:prstGeom prst="downArrow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200405" y="2776564"/>
            <a:ext cx="2089483" cy="33471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96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67014" y="280193"/>
            <a:ext cx="8763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cs typeface="Times New Roman" pitchFamily="18" charset="0"/>
              </a:rPr>
              <a:t>Retrieving Specific Attributes (Contd.)</a:t>
            </a:r>
          </a:p>
          <a:p>
            <a:pPr>
              <a:spcBef>
                <a:spcPct val="50000"/>
              </a:spcBef>
            </a:pPr>
            <a:endParaRPr lang="en-US" sz="3200" b="1" dirty="0"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3774" y="935303"/>
            <a:ext cx="11811000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2400" dirty="0">
                <a:cs typeface="Times New Roman" pitchFamily="18" charset="0"/>
              </a:rPr>
              <a:t>Concatenating the text values in the output</a:t>
            </a:r>
            <a:r>
              <a:rPr lang="en-US" sz="2400" dirty="0" smtClean="0">
                <a:cs typeface="Times New Roman" pitchFamily="18" charset="0"/>
              </a:rPr>
              <a:t>:</a:t>
            </a:r>
          </a:p>
          <a:p>
            <a:pPr lvl="1">
              <a:spcBef>
                <a:spcPct val="20000"/>
              </a:spcBef>
            </a:pPr>
            <a:endParaRPr lang="en-US" sz="2400" dirty="0">
              <a:cs typeface="Times New Roman" pitchFamily="18" charset="0"/>
            </a:endParaRPr>
          </a:p>
          <a:p>
            <a:pPr marL="1200150" lvl="2" indent="-28575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The concatenation operator is used to concatenate string expressions and is represented by the + sign. </a:t>
            </a:r>
            <a:endParaRPr lang="en-US" sz="2400" dirty="0" smtClean="0">
              <a:cs typeface="Times New Roman" pitchFamily="18" charset="0"/>
            </a:endParaRPr>
          </a:p>
          <a:p>
            <a:pPr lvl="2">
              <a:spcBef>
                <a:spcPct val="20000"/>
              </a:spcBef>
            </a:pPr>
            <a:endParaRPr lang="en-US" sz="2400" dirty="0">
              <a:cs typeface="Times New Roman" pitchFamily="18" charset="0"/>
            </a:endParaRPr>
          </a:p>
          <a:p>
            <a:pPr marL="1200150" lvl="2" indent="-28575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To concatenate two strings, you can use the following query:</a:t>
            </a:r>
          </a:p>
          <a:p>
            <a:pPr marL="342900" indent="-342900">
              <a:spcBef>
                <a:spcPct val="20000"/>
              </a:spcBef>
            </a:pPr>
            <a:r>
              <a:rPr lang="en-IN" sz="2000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			</a:t>
            </a:r>
            <a:endParaRPr lang="en-US" sz="20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870" y="4038599"/>
            <a:ext cx="4316627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592" y="5334000"/>
            <a:ext cx="263620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own Arrow 5"/>
          <p:cNvSpPr/>
          <p:nvPr/>
        </p:nvSpPr>
        <p:spPr bwMode="auto">
          <a:xfrm>
            <a:off x="4601623" y="4727575"/>
            <a:ext cx="405713" cy="457200"/>
          </a:xfrm>
          <a:prstGeom prst="downArrow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2912870" y="3745946"/>
            <a:ext cx="2089483" cy="33471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64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79540" y="152400"/>
            <a:ext cx="8763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ea typeface="Segoe UI" panose="020B0502040204020203" pitchFamily="34" charset="0"/>
                <a:cs typeface="Segoe UI" panose="020B0502040204020203" pitchFamily="34" charset="0"/>
              </a:rPr>
              <a:t>Retrieving</a:t>
            </a:r>
            <a:r>
              <a:rPr lang="en-US" sz="3200" b="1" dirty="0">
                <a:cs typeface="Times New Roman" pitchFamily="18" charset="0"/>
              </a:rPr>
              <a:t> Specific Attributes (Contd.)</a:t>
            </a:r>
          </a:p>
          <a:p>
            <a:pPr>
              <a:spcBef>
                <a:spcPct val="50000"/>
              </a:spcBef>
            </a:pPr>
            <a:endParaRPr lang="en-US" sz="3200" b="1" dirty="0"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143000"/>
            <a:ext cx="8991600" cy="467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2400" dirty="0">
                <a:cs typeface="Times New Roman" pitchFamily="18" charset="0"/>
              </a:rPr>
              <a:t>Calculating column values:</a:t>
            </a:r>
          </a:p>
          <a:p>
            <a:pPr lvl="2">
              <a:spcBef>
                <a:spcPct val="20000"/>
              </a:spcBef>
            </a:pPr>
            <a:r>
              <a:rPr lang="en-US" sz="2400" dirty="0">
                <a:cs typeface="Times New Roman" pitchFamily="18" charset="0"/>
              </a:rPr>
              <a:t>Arithmetic operators are used to perform mathematical operations, such as addition, subtraction, division, and multiplication, on numeric columns or on numeric constants.</a:t>
            </a:r>
          </a:p>
          <a:p>
            <a:pPr lvl="2">
              <a:spcBef>
                <a:spcPct val="20000"/>
              </a:spcBef>
            </a:pPr>
            <a:r>
              <a:rPr lang="en-US" sz="2400" dirty="0">
                <a:cs typeface="Times New Roman" pitchFamily="18" charset="0"/>
              </a:rPr>
              <a:t>SQL Server supports the following arithmetic operations:</a:t>
            </a:r>
          </a:p>
          <a:p>
            <a:pPr marL="1714500" lvl="3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+ (for addition)</a:t>
            </a:r>
          </a:p>
          <a:p>
            <a:pPr marL="1714500" lvl="3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- (for subtraction)</a:t>
            </a:r>
          </a:p>
          <a:p>
            <a:pPr marL="1714500" lvl="3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/ (for division)</a:t>
            </a:r>
          </a:p>
          <a:p>
            <a:pPr marL="1714500" lvl="3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* (for multiplication)</a:t>
            </a:r>
          </a:p>
          <a:p>
            <a:pPr marL="1714500" lvl="3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% (for modulo) </a:t>
            </a:r>
          </a:p>
        </p:txBody>
      </p:sp>
    </p:spTree>
    <p:extLst>
      <p:ext uri="{BB962C8B-B14F-4D97-AF65-F5344CB8AC3E}">
        <p14:creationId xmlns:p14="http://schemas.microsoft.com/office/powerpoint/2010/main" val="358472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04800"/>
            <a:ext cx="79201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Retrieving</a:t>
            </a:r>
            <a:r>
              <a:rPr lang="en-US" sz="3200" b="1" dirty="0">
                <a:latin typeface="Tahoma" pitchFamily="34" charset="0"/>
                <a:cs typeface="Times New Roman" pitchFamily="18" charset="0"/>
              </a:rPr>
              <a:t> Specific Attributes (Contd.)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371600"/>
            <a:ext cx="8153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The following SQL query retrieves the per day rate of the employees from the </a:t>
            </a:r>
            <a:r>
              <a:rPr lang="en-US" sz="2400" dirty="0" err="1">
                <a:cs typeface="Times New Roman" pitchFamily="18" charset="0"/>
              </a:rPr>
              <a:t>EmployeePayHistory</a:t>
            </a:r>
            <a:r>
              <a:rPr lang="en-US" sz="2400" dirty="0">
                <a:cs typeface="Times New Roman" pitchFamily="18" charset="0"/>
              </a:rPr>
              <a:t> table: 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1295400" y="2514600"/>
            <a:ext cx="5860093" cy="15240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446" y="2583894"/>
            <a:ext cx="4918554" cy="1454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233116"/>
            <a:ext cx="6858000" cy="117708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/>
        </p:spPr>
      </p:pic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1328737" y="2225886"/>
            <a:ext cx="2089483" cy="33471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63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048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Filtering Data with Predicates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295400"/>
            <a:ext cx="1066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T-SQL supports three query clauses that enable you to filter data based on </a:t>
            </a:r>
            <a:r>
              <a:rPr lang="en-US" sz="2400" dirty="0" smtClean="0"/>
              <a:t>predicates . Those are </a:t>
            </a:r>
            <a:r>
              <a:rPr lang="en-US" sz="2400" dirty="0"/>
              <a:t>the ON, WHERE, and HAVING clauses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2209800"/>
            <a:ext cx="1021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The following SQL query retrieves the department details from the Department table, where the group name is Research and Development:</a:t>
            </a:r>
          </a:p>
          <a:p>
            <a:endParaRPr lang="en-US" sz="2400" dirty="0" smtClean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1681282" y="3996094"/>
            <a:ext cx="5860093" cy="1345867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729" y="4107021"/>
            <a:ext cx="5029200" cy="1108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 cstate="print"/>
          <a:srcRect r="12659" b="62263"/>
          <a:stretch>
            <a:fillRect/>
          </a:stretch>
        </p:blipFill>
        <p:spPr bwMode="auto">
          <a:xfrm>
            <a:off x="2083209" y="5715000"/>
            <a:ext cx="5257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Down Arrow 6"/>
          <p:cNvSpPr/>
          <p:nvPr/>
        </p:nvSpPr>
        <p:spPr bwMode="auto">
          <a:xfrm>
            <a:off x="4331110" y="5104888"/>
            <a:ext cx="380999" cy="533400"/>
          </a:xfrm>
          <a:prstGeom prst="downArrow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1681282" y="3772302"/>
            <a:ext cx="2089483" cy="33471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91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04800"/>
            <a:ext cx="929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Filtering Data with </a:t>
            </a:r>
            <a:r>
              <a:rPr lang="en-US" sz="3600" b="1" dirty="0" smtClean="0"/>
              <a:t>Predicates</a:t>
            </a:r>
            <a:r>
              <a:rPr lang="en-US" sz="3600" b="1" dirty="0">
                <a:latin typeface="Tahoma" pitchFamily="34" charset="0"/>
                <a:cs typeface="Times New Roman" pitchFamily="18" charset="0"/>
              </a:rPr>
              <a:t>(Contd.)</a:t>
            </a:r>
          </a:p>
          <a:p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670142" y="1116123"/>
            <a:ext cx="10150258" cy="2603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Comparison operators:</a:t>
            </a:r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Test for similarity between two expressions. </a:t>
            </a:r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Allow row retrieval from a table based on the condition specified in the WHERE clause. </a:t>
            </a:r>
          </a:p>
          <a:p>
            <a:pPr marL="742950" lvl="1" indent="-28575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Cannot be used on text, </a:t>
            </a:r>
            <a:r>
              <a:rPr lang="en-US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ntext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or image data type expressions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>
              <a:spcBef>
                <a:spcPct val="20000"/>
              </a:spcBef>
              <a:defRPr/>
            </a:pP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914400" y="4146410"/>
            <a:ext cx="6400800" cy="187339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481129"/>
            <a:ext cx="4876800" cy="1310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924232" y="3979050"/>
            <a:ext cx="2089483" cy="33471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Syntax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32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2334" y="375781"/>
            <a:ext cx="9717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Filtering Data with Predicates</a:t>
            </a:r>
            <a:r>
              <a:rPr lang="en-US" sz="3200" b="1" dirty="0">
                <a:cs typeface="Times New Roman" pitchFamily="18" charset="0"/>
              </a:rPr>
              <a:t>(Contd.)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371600"/>
            <a:ext cx="9601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The following SQL query retrieves records from the Employee table where the vacation hour is less than 5: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447800" y="2459798"/>
            <a:ext cx="5867400" cy="1568589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613642"/>
            <a:ext cx="5257800" cy="1414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 cstate="print"/>
          <a:srcRect r="37775"/>
          <a:stretch>
            <a:fillRect/>
          </a:stretch>
        </p:blipFill>
        <p:spPr bwMode="auto">
          <a:xfrm>
            <a:off x="1447800" y="4582163"/>
            <a:ext cx="5867400" cy="2063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1" name="Down Arrow 10"/>
          <p:cNvSpPr/>
          <p:nvPr/>
        </p:nvSpPr>
        <p:spPr bwMode="auto">
          <a:xfrm>
            <a:off x="4267200" y="4048763"/>
            <a:ext cx="380999" cy="533400"/>
          </a:xfrm>
          <a:prstGeom prst="downArrow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1447800" y="2202597"/>
            <a:ext cx="2089483" cy="33471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82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266965"/>
            <a:ext cx="10668000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Logical operators: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Are used in the SELECT statement to retrieve records based on one or more conditions.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Are of the following types:</a:t>
            </a:r>
          </a:p>
          <a:p>
            <a:pPr marL="1200150" lvl="2" indent="-28575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OR</a:t>
            </a:r>
          </a:p>
          <a:p>
            <a:pPr marL="1200150" lvl="2" indent="-28575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AND</a:t>
            </a:r>
          </a:p>
          <a:p>
            <a:pPr marL="1200150" lvl="2" indent="-28575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NOT</a:t>
            </a: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2">
              <a:spcBef>
                <a:spcPct val="20000"/>
              </a:spcBef>
              <a:defRPr/>
            </a:pPr>
            <a:r>
              <a:rPr lang="en-US" sz="2400" dirty="0" smtClean="0">
                <a:latin typeface="Arial" charset="0"/>
                <a:cs typeface="Times New Roman" pitchFamily="18" charset="0"/>
              </a:rPr>
              <a:t>         </a:t>
            </a:r>
            <a:endParaRPr lang="en-US" sz="2400" dirty="0">
              <a:latin typeface="Arial" charset="0"/>
              <a:cs typeface="Times New Roman" pitchFamily="18" charset="0"/>
            </a:endParaRPr>
          </a:p>
          <a:p>
            <a:pPr lvl="2">
              <a:spcBef>
                <a:spcPct val="20000"/>
              </a:spcBef>
              <a:defRPr/>
            </a:pPr>
            <a:endParaRPr lang="en-US" sz="2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914400" y="4815916"/>
            <a:ext cx="6400800" cy="1813484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953000"/>
            <a:ext cx="4953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722334" y="375781"/>
            <a:ext cx="9717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Filtering Data with Predicates</a:t>
            </a:r>
            <a:r>
              <a:rPr lang="en-US" sz="3200" b="1" dirty="0">
                <a:cs typeface="Times New Roman" pitchFamily="18" charset="0"/>
              </a:rPr>
              <a:t>(Contd.)</a:t>
            </a:r>
          </a:p>
        </p:txBody>
      </p:sp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924232" y="4508858"/>
            <a:ext cx="2089483" cy="33471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Syntax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16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533400" y="1676400"/>
            <a:ext cx="6400800" cy="1699901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9" y="1851094"/>
            <a:ext cx="5208479" cy="1349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34" y="4114800"/>
            <a:ext cx="6059466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own Arrow 9"/>
          <p:cNvSpPr/>
          <p:nvPr/>
        </p:nvSpPr>
        <p:spPr bwMode="auto">
          <a:xfrm>
            <a:off x="3200400" y="3515363"/>
            <a:ext cx="380999" cy="533400"/>
          </a:xfrm>
          <a:prstGeom prst="downArrow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2334" y="375781"/>
            <a:ext cx="9717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Filtering Data with Predicates</a:t>
            </a:r>
            <a:r>
              <a:rPr lang="en-US" sz="3200" b="1" dirty="0">
                <a:cs typeface="Times New Roman" pitchFamily="18" charset="0"/>
              </a:rPr>
              <a:t>(Contd.)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533400" y="1435326"/>
            <a:ext cx="2089483" cy="33471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4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52400" y="711200"/>
            <a:ext cx="8763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latin typeface="Tahoma" pitchFamily="34" charset="0"/>
                <a:cs typeface="Times New Roman" pitchFamily="18" charset="0"/>
              </a:rPr>
              <a:t>Retrieving Data</a:t>
            </a:r>
          </a:p>
        </p:txBody>
      </p:sp>
      <p:pic>
        <p:nvPicPr>
          <p:cNvPr id="6" name="Picture 3" descr="JBIZ044.WM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2638" y="3099148"/>
            <a:ext cx="204628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loud Callout 1"/>
          <p:cNvSpPr/>
          <p:nvPr/>
        </p:nvSpPr>
        <p:spPr bwMode="auto">
          <a:xfrm>
            <a:off x="3810000" y="1828800"/>
            <a:ext cx="3903543" cy="1983582"/>
          </a:xfrm>
          <a:prstGeom prst="cloudCallout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To retrieve data, you first need to understand the various data types used in SQL Server. </a:t>
            </a:r>
          </a:p>
        </p:txBody>
      </p:sp>
    </p:spTree>
    <p:extLst>
      <p:ext uri="{BB962C8B-B14F-4D97-AF65-F5344CB8AC3E}">
        <p14:creationId xmlns:p14="http://schemas.microsoft.com/office/powerpoint/2010/main" val="384376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1290181"/>
            <a:ext cx="61722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Range operator: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Retrieves data based on a range. </a:t>
            </a:r>
          </a:p>
          <a:p>
            <a:pPr marL="742950" lvl="1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Are of the following types:</a:t>
            </a:r>
          </a:p>
          <a:p>
            <a:pPr marL="1200150" lvl="2" indent="-28575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BETWEEN</a:t>
            </a:r>
          </a:p>
          <a:p>
            <a:pPr marL="1200150" lvl="2" indent="-28575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NOT BETWEEN</a:t>
            </a:r>
          </a:p>
          <a:p>
            <a:pPr marL="0" lvl="1" eaLnBrk="0" hangingPunct="0">
              <a:spcBef>
                <a:spcPct val="20000"/>
              </a:spcBef>
              <a:defRPr/>
            </a:pPr>
            <a:endParaRPr lang="en-US" sz="2400" dirty="0"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85800" y="4034059"/>
            <a:ext cx="6400800" cy="1216472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90999"/>
            <a:ext cx="5715000" cy="1059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ounded Rectangle 10"/>
          <p:cNvSpPr/>
          <p:nvPr/>
        </p:nvSpPr>
        <p:spPr bwMode="auto">
          <a:xfrm>
            <a:off x="685800" y="5562600"/>
            <a:ext cx="6400800" cy="1232149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56" y="5897723"/>
            <a:ext cx="6070744" cy="799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722334" y="375781"/>
            <a:ext cx="9717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Filtering Data with Predicates</a:t>
            </a:r>
            <a:r>
              <a:rPr lang="en-US" sz="3200" b="1" dirty="0">
                <a:cs typeface="Times New Roman" pitchFamily="18" charset="0"/>
              </a:rPr>
              <a:t>(Contd.)</a:t>
            </a:r>
          </a:p>
        </p:txBody>
      </p:sp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690562" y="5316753"/>
            <a:ext cx="2089483" cy="33471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707586" y="3775817"/>
            <a:ext cx="2089483" cy="33471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Syntax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06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52400" y="336262"/>
            <a:ext cx="8763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Just a minute </a:t>
            </a:r>
          </a:p>
        </p:txBody>
      </p:sp>
      <p:sp>
        <p:nvSpPr>
          <p:cNvPr id="2" name="Rectangle 1"/>
          <p:cNvSpPr/>
          <p:nvPr/>
        </p:nvSpPr>
        <p:spPr>
          <a:xfrm>
            <a:off x="165100" y="1524000"/>
            <a:ext cx="61722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6075" indent="-346075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000" dirty="0"/>
              <a:t>Which of the following options are logical operators?</a:t>
            </a:r>
            <a:endParaRPr lang="en-IN" sz="2000" dirty="0">
              <a:cs typeface="Times New Roman" pitchFamily="18" charset="0"/>
            </a:endParaRPr>
          </a:p>
          <a:p>
            <a:pPr marL="460375" lvl="1">
              <a:spcBef>
                <a:spcPct val="20000"/>
              </a:spcBef>
            </a:pPr>
            <a:r>
              <a:rPr lang="en-US" sz="2000" dirty="0"/>
              <a:t>1.  BETWEEN and NOT BETWEEN</a:t>
            </a:r>
            <a:endParaRPr lang="fr-FR" sz="2000" dirty="0">
              <a:cs typeface="Times New Roman" pitchFamily="18" charset="0"/>
            </a:endParaRPr>
          </a:p>
          <a:p>
            <a:pPr marL="460375" lvl="1">
              <a:spcBef>
                <a:spcPct val="20000"/>
              </a:spcBef>
            </a:pPr>
            <a:r>
              <a:rPr lang="en-US" sz="2000" dirty="0"/>
              <a:t>2.  AND, OR, and NOT</a:t>
            </a:r>
            <a:endParaRPr lang="fr-FR" sz="2000" dirty="0">
              <a:cs typeface="Times New Roman" pitchFamily="18" charset="0"/>
            </a:endParaRPr>
          </a:p>
          <a:p>
            <a:pPr marL="460375" lvl="1">
              <a:spcBef>
                <a:spcPct val="20000"/>
              </a:spcBef>
            </a:pPr>
            <a:r>
              <a:rPr lang="en-US" sz="2000" dirty="0"/>
              <a:t>3.  + and %</a:t>
            </a:r>
          </a:p>
          <a:p>
            <a:pPr marL="460375" lvl="1">
              <a:spcBef>
                <a:spcPct val="20000"/>
              </a:spcBef>
            </a:pPr>
            <a:r>
              <a:rPr lang="en-US" sz="2000" dirty="0"/>
              <a:t>4.  &gt; and &lt;</a:t>
            </a:r>
            <a:endParaRPr lang="fr-FR" sz="2000" dirty="0"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4572000"/>
            <a:ext cx="61722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0000"/>
              </a:spcBef>
              <a:tabLst>
                <a:tab pos="635000" algn="l"/>
              </a:tabLst>
            </a:pPr>
            <a:r>
              <a:rPr lang="en-US" sz="2000" dirty="0">
                <a:cs typeface="Times New Roman" pitchFamily="18" charset="0"/>
              </a:rPr>
              <a:t>Answer:</a:t>
            </a:r>
          </a:p>
          <a:p>
            <a:pPr marL="465138" lvl="1">
              <a:spcBef>
                <a:spcPct val="20000"/>
              </a:spcBef>
              <a:tabLst>
                <a:tab pos="635000" algn="l"/>
              </a:tabLst>
            </a:pPr>
            <a:r>
              <a:rPr lang="en-US" sz="2000" dirty="0"/>
              <a:t>2.  AND, OR, and NOT</a:t>
            </a:r>
          </a:p>
        </p:txBody>
      </p:sp>
    </p:spTree>
    <p:extLst>
      <p:ext uri="{BB962C8B-B14F-4D97-AF65-F5344CB8AC3E}">
        <p14:creationId xmlns:p14="http://schemas.microsoft.com/office/powerpoint/2010/main" val="262204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1305342"/>
            <a:ext cx="10439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IN keyword:</a:t>
            </a:r>
          </a:p>
          <a:p>
            <a:pPr lvl="1">
              <a:defRPr/>
            </a:pPr>
            <a:r>
              <a:rPr lang="en-US" sz="2400" dirty="0">
                <a:cs typeface="Times New Roman" pitchFamily="18" charset="0"/>
              </a:rPr>
              <a:t>Selects values that match any one of the values in a list.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NOT IN keyword:</a:t>
            </a:r>
          </a:p>
          <a:p>
            <a:pPr lvl="1">
              <a:defRPr/>
            </a:pPr>
            <a:r>
              <a:rPr lang="en-US" sz="2400" dirty="0">
                <a:cs typeface="Times New Roman" pitchFamily="18" charset="0"/>
              </a:rPr>
              <a:t>Restricts the selection of values that match any one of the values in a list</a:t>
            </a:r>
            <a:r>
              <a:rPr lang="en-US" sz="2400" dirty="0" smtClean="0">
                <a:cs typeface="Times New Roman" pitchFamily="18" charset="0"/>
              </a:rPr>
              <a:t>.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990600" y="3244333"/>
            <a:ext cx="6400800" cy="1342751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537" y="3244334"/>
            <a:ext cx="5181600" cy="137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ounded Rectangle 9"/>
          <p:cNvSpPr/>
          <p:nvPr/>
        </p:nvSpPr>
        <p:spPr bwMode="auto">
          <a:xfrm>
            <a:off x="977030" y="5045776"/>
            <a:ext cx="6400800" cy="1355023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633" y="5174322"/>
            <a:ext cx="5237967" cy="1103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4343401"/>
            <a:ext cx="3114675" cy="1934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 bwMode="auto">
          <a:xfrm>
            <a:off x="7546932" y="5377560"/>
            <a:ext cx="1447800" cy="403234"/>
          </a:xfrm>
          <a:prstGeom prst="rightArrow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2334" y="375781"/>
            <a:ext cx="9717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Filtering Data with Predicates</a:t>
            </a:r>
            <a:r>
              <a:rPr lang="en-US" sz="3200" b="1" dirty="0">
                <a:cs typeface="Times New Roman" pitchFamily="18" charset="0"/>
              </a:rPr>
              <a:t>(Contd.)</a:t>
            </a: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1000432" y="2875002"/>
            <a:ext cx="2089483" cy="33471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Syntax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1000432" y="4760891"/>
            <a:ext cx="2089483" cy="33471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14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2334" y="375781"/>
            <a:ext cx="9717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Filtering Data with Predicates</a:t>
            </a:r>
            <a:r>
              <a:rPr lang="en-US" sz="3200" b="1" dirty="0">
                <a:cs typeface="Times New Roman" pitchFamily="18" charset="0"/>
              </a:rPr>
              <a:t>(Contd.)</a:t>
            </a:r>
          </a:p>
        </p:txBody>
      </p:sp>
      <p:sp>
        <p:nvSpPr>
          <p:cNvPr id="5" name="Rectangle 4"/>
          <p:cNvSpPr/>
          <p:nvPr/>
        </p:nvSpPr>
        <p:spPr>
          <a:xfrm>
            <a:off x="722334" y="1143000"/>
            <a:ext cx="1025046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cs typeface="Times New Roman" pitchFamily="18" charset="0"/>
              </a:rPr>
              <a:t>The LIKE </a:t>
            </a:r>
            <a:r>
              <a:rPr lang="en-US" sz="2000" dirty="0" smtClean="0">
                <a:cs typeface="Times New Roman" pitchFamily="18" charset="0"/>
              </a:rPr>
              <a:t>keyword: is </a:t>
            </a:r>
            <a:r>
              <a:rPr lang="en-US" sz="2000" dirty="0">
                <a:cs typeface="Times New Roman" pitchFamily="18" charset="0"/>
              </a:rPr>
              <a:t>used to search a string by using the following wildcard characters:</a:t>
            </a:r>
          </a:p>
          <a:p>
            <a:pPr marL="1200150" lvl="2" indent="-285750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cs typeface="Times New Roman" pitchFamily="18" charset="0"/>
              </a:rPr>
              <a:t>%</a:t>
            </a:r>
          </a:p>
          <a:p>
            <a:pPr marL="1200150" lvl="2" indent="-285750"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cs typeface="Times New Roman" pitchFamily="18" charset="0"/>
              </a:rPr>
              <a:t>_</a:t>
            </a:r>
          </a:p>
          <a:p>
            <a:pPr marL="1200150" lvl="2" indent="-285750"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cs typeface="Times New Roman" pitchFamily="18" charset="0"/>
              </a:rPr>
              <a:t>[]</a:t>
            </a:r>
          </a:p>
          <a:p>
            <a:pPr marL="1200150" lvl="2" indent="-285750">
              <a:buFont typeface="Wingdings" panose="05000000000000000000" pitchFamily="2" charset="2"/>
              <a:buChar char="Ø"/>
              <a:defRPr/>
            </a:pPr>
            <a:r>
              <a:rPr lang="en-US" sz="2000" dirty="0" smtClean="0">
                <a:cs typeface="Times New Roman" pitchFamily="18" charset="0"/>
              </a:rPr>
              <a:t>[^]</a:t>
            </a:r>
            <a:endParaRPr lang="en-US" sz="2000" dirty="0">
              <a:cs typeface="Times New Roman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cs typeface="Times New Roman" pitchFamily="18" charset="0"/>
              </a:rPr>
              <a:t>Matches the given character string with the specified pattern</a:t>
            </a:r>
            <a:r>
              <a:rPr lang="en-US" sz="2000" dirty="0" smtClean="0">
                <a:cs typeface="Times New Roman" pitchFamily="18" charset="0"/>
              </a:rPr>
              <a:t>.</a:t>
            </a:r>
          </a:p>
          <a:p>
            <a:pPr lvl="1">
              <a:defRPr/>
            </a:pPr>
            <a:endParaRPr lang="en-US" sz="2000" dirty="0"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028700" y="3429000"/>
            <a:ext cx="6400800" cy="106680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25038"/>
            <a:ext cx="4953000" cy="97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5486400"/>
            <a:ext cx="5001408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own Arrow 5"/>
          <p:cNvSpPr/>
          <p:nvPr/>
        </p:nvSpPr>
        <p:spPr bwMode="auto">
          <a:xfrm>
            <a:off x="3429000" y="4564522"/>
            <a:ext cx="367104" cy="762000"/>
          </a:xfrm>
          <a:prstGeom prst="downArrow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1028700" y="3121597"/>
            <a:ext cx="2089483" cy="33471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77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71600"/>
            <a:ext cx="8599596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85170" y="535632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Wildcards used in LIKE patterns</a:t>
            </a:r>
          </a:p>
        </p:txBody>
      </p:sp>
    </p:spTree>
    <p:extLst>
      <p:ext uri="{BB962C8B-B14F-4D97-AF65-F5344CB8AC3E}">
        <p14:creationId xmlns:p14="http://schemas.microsoft.com/office/powerpoint/2010/main" val="154103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2334" y="375781"/>
            <a:ext cx="9717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Filtering Data with Predicates</a:t>
            </a:r>
            <a:r>
              <a:rPr lang="en-US" sz="3200" b="1" dirty="0">
                <a:cs typeface="Times New Roman" pitchFamily="18" charset="0"/>
              </a:rPr>
              <a:t>(Contd.)</a:t>
            </a:r>
          </a:p>
        </p:txBody>
      </p:sp>
      <p:sp>
        <p:nvSpPr>
          <p:cNvPr id="5" name="Rectangle 4"/>
          <p:cNvSpPr/>
          <p:nvPr/>
        </p:nvSpPr>
        <p:spPr>
          <a:xfrm>
            <a:off x="856467" y="1219200"/>
            <a:ext cx="94488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latin typeface="Arial "/>
                <a:cs typeface="Times New Roman" pitchFamily="18" charset="0"/>
              </a:rPr>
              <a:t>NULL values:</a:t>
            </a:r>
          </a:p>
          <a:p>
            <a:pPr lvl="1">
              <a:defRPr/>
            </a:pPr>
            <a:r>
              <a:rPr lang="en-US" dirty="0" smtClean="0">
                <a:latin typeface="Arial" charset="0"/>
                <a:cs typeface="Times New Roman" pitchFamily="18" charset="0"/>
              </a:rPr>
              <a:t>    Can </a:t>
            </a:r>
            <a:r>
              <a:rPr lang="en-US" dirty="0">
                <a:latin typeface="Arial" charset="0"/>
                <a:cs typeface="Times New Roman" pitchFamily="18" charset="0"/>
              </a:rPr>
              <a:t>be retrieved by using the IS NULL keyword with the SELECT statement</a:t>
            </a:r>
            <a:r>
              <a:rPr lang="en-US" dirty="0" smtClean="0">
                <a:latin typeface="Arial" charset="0"/>
                <a:cs typeface="Times New Roman" pitchFamily="18" charset="0"/>
              </a:rPr>
              <a:t>.</a:t>
            </a:r>
            <a:endParaRPr lang="en-US" dirty="0">
              <a:latin typeface="Arial" charset="0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028700" y="2838450"/>
            <a:ext cx="6400800" cy="180975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173168"/>
            <a:ext cx="4600353" cy="124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25"/>
          <p:cNvSpPr>
            <a:spLocks noChangeArrowheads="1"/>
          </p:cNvSpPr>
          <p:nvPr/>
        </p:nvSpPr>
        <p:spPr bwMode="auto">
          <a:xfrm>
            <a:off x="1028700" y="2594957"/>
            <a:ext cx="2089483" cy="33471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27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99883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Sorting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766175" y="1295400"/>
            <a:ext cx="11353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ORDER BY clause:</a:t>
            </a: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Can be used with the SELECT statement to display records in a specific order.</a:t>
            </a:r>
          </a:p>
          <a:p>
            <a:pPr marL="800100" lvl="1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cs typeface="Times New Roman" pitchFamily="18" charset="0"/>
              </a:rPr>
              <a:t>Displays record in ascending or descending order.</a:t>
            </a:r>
          </a:p>
          <a:p>
            <a:pPr marL="0" lvl="1">
              <a:defRPr/>
            </a:pPr>
            <a:endParaRPr lang="en-US" sz="2400" dirty="0"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717115" y="2865060"/>
            <a:ext cx="6400800" cy="1682078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015" y="2966926"/>
            <a:ext cx="4953000" cy="1402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ounded Rectangle 9"/>
          <p:cNvSpPr/>
          <p:nvPr/>
        </p:nvSpPr>
        <p:spPr bwMode="auto">
          <a:xfrm>
            <a:off x="766175" y="5032307"/>
            <a:ext cx="6400800" cy="1352028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015" y="5182757"/>
            <a:ext cx="4872103" cy="120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325" y="4369488"/>
            <a:ext cx="405765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 bwMode="auto">
          <a:xfrm>
            <a:off x="7166975" y="5496058"/>
            <a:ext cx="944410" cy="364698"/>
          </a:xfrm>
          <a:prstGeom prst="rightArrow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766175" y="2513412"/>
            <a:ext cx="2089483" cy="33471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Syntax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766175" y="4697588"/>
            <a:ext cx="2089483" cy="33471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30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5311" y="280564"/>
            <a:ext cx="9372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Filtering Data with Top  and OFFSET-FETCH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381000" y="1293023"/>
            <a:ext cx="108966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/>
              <a:t>Top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      </a:t>
            </a:r>
            <a:r>
              <a:rPr lang="en-US" sz="2400" dirty="0" smtClean="0"/>
              <a:t>With </a:t>
            </a:r>
            <a:r>
              <a:rPr lang="en-US" sz="2400" dirty="0"/>
              <a:t>the TOP option, you can filter a requested number or percent of rows from the </a:t>
            </a:r>
            <a:r>
              <a:rPr lang="en-US" sz="2400" dirty="0" smtClean="0"/>
              <a:t>query result </a:t>
            </a:r>
            <a:r>
              <a:rPr lang="en-US" sz="2400" dirty="0"/>
              <a:t>based on indicated ordering</a:t>
            </a:r>
            <a:r>
              <a:rPr lang="en-US" sz="2400" dirty="0" smtClean="0"/>
              <a:t>.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951978" y="5410199"/>
            <a:ext cx="6400800" cy="1361605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922" y="5494228"/>
            <a:ext cx="4495800" cy="1058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le 9"/>
          <p:cNvSpPr/>
          <p:nvPr/>
        </p:nvSpPr>
        <p:spPr bwMode="auto">
          <a:xfrm>
            <a:off x="951978" y="3267074"/>
            <a:ext cx="6400800" cy="1550426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072" y="3314698"/>
            <a:ext cx="5029528" cy="1419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762000" y="5084849"/>
            <a:ext cx="2104549" cy="3667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990600" y="2979979"/>
            <a:ext cx="2089483" cy="33471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Syntax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08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90" y="88612"/>
            <a:ext cx="6263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Filtering Data with OFFSET-FETCH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838200"/>
            <a:ext cx="99822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OFFSET-FETCH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Use </a:t>
            </a:r>
            <a:r>
              <a:rPr lang="en-US" sz="2400" dirty="0"/>
              <a:t>to filter data </a:t>
            </a:r>
            <a:r>
              <a:rPr lang="en-US" sz="2400" dirty="0" smtClean="0"/>
              <a:t>based on </a:t>
            </a:r>
            <a:r>
              <a:rPr lang="en-US" sz="2400" dirty="0"/>
              <a:t>a specified number of rows and ordering</a:t>
            </a:r>
            <a:r>
              <a:rPr lang="en-US" sz="2400" dirty="0" smtClean="0"/>
              <a:t>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It has skipping </a:t>
            </a:r>
            <a:r>
              <a:rPr lang="en-US" sz="2400" dirty="0" smtClean="0"/>
              <a:t>capability.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OFFSET and FETCH clauses appear right after the ORDER BY clause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OFFSET clause indicating </a:t>
            </a:r>
            <a:r>
              <a:rPr lang="en-US" sz="2400" dirty="0"/>
              <a:t>how many rows you want to skip (0 if you don’t want to skip any); you then </a:t>
            </a:r>
            <a:r>
              <a:rPr lang="en-US" sz="2400" dirty="0" smtClean="0"/>
              <a:t>optionally specify </a:t>
            </a:r>
            <a:r>
              <a:rPr lang="en-US" sz="2400" dirty="0"/>
              <a:t>the FETCH clause indicating how many rows you want to filter.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3786732"/>
            <a:ext cx="108694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following query defines ordering based on order date descending, followed by order </a:t>
            </a:r>
            <a:r>
              <a:rPr lang="en-US" sz="2400" dirty="0" smtClean="0"/>
              <a:t>ID descending</a:t>
            </a:r>
            <a:r>
              <a:rPr lang="en-US" sz="2400" dirty="0"/>
              <a:t>; it then skips 50 rows and fetches the next 25 rows.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689964" y="5222634"/>
            <a:ext cx="5958710" cy="1429109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319713"/>
            <a:ext cx="4876800" cy="133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2667000" y="4953000"/>
            <a:ext cx="2104549" cy="3667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53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378644"/>
            <a:ext cx="853440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cs typeface="Times New Roman" pitchFamily="18" charset="0"/>
              </a:rPr>
              <a:t>DISTINCT keyword</a:t>
            </a:r>
            <a:r>
              <a:rPr lang="en-US" sz="3200" dirty="0" smtClean="0">
                <a:cs typeface="Times New Roman" pitchFamily="18" charset="0"/>
              </a:rPr>
              <a:t>:</a:t>
            </a:r>
          </a:p>
          <a:p>
            <a:pPr>
              <a:defRPr/>
            </a:pPr>
            <a:endParaRPr lang="en-US" sz="2000" dirty="0">
              <a:latin typeface="Arial "/>
              <a:cs typeface="Times New Roman" pitchFamily="18" charset="0"/>
            </a:endParaRPr>
          </a:p>
          <a:p>
            <a:pPr lvl="1">
              <a:defRPr/>
            </a:pPr>
            <a:r>
              <a:rPr lang="en-US" sz="2400" dirty="0">
                <a:cs typeface="Times New Roman" pitchFamily="18" charset="0"/>
              </a:rPr>
              <a:t>Eliminates the duplicate rows from the result set</a:t>
            </a:r>
            <a:r>
              <a:rPr lang="en-US" sz="2400" dirty="0" smtClean="0">
                <a:cs typeface="Times New Roman" pitchFamily="18" charset="0"/>
              </a:rPr>
              <a:t>.</a:t>
            </a:r>
          </a:p>
          <a:p>
            <a:pPr lvl="1">
              <a:defRPr/>
            </a:pPr>
            <a:r>
              <a:rPr lang="en-US" dirty="0" smtClean="0">
                <a:latin typeface="Arial "/>
                <a:cs typeface="Times New Roman" pitchFamily="18" charset="0"/>
              </a:rPr>
              <a:t> </a:t>
            </a:r>
            <a:endParaRPr lang="en-US" dirty="0">
              <a:latin typeface="Arial "/>
              <a:cs typeface="Times New Roman" pitchFamily="18" charset="0"/>
            </a:endParaRPr>
          </a:p>
          <a:p>
            <a:pPr marL="0" lvl="1">
              <a:defRPr/>
            </a:pPr>
            <a:endParaRPr lang="en-US" sz="2000" dirty="0">
              <a:latin typeface="Arial "/>
              <a:cs typeface="Times New Roman" pitchFamily="18" charset="0"/>
            </a:endParaRPr>
          </a:p>
          <a:p>
            <a:pPr marL="0" lvl="1">
              <a:defRPr/>
            </a:pPr>
            <a:endParaRPr lang="en-US" sz="2000" dirty="0">
              <a:latin typeface="Arial "/>
              <a:cs typeface="Times New Roman" pitchFamily="18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670273" y="4800599"/>
            <a:ext cx="5654327" cy="1752601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45090" y="2590800"/>
            <a:ext cx="5450910" cy="1622513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43200"/>
            <a:ext cx="4419600" cy="143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25"/>
          <p:cNvSpPr>
            <a:spLocks noChangeArrowheads="1"/>
          </p:cNvSpPr>
          <p:nvPr/>
        </p:nvSpPr>
        <p:spPr bwMode="auto">
          <a:xfrm>
            <a:off x="670273" y="4476000"/>
            <a:ext cx="2104549" cy="3667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64" y="5105399"/>
            <a:ext cx="4469836" cy="1212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25"/>
          <p:cNvSpPr>
            <a:spLocks noChangeArrowheads="1"/>
          </p:cNvSpPr>
          <p:nvPr/>
        </p:nvSpPr>
        <p:spPr bwMode="auto">
          <a:xfrm>
            <a:off x="695171" y="2256081"/>
            <a:ext cx="2089483" cy="33471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Syntax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5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2668" y="584031"/>
            <a:ext cx="1049054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In </a:t>
            </a:r>
            <a:r>
              <a:rPr lang="en-US" sz="2400" dirty="0"/>
              <a:t>SQL Server, each column, local variable, expression, and parameter has a related data </a:t>
            </a:r>
            <a:r>
              <a:rPr lang="en-US" sz="2400" dirty="0" smtClean="0"/>
              <a:t>type</a:t>
            </a:r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 data type is an attribute that specifies the type of data that the object can hold: integer data, character data, monetary data, date and time data, binary strings, and so on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  </a:t>
            </a:r>
            <a:endParaRPr lang="en-US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3633592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Data Types 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Categories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Exact Numeric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Approximate Numeric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Date and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Character Strings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Unicode Character Strings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Binary Strings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Other DataTypes</a:t>
            </a:r>
          </a:p>
          <a:p>
            <a:endParaRPr lang="en-US" sz="2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228601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Data Types:</a:t>
            </a: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18151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2400" y="291675"/>
            <a:ext cx="8763000" cy="100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Just a minute</a:t>
            </a:r>
          </a:p>
          <a:p>
            <a:pPr>
              <a:spcBef>
                <a:spcPct val="50000"/>
              </a:spcBef>
            </a:pPr>
            <a:endParaRPr lang="en-US" b="1" dirty="0">
              <a:solidFill>
                <a:schemeClr val="bg1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1524000"/>
            <a:ext cx="9067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eaLnBrk="0" hangingPunct="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Write a query to display all the records of the </a:t>
            </a:r>
            <a:r>
              <a:rPr lang="en-US" sz="2400" dirty="0" err="1">
                <a:cs typeface="Times New Roman" pitchFamily="18" charset="0"/>
              </a:rPr>
              <a:t>ProductModel</a:t>
            </a:r>
            <a:r>
              <a:rPr lang="en-US" sz="2400" dirty="0">
                <a:cs typeface="Times New Roman" pitchFamily="18" charset="0"/>
              </a:rPr>
              <a:t> table where the product name begins with HL.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632564" y="3886200"/>
            <a:ext cx="6225436" cy="1828799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43398"/>
            <a:ext cx="5669280" cy="1141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25"/>
          <p:cNvSpPr>
            <a:spLocks noChangeArrowheads="1"/>
          </p:cNvSpPr>
          <p:nvPr/>
        </p:nvSpPr>
        <p:spPr bwMode="auto">
          <a:xfrm>
            <a:off x="613775" y="3586654"/>
            <a:ext cx="2104549" cy="366713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r>
              <a:rPr lang="en-US" b="1" dirty="0">
                <a:solidFill>
                  <a:srgbClr val="FF0000"/>
                </a:solidFill>
                <a:latin typeface="Arial" charset="0"/>
                <a:cs typeface="Times New Roman" pitchFamily="18" charset="0"/>
              </a:rPr>
              <a:t>Solution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48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52400" y="280193"/>
            <a:ext cx="8763000" cy="100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Demo: Retrieving Data</a:t>
            </a:r>
          </a:p>
          <a:p>
            <a:pPr>
              <a:spcBef>
                <a:spcPct val="50000"/>
              </a:spcBef>
            </a:pPr>
            <a:endParaRPr lang="en-US" b="1" dirty="0">
              <a:solidFill>
                <a:schemeClr val="bg1"/>
              </a:solidFill>
              <a:latin typeface="Tahoma" pitchFamily="34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4592" y="1600200"/>
            <a:ext cx="10896600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lvl="1" eaLnBrk="0" hangingPunct="0">
              <a:spcBef>
                <a:spcPct val="20000"/>
              </a:spcBef>
              <a:defRPr/>
            </a:pP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You are a database developer of </a:t>
            </a:r>
            <a:r>
              <a:rPr lang="en-US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AdventureWorks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Inc. The </a:t>
            </a:r>
            <a:r>
              <a:rPr lang="en-US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AdventureWorks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database is stored in the SQLSERVER01 database server. The details of the sales persons are stored in the </a:t>
            </a:r>
            <a:r>
              <a:rPr lang="en-US" sz="24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SalesPerson</a:t>
            </a: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table. The management wants to view the details of the top three sales persons who have earned bonus money between $ 4,000 and $ 6,000</a:t>
            </a:r>
            <a:r>
              <a:rPr lang="en-US" sz="24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 eaLnBrk="0" hangingPunct="0">
              <a:spcBef>
                <a:spcPct val="20000"/>
              </a:spcBef>
              <a:defRPr/>
            </a:pPr>
            <a:endParaRPr lang="en-US" sz="24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How will you generate this report?</a:t>
            </a:r>
          </a:p>
        </p:txBody>
      </p:sp>
    </p:spTree>
    <p:extLst>
      <p:ext uri="{BB962C8B-B14F-4D97-AF65-F5344CB8AC3E}">
        <p14:creationId xmlns:p14="http://schemas.microsoft.com/office/powerpoint/2010/main" val="264719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98743" y="839244"/>
            <a:ext cx="11412257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In this session, you learned that: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Data can be retrieved from a database by using the SELECT statement</a:t>
            </a:r>
            <a:r>
              <a:rPr lang="en-US" sz="2400" dirty="0" smtClean="0">
                <a:cs typeface="Times New Roman" pitchFamily="18" charset="0"/>
              </a:rPr>
              <a:t>.</a:t>
            </a:r>
          </a:p>
          <a:p>
            <a:pPr lvl="1"/>
            <a:endParaRPr lang="en-US" sz="2400" dirty="0">
              <a:cs typeface="Times New Roman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 smtClean="0">
                <a:cs typeface="Times New Roman" pitchFamily="18" charset="0"/>
              </a:rPr>
              <a:t>Data </a:t>
            </a:r>
            <a:r>
              <a:rPr lang="en-US" sz="2400" dirty="0">
                <a:cs typeface="Times New Roman" pitchFamily="18" charset="0"/>
              </a:rPr>
              <a:t>that has to be retrieved based on a condition is specified by adding the WHERE </a:t>
            </a:r>
            <a:r>
              <a:rPr lang="en-US" sz="2400" dirty="0" smtClean="0">
                <a:cs typeface="Times New Roman" pitchFamily="18" charset="0"/>
              </a:rPr>
              <a:t>clause.</a:t>
            </a:r>
          </a:p>
          <a:p>
            <a:pPr lvl="1"/>
            <a:endParaRPr lang="en-US" sz="2400" dirty="0">
              <a:cs typeface="Times New Roman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Literals and user-defined headings are added to change the display</a:t>
            </a:r>
            <a:r>
              <a:rPr lang="en-US" sz="2400" dirty="0" smtClean="0">
                <a:cs typeface="Times New Roman" pitchFamily="18" charset="0"/>
              </a:rPr>
              <a:t>.</a:t>
            </a:r>
          </a:p>
          <a:p>
            <a:pPr lvl="1"/>
            <a:endParaRPr lang="en-US" sz="2400" dirty="0">
              <a:cs typeface="Times New Roman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The concatenation operator is used to concatenate a string expression</a:t>
            </a:r>
            <a:r>
              <a:rPr lang="en-US" sz="2400" dirty="0" smtClean="0">
                <a:cs typeface="Times New Roman" pitchFamily="18" charset="0"/>
              </a:rPr>
              <a:t>.</a:t>
            </a:r>
          </a:p>
          <a:p>
            <a:pPr lvl="1"/>
            <a:endParaRPr lang="en-US" sz="2400" dirty="0">
              <a:cs typeface="Times New Roman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Arithmetic operators are used to perform mathematical operations</a:t>
            </a:r>
            <a:r>
              <a:rPr lang="en-US" sz="2400" dirty="0" smtClean="0">
                <a:cs typeface="Times New Roman" pitchFamily="18" charset="0"/>
              </a:rPr>
              <a:t>.</a:t>
            </a:r>
          </a:p>
          <a:p>
            <a:pPr lvl="1"/>
            <a:endParaRPr lang="en-US" sz="2400" dirty="0">
              <a:cs typeface="Times New Roman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Comparison operators test the similarity between two expressions</a:t>
            </a:r>
            <a:r>
              <a:rPr lang="en-US" sz="2400" dirty="0" smtClean="0">
                <a:cs typeface="Times New Roman" pitchFamily="18" charset="0"/>
              </a:rPr>
              <a:t>.</a:t>
            </a:r>
          </a:p>
          <a:p>
            <a:pPr lvl="1"/>
            <a:endParaRPr lang="en-US" sz="2400" dirty="0" smtClean="0">
              <a:cs typeface="Times New Roman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Logical operators are used in the SELECT statement to retrieve records based on one or matching conditions. The logical operators are AND, OR, and NOT.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400" dirty="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67014" y="77504"/>
            <a:ext cx="6858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21993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1397" y="1219200"/>
            <a:ext cx="10134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Range operators retrieve data based on the range. There are of two types of range operators, BETWEEN and NOT BETWEEN.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The IN keyword allows the selection of values that match any one of the values in a list.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The NOT IN keyword restricts the selection of values that match any one of the values in a list.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The LIKE keyword is used to specify the pattern search.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The IS NULL keyword is used to retrieve missing values.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itchFamily="18" charset="0"/>
              </a:rPr>
              <a:t>The ORDER BY clause is used to retrieve data in a specific order.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dirty="0"/>
              <a:t>Filtering Data with OFFSET-FETCH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67014" y="314325"/>
            <a:ext cx="6858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67372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295400"/>
            <a:ext cx="10287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Exact Numeric Data Types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bigint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b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it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d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ecimal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int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m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oney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numeric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s</a:t>
            </a:r>
            <a:r>
              <a:rPr lang="en-US" sz="24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mallint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s</a:t>
            </a:r>
            <a:r>
              <a:rPr lang="en-US" sz="24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mallmoney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Tinyint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1871" y="4883496"/>
            <a:ext cx="731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Approximate 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Numeric 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f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loat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real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228601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Data </a:t>
            </a:r>
            <a:r>
              <a:rPr lang="en-US" sz="3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Types(Contd.)</a:t>
            </a:r>
            <a:endParaRPr lang="en-US" sz="3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1157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9848" y="1219200"/>
            <a:ext cx="845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Date and Time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date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d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atetime2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datetime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d</a:t>
            </a:r>
            <a:r>
              <a:rPr lang="en-US" sz="24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atetimeoffset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smalldatetime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time 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4353232"/>
            <a:ext cx="647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Character 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Strings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c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har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v</a:t>
            </a:r>
            <a:r>
              <a:rPr lang="en-US" sz="24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archar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text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228601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Data </a:t>
            </a:r>
            <a:r>
              <a:rPr lang="en-US" sz="3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Types(Contd.)</a:t>
            </a:r>
            <a:endParaRPr lang="en-US" sz="3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70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9357" y="1091832"/>
            <a:ext cx="8458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Unicode Character Strings 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n</a:t>
            </a:r>
            <a:r>
              <a:rPr lang="en-US" sz="24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char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n</a:t>
            </a:r>
            <a:r>
              <a:rPr lang="en-US" sz="24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varchar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ntext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2318" y="2743200"/>
            <a:ext cx="6019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Binary Strings 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b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inary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v</a:t>
            </a:r>
            <a:r>
              <a:rPr lang="en-US" sz="24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arbinary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image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2318" y="4466303"/>
            <a:ext cx="36262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Other Data Types 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c</a:t>
            </a: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ursor                      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h</a:t>
            </a:r>
            <a:r>
              <a:rPr lang="en-US" sz="24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ierarchyid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sql_variant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4105" y="90917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Data </a:t>
            </a:r>
            <a:r>
              <a:rPr lang="en-US" sz="36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Types(Contd.)</a:t>
            </a:r>
            <a:endParaRPr lang="en-US" sz="36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0" y="4466303"/>
            <a:ext cx="36262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timestamp                    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uniqueidentifier</a:t>
            </a:r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xml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rPr>
              <a:t>Spatial Types</a:t>
            </a:r>
          </a:p>
        </p:txBody>
      </p:sp>
    </p:spTree>
    <p:extLst>
      <p:ext uri="{BB962C8B-B14F-4D97-AF65-F5344CB8AC3E}">
        <p14:creationId xmlns:p14="http://schemas.microsoft.com/office/powerpoint/2010/main" val="171649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4800" y="341868"/>
            <a:ext cx="7620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Retrieving Specific Attributes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295400"/>
            <a:ext cx="891540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defRPr/>
            </a:pPr>
            <a:r>
              <a:rPr lang="en-US" sz="2400" dirty="0">
                <a:cs typeface="Times New Roman" pitchFamily="18" charset="0"/>
              </a:rPr>
              <a:t>The SELECT statement is used for accessing and retrieving data from a database. </a:t>
            </a:r>
            <a:endParaRPr lang="en-US" sz="2400" dirty="0" smtClean="0">
              <a:cs typeface="Times New Roman" pitchFamily="18" charset="0"/>
            </a:endParaRPr>
          </a:p>
          <a:p>
            <a:pPr marL="0" lvl="1">
              <a:defRPr/>
            </a:pPr>
            <a:endParaRPr lang="en-US" sz="2000" dirty="0">
              <a:latin typeface="Arial" charset="0"/>
              <a:cs typeface="Times New Roman" pitchFamily="18" charset="0"/>
            </a:endParaRPr>
          </a:p>
          <a:p>
            <a:pPr marL="0" lvl="1">
              <a:defRPr/>
            </a:pPr>
            <a:endParaRPr lang="en-US" sz="2000" dirty="0">
              <a:latin typeface="Arial" charset="0"/>
              <a:cs typeface="Times New Roman" pitchFamily="18" charset="0"/>
            </a:endParaRPr>
          </a:p>
          <a:p>
            <a:pPr marL="0" lvl="1">
              <a:defRPr/>
            </a:pPr>
            <a:endParaRPr lang="en-US" sz="2000" dirty="0" smtClean="0">
              <a:latin typeface="Arial" charset="0"/>
              <a:cs typeface="Times New Roman" pitchFamily="18" charset="0"/>
            </a:endParaRPr>
          </a:p>
          <a:p>
            <a:pPr marL="0" lvl="1">
              <a:defRPr/>
            </a:pPr>
            <a:endParaRPr lang="en-US" sz="2000" dirty="0" smtClean="0">
              <a:latin typeface="Arial" charset="0"/>
              <a:cs typeface="Times New Roman" pitchFamily="18" charset="0"/>
            </a:endParaRPr>
          </a:p>
          <a:p>
            <a:pPr marL="0" lvl="1">
              <a:defRPr/>
            </a:pPr>
            <a:endParaRPr lang="en-US" sz="2000" dirty="0">
              <a:latin typeface="Arial" charset="0"/>
              <a:cs typeface="Times New Roman" pitchFamily="18" charset="0"/>
            </a:endParaRPr>
          </a:p>
          <a:p>
            <a:pPr lvl="1">
              <a:defRPr/>
            </a:pPr>
            <a:r>
              <a:rPr lang="en-US" dirty="0" smtClean="0">
                <a:latin typeface="Arial" charset="0"/>
                <a:cs typeface="Times New Roman" pitchFamily="18" charset="0"/>
              </a:rPr>
              <a:t>             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524000" y="3501330"/>
            <a:ext cx="6858000" cy="2670870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836048"/>
            <a:ext cx="5867400" cy="1979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25"/>
          <p:cNvSpPr>
            <a:spLocks noChangeArrowheads="1"/>
          </p:cNvSpPr>
          <p:nvPr/>
        </p:nvSpPr>
        <p:spPr bwMode="auto">
          <a:xfrm>
            <a:off x="1501954" y="3274839"/>
            <a:ext cx="2089483" cy="33471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Syntax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46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314325"/>
            <a:ext cx="876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Tahoma" pitchFamily="34" charset="0"/>
                <a:cs typeface="Times New Roman" pitchFamily="18" charset="0"/>
              </a:rPr>
              <a:t>Retrieving Specific Attributes (Contd.)</a:t>
            </a:r>
          </a:p>
        </p:txBody>
      </p:sp>
      <p:sp>
        <p:nvSpPr>
          <p:cNvPr id="6" name="Down Arrow 5"/>
          <p:cNvSpPr/>
          <p:nvPr/>
        </p:nvSpPr>
        <p:spPr>
          <a:xfrm flipH="1">
            <a:off x="4800600" y="2895600"/>
            <a:ext cx="76200" cy="631052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029200" y="2971800"/>
            <a:ext cx="3200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C20000"/>
                </a:solidFill>
                <a:latin typeface="Arial" pitchFamily="34" charset="0"/>
              </a:rPr>
              <a:t>Output</a:t>
            </a: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581400"/>
            <a:ext cx="63246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09600" y="1066800"/>
            <a:ext cx="967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To display all the details of employees, you can use the following query:</a:t>
            </a: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1752600" y="1748399"/>
            <a:ext cx="5860093" cy="1531376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836241"/>
            <a:ext cx="4800600" cy="1287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AutoShape 25"/>
          <p:cNvSpPr>
            <a:spLocks noChangeArrowheads="1"/>
          </p:cNvSpPr>
          <p:nvPr/>
        </p:nvSpPr>
        <p:spPr bwMode="auto">
          <a:xfrm>
            <a:off x="1752600" y="1501522"/>
            <a:ext cx="2089483" cy="33471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2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57200" y="399223"/>
            <a:ext cx="876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Tahoma" pitchFamily="34" charset="0"/>
                <a:cs typeface="Times New Roman" pitchFamily="18" charset="0"/>
              </a:rPr>
              <a:t>Retrieving Specific Attributes (Contd.)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1066800"/>
            <a:ext cx="8153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To view specific details, you can specify the column names in the SELECT statement, as shown in the following query:</a:t>
            </a:r>
          </a:p>
          <a:p>
            <a:endParaRPr lang="en-US" sz="2400" dirty="0" smtClea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1219200" y="2057399"/>
            <a:ext cx="7010400" cy="1315245"/>
          </a:xfrm>
          <a:prstGeom prst="round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5942" y="4038600"/>
            <a:ext cx="6873658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87161"/>
            <a:ext cx="6096000" cy="1088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Down Arrow 8"/>
          <p:cNvSpPr/>
          <p:nvPr/>
        </p:nvSpPr>
        <p:spPr bwMode="auto">
          <a:xfrm>
            <a:off x="3810000" y="3372645"/>
            <a:ext cx="381000" cy="622813"/>
          </a:xfrm>
          <a:prstGeom prst="downArrow">
            <a:avLst/>
          </a:prstGeom>
          <a:solidFill>
            <a:srgbClr val="E34A28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91440" tIns="91440" rIns="34294" bIns="34294" rtlCol="0" anchor="t" anchorCtr="0"/>
          <a:lstStyle/>
          <a:p>
            <a:pPr algn="ctr" defTabSz="932406"/>
            <a:endParaRPr lang="en-US" sz="1600" spc="-102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1219200" y="1836241"/>
            <a:ext cx="2089483" cy="334719"/>
          </a:xfrm>
          <a:prstGeom prst="roundRect">
            <a:avLst>
              <a:gd name="adj" fmla="val 4167"/>
            </a:avLst>
          </a:prstGeom>
          <a:gradFill rotWithShape="1">
            <a:gsLst>
              <a:gs pos="0">
                <a:srgbClr val="EEEFD7"/>
              </a:gs>
              <a:gs pos="100000">
                <a:srgbClr val="D5D69C"/>
              </a:gs>
            </a:gsLst>
            <a:lin ang="2700000" scaled="1"/>
          </a:gra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5F5F5F">
                <a:alpha val="50000"/>
              </a:srgbClr>
            </a:outerShdw>
          </a:effectLst>
        </p:spPr>
        <p:txBody>
          <a:bodyPr tIns="91440" bIns="91440" anchor="ctr"/>
          <a:lstStyle/>
          <a:p>
            <a:pPr>
              <a:defRPr/>
            </a:pPr>
            <a:r>
              <a:rPr lang="en-GB" b="1" dirty="0" smtClean="0">
                <a:solidFill>
                  <a:schemeClr val="bg1"/>
                </a:solidFill>
                <a:cs typeface="Arial" charset="0"/>
              </a:rPr>
              <a:t>Example</a:t>
            </a:r>
            <a:endParaRPr lang="en-GB" b="1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86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uild_Template_16x9">
  <a:themeElements>
    <a:clrScheme name="Build - Dark Blue">
      <a:dk1>
        <a:srgbClr val="000000"/>
      </a:dk1>
      <a:lt1>
        <a:srgbClr val="FFFFFF"/>
      </a:lt1>
      <a:dk2>
        <a:srgbClr val="00188F"/>
      </a:dk2>
      <a:lt2>
        <a:srgbClr val="FFFFFF"/>
      </a:lt2>
      <a:accent1>
        <a:srgbClr val="00BCF2"/>
      </a:accent1>
      <a:accent2>
        <a:srgbClr val="9B4F96"/>
      </a:accent2>
      <a:accent3>
        <a:srgbClr val="E81123"/>
      </a:accent3>
      <a:accent4>
        <a:srgbClr val="00D8CC"/>
      </a:accent4>
      <a:accent5>
        <a:srgbClr val="7FBA00"/>
      </a:accent5>
      <a:accent6>
        <a:srgbClr val="FF8C00"/>
      </a:accent6>
      <a:hlink>
        <a:srgbClr val="00BCF2"/>
      </a:hlink>
      <a:folHlink>
        <a:srgbClr val="00BCF2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34A28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t" anchorCtr="0"/>
      <a:lstStyle>
        <a:defPPr defTabSz="932406">
          <a:defRPr sz="1600" spc="-102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 dirty="0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E506D9C0288448950D5641B486D044" ma:contentTypeVersion="0" ma:contentTypeDescription="Create a new document." ma:contentTypeScope="" ma:versionID="d30f30c4119a4cc08797ccd714b03db9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72811E-2D02-48B8-8CB2-5A757A87FA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E1FF9CB9-8EEF-4C9A-8DBC-F20FE03F3A99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68C7A637-D57C-4BDF-8AE2-1922D87E55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2564</TotalTime>
  <Words>1332</Words>
  <Application>Microsoft Office PowerPoint</Application>
  <PresentationFormat>Custom</PresentationFormat>
  <Paragraphs>234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ＭＳ Ｐゴシック</vt:lpstr>
      <vt:lpstr>Arial</vt:lpstr>
      <vt:lpstr>Arial </vt:lpstr>
      <vt:lpstr>Calibri</vt:lpstr>
      <vt:lpstr>Courier New</vt:lpstr>
      <vt:lpstr>Segoe UI</vt:lpstr>
      <vt:lpstr>Segoe UI Light</vt:lpstr>
      <vt:lpstr>Tahoma</vt:lpstr>
      <vt:lpstr>Times New Roman</vt:lpstr>
      <vt:lpstr>Wingdings</vt:lpstr>
      <vt:lpstr>Build_Template_16x9</vt:lpstr>
      <vt:lpstr>Topics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Dinoop Unnikrishnan</dc:creator>
  <cp:lastModifiedBy>Dinoop Unnikrishnan</cp:lastModifiedBy>
  <cp:revision>382</cp:revision>
  <dcterms:created xsi:type="dcterms:W3CDTF">2015-03-19T06:19:49Z</dcterms:created>
  <dcterms:modified xsi:type="dcterms:W3CDTF">2016-05-18T11:12:40Z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0x01010022E506D9C0288448950D5641B486D044</vt:lpwstr>
  </property>
</Properties>
</file>