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286" r:id="rId5"/>
    <p:sldId id="258" r:id="rId6"/>
    <p:sldId id="262" r:id="rId7"/>
    <p:sldId id="259" r:id="rId8"/>
    <p:sldId id="260" r:id="rId9"/>
    <p:sldId id="263" r:id="rId10"/>
    <p:sldId id="264" r:id="rId11"/>
    <p:sldId id="265" r:id="rId12"/>
    <p:sldId id="261" r:id="rId13"/>
    <p:sldId id="268" r:id="rId14"/>
    <p:sldId id="269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138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0D723-8A7D-4E0F-9CF9-9A9181C4F0B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9C04-D52B-4659-ACEC-19BC50E0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5670380"/>
            <a:ext cx="11799191" cy="896552"/>
          </a:xfrm>
        </p:spPr>
        <p:txBody>
          <a:bodyPr lIns="150586" tIns="120468" rIns="150586" bIns="120468" anchor="b">
            <a:noAutofit/>
          </a:bodyPr>
          <a:lstStyle>
            <a:lvl1pPr>
              <a:defRPr sz="16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609" y="2084174"/>
            <a:ext cx="11799190" cy="89499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8600"/>
            <a:ext cx="11799191" cy="896552"/>
          </a:xfrm>
        </p:spPr>
        <p:txBody>
          <a:bodyPr lIns="150586" tIns="120468" rIns="150586" bIns="120468" anchor="ctr">
            <a:noAutofit/>
          </a:bodyPr>
          <a:lstStyle>
            <a:lvl1pPr>
              <a:lnSpc>
                <a:spcPct val="90000"/>
              </a:lnSpc>
              <a:defRPr sz="54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11799191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3126" y="2084172"/>
            <a:ext cx="8168672" cy="4482760"/>
          </a:xfrm>
        </p:spPr>
        <p:txBody>
          <a:bodyPr lIns="150586" tIns="120468" rIns="150586" bIns="120468">
            <a:noAutofit/>
          </a:bodyPr>
          <a:lstStyle>
            <a:lvl1pPr>
              <a:defRPr sz="30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2084172"/>
            <a:ext cx="2722891" cy="4482760"/>
          </a:xfrm>
        </p:spPr>
        <p:txBody>
          <a:bodyPr lIns="150586" tIns="120468" rIns="150586" bIns="120468">
            <a:noAutofit/>
          </a:bodyPr>
          <a:lstStyle>
            <a:lvl1pPr algn="l" defTabSz="752736" rtl="0" eaLnBrk="1" latinLnBrk="0" hangingPunct="1">
              <a:spcBef>
                <a:spcPct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188184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376367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608984" indent="0" algn="l" defTabSz="752736" rtl="0" eaLnBrk="1" latinLnBrk="0" hangingPunct="1">
              <a:spcBef>
                <a:spcPct val="0"/>
              </a:spcBef>
              <a:buNone/>
              <a:defRPr lang="en-US" sz="13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0237" y="2084174"/>
            <a:ext cx="9983932" cy="89499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2084175"/>
            <a:ext cx="2722891" cy="4481203"/>
          </a:xfrm>
        </p:spPr>
        <p:txBody>
          <a:bodyPr vert="horz" lIns="150586" tIns="120468" rIns="150586" bIns="120468" rtlCol="0">
            <a:noAutofit/>
          </a:bodyPr>
          <a:lstStyle>
            <a:lvl1pPr>
              <a:defRPr lang="en-US" sz="20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2722891" cy="5377755"/>
          </a:xfrm>
        </p:spPr>
        <p:txBody>
          <a:bodyPr lIns="150586" tIns="120468" rIns="150586" bIns="120468"/>
          <a:lstStyle>
            <a:lvl1pPr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6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wrap="square" lIns="150586" tIns="120468" rIns="150586" bIns="120468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344"/>
              </a:spcAft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5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5" y="1194773"/>
            <a:ext cx="4538151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3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spcAft>
                <a:spcPts val="1344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7" y="1187620"/>
            <a:ext cx="4552674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2611" y="291070"/>
            <a:ext cx="11799190" cy="896552"/>
          </a:xfrm>
        </p:spPr>
        <p:txBody>
          <a:bodyPr vert="horz" lIns="150586" tIns="37646" rIns="150586" bIns="37646" rtlCol="0" anchor="t">
            <a:noAutofit/>
          </a:bodyPr>
          <a:lstStyle>
            <a:lvl1pPr>
              <a:defRPr lang="en-US" sz="40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6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2605" y="1187620"/>
            <a:ext cx="11799191" cy="5379314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894996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8610" y="6356353"/>
            <a:ext cx="12035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Odessa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9" r:id="rId11"/>
    <p:sldLayoutId id="2147483680" r:id="rId12"/>
    <p:sldLayoutId id="2147483676" r:id="rId13"/>
  </p:sldLayoutIdLst>
  <p:hf sldNum="0" hdr="0" dt="0"/>
  <p:txStyles>
    <p:titleStyle>
      <a:lvl1pPr algn="l" defTabSz="752816" rtl="0" eaLnBrk="1" latinLnBrk="0" hangingPunct="1">
        <a:spcBef>
          <a:spcPct val="0"/>
        </a:spcBef>
        <a:buNone/>
        <a:defRPr sz="4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3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23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76407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09049" indent="-232641" algn="l" defTabSz="75281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50839" indent="-241789" algn="l" defTabSz="7528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70243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50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058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465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640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2816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224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5631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2039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844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4855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1262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11799191" cy="896552"/>
          </a:xfrm>
        </p:spPr>
        <p:txBody>
          <a:bodyPr/>
          <a:lstStyle/>
          <a:p>
            <a:r>
              <a:rPr lang="en-US" sz="3600" dirty="0" smtClean="0"/>
              <a:t>Topics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1066800"/>
            <a:ext cx="11734800" cy="5181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Using built-in Functions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Different Types of functions- Scalar, Aggregate, Ranking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Different Types of Scalar Functions</a:t>
            </a:r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9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21003"/>
              </p:ext>
            </p:extLst>
          </p:nvPr>
        </p:nvGraphicFramePr>
        <p:xfrm>
          <a:off x="152400" y="1371600"/>
          <a:ext cx="11963400" cy="4876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6633"/>
                <a:gridCol w="5253595"/>
                <a:gridCol w="3933172"/>
              </a:tblGrid>
              <a:tr h="412324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</a:rPr>
                        <a:t>Function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</a:rPr>
                        <a:t>Syntax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</a:rPr>
                        <a:t>Return value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11377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DATEFROMPARTS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DATEFROMPARTS (year, month, day 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Returns a 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datevalue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 for the specified year, month, and day.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81043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DATETIME2FROMPARTS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DATETIME2FROMPARTS ( year, 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month,day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, hour, 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minute,seconds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fractions,precision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Returns adatetime2 value for the specified date and time and with the specified precision.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81043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DATETIMEFROMPARTS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DATETIMEFROMPARTS </a:t>
                      </a:r>
                    </a:p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( year, 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month,day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, hour, 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minute,seconds,milliseconds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Returns a 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datetimevalue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 for the specified date and time.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009483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DATETIMEOFFSETFROMPARTS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DATETIMEOFFSETFROMPARTS ( 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year,month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, day, 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hour,minute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, seconds,</a:t>
                      </a:r>
                    </a:p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fractions,hour_offset,minute_offset,precision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Returns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adatetimeoffsetvalue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 for the specified date and time and with the specified offsets and precision.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11377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SMALLDATETIMEFROMPARTS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SMALLDATETIMEFROMPARTS ( 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year,month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, day, 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hour,minute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Returns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asmalldatetimevalue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 for the specified date and time.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11377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TIMEFROMPARTS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TIMEFROMPARTS (hour, minute,seconds, fractions,precision )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Returns a 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timevalue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 for the specified time and with the specified precision.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33400" y="685800"/>
            <a:ext cx="746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Date and Time </a:t>
            </a:r>
            <a:r>
              <a:rPr lang="en-US" sz="3200" dirty="0" smtClean="0"/>
              <a:t>Functions(Contd..)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7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85701"/>
              </p:ext>
            </p:extLst>
          </p:nvPr>
        </p:nvGraphicFramePr>
        <p:xfrm>
          <a:off x="381000" y="1447800"/>
          <a:ext cx="11734800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/>
                <a:gridCol w="4510780"/>
                <a:gridCol w="2613920"/>
                <a:gridCol w="2933700"/>
              </a:tblGrid>
              <a:tr h="0"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L="76200" marR="76200" marT="95250" marB="952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</a:txBody>
                  <a:tcPr marL="76200" marR="76200" marT="95250" marB="952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value</a:t>
                      </a:r>
                    </a:p>
                  </a:txBody>
                  <a:tcPr marL="76200" marR="76200" marT="95250" marB="952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data type</a:t>
                      </a:r>
                    </a:p>
                  </a:txBody>
                  <a:tcPr marL="76200" marR="76200" marT="95250" marB="952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DATEADD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DATEADD 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datepart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, number , date 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Returns a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newdatetime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value by adding an interval to the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specifieddatepart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of the specified date.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The data type of the date argument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EOMONTH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EOMONTH (start_date [,month_to_add ] )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Returns the last day of the month that contains the specified date, with an optional offset.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Return type is the type of 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start_date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ordate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DATEDIFF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DATEDIFF ( datepart, startdate , enddate)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Returns the number of date or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timedatepartboundaries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 that are crossed between two specified dates.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685800"/>
            <a:ext cx="746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Date and Time </a:t>
            </a:r>
            <a:r>
              <a:rPr lang="en-US" sz="3200" dirty="0" smtClean="0"/>
              <a:t>Functions(Contd..)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77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001" y="1369682"/>
            <a:ext cx="8577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The following SQL query uses </a:t>
            </a:r>
            <a:r>
              <a:rPr lang="en-US" sz="2400" dirty="0" err="1" smtClean="0">
                <a:latin typeface="Arial" pitchFamily="34" charset="0"/>
                <a:cs typeface="Times New Roman" pitchFamily="18" charset="0"/>
              </a:rPr>
              <a:t>datename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() and </a:t>
            </a:r>
            <a:r>
              <a:rPr lang="en-US" sz="2400" dirty="0" err="1" smtClean="0">
                <a:latin typeface="Arial" pitchFamily="34" charset="0"/>
                <a:cs typeface="Times New Roman" pitchFamily="18" charset="0"/>
              </a:rPr>
              <a:t>datepart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() functions to retrieve the month name and year from a given date:</a:t>
            </a:r>
            <a:endParaRPr lang="en-US" sz="24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77237"/>
            <a:ext cx="746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Date and Time </a:t>
            </a:r>
            <a:r>
              <a:rPr lang="en-US" sz="3200" dirty="0" smtClean="0"/>
              <a:t>Functions(Contd..)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045400" y="3048000"/>
            <a:ext cx="9089200" cy="1125538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824" y="4651527"/>
            <a:ext cx="6679373" cy="218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79" y="3153569"/>
            <a:ext cx="7006421" cy="91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 bwMode="auto">
          <a:xfrm>
            <a:off x="4542641" y="4173538"/>
            <a:ext cx="304800" cy="477989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045400" y="2786856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3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4499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Mathematical </a:t>
            </a:r>
            <a:r>
              <a:rPr lang="en-US" sz="3200" dirty="0" smtClean="0"/>
              <a:t>Functions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1158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following scalar functions perform a calculation, usually based on input values that are provided as arguments, and return a numeric value: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0946"/>
              </p:ext>
            </p:extLst>
          </p:nvPr>
        </p:nvGraphicFramePr>
        <p:xfrm>
          <a:off x="1752600" y="2286000"/>
          <a:ext cx="6934200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1400"/>
                <a:gridCol w="2311400"/>
                <a:gridCol w="2311400"/>
              </a:tblGrid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ABS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DEGREES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RAND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ACOS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EXP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ROUND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ASIN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FLOOR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SIGN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ATAN       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SIN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ATN2         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LOG10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CEILING      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SQUARE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COS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POWER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TAN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COT          </a:t>
                      </a: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RADIANS           </a:t>
                      </a: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0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700" y="1150395"/>
            <a:ext cx="1013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following SQL query retrieves the </a:t>
            </a:r>
            <a:r>
              <a:rPr lang="en-US" sz="2400" dirty="0" err="1">
                <a:cs typeface="Times New Roman" pitchFamily="18" charset="0"/>
              </a:rPr>
              <a:t>EmployeeID</a:t>
            </a:r>
            <a:r>
              <a:rPr lang="en-US" sz="2400" dirty="0">
                <a:cs typeface="Times New Roman" pitchFamily="18" charset="0"/>
              </a:rPr>
              <a:t> and Rate for a specified employee id from the </a:t>
            </a:r>
            <a:r>
              <a:rPr lang="en-US" sz="2400" dirty="0" err="1">
                <a:cs typeface="Times New Roman" pitchFamily="18" charset="0"/>
              </a:rPr>
              <a:t>EmployeePayHistory</a:t>
            </a:r>
            <a:r>
              <a:rPr lang="en-US" sz="2400" dirty="0">
                <a:cs typeface="Times New Roman" pitchFamily="18" charset="0"/>
              </a:rPr>
              <a:t> table: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67678"/>
            <a:ext cx="59404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Mathematical </a:t>
            </a:r>
            <a:r>
              <a:rPr lang="en-US" sz="3200" dirty="0" smtClean="0"/>
              <a:t>Functions(Contd.)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990599" y="2501298"/>
            <a:ext cx="6858000" cy="1384902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06371"/>
            <a:ext cx="4721202" cy="12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61652" y="2239658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3927" y="4495800"/>
            <a:ext cx="5211345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 bwMode="auto">
          <a:xfrm>
            <a:off x="4114800" y="3975894"/>
            <a:ext cx="304799" cy="519906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Just a minute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840468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Identify the utility of the </a:t>
            </a:r>
            <a:r>
              <a:rPr lang="en-US" sz="2400" dirty="0" err="1">
                <a:cs typeface="Times New Roman" pitchFamily="18" charset="0"/>
              </a:rPr>
              <a:t>datepart</a:t>
            </a:r>
            <a:r>
              <a:rPr lang="en-US" sz="2400" dirty="0">
                <a:cs typeface="Times New Roman" pitchFamily="18" charset="0"/>
              </a:rPr>
              <a:t>() function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81000" y="3930235"/>
            <a:ext cx="84582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400" dirty="0">
                <a:cs typeface="Times New Roman" pitchFamily="18" charset="0"/>
              </a:rPr>
              <a:t>Solution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 err="1">
                <a:cs typeface="Times New Roman" pitchFamily="18" charset="0"/>
              </a:rPr>
              <a:t>datepart</a:t>
            </a:r>
            <a:r>
              <a:rPr lang="en-US" sz="2400" dirty="0">
                <a:cs typeface="Times New Roman" pitchFamily="18" charset="0"/>
              </a:rPr>
              <a:t>() function is used to extract different parts of a date value.</a:t>
            </a:r>
          </a:p>
        </p:txBody>
      </p:sp>
    </p:spTree>
    <p:extLst>
      <p:ext uri="{BB962C8B-B14F-4D97-AF65-F5344CB8AC3E}">
        <p14:creationId xmlns:p14="http://schemas.microsoft.com/office/powerpoint/2010/main" val="36237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17118" y="418812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Just a minute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617" y="1600200"/>
            <a:ext cx="990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The management of </a:t>
            </a:r>
            <a:r>
              <a:rPr lang="en-US" sz="2400" dirty="0" err="1">
                <a:cs typeface="Times New Roman" pitchFamily="18" charset="0"/>
              </a:rPr>
              <a:t>AdventureWorks</a:t>
            </a:r>
            <a:r>
              <a:rPr lang="en-US" sz="2400" dirty="0">
                <a:cs typeface="Times New Roman" pitchFamily="18" charset="0"/>
              </a:rPr>
              <a:t> wants to increase the shift time from 8 hours to 10 hours. Calculate the end time of the shifts based on their start time.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60396" y="3613666"/>
            <a:ext cx="6854804" cy="1567934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09999"/>
            <a:ext cx="565265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60396" y="3430309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r>
              <a:rPr lang="en-US" b="1" dirty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Solution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505200" y="1981200"/>
            <a:ext cx="4953000" cy="3733800"/>
            <a:chOff x="3505200" y="1981200"/>
            <a:chExt cx="4953000" cy="3733800"/>
          </a:xfrm>
        </p:grpSpPr>
        <p:pic>
          <p:nvPicPr>
            <p:cNvPr id="5" name="Picture 3" descr="CCM01238.WM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5200" y="2895600"/>
              <a:ext cx="1187438" cy="281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loud Callout 5"/>
            <p:cNvSpPr/>
            <p:nvPr/>
          </p:nvSpPr>
          <p:spPr>
            <a:xfrm>
              <a:off x="4953000" y="1981200"/>
              <a:ext cx="3505200" cy="1524000"/>
            </a:xfrm>
            <a:prstGeom prst="cloudCallout">
              <a:avLst>
                <a:gd name="adj1" fmla="val -62947"/>
                <a:gd name="adj2" fmla="val 66082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5208896" y="2408354"/>
              <a:ext cx="2209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What are ranking functions?</a:t>
              </a:r>
            </a:p>
          </p:txBody>
        </p:sp>
      </p:grp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448594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Ranking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6660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" y="448594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Ranking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9220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Ranking functions return a ranking value for each row in a partition. </a:t>
            </a: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 the function that is used, some rows might receive the same value as other rows. </a:t>
            </a: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Ranking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functions are nondeterministic.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3801223"/>
            <a:ext cx="758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Transact-SQL provides the following ranking functions: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2594" y="474848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ROW_NUMBER()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RANK()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DENSE_RANK()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NTILE()</a:t>
            </a:r>
          </a:p>
        </p:txBody>
      </p:sp>
    </p:spTree>
    <p:extLst>
      <p:ext uri="{BB962C8B-B14F-4D97-AF65-F5344CB8AC3E}">
        <p14:creationId xmlns:p14="http://schemas.microsoft.com/office/powerpoint/2010/main" val="23156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" y="156206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Ranking Functions(Contd.)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449" y="1374772"/>
            <a:ext cx="952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ROW_NUMBER() :</a:t>
            </a:r>
          </a:p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          </a:t>
            </a:r>
            <a:r>
              <a:rPr lang="en-US" sz="2400" dirty="0" smtClean="0"/>
              <a:t>Returns </a:t>
            </a:r>
            <a:r>
              <a:rPr lang="en-US" sz="2400" dirty="0"/>
              <a:t>the sequential number of a row within a partition of a result set, starting at 1 for the first row in each partition.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12938" y="3581400"/>
            <a:ext cx="7211861" cy="152400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52" y="3617086"/>
            <a:ext cx="5248275" cy="148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29778" y="3282367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05200" y="1981200"/>
            <a:ext cx="5029200" cy="3733800"/>
            <a:chOff x="3505200" y="1981200"/>
            <a:chExt cx="5029200" cy="3733800"/>
          </a:xfrm>
        </p:grpSpPr>
        <p:pic>
          <p:nvPicPr>
            <p:cNvPr id="3" name="Picture 3" descr="CCM01238.WM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5200" y="2895600"/>
              <a:ext cx="1187438" cy="281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Cloud Callout 3"/>
            <p:cNvSpPr/>
            <p:nvPr/>
          </p:nvSpPr>
          <p:spPr>
            <a:xfrm>
              <a:off x="4953000" y="1981200"/>
              <a:ext cx="3581400" cy="1524000"/>
            </a:xfrm>
            <a:prstGeom prst="cloudCallout">
              <a:avLst>
                <a:gd name="adj1" fmla="val -62947"/>
                <a:gd name="adj2" fmla="val 66082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TextBox 5"/>
            <p:cNvSpPr txBox="1">
              <a:spLocks noChangeArrowheads="1"/>
            </p:cNvSpPr>
            <p:nvPr/>
          </p:nvSpPr>
          <p:spPr bwMode="auto">
            <a:xfrm>
              <a:off x="5410200" y="2299170"/>
              <a:ext cx="25146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What is customization?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449590"/>
            <a:ext cx="11506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cs typeface="Times New Roman" pitchFamily="18" charset="0"/>
              </a:rPr>
              <a:t>Using </a:t>
            </a:r>
            <a:r>
              <a:rPr lang="en-US" sz="3200" b="1" dirty="0"/>
              <a:t>Built-in Functions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>
                <a:cs typeface="Times New Roman" pitchFamily="18" charset="0"/>
              </a:rPr>
              <a:t>to Customize the Result Set</a:t>
            </a:r>
          </a:p>
        </p:txBody>
      </p:sp>
    </p:spTree>
    <p:extLst>
      <p:ext uri="{BB962C8B-B14F-4D97-AF65-F5344CB8AC3E}">
        <p14:creationId xmlns:p14="http://schemas.microsoft.com/office/powerpoint/2010/main" val="13845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738" y="3927208"/>
            <a:ext cx="5505450" cy="262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73963" y="448593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Ranking Functions(Contd.)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219200" y="1881972"/>
            <a:ext cx="6803200" cy="1470827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4613"/>
            <a:ext cx="5067300" cy="129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219199" y="1515260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4105406" y="3007511"/>
            <a:ext cx="457200" cy="919697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Ranking Functions(Contd.)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529" y="1219200"/>
            <a:ext cx="104394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cs typeface="Times New Roman" pitchFamily="18" charset="0"/>
              </a:rPr>
              <a:t>The rank() function</a:t>
            </a:r>
            <a:r>
              <a:rPr lang="en-US" sz="2800" dirty="0" smtClean="0">
                <a:cs typeface="Times New Roman" pitchFamily="18" charset="0"/>
              </a:rPr>
              <a:t>:</a:t>
            </a:r>
          </a:p>
          <a:p>
            <a:pPr>
              <a:defRPr/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sz="2000" dirty="0">
                <a:cs typeface="Times New Roman" pitchFamily="18" charset="0"/>
              </a:rPr>
              <a:t>Returns the rank of each row in a result set based on specified criteria.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044960" y="2663346"/>
            <a:ext cx="6324600" cy="1287385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371424" y="2382615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13" y="2794869"/>
            <a:ext cx="4953000" cy="115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8208" y="4057650"/>
            <a:ext cx="5791199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10600" y="5161062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The salary rates for the employee IDs 158 and 42 are same.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4466747" y="5341382"/>
            <a:ext cx="3902813" cy="342900"/>
          </a:xfrm>
          <a:prstGeom prst="lef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Left Arrow 15"/>
          <p:cNvSpPr/>
          <p:nvPr/>
        </p:nvSpPr>
        <p:spPr bwMode="auto">
          <a:xfrm>
            <a:off x="4466747" y="5791200"/>
            <a:ext cx="3902813" cy="152400"/>
          </a:xfrm>
          <a:prstGeom prst="leftArrow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48700" y="5867400"/>
            <a:ext cx="2628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But the rank for the employee ID 140 is 8, not 7.</a:t>
            </a:r>
          </a:p>
        </p:txBody>
      </p:sp>
    </p:spTree>
    <p:extLst>
      <p:ext uri="{BB962C8B-B14F-4D97-AF65-F5344CB8AC3E}">
        <p14:creationId xmlns:p14="http://schemas.microsoft.com/office/powerpoint/2010/main" val="113946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Ranking Functions(Contd.)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142" y="1295400"/>
            <a:ext cx="11521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dirty="0" err="1">
                <a:cs typeface="Times New Roman" pitchFamily="18" charset="0"/>
              </a:rPr>
              <a:t>dense_rank</a:t>
            </a:r>
            <a:r>
              <a:rPr lang="en-US" sz="2400" dirty="0">
                <a:cs typeface="Times New Roman" pitchFamily="18" charset="0"/>
              </a:rPr>
              <a:t>() function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lvl="1">
              <a:defRPr/>
            </a:pPr>
            <a:r>
              <a:rPr lang="en-US" sz="2400" dirty="0" smtClean="0">
                <a:cs typeface="Times New Roman" pitchFamily="18" charset="0"/>
              </a:rPr>
              <a:t>Is </a:t>
            </a:r>
            <a:r>
              <a:rPr lang="en-US" sz="2400" dirty="0">
                <a:cs typeface="Times New Roman" pitchFamily="18" charset="0"/>
              </a:rPr>
              <a:t>used where consecutive ranking values need to be given based on a specified criteria.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1295400" y="2743200"/>
            <a:ext cx="6324600" cy="1303751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1285875" y="2436108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069" y="2802821"/>
            <a:ext cx="4933950" cy="116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91000"/>
            <a:ext cx="478155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Left Arrow 12"/>
          <p:cNvSpPr/>
          <p:nvPr/>
        </p:nvSpPr>
        <p:spPr bwMode="auto">
          <a:xfrm>
            <a:off x="3581400" y="5410200"/>
            <a:ext cx="4191000" cy="230688"/>
          </a:xfrm>
          <a:prstGeom prst="lef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077200" y="5891212"/>
            <a:ext cx="30260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But the rank for the employee ID 140 is 7, not 8.</a:t>
            </a: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077200" y="5272207"/>
            <a:ext cx="381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The salary rates for the employee IDs 158 and 42 are same.</a:t>
            </a:r>
          </a:p>
        </p:txBody>
      </p:sp>
      <p:sp>
        <p:nvSpPr>
          <p:cNvPr id="18" name="Left Arrow 17"/>
          <p:cNvSpPr/>
          <p:nvPr/>
        </p:nvSpPr>
        <p:spPr bwMode="auto">
          <a:xfrm>
            <a:off x="3570439" y="5761828"/>
            <a:ext cx="4212921" cy="269082"/>
          </a:xfrm>
          <a:prstGeom prst="leftArrow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0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Ranking Functions(Contd.)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307722"/>
            <a:ext cx="99822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dirty="0" err="1">
                <a:cs typeface="Times New Roman" pitchFamily="18" charset="0"/>
              </a:rPr>
              <a:t>ntile</a:t>
            </a:r>
            <a:r>
              <a:rPr lang="en-US" sz="2400" dirty="0">
                <a:cs typeface="Times New Roman" pitchFamily="18" charset="0"/>
              </a:rPr>
              <a:t>() function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marL="0" lvl="1">
              <a:defRPr/>
            </a:pPr>
            <a:endParaRPr lang="en-US" sz="24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Is used to divide the result set into a specific number of groups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1">
              <a:defRPr/>
            </a:pPr>
            <a:endParaRPr lang="en-US" sz="24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Accepts a positive integer to distribute the rows into the number of groups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1">
              <a:defRPr/>
            </a:pPr>
            <a:endParaRPr lang="en-US" sz="24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Returns the number of </a:t>
            </a:r>
            <a:r>
              <a:rPr lang="en-US" sz="2000" dirty="0">
                <a:cs typeface="Times New Roman" pitchFamily="18" charset="0"/>
              </a:rPr>
              <a:t>group to which the row belongs for each row retrieved from the database.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219200" y="5029200"/>
            <a:ext cx="6803200" cy="1600200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19200" y="4662487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230766"/>
            <a:ext cx="5943600" cy="124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Ranking Functions(Contd.)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1"/>
            <a:ext cx="7086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2000" y="5842337"/>
            <a:ext cx="1127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Divided into four groups with each group containing four rows and each row in a group is given the same ranking.</a:t>
            </a:r>
          </a:p>
        </p:txBody>
      </p:sp>
    </p:spTree>
    <p:extLst>
      <p:ext uri="{BB962C8B-B14F-4D97-AF65-F5344CB8AC3E}">
        <p14:creationId xmlns:p14="http://schemas.microsoft.com/office/powerpoint/2010/main" val="31142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28373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System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759678"/>
            <a:ext cx="1021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following system functions perform operations on and return information about values, objects, and settings in SQL Server.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971800" y="1152525"/>
            <a:ext cx="1234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194050" y="1149350"/>
            <a:ext cx="1234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61598"/>
              </p:ext>
            </p:extLst>
          </p:nvPr>
        </p:nvGraphicFramePr>
        <p:xfrm>
          <a:off x="1524000" y="1609725"/>
          <a:ext cx="8610600" cy="5261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7610"/>
                <a:gridCol w="515299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$PARTITION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ERROR_SEVERITY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@@ERROR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ERROR_STATE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@@IDENTITY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FORMATMESSAGE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@@PACK_RECEIVED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GETANSINULL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@@ROWCOUNT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GET_FILESTREAM_TRANSACTION_CONTEXT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@@TRANCOUNT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HOST_ID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BINARY_CHECKSUM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HOST_NAME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CHECKSUM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ISNULL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CONNECTIONPROPERTY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ISNUMERIC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CONTEXT_INFO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MIN_ACTIVE_ROWVERSION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CURRENT_REQUEST_ID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NEWID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ERROR_LINE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NEWSEQUENTIALID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ERROR_MESSAGE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ROWCOUNT_BIG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ERROR_NUMBER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XACT_STATE, ERROR_PROCEDURE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7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433235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Demo: </a:t>
            </a:r>
            <a:r>
              <a:rPr lang="en-IN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Customizing the Result Set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929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Problem Statement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marL="0" lvl="1">
              <a:defRPr/>
            </a:pPr>
            <a:endParaRPr lang="en-US" sz="24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The management at </a:t>
            </a:r>
            <a:r>
              <a:rPr lang="en-US" sz="2400" dirty="0" err="1">
                <a:cs typeface="Times New Roman" pitchFamily="18" charset="0"/>
              </a:rPr>
              <a:t>AdventureWorks</a:t>
            </a:r>
            <a:r>
              <a:rPr lang="en-US" sz="2400" dirty="0">
                <a:cs typeface="Times New Roman" pitchFamily="18" charset="0"/>
              </a:rPr>
              <a:t>, Inc. wants to view a report that displays the employee ID, designation, and age of the employees who are working as marketing managers or marketing specialists. The data should be displayed in uppercase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1">
              <a:defRPr/>
            </a:pPr>
            <a:endParaRPr lang="en-US" sz="24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The employee details are stored in the Employee table in the </a:t>
            </a:r>
            <a:r>
              <a:rPr lang="en-US" sz="2400" dirty="0" err="1">
                <a:cs typeface="Times New Roman" pitchFamily="18" charset="0"/>
              </a:rPr>
              <a:t>AdventureWorks</a:t>
            </a:r>
            <a:r>
              <a:rPr lang="en-US" sz="2400" dirty="0">
                <a:cs typeface="Times New Roman" pitchFamily="18" charset="0"/>
              </a:rPr>
              <a:t> database. How will you display the required data?</a:t>
            </a:r>
          </a:p>
        </p:txBody>
      </p:sp>
    </p:spTree>
    <p:extLst>
      <p:ext uri="{BB962C8B-B14F-4D97-AF65-F5344CB8AC3E}">
        <p14:creationId xmlns:p14="http://schemas.microsoft.com/office/powerpoint/2010/main" val="9324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610" y="990600"/>
            <a:ext cx="108391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In this session, you learned that: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mathematical functions are used to perform numerical operations.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ranking functions are used to generate sequential numbers for each row or to give a rank based on specific criteria.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You can use the following functions to rank the records: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cs typeface="Times New Roman" pitchFamily="18" charset="0"/>
              </a:rPr>
              <a:t>row_number</a:t>
            </a:r>
            <a:r>
              <a:rPr lang="en-US" sz="2400" dirty="0">
                <a:cs typeface="Times New Roman" pitchFamily="18" charset="0"/>
              </a:rPr>
              <a:t>()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rank()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dense_ rank()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cs typeface="Times New Roman" pitchFamily="18" charset="0"/>
              </a:rPr>
              <a:t>ntile</a:t>
            </a:r>
            <a:r>
              <a:rPr lang="en-US" sz="2400" dirty="0">
                <a:cs typeface="Times New Roman" pitchFamily="18" charset="0"/>
              </a:rPr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system functions are used to query system tables.</a:t>
            </a:r>
          </a:p>
        </p:txBody>
      </p:sp>
    </p:spTree>
    <p:extLst>
      <p:ext uri="{BB962C8B-B14F-4D97-AF65-F5344CB8AC3E}">
        <p14:creationId xmlns:p14="http://schemas.microsoft.com/office/powerpoint/2010/main" val="37506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JBIZ044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124200"/>
            <a:ext cx="20462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267200" y="1997075"/>
            <a:ext cx="464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C20000"/>
                </a:solidFill>
                <a:latin typeface="Arial" charset="0"/>
              </a:rPr>
              <a:t>. </a:t>
            </a:r>
            <a:endParaRPr lang="en-US" dirty="0">
              <a:solidFill>
                <a:srgbClr val="C20000"/>
              </a:solidFill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449590"/>
            <a:ext cx="1074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cs typeface="Times New Roman" pitchFamily="18" charset="0"/>
              </a:rPr>
              <a:t>Using </a:t>
            </a:r>
            <a:r>
              <a:rPr lang="en-US" sz="2800" b="1" dirty="0"/>
              <a:t>Built-in Functions</a:t>
            </a:r>
            <a:r>
              <a:rPr lang="en-US" sz="2800" b="1" dirty="0" smtClean="0">
                <a:cs typeface="Times New Roman" pitchFamily="18" charset="0"/>
              </a:rPr>
              <a:t> </a:t>
            </a:r>
            <a:r>
              <a:rPr lang="en-US" sz="2800" b="1" dirty="0">
                <a:cs typeface="Times New Roman" pitchFamily="18" charset="0"/>
              </a:rPr>
              <a:t>to Customize the Result </a:t>
            </a:r>
            <a:r>
              <a:rPr lang="en-US" sz="2800" b="1" dirty="0" smtClean="0">
                <a:cs typeface="Times New Roman" pitchFamily="18" charset="0"/>
              </a:rPr>
              <a:t>Set(</a:t>
            </a:r>
            <a:r>
              <a:rPr lang="en-US" sz="2800" b="1" dirty="0" err="1" smtClean="0">
                <a:cs typeface="Times New Roman" pitchFamily="18" charset="0"/>
              </a:rPr>
              <a:t>Contd</a:t>
            </a:r>
            <a:r>
              <a:rPr lang="en-US" sz="2800" b="1" dirty="0" smtClean="0">
                <a:cs typeface="Times New Roman" pitchFamily="18" charset="0"/>
              </a:rPr>
              <a:t>)</a:t>
            </a:r>
            <a:endParaRPr lang="en-US" sz="2800" b="1" dirty="0">
              <a:cs typeface="Times New Roman" pitchFamily="18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3810000" y="972810"/>
            <a:ext cx="4419600" cy="2945004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r>
              <a:rPr lang="en-US" sz="1600" b="1" dirty="0">
                <a:solidFill>
                  <a:schemeClr val="bg1"/>
                </a:solidFill>
              </a:rPr>
              <a:t>Customization includes changing the format of the string or date values or performing calculations on the numeric values in the result set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810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Built-in Functions (Transact-SQL)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30" y="1219200"/>
            <a:ext cx="952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SQL Server provides many built-in functions and also lets you create user-defined functions. The categories of built-in functions are listed on this page.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624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Types of Functions 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Scalar Functions 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Aggregate Functions 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Ranking Functions 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Rowset </a:t>
            </a:r>
            <a:r>
              <a:rPr lang="en-US" sz="2400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Functions 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533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678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Scalar Functions</a:t>
            </a:r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endParaRPr lang="en-US" sz="3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3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String Functions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Mathematical Functions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System Functions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Date and Time Functions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Conversion Functions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Text and Image Functions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Security Functions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Metadata Functions</a:t>
            </a:r>
          </a:p>
        </p:txBody>
      </p:sp>
    </p:spTree>
    <p:extLst>
      <p:ext uri="{BB962C8B-B14F-4D97-AF65-F5344CB8AC3E}">
        <p14:creationId xmlns:p14="http://schemas.microsoft.com/office/powerpoint/2010/main" val="7054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418812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String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524000"/>
            <a:ext cx="10591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String 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functions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Are used to manipulate the string values in the result set.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Are used with the char and varchar data types. </a:t>
            </a:r>
          </a:p>
          <a:p>
            <a:pPr lvl="1">
              <a:defRPr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defRPr/>
            </a:pPr>
            <a:r>
              <a:rPr lang="en-IN" sz="1400" dirty="0">
                <a:latin typeface="Arial" pitchFamily="34" charset="0"/>
                <a:cs typeface="Times New Roman" pitchFamily="18" charset="0"/>
              </a:rPr>
              <a:t>	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90600" y="3448308"/>
            <a:ext cx="4572000" cy="1123691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074" y="3578655"/>
            <a:ext cx="3122726" cy="81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990600" y="3135510"/>
            <a:ext cx="2035341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511175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String Functions 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428" y="1163969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The following table lists some of the string functions provided by SQL Server.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69594"/>
              </p:ext>
            </p:extLst>
          </p:nvPr>
        </p:nvGraphicFramePr>
        <p:xfrm>
          <a:off x="1828800" y="1752600"/>
          <a:ext cx="7239000" cy="4876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3000"/>
                <a:gridCol w="2413000"/>
                <a:gridCol w="2413000"/>
              </a:tblGrid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ASCII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LTRIM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SOUNDEX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41866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NCHAR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SPACE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41866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CHARINDEX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PATINDEX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41866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CONCAT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QUOTENAME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STUFF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41866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DIFFERENCE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REPLACE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SUBSTRING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41866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FORMAT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REPLICATE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UNICODE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41866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REVERSE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UPPER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41866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LEN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41866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LOWER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RTRIM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     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95250" marB="9525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1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String Functions (Contd.)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383" y="4114799"/>
            <a:ext cx="6826817" cy="265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 bwMode="auto">
          <a:xfrm>
            <a:off x="1285874" y="1804986"/>
            <a:ext cx="6334126" cy="1462759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48" y="1972346"/>
            <a:ext cx="5429252" cy="117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 bwMode="auto">
          <a:xfrm>
            <a:off x="3810000" y="3141380"/>
            <a:ext cx="457200" cy="955675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315239" y="1637627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57200"/>
            <a:ext cx="46762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Date and Time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7180" y="1295400"/>
            <a:ext cx="922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T-SQL supports a number of date and time functions that allow you to manipulate your </a:t>
            </a:r>
            <a:r>
              <a:rPr lang="en-US" sz="2000" dirty="0" smtClean="0"/>
              <a:t>date and </a:t>
            </a:r>
            <a:r>
              <a:rPr lang="en-US" sz="2000" dirty="0"/>
              <a:t>time data.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10603"/>
              </p:ext>
            </p:extLst>
          </p:nvPr>
        </p:nvGraphicFramePr>
        <p:xfrm>
          <a:off x="914400" y="2003286"/>
          <a:ext cx="11049000" cy="4670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2250"/>
                <a:gridCol w="2762250"/>
                <a:gridCol w="4063475"/>
                <a:gridCol w="1461025"/>
              </a:tblGrid>
              <a:tr h="279037"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L="61603" marR="61603" marT="77004" marB="7700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</a:txBody>
                  <a:tcPr marL="61603" marR="61603" marT="77004" marB="7700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value</a:t>
                      </a:r>
                    </a:p>
                  </a:txBody>
                  <a:tcPr marL="61603" marR="61603" marT="77004" marB="7700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data type</a:t>
                      </a:r>
                    </a:p>
                  </a:txBody>
                  <a:tcPr marL="61603" marR="61603" marT="77004" marB="7700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75680"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DATENAME</a:t>
                      </a: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DATENAME (datepart , date )</a:t>
                      </a: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character string that represents the specified datepartof the specified date.</a:t>
                      </a: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854799"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DATEPART</a:t>
                      </a: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DATEPART (datepart , date )</a:t>
                      </a: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integer that represents the specified 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part of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specified date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854799"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( date )</a:t>
                      </a: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integer that represents the day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 of the specified date.</a:t>
                      </a: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33919"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( date )</a:t>
                      </a: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integer that represents the month part of a specified date.</a:t>
                      </a: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33919"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( date )</a:t>
                      </a: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integer that represents the year part of a specified date.</a:t>
                      </a: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752816" rtl="0" eaLnBrk="1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03" marR="61603" marT="77004" marB="7700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0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_Template_16x9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06D9C0288448950D5641B486D044" ma:contentTypeVersion="0" ma:contentTypeDescription="Create a new document." ma:contentTypeScope="" ma:versionID="d30f30c4119a4cc08797ccd714b03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0E4713-F7EC-4DD9-8538-72537A2B9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E12337F-4BF2-4537-B08E-0CD9F888C2AD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74FEBF9-AD9D-4448-8D05-0BFD4E2C60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</TotalTime>
  <Words>1096</Words>
  <Application>Microsoft Office PowerPoint</Application>
  <PresentationFormat>Custom</PresentationFormat>
  <Paragraphs>263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Courier New</vt:lpstr>
      <vt:lpstr>Segoe UI</vt:lpstr>
      <vt:lpstr>Segoe UI Light</vt:lpstr>
      <vt:lpstr>Times New Roman</vt:lpstr>
      <vt:lpstr>Wingdings</vt:lpstr>
      <vt:lpstr>Build_Template_16x9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Dinoop Unnikrishnan</dc:creator>
  <cp:lastModifiedBy>Dinoop Unnikrishnan</cp:lastModifiedBy>
  <cp:revision>267</cp:revision>
  <dcterms:created xsi:type="dcterms:W3CDTF">2015-03-19T06:19:49Z</dcterms:created>
  <dcterms:modified xsi:type="dcterms:W3CDTF">2016-05-18T12:48:12Z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0x01010022E506D9C0288448950D5641B486D044</vt:lpwstr>
  </property>
</Properties>
</file>