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sldIdLst>
    <p:sldId id="27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3444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78" y="72"/>
      </p:cViewPr>
      <p:guideLst>
        <p:guide orient="horz" pos="2160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0D723-8A7D-4E0F-9CF9-9A9181C4F0B3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85800"/>
            <a:ext cx="6172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B9C04-D52B-4659-ACEC-19BC50E08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38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Color 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72605" y="5670380"/>
            <a:ext cx="11799191" cy="896552"/>
          </a:xfrm>
        </p:spPr>
        <p:txBody>
          <a:bodyPr lIns="150586" tIns="120468" rIns="150586" bIns="120468" anchor="b">
            <a:noAutofit/>
          </a:bodyPr>
          <a:lstStyle>
            <a:lvl1pPr>
              <a:defRPr sz="1600" baseline="0"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2609" y="2084174"/>
            <a:ext cx="11799190" cy="894996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6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_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Rationale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96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17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424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" y="228600"/>
            <a:ext cx="11799191" cy="896552"/>
          </a:xfrm>
        </p:spPr>
        <p:txBody>
          <a:bodyPr lIns="150586" tIns="120468" rIns="150586" bIns="120468" anchor="ctr">
            <a:noAutofit/>
          </a:bodyPr>
          <a:lstStyle>
            <a:lvl1pPr>
              <a:lnSpc>
                <a:spcPct val="90000"/>
              </a:lnSpc>
              <a:defRPr sz="5400" spc="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  <a:cs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04800" y="1371600"/>
            <a:ext cx="11201400" cy="5334000"/>
          </a:xfrm>
        </p:spPr>
        <p:txBody>
          <a:bodyPr vert="horz" wrap="square" lIns="150586" tIns="120468" rIns="150586" bIns="120468" rtlCol="0" anchor="ctr">
            <a:noAutofit/>
          </a:bodyPr>
          <a:lstStyle>
            <a:lvl1pPr>
              <a:defRPr lang="en-US" sz="3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75273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903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2605" y="1187623"/>
            <a:ext cx="11799191" cy="53777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7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903126" y="2084172"/>
            <a:ext cx="8168672" cy="4482760"/>
          </a:xfrm>
        </p:spPr>
        <p:txBody>
          <a:bodyPr lIns="150586" tIns="120468" rIns="150586" bIns="120468">
            <a:noAutofit/>
          </a:bodyPr>
          <a:lstStyle>
            <a:lvl1pPr>
              <a:defRPr sz="3000"/>
            </a:lvl1pPr>
            <a:lvl2pPr>
              <a:defRPr sz="2300"/>
            </a:lvl2pPr>
            <a:lvl3pPr>
              <a:defRPr sz="20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72605" y="2084172"/>
            <a:ext cx="2722891" cy="4482760"/>
          </a:xfrm>
        </p:spPr>
        <p:txBody>
          <a:bodyPr lIns="150586" tIns="120468" rIns="150586" bIns="120468">
            <a:noAutofit/>
          </a:bodyPr>
          <a:lstStyle>
            <a:lvl1pPr algn="l" defTabSz="752736" rtl="0" eaLnBrk="1" latinLnBrk="0" hangingPunct="1">
              <a:spcBef>
                <a:spcPct val="0"/>
              </a:spcBef>
              <a:buNone/>
              <a:defRPr lang="en-US" sz="2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1pPr>
            <a:lvl2pPr algn="l" defTabSz="752736" rtl="0" eaLnBrk="1" latinLnBrk="0" hangingPunct="1">
              <a:spcBef>
                <a:spcPct val="0"/>
              </a:spcBef>
              <a:buNone/>
              <a:defRPr lang="en-US" sz="13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2pPr>
            <a:lvl3pPr marL="188184" indent="0" algn="l" defTabSz="752736" rtl="0" eaLnBrk="1" latinLnBrk="0" hangingPunct="1">
              <a:spcBef>
                <a:spcPct val="0"/>
              </a:spcBef>
              <a:buNone/>
              <a:defRPr lang="en-US" sz="13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3pPr>
            <a:lvl4pPr marL="376367" indent="0" algn="l" defTabSz="752736" rtl="0" eaLnBrk="1" latinLnBrk="0" hangingPunct="1">
              <a:spcBef>
                <a:spcPct val="0"/>
              </a:spcBef>
              <a:buNone/>
              <a:defRPr lang="en-US" sz="13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4pPr>
            <a:lvl5pPr marL="608984" indent="0" algn="l" defTabSz="752736" rtl="0" eaLnBrk="1" latinLnBrk="0" hangingPunct="1">
              <a:spcBef>
                <a:spcPct val="0"/>
              </a:spcBef>
              <a:buNone/>
              <a:defRPr lang="en-US" sz="13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55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0237" y="2084174"/>
            <a:ext cx="9983932" cy="894996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5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2605" y="2084175"/>
            <a:ext cx="2722891" cy="4481203"/>
          </a:xfrm>
        </p:spPr>
        <p:txBody>
          <a:bodyPr vert="horz" lIns="150586" tIns="120468" rIns="150586" bIns="120468" rtlCol="0">
            <a:noAutofit/>
          </a:bodyPr>
          <a:lstStyle>
            <a:lvl1pPr>
              <a:defRPr lang="en-US" sz="2000" dirty="0" smtClean="0">
                <a:latin typeface="+mn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65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2605" y="1187623"/>
            <a:ext cx="2722891" cy="5377755"/>
          </a:xfrm>
        </p:spPr>
        <p:txBody>
          <a:bodyPr lIns="150586" tIns="120468" rIns="150586" bIns="120468"/>
          <a:lstStyle>
            <a:lvl1pPr>
              <a:defRPr lang="en-US" sz="2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1pPr>
          </a:lstStyle>
          <a:p>
            <a:pPr marL="0" lvl="0" indent="0" algn="l" defTabSz="752736" rtl="0" eaLnBrk="1" latinLnBrk="0" hangingPunct="1">
              <a:spcBef>
                <a:spcPct val="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663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718391" y="2980724"/>
            <a:ext cx="6353412" cy="896552"/>
          </a:xfrm>
        </p:spPr>
        <p:txBody>
          <a:bodyPr wrap="square" lIns="150586" tIns="120468" rIns="150586" bIns="120468" anchor="ctr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1344"/>
              </a:spcAft>
              <a:defRPr lang="en-US" sz="3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672"/>
              </a:spcBef>
              <a:defRPr sz="16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672"/>
              </a:spcBef>
              <a:defRPr sz="16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672"/>
              </a:spcBef>
              <a:defRPr sz="16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672"/>
              </a:spcBef>
              <a:defRPr sz="1600">
                <a:solidFill>
                  <a:srgbClr val="FFFFFF"/>
                </a:solidFill>
              </a:defRPr>
            </a:lvl5pPr>
          </a:lstStyle>
          <a:p>
            <a:pPr marL="0" lvl="0" indent="0" algn="l" defTabSz="75273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2605" y="1194773"/>
            <a:ext cx="4538151" cy="4468460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rgbClr val="969696">
              <a:alpha val="80000"/>
            </a:srgbClr>
          </a:solidFill>
          <a:ln>
            <a:noFill/>
          </a:ln>
          <a:extLst/>
        </p:spPr>
        <p:txBody>
          <a:bodyPr vert="horz" wrap="square" lIns="204745" tIns="0" rIns="204745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6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02372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35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718391" y="2980724"/>
            <a:ext cx="6353412" cy="896552"/>
          </a:xfrm>
        </p:spPr>
        <p:txBody>
          <a:bodyPr vert="horz" wrap="square" lIns="150586" tIns="120468" rIns="150586" bIns="120468" rtlCol="0" anchor="ctr">
            <a:noAutofit/>
          </a:bodyPr>
          <a:lstStyle>
            <a:lvl1pPr>
              <a:defRPr lang="en-US" sz="3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752736" rtl="0" eaLnBrk="1" latinLnBrk="0" hangingPunct="1">
              <a:spcBef>
                <a:spcPct val="20000"/>
              </a:spcBef>
              <a:spcAft>
                <a:spcPts val="1344"/>
              </a:spcAft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2607" y="1187620"/>
            <a:ext cx="4552674" cy="4482760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rgbClr val="969696">
              <a:alpha val="80000"/>
            </a:srgbClr>
          </a:solidFill>
          <a:ln>
            <a:noFill/>
          </a:ln>
          <a:extLst/>
        </p:spPr>
        <p:txBody>
          <a:bodyPr vert="horz" wrap="square" lIns="204745" tIns="0" rIns="204745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600" kern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02372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72611" y="291070"/>
            <a:ext cx="11799190" cy="896552"/>
          </a:xfrm>
        </p:spPr>
        <p:txBody>
          <a:bodyPr vert="horz" lIns="150586" tIns="37646" rIns="150586" bIns="37646" rtlCol="0" anchor="t">
            <a:noAutofit/>
          </a:bodyPr>
          <a:lstStyle>
            <a:lvl1pPr>
              <a:defRPr lang="en-US" sz="4000" dirty="0" smtClean="0"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860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04800" y="1371600"/>
            <a:ext cx="11201400" cy="5334000"/>
          </a:xfrm>
        </p:spPr>
        <p:txBody>
          <a:bodyPr vert="horz" wrap="square" lIns="150586" tIns="120468" rIns="150586" bIns="120468" rtlCol="0" anchor="ctr">
            <a:noAutofit/>
          </a:bodyPr>
          <a:lstStyle>
            <a:lvl1pPr>
              <a:defRPr lang="en-US" sz="3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75273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70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72605" y="1187620"/>
            <a:ext cx="11799191" cy="5379314"/>
          </a:xfrm>
          <a:prstGeom prst="rect">
            <a:avLst/>
          </a:prstGeom>
        </p:spPr>
        <p:txBody>
          <a:bodyPr vert="horz" lIns="150602" tIns="120481" rIns="150602" bIns="120481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72608" y="292625"/>
            <a:ext cx="11799190" cy="894996"/>
          </a:xfrm>
          <a:prstGeom prst="rect">
            <a:avLst/>
          </a:prstGeom>
        </p:spPr>
        <p:txBody>
          <a:bodyPr vert="horz" lIns="150602" tIns="37650" rIns="150602" bIns="3765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8610" y="6356353"/>
            <a:ext cx="120357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Odessa Tech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22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9" r:id="rId11"/>
    <p:sldLayoutId id="2147483680" r:id="rId12"/>
    <p:sldLayoutId id="2147483676" r:id="rId13"/>
  </p:sldLayoutIdLst>
  <p:hf sldNum="0" hdr="0" dt="0"/>
  <p:txStyles>
    <p:titleStyle>
      <a:lvl1pPr algn="l" defTabSz="752816" rtl="0" eaLnBrk="1" latinLnBrk="0" hangingPunct="1">
        <a:spcBef>
          <a:spcPct val="0"/>
        </a:spcBef>
        <a:buNone/>
        <a:defRPr sz="40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j-ea"/>
          <a:cs typeface="+mj-cs"/>
        </a:defRPr>
      </a:lvl1pPr>
    </p:titleStyle>
    <p:bodyStyle>
      <a:lvl1pPr marL="0" indent="0" algn="l" defTabSz="752816" rtl="0" eaLnBrk="1" latinLnBrk="0" hangingPunct="1">
        <a:spcBef>
          <a:spcPct val="20000"/>
        </a:spcBef>
        <a:buFont typeface="Arial" pitchFamily="34" charset="0"/>
        <a:buNone/>
        <a:defRPr sz="30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0" indent="0" algn="l" defTabSz="752816" rtl="0" eaLnBrk="1" latinLnBrk="0" hangingPunct="1">
        <a:spcBef>
          <a:spcPct val="20000"/>
        </a:spcBef>
        <a:buFont typeface="Arial" pitchFamily="34" charset="0"/>
        <a:buNone/>
        <a:defRPr sz="23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376407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609049" indent="-232641" algn="l" defTabSz="752816" rtl="0" eaLnBrk="1" latinLnBrk="0" hangingPunct="1">
        <a:spcBef>
          <a:spcPct val="20000"/>
        </a:spcBef>
        <a:buFont typeface="Arial" pitchFamily="34" charset="0"/>
        <a:buChar char="–"/>
        <a:defRPr sz="16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850839" indent="-241789" algn="l" defTabSz="752816" rtl="0" eaLnBrk="1" latinLnBrk="0" hangingPunct="1">
        <a:spcBef>
          <a:spcPct val="20000"/>
        </a:spcBef>
        <a:buFont typeface="Arial" pitchFamily="34" charset="0"/>
        <a:buChar char="»"/>
        <a:defRPr sz="15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070243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6650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058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99465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6407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2816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29224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05631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2039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58447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34855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11262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11799191" cy="896552"/>
          </a:xfrm>
        </p:spPr>
        <p:txBody>
          <a:bodyPr/>
          <a:lstStyle/>
          <a:p>
            <a:r>
              <a:rPr lang="en-US" sz="3600" dirty="0" smtClean="0"/>
              <a:t>Topics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04800" y="1066800"/>
            <a:ext cx="11734800" cy="5181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Summarizing and Grouping data by Aggregate Functions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Using Pivot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69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1524000"/>
            <a:ext cx="777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Working with Multiple Grouping Sets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533400"/>
            <a:ext cx="46185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Grouping </a:t>
            </a:r>
            <a:r>
              <a:rPr lang="en-US" sz="32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Data(Contd.)</a:t>
            </a:r>
            <a:endParaRPr lang="en-US" sz="3200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9800" y="1985665"/>
            <a:ext cx="9067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you </a:t>
            </a:r>
            <a:r>
              <a:rPr lang="en-US" sz="2400" dirty="0" smtClean="0"/>
              <a:t>can  use </a:t>
            </a:r>
            <a:r>
              <a:rPr lang="en-US" sz="2400" dirty="0"/>
              <a:t>one query to group the data in more than one </a:t>
            </a:r>
            <a:r>
              <a:rPr lang="en-US" sz="2400" dirty="0" smtClean="0"/>
              <a:t>way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T-SQL supports three clauses that </a:t>
            </a:r>
            <a:r>
              <a:rPr lang="en-US" sz="2400" dirty="0" smtClean="0"/>
              <a:t>allow defined </a:t>
            </a:r>
            <a:r>
              <a:rPr lang="en-US" sz="2400" dirty="0"/>
              <a:t>multiple grouping </a:t>
            </a:r>
            <a:r>
              <a:rPr lang="en-US" sz="2400" dirty="0" smtClean="0"/>
              <a:t>sets</a:t>
            </a:r>
          </a:p>
          <a:p>
            <a:endParaRPr lang="en-US" sz="2400" dirty="0" smtClean="0"/>
          </a:p>
          <a:p>
            <a:r>
              <a:rPr lang="en-US" sz="2400" dirty="0" smtClean="0"/>
              <a:t>          1. </a:t>
            </a:r>
            <a:r>
              <a:rPr lang="en-US" sz="2400" dirty="0"/>
              <a:t>GROUPING </a:t>
            </a:r>
            <a:r>
              <a:rPr lang="en-US" sz="2400" dirty="0" smtClean="0"/>
              <a:t>SETS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2. CUBE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3. ROLLUP</a:t>
            </a:r>
          </a:p>
          <a:p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421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76200"/>
            <a:ext cx="46185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Grouping </a:t>
            </a:r>
            <a:r>
              <a:rPr lang="en-US" sz="32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Data(Contd.)</a:t>
            </a:r>
            <a:endParaRPr lang="en-US" sz="3200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2398" y="660975"/>
            <a:ext cx="117910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GROUPING </a:t>
            </a:r>
            <a:r>
              <a:rPr lang="en-US" sz="2400" dirty="0" smtClean="0"/>
              <a:t>SETS 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</a:t>
            </a:r>
            <a:r>
              <a:rPr lang="en-US" sz="2000" dirty="0"/>
              <a:t>U</a:t>
            </a:r>
            <a:r>
              <a:rPr lang="en-US" sz="2000" dirty="0" smtClean="0"/>
              <a:t>se </a:t>
            </a:r>
            <a:r>
              <a:rPr lang="en-US" sz="2000" dirty="0"/>
              <a:t>the GROUPING SETS clause to list all grouping sets that you want to define </a:t>
            </a:r>
            <a:r>
              <a:rPr lang="en-US" sz="2000" dirty="0" smtClean="0"/>
              <a:t>in the </a:t>
            </a:r>
            <a:r>
              <a:rPr lang="en-US" sz="2000" dirty="0"/>
              <a:t>query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867200" y="1663370"/>
            <a:ext cx="6143200" cy="207043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867200" y="1395496"/>
            <a:ext cx="2104549" cy="36671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62209"/>
            <a:ext cx="4572000" cy="1971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4086" y="3966754"/>
            <a:ext cx="4564314" cy="24045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3" name="Right Arrow 12"/>
          <p:cNvSpPr/>
          <p:nvPr/>
        </p:nvSpPr>
        <p:spPr bwMode="auto">
          <a:xfrm>
            <a:off x="4800600" y="4343400"/>
            <a:ext cx="2971800" cy="152400"/>
          </a:xfrm>
          <a:prstGeom prst="rightArrow">
            <a:avLst/>
          </a:prstGeom>
          <a:solidFill>
            <a:srgbClr val="E34A2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5105400" y="5169047"/>
            <a:ext cx="2819400" cy="164953"/>
          </a:xfrm>
          <a:prstGeom prst="rightArrow">
            <a:avLst/>
          </a:prstGeom>
          <a:solidFill>
            <a:srgbClr val="E34A2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24800" y="4343400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Region, Department)</a:t>
            </a:r>
          </a:p>
        </p:txBody>
      </p:sp>
      <p:sp>
        <p:nvSpPr>
          <p:cNvPr id="17" name="Right Arrow 16"/>
          <p:cNvSpPr/>
          <p:nvPr/>
        </p:nvSpPr>
        <p:spPr bwMode="auto">
          <a:xfrm>
            <a:off x="4495800" y="5943600"/>
            <a:ext cx="3657600" cy="152400"/>
          </a:xfrm>
          <a:prstGeom prst="rightArrow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05800" y="5943600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(Region)</a:t>
            </a:r>
          </a:p>
        </p:txBody>
      </p:sp>
      <p:sp>
        <p:nvSpPr>
          <p:cNvPr id="22" name="Left Arrow 21"/>
          <p:cNvSpPr/>
          <p:nvPr/>
        </p:nvSpPr>
        <p:spPr bwMode="auto">
          <a:xfrm>
            <a:off x="967872" y="4681954"/>
            <a:ext cx="1089528" cy="118646"/>
          </a:xfrm>
          <a:prstGeom prst="leftArrow">
            <a:avLst/>
          </a:prstGeom>
          <a:solidFill>
            <a:srgbClr val="FFFF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Left Arrow 22"/>
          <p:cNvSpPr/>
          <p:nvPr/>
        </p:nvSpPr>
        <p:spPr bwMode="auto">
          <a:xfrm>
            <a:off x="967872" y="5562600"/>
            <a:ext cx="1089528" cy="152400"/>
          </a:xfrm>
          <a:prstGeom prst="leftArrow">
            <a:avLst/>
          </a:prstGeom>
          <a:solidFill>
            <a:srgbClr val="FFFF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72398" y="4882191"/>
            <a:ext cx="1248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(</a:t>
            </a:r>
            <a:r>
              <a:rPr lang="en-US" sz="1400" dirty="0" smtClean="0">
                <a:solidFill>
                  <a:srgbClr val="FFFF00"/>
                </a:solidFill>
              </a:rPr>
              <a:t>Department</a:t>
            </a:r>
            <a:r>
              <a:rPr lang="en-US" sz="1400" dirty="0">
                <a:solidFill>
                  <a:srgbClr val="FFFF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051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76200"/>
            <a:ext cx="46185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Grouping </a:t>
            </a:r>
            <a:r>
              <a:rPr lang="en-US" sz="32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Data(Contd.)</a:t>
            </a:r>
            <a:endParaRPr lang="en-US" sz="3200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838200"/>
            <a:ext cx="1120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  CUBE  :</a:t>
            </a:r>
          </a:p>
          <a:p>
            <a:r>
              <a:rPr 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sz="2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      </a:t>
            </a:r>
            <a:r>
              <a:rPr lang="en-US" sz="2000" dirty="0"/>
              <a:t>The CUBE clause accepts a list of expressions </a:t>
            </a:r>
            <a:r>
              <a:rPr lang="en-US" sz="2000" dirty="0" smtClean="0"/>
              <a:t>as inputs </a:t>
            </a:r>
            <a:r>
              <a:rPr lang="en-US" sz="2000" dirty="0"/>
              <a:t>and defines all possible grouping sets that can be generated from the </a:t>
            </a:r>
            <a:r>
              <a:rPr lang="en-US" sz="2000" dirty="0" smtClean="0"/>
              <a:t>inputs—including the </a:t>
            </a:r>
            <a:r>
              <a:rPr lang="en-US" sz="2000" dirty="0"/>
              <a:t>empty grouping set</a:t>
            </a:r>
            <a:endParaRPr lang="en-US" sz="20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551662" y="2302355"/>
            <a:ext cx="8735338" cy="2574445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1580890" y="1938382"/>
            <a:ext cx="2104549" cy="36397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451" y="2384803"/>
            <a:ext cx="7061749" cy="2339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914400" y="4876800"/>
            <a:ext cx="75833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CUBE clause defines all four possible grouping sets from the two inputs:</a:t>
            </a:r>
          </a:p>
          <a:p>
            <a:r>
              <a:rPr lang="en-US" dirty="0"/>
              <a:t>1. ( </a:t>
            </a:r>
            <a:r>
              <a:rPr lang="en-US" dirty="0" err="1" smtClean="0"/>
              <a:t>PurchaseOrderID</a:t>
            </a:r>
            <a:r>
              <a:rPr lang="en-US" dirty="0" smtClean="0"/>
              <a:t>, YEAR(</a:t>
            </a:r>
            <a:r>
              <a:rPr lang="en-US" dirty="0" err="1" smtClean="0"/>
              <a:t>DueDate</a:t>
            </a:r>
            <a:r>
              <a:rPr lang="en-US" dirty="0" smtClean="0"/>
              <a:t>) </a:t>
            </a:r>
            <a:r>
              <a:rPr lang="en-US" dirty="0"/>
              <a:t>)</a:t>
            </a:r>
          </a:p>
          <a:p>
            <a:r>
              <a:rPr lang="en-US" dirty="0"/>
              <a:t>2. </a:t>
            </a:r>
            <a:r>
              <a:rPr lang="en-US" dirty="0" smtClean="0"/>
              <a:t>(</a:t>
            </a:r>
            <a:r>
              <a:rPr lang="en-US" dirty="0" err="1"/>
              <a:t>PurchaseOrderID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3. ( </a:t>
            </a:r>
            <a:r>
              <a:rPr lang="en-US" dirty="0" smtClean="0"/>
              <a:t>YEAR(</a:t>
            </a:r>
            <a:r>
              <a:rPr lang="en-US" dirty="0" err="1"/>
              <a:t>DueDate</a:t>
            </a:r>
            <a:r>
              <a:rPr lang="en-US" dirty="0" err="1" smtClean="0"/>
              <a:t>e</a:t>
            </a:r>
            <a:r>
              <a:rPr lang="en-US" dirty="0" smtClean="0"/>
              <a:t>) </a:t>
            </a:r>
            <a:r>
              <a:rPr lang="en-US" dirty="0"/>
              <a:t>)</a:t>
            </a:r>
          </a:p>
          <a:p>
            <a:r>
              <a:rPr lang="en-US" dirty="0"/>
              <a:t>4. ( )</a:t>
            </a:r>
          </a:p>
        </p:txBody>
      </p:sp>
    </p:spTree>
    <p:extLst>
      <p:ext uri="{BB962C8B-B14F-4D97-AF65-F5344CB8AC3E}">
        <p14:creationId xmlns:p14="http://schemas.microsoft.com/office/powerpoint/2010/main" val="96458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3940" y="1040797"/>
            <a:ext cx="10874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ROLLUP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36909"/>
            <a:ext cx="46185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Grouping </a:t>
            </a:r>
            <a:r>
              <a:rPr lang="en-US" sz="32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Data(Contd.)</a:t>
            </a:r>
            <a:endParaRPr lang="en-US" sz="3200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78098" y="1440907"/>
            <a:ext cx="96281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ROLLUP clause is also an abbreviation of the GROUPING SETS </a:t>
            </a:r>
            <a:r>
              <a:rPr lang="en-US" sz="2400" dirty="0" smtClean="0"/>
              <a:t>clause.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 you </a:t>
            </a:r>
            <a:r>
              <a:rPr lang="en-US" sz="2400" dirty="0"/>
              <a:t>use </a:t>
            </a:r>
            <a:r>
              <a:rPr lang="en-US" sz="2400" dirty="0" smtClean="0"/>
              <a:t>it when </a:t>
            </a:r>
            <a:r>
              <a:rPr lang="en-US" sz="2400" dirty="0"/>
              <a:t>there’s a hierarchy formed by the input </a:t>
            </a:r>
            <a:r>
              <a:rPr lang="en-US" sz="2400" dirty="0" smtClean="0"/>
              <a:t>elements.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 it avoid computing </a:t>
            </a:r>
            <a:r>
              <a:rPr lang="en-US" sz="2400" dirty="0"/>
              <a:t>unnecessary </a:t>
            </a:r>
            <a:r>
              <a:rPr lang="en-US" sz="2400" dirty="0" smtClean="0"/>
              <a:t>aggregates.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922642" y="3885694"/>
            <a:ext cx="6544957" cy="2591306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1078018" y="3629790"/>
            <a:ext cx="2104549" cy="36397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980" y="4022018"/>
            <a:ext cx="5414471" cy="2302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193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2768" y="152400"/>
            <a:ext cx="29377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Pivoting </a:t>
            </a:r>
            <a:r>
              <a:rPr lang="en-US" sz="3200" b="1" dirty="0" smtClean="0"/>
              <a:t> </a:t>
            </a:r>
            <a:r>
              <a:rPr lang="en-US" sz="3200" b="1" dirty="0"/>
              <a:t>Data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734860" y="914400"/>
            <a:ext cx="9448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Pivoting </a:t>
            </a:r>
            <a:r>
              <a:rPr lang="en-US" sz="2000" dirty="0" smtClean="0"/>
              <a:t> : </a:t>
            </a:r>
          </a:p>
          <a:p>
            <a:r>
              <a:rPr lang="en-US" sz="2000" dirty="0" smtClean="0"/>
              <a:t>           Is </a:t>
            </a:r>
            <a:r>
              <a:rPr lang="en-US" sz="2000" dirty="0"/>
              <a:t>a technique that groups and aggregates data, transitioning it </a:t>
            </a:r>
            <a:r>
              <a:rPr lang="en-US" sz="2000" dirty="0" smtClean="0"/>
              <a:t>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from </a:t>
            </a:r>
            <a:r>
              <a:rPr lang="en-US" sz="2000" dirty="0"/>
              <a:t>a state of </a:t>
            </a:r>
            <a:r>
              <a:rPr lang="en-US" sz="2000" dirty="0" smtClean="0"/>
              <a:t>rows  to </a:t>
            </a:r>
            <a:r>
              <a:rPr lang="en-US" sz="2000" dirty="0"/>
              <a:t>a state of columns</a:t>
            </a:r>
            <a:r>
              <a:rPr lang="en-US" sz="20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 Unpivoting 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Is  the </a:t>
            </a:r>
            <a:r>
              <a:rPr lang="en-US" sz="2000" dirty="0"/>
              <a:t>inverse of pivoting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734860" y="2667000"/>
            <a:ext cx="64696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Pivoting </a:t>
            </a:r>
            <a:r>
              <a:rPr lang="en-US" b="1" dirty="0" smtClean="0"/>
              <a:t>Data :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</a:t>
            </a:r>
            <a:r>
              <a:rPr lang="en-US" dirty="0"/>
              <a:t>In all pivot queries, you need to identify three elements: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881664" y="3335352"/>
            <a:ext cx="89145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What do you want to see on rows</a:t>
            </a:r>
            <a:r>
              <a:rPr lang="en-US" dirty="0" smtClean="0"/>
              <a:t>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What do you want to see on columns</a:t>
            </a:r>
            <a:r>
              <a:rPr lang="en-US" dirty="0" smtClean="0"/>
              <a:t>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What do you want to see in the intersection of each distinct row and column value?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1144699" y="4456162"/>
            <a:ext cx="7485802" cy="2429005"/>
          </a:xfrm>
          <a:prstGeom prst="roundRect">
            <a:avLst>
              <a:gd name="adj" fmla="val 17229"/>
            </a:avLst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84" y="4718822"/>
            <a:ext cx="6537316" cy="21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1152699" y="4354849"/>
            <a:ext cx="2104549" cy="36397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1" dirty="0" smtClean="0">
                <a:solidFill>
                  <a:schemeClr val="bg1"/>
                </a:solidFill>
                <a:cs typeface="Arial" charset="0"/>
              </a:rPr>
              <a:t>Syntax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22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2768" y="152400"/>
            <a:ext cx="45231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Pivoting </a:t>
            </a:r>
            <a:r>
              <a:rPr lang="en-US" sz="3200" b="1" dirty="0" smtClean="0"/>
              <a:t> Data(Contd.)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110640" y="985639"/>
            <a:ext cx="8338159" cy="2750188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934" y="1007724"/>
            <a:ext cx="7391400" cy="2634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1110641" y="737175"/>
            <a:ext cx="2104549" cy="36397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141" y="4267200"/>
            <a:ext cx="34290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own Arrow 1"/>
          <p:cNvSpPr/>
          <p:nvPr/>
        </p:nvSpPr>
        <p:spPr bwMode="auto">
          <a:xfrm>
            <a:off x="4026833" y="3735827"/>
            <a:ext cx="263616" cy="456156"/>
          </a:xfrm>
          <a:prstGeom prst="downArrow">
            <a:avLst/>
          </a:prstGeom>
          <a:solidFill>
            <a:srgbClr val="E34A2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003620" y="4399447"/>
            <a:ext cx="376615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charset="0"/>
              </a:rPr>
              <a:t>Displays the number of purchase orders placed by certain employees, laid down with the vendors.</a:t>
            </a:r>
          </a:p>
        </p:txBody>
      </p:sp>
    </p:spTree>
    <p:extLst>
      <p:ext uri="{BB962C8B-B14F-4D97-AF65-F5344CB8AC3E}">
        <p14:creationId xmlns:p14="http://schemas.microsoft.com/office/powerpoint/2010/main" val="154333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6858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Just a minute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1447800"/>
            <a:ext cx="9525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defRPr/>
            </a:pPr>
            <a:r>
              <a:rPr lang="en-US" sz="2000" dirty="0">
                <a:latin typeface="Arial" charset="0"/>
                <a:cs typeface="Times New Roman" pitchFamily="18" charset="0"/>
              </a:rPr>
              <a:t>When grouping data, which of the following clauses helps eliminate the groups that do not match the specified condition</a:t>
            </a:r>
            <a:r>
              <a:rPr lang="en-US" sz="2000" dirty="0" smtClean="0">
                <a:latin typeface="Arial" charset="0"/>
                <a:cs typeface="Times New Roman" pitchFamily="18" charset="0"/>
              </a:rPr>
              <a:t>?</a:t>
            </a:r>
          </a:p>
          <a:p>
            <a:pPr marL="0" lvl="1">
              <a:defRPr/>
            </a:pPr>
            <a:endParaRPr lang="en-US" sz="2000" dirty="0">
              <a:latin typeface="Arial" charset="0"/>
              <a:cs typeface="Times New Roman" pitchFamily="18" charset="0"/>
            </a:endParaRP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latin typeface="Arial" charset="0"/>
                <a:cs typeface="Times New Roman" pitchFamily="18" charset="0"/>
              </a:rPr>
              <a:t>NOT IN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latin typeface="Arial" charset="0"/>
                <a:cs typeface="Times New Roman" pitchFamily="18" charset="0"/>
              </a:rPr>
              <a:t>HAVING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latin typeface="Arial" charset="0"/>
                <a:cs typeface="Times New Roman" pitchFamily="18" charset="0"/>
              </a:rPr>
              <a:t>WHERE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latin typeface="Arial" charset="0"/>
                <a:cs typeface="Times New Roman" pitchFamily="18" charset="0"/>
              </a:rPr>
              <a:t>COMPUTE</a:t>
            </a:r>
          </a:p>
        </p:txBody>
      </p:sp>
      <p:sp>
        <p:nvSpPr>
          <p:cNvPr id="9" name="Rectangle 8"/>
          <p:cNvSpPr/>
          <p:nvPr/>
        </p:nvSpPr>
        <p:spPr>
          <a:xfrm>
            <a:off x="495300" y="4724400"/>
            <a:ext cx="6172200" cy="7017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>
              <a:spcBef>
                <a:spcPct val="20000"/>
              </a:spcBef>
              <a:defRPr/>
            </a:pPr>
            <a:r>
              <a:rPr lang="en-US" kern="0" dirty="0">
                <a:latin typeface="Arial" charset="0"/>
                <a:cs typeface="Times New Roman" pitchFamily="18" charset="0"/>
              </a:rPr>
              <a:t>Solution:</a:t>
            </a:r>
          </a:p>
          <a:p>
            <a:pPr marL="742950" lvl="1" indent="-285750" eaLnBrk="0" hangingPunct="0">
              <a:spcBef>
                <a:spcPct val="20000"/>
              </a:spcBef>
              <a:defRPr/>
            </a:pPr>
            <a:r>
              <a:rPr lang="en-US" dirty="0">
                <a:latin typeface="Arial" charset="0"/>
                <a:cs typeface="Times New Roman" pitchFamily="18" charset="0"/>
              </a:rPr>
              <a:t>2.	 HAVING</a:t>
            </a:r>
          </a:p>
        </p:txBody>
      </p:sp>
    </p:spTree>
    <p:extLst>
      <p:ext uri="{BB962C8B-B14F-4D97-AF65-F5344CB8AC3E}">
        <p14:creationId xmlns:p14="http://schemas.microsoft.com/office/powerpoint/2010/main" val="250057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4736" y="423542"/>
            <a:ext cx="6858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Just a minute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" y="1200090"/>
            <a:ext cx="41574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sz="2000" dirty="0">
                <a:latin typeface="Arial" charset="0"/>
                <a:cs typeface="Times New Roman" pitchFamily="18" charset="0"/>
              </a:rPr>
              <a:t>Match the column A with column B.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" y="4038600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Bef>
                <a:spcPct val="20000"/>
              </a:spcBef>
              <a:defRPr/>
            </a:pPr>
            <a:r>
              <a:rPr lang="en-US" kern="0" dirty="0">
                <a:latin typeface="Arial" charset="0"/>
                <a:cs typeface="Times New Roman" pitchFamily="18" charset="0"/>
              </a:rPr>
              <a:t>Solution: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914720"/>
              </p:ext>
            </p:extLst>
          </p:nvPr>
        </p:nvGraphicFramePr>
        <p:xfrm>
          <a:off x="385173" y="1752599"/>
          <a:ext cx="9063626" cy="2240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627"/>
                <a:gridCol w="5714999"/>
              </a:tblGrid>
              <a:tr h="438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Column A</a:t>
                      </a:r>
                    </a:p>
                  </a:txBody>
                  <a:tcPr marT="45691" marB="45691" horzOverflow="overflow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Column B</a:t>
                      </a:r>
                    </a:p>
                  </a:txBody>
                  <a:tcPr marT="45691" marB="45691" horzOverflow="overflow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438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COMPUTE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Transforms a set of columns into values.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438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PIVOT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Removes leading blanks from the character expression.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438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Str</a:t>
                      </a:r>
                      <a:endParaRPr kumimoji="0" 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Generates summary rows by using aggregate functions in the query results.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438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Ltrim</a:t>
                      </a:r>
                      <a:endParaRPr kumimoji="0" 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Converts numeric data to character data.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304377"/>
              </p:ext>
            </p:extLst>
          </p:nvPr>
        </p:nvGraphicFramePr>
        <p:xfrm>
          <a:off x="381000" y="4541455"/>
          <a:ext cx="9144000" cy="2131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Column A</a:t>
                      </a:r>
                    </a:p>
                  </a:txBody>
                  <a:tcPr marT="45741" marB="45741" horzOverflow="overflow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Column B</a:t>
                      </a:r>
                    </a:p>
                  </a:txBody>
                  <a:tcPr marT="45741" marB="45741" horzOverflow="overflow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460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COMPUTE</a:t>
                      </a:r>
                      <a:endParaRPr kumimoji="0" 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Generates summary rows by using aggregate functions in the query results.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4105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PIVOT</a:t>
                      </a:r>
                      <a:endParaRPr kumimoji="0" 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Transforms a set of columns into values.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4105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Str</a:t>
                      </a:r>
                      <a:endParaRPr kumimoji="0" 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Converts numeric data to character data.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460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Ltrim</a:t>
                      </a:r>
                      <a:endParaRPr kumimoji="0" 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Removes leading blanks from the character expression.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74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685800"/>
            <a:ext cx="12827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1752600"/>
            <a:ext cx="10287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>
              <a:defRPr/>
            </a:pP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You are a database developer at </a:t>
            </a:r>
            <a:r>
              <a:rPr lang="en-US" sz="2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AdventureWorks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Inc. The management wants to view the average quantity ordered for each product group. The data should be displayed in the descending order of </a:t>
            </a:r>
            <a:r>
              <a:rPr lang="en-US" sz="2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ProductID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sales details are stored in the </a:t>
            </a:r>
            <a:r>
              <a:rPr lang="en-US" sz="2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SalesOrderHeader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2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SalesOrderDetails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tables in the </a:t>
            </a:r>
            <a:r>
              <a:rPr lang="en-US" sz="2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AdventureWorks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database. How will you generate this report?</a:t>
            </a:r>
          </a:p>
        </p:txBody>
      </p:sp>
    </p:spTree>
    <p:extLst>
      <p:ext uri="{BB962C8B-B14F-4D97-AF65-F5344CB8AC3E}">
        <p14:creationId xmlns:p14="http://schemas.microsoft.com/office/powerpoint/2010/main" val="241806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66687" y="152400"/>
            <a:ext cx="6858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/>
              <a:t>Summary</a:t>
            </a:r>
          </a:p>
        </p:txBody>
      </p:sp>
      <p:sp>
        <p:nvSpPr>
          <p:cNvPr id="8" name="Rectangle 7"/>
          <p:cNvSpPr/>
          <p:nvPr/>
        </p:nvSpPr>
        <p:spPr>
          <a:xfrm>
            <a:off x="157162" y="1447800"/>
            <a:ext cx="11125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cs typeface="Times New Roman" pitchFamily="18" charset="0"/>
              </a:rPr>
              <a:t>In this session, you learned that</a:t>
            </a:r>
            <a:r>
              <a:rPr lang="en-US" sz="2400" dirty="0" smtClean="0">
                <a:cs typeface="Times New Roman" pitchFamily="18" charset="0"/>
              </a:rPr>
              <a:t>:</a:t>
            </a:r>
          </a:p>
          <a:p>
            <a:pPr>
              <a:defRPr/>
            </a:pPr>
            <a:endParaRPr lang="en-US" sz="2400" dirty="0">
              <a:cs typeface="Times New Roman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The system functions are used to query system tables</a:t>
            </a:r>
          </a:p>
          <a:p>
            <a:pPr marL="800100" lvl="1" indent="-3429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The aggregate functions, such as </a:t>
            </a:r>
            <a:r>
              <a:rPr lang="en-US" sz="2400" dirty="0" err="1">
                <a:cs typeface="Times New Roman" pitchFamily="18" charset="0"/>
              </a:rPr>
              <a:t>avg</a:t>
            </a:r>
            <a:r>
              <a:rPr lang="en-US" sz="2400" dirty="0">
                <a:cs typeface="Times New Roman" pitchFamily="18" charset="0"/>
              </a:rPr>
              <a:t>(), count(), min(), max(), and sum(), are used to retrieve summarized data.</a:t>
            </a:r>
          </a:p>
          <a:p>
            <a:pPr marL="800100" lvl="1" indent="-3429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The GROUP BY, GROUP BY ALL, and PIVOT clauses are used to group the result set.</a:t>
            </a:r>
          </a:p>
          <a:p>
            <a:pPr marL="800100" lvl="1" indent="-3429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The GROUPING SETS clause is used to combine the results generated by multiple GROUP BY clauses into a single result set.</a:t>
            </a:r>
          </a:p>
          <a:p>
            <a:pPr lvl="1">
              <a:defRPr/>
            </a:pPr>
            <a:endParaRPr lang="en-US" sz="24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43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4800" y="633260"/>
            <a:ext cx="8763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Summarizing and Grouping Data </a:t>
            </a:r>
          </a:p>
        </p:txBody>
      </p:sp>
      <p:sp>
        <p:nvSpPr>
          <p:cNvPr id="6" name="Cloud Callout 5"/>
          <p:cNvSpPr/>
          <p:nvPr/>
        </p:nvSpPr>
        <p:spPr bwMode="auto">
          <a:xfrm>
            <a:off x="4839010" y="1905000"/>
            <a:ext cx="2819400" cy="1600200"/>
          </a:xfrm>
          <a:prstGeom prst="cloudCallout">
            <a:avLst>
              <a:gd name="adj1" fmla="val -62947"/>
              <a:gd name="adj2" fmla="val 66082"/>
            </a:avLst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5124915" y="2197268"/>
            <a:ext cx="1981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How can I summarize and group data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?</a:t>
            </a:r>
          </a:p>
        </p:txBody>
      </p:sp>
      <p:pic>
        <p:nvPicPr>
          <p:cNvPr id="8" name="Picture 3" descr="CCM01238.WM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77032" y="2602215"/>
            <a:ext cx="118743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8454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BIZ044.WM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895600"/>
            <a:ext cx="228600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28600" y="381000"/>
            <a:ext cx="8763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Summarizing and Grouping </a:t>
            </a:r>
            <a:r>
              <a:rPr lang="en-US" sz="3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Data(Contd.) </a:t>
            </a:r>
            <a:endParaRPr lang="en-US" sz="3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loud Callout 1"/>
          <p:cNvSpPr/>
          <p:nvPr/>
        </p:nvSpPr>
        <p:spPr bwMode="auto">
          <a:xfrm>
            <a:off x="4038600" y="1218036"/>
            <a:ext cx="3733800" cy="2439564"/>
          </a:xfrm>
          <a:prstGeom prst="cloudCallout">
            <a:avLst/>
          </a:prstGeom>
          <a:solidFill>
            <a:srgbClr val="E34A2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SQL Server provides aggregate functions to generate summarized data.</a:t>
            </a:r>
          </a:p>
        </p:txBody>
      </p:sp>
    </p:spTree>
    <p:extLst>
      <p:ext uri="{BB962C8B-B14F-4D97-AF65-F5344CB8AC3E}">
        <p14:creationId xmlns:p14="http://schemas.microsoft.com/office/powerpoint/2010/main" val="255502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54488" y="304800"/>
            <a:ext cx="116565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Summarizing Data by Using Aggregate Functions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1164642"/>
            <a:ext cx="83058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cs typeface="Times New Roman" pitchFamily="18" charset="0"/>
              </a:rPr>
              <a:t>Aggregate functions</a:t>
            </a:r>
            <a:r>
              <a:rPr lang="en-US" sz="2400" dirty="0" smtClean="0">
                <a:cs typeface="Times New Roman" pitchFamily="18" charset="0"/>
              </a:rPr>
              <a:t>:</a:t>
            </a:r>
          </a:p>
          <a:p>
            <a:pPr>
              <a:defRPr/>
            </a:pPr>
            <a:endParaRPr lang="en-US" sz="2400" dirty="0">
              <a:cs typeface="Times New Roman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Summarize the values for a column or a group of columns, and produce a single value. </a:t>
            </a:r>
            <a:endParaRPr lang="en-US" sz="2400" dirty="0" smtClean="0"/>
          </a:p>
          <a:p>
            <a:pPr lvl="1">
              <a:defRPr/>
            </a:pPr>
            <a:endParaRPr lang="en-US" dirty="0" smtClean="0">
              <a:latin typeface="Arial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004169" y="5334000"/>
            <a:ext cx="5753622" cy="12954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1004169" y="5106251"/>
            <a:ext cx="2104549" cy="36671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1" dirty="0" smtClean="0">
                <a:solidFill>
                  <a:schemeClr val="bg1"/>
                </a:solidFill>
                <a:cs typeface="Arial" charset="0"/>
              </a:rPr>
              <a:t>Syntax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892" y="5544854"/>
            <a:ext cx="5210175" cy="932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94648" y="2797927"/>
            <a:ext cx="61722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cs typeface="Times New Roman" pitchFamily="18" charset="0"/>
              </a:rPr>
              <a:t>Aggregate functions are:</a:t>
            </a:r>
            <a:endParaRPr lang="en-US" sz="2400" dirty="0">
              <a:cs typeface="Times New Roman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  <a:defRPr/>
            </a:pPr>
            <a:r>
              <a:rPr lang="en-US" sz="2400" b="1" dirty="0" err="1">
                <a:cs typeface="Times New Roman" pitchFamily="18" charset="0"/>
              </a:rPr>
              <a:t>Avg</a:t>
            </a:r>
            <a:r>
              <a:rPr lang="en-US" sz="2400" b="1" dirty="0">
                <a:cs typeface="Times New Roman" pitchFamily="18" charset="0"/>
              </a:rPr>
              <a:t>()</a:t>
            </a:r>
          </a:p>
          <a:p>
            <a:pPr marL="1200150" lvl="2" indent="-285750"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cs typeface="Times New Roman" pitchFamily="18" charset="0"/>
              </a:rPr>
              <a:t>Count(</a:t>
            </a:r>
            <a:r>
              <a:rPr lang="en-US" sz="2400" dirty="0">
                <a:cs typeface="Times New Roman" pitchFamily="18" charset="0"/>
              </a:rPr>
              <a:t>)</a:t>
            </a:r>
          </a:p>
          <a:p>
            <a:pPr marL="1200150" lvl="2" indent="-285750"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cs typeface="Times New Roman" pitchFamily="18" charset="0"/>
              </a:rPr>
              <a:t>Min()</a:t>
            </a:r>
          </a:p>
          <a:p>
            <a:pPr marL="1200150" lvl="2" indent="-285750"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cs typeface="Times New Roman" pitchFamily="18" charset="0"/>
              </a:rPr>
              <a:t>Max()</a:t>
            </a:r>
          </a:p>
          <a:p>
            <a:pPr marL="1200150" lvl="2" indent="-285750"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cs typeface="Times New Roman" pitchFamily="18" charset="0"/>
              </a:rPr>
              <a:t>Sum()</a:t>
            </a:r>
          </a:p>
        </p:txBody>
      </p:sp>
    </p:spTree>
    <p:extLst>
      <p:ext uri="{BB962C8B-B14F-4D97-AF65-F5344CB8AC3E}">
        <p14:creationId xmlns:p14="http://schemas.microsoft.com/office/powerpoint/2010/main" val="352871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616" y="1092368"/>
            <a:ext cx="99341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sz="2400" dirty="0" err="1">
                <a:cs typeface="Times New Roman" pitchFamily="18" charset="0"/>
              </a:rPr>
              <a:t>Avg</a:t>
            </a:r>
            <a:r>
              <a:rPr lang="en-US" sz="2400" dirty="0">
                <a:cs typeface="Times New Roman" pitchFamily="18" charset="0"/>
              </a:rPr>
              <a:t>():</a:t>
            </a:r>
          </a:p>
          <a:p>
            <a:pPr marL="1200150" lvl="2" indent="-28575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Returns the average of values in a numeric expression, either all or distinct. 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4300" y="304800"/>
            <a:ext cx="876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Summarizing Data by Using Aggregate Functions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004169" y="2452328"/>
            <a:ext cx="5753622" cy="1213044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1004169" y="2161456"/>
            <a:ext cx="2104549" cy="36671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974942" y="5441155"/>
            <a:ext cx="5753622" cy="1263725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974942" y="5150284"/>
            <a:ext cx="2104549" cy="36671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842" y="2666999"/>
            <a:ext cx="5248275" cy="83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32916" y="3962400"/>
            <a:ext cx="104112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sz="2000" dirty="0" smtClean="0">
                <a:cs typeface="Times New Roman" pitchFamily="18" charset="0"/>
              </a:rPr>
              <a:t>  </a:t>
            </a:r>
            <a:r>
              <a:rPr lang="en-US" sz="2400" dirty="0" smtClean="0">
                <a:cs typeface="Times New Roman" pitchFamily="18" charset="0"/>
              </a:rPr>
              <a:t>Count</a:t>
            </a:r>
            <a:r>
              <a:rPr lang="en-US" sz="2400" dirty="0">
                <a:cs typeface="Times New Roman" pitchFamily="18" charset="0"/>
              </a:rPr>
              <a:t>():</a:t>
            </a:r>
          </a:p>
          <a:p>
            <a:pPr marL="1257300" lvl="2" indent="-3429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Returns the number of values in an expression, either all or distinct</a:t>
            </a:r>
            <a:r>
              <a:rPr lang="en-US" sz="24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.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15" y="5715001"/>
            <a:ext cx="5629275" cy="63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478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914400" y="2285640"/>
            <a:ext cx="5753622" cy="1371959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AutoShape 25"/>
          <p:cNvSpPr>
            <a:spLocks noChangeArrowheads="1"/>
          </p:cNvSpPr>
          <p:nvPr/>
        </p:nvSpPr>
        <p:spPr bwMode="auto">
          <a:xfrm>
            <a:off x="918575" y="1994769"/>
            <a:ext cx="2104549" cy="36671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004168" y="5243872"/>
            <a:ext cx="5753622" cy="1385528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1004168" y="4953000"/>
            <a:ext cx="2104549" cy="36671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14300" y="304800"/>
            <a:ext cx="876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Summarizing Data by Using Aggregate Functions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522960" y="1066800"/>
            <a:ext cx="10221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sz="2400" dirty="0">
                <a:cs typeface="Times New Roman" pitchFamily="18" charset="0"/>
              </a:rPr>
              <a:t>Min():</a:t>
            </a:r>
          </a:p>
          <a:p>
            <a:pPr marL="1200150" lvl="2" indent="-28575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Returns the lowest value in the expression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09600" y="3736777"/>
            <a:ext cx="73778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Max():</a:t>
            </a:r>
          </a:p>
          <a:p>
            <a:pPr marL="1257300" lvl="2" indent="-3429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Returns the highest value in the expression.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211" y="2514600"/>
            <a:ext cx="5334000" cy="945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129" y="5596296"/>
            <a:ext cx="5219700" cy="728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813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1124798" y="4100872"/>
            <a:ext cx="5753622" cy="1156928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AutoShape 25"/>
          <p:cNvSpPr>
            <a:spLocks noChangeArrowheads="1"/>
          </p:cNvSpPr>
          <p:nvPr/>
        </p:nvSpPr>
        <p:spPr bwMode="auto">
          <a:xfrm>
            <a:off x="1128973" y="3810000"/>
            <a:ext cx="2104549" cy="36671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14300" y="457200"/>
            <a:ext cx="115443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Summarizing Data by Using Aggregate </a:t>
            </a:r>
            <a:r>
              <a:rPr lang="en-US" sz="3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Functions(Contd.)</a:t>
            </a:r>
            <a:endParaRPr lang="en-US" sz="3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190500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Sum():</a:t>
            </a:r>
          </a:p>
          <a:p>
            <a:pPr marL="1200150" lvl="2" indent="-28575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Returns the sum total of values in a numeric expression, either all or distinct.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371" y="4329472"/>
            <a:ext cx="5324475" cy="699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099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918574" y="5486400"/>
            <a:ext cx="5939425" cy="10668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AutoShape 25"/>
          <p:cNvSpPr>
            <a:spLocks noChangeArrowheads="1"/>
          </p:cNvSpPr>
          <p:nvPr/>
        </p:nvSpPr>
        <p:spPr bwMode="auto">
          <a:xfrm>
            <a:off x="922750" y="5195528"/>
            <a:ext cx="2104549" cy="36671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04800"/>
            <a:ext cx="5101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Grouping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2813" y="1952975"/>
            <a:ext cx="670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Use </a:t>
            </a:r>
            <a:r>
              <a:rPr lang="en-US" sz="2400" dirty="0"/>
              <a:t>group </a:t>
            </a:r>
            <a:r>
              <a:rPr lang="en-US" sz="2400" dirty="0" smtClean="0"/>
              <a:t>functions.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Group data by using a single grouping set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Group data by using multiple grouping sets</a:t>
            </a:r>
            <a:r>
              <a:rPr lang="en-US" sz="24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HAVING </a:t>
            </a:r>
            <a:r>
              <a:rPr lang="en-US" sz="2400" dirty="0" smtClean="0"/>
              <a:t>clause : To filter entire groups</a:t>
            </a:r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1066800"/>
            <a:ext cx="10363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query becomes </a:t>
            </a:r>
            <a:r>
              <a:rPr lang="en-US" sz="2400" dirty="0" smtClean="0"/>
              <a:t>a  grouped </a:t>
            </a:r>
            <a:r>
              <a:rPr lang="en-US" sz="2400" dirty="0"/>
              <a:t>query when you use a group function, a GROUP BY clause, or both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2813" y="3632548"/>
            <a:ext cx="6005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Group function :</a:t>
            </a:r>
          </a:p>
          <a:p>
            <a:r>
              <a:rPr 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 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3000" y="4178555"/>
            <a:ext cx="952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A query that invokes a group function but doesn’t have an explicit GROUP BY clause </a:t>
            </a:r>
            <a:r>
              <a:rPr lang="en-US" sz="2000" dirty="0" smtClean="0"/>
              <a:t>arranges all </a:t>
            </a:r>
            <a:r>
              <a:rPr lang="en-US" sz="2000" dirty="0"/>
              <a:t>rows in one group.</a:t>
            </a:r>
            <a:endParaRPr lang="en-US" sz="20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965" y="5655289"/>
            <a:ext cx="3978059" cy="897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458200" y="5486400"/>
            <a:ext cx="3048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The </a:t>
            </a:r>
            <a:r>
              <a:rPr lang="en-US" sz="1400" b="1" dirty="0"/>
              <a:t>query defines</a:t>
            </a:r>
          </a:p>
          <a:p>
            <a:r>
              <a:rPr lang="en-US" sz="1400" b="1" dirty="0"/>
              <a:t>only one group, it returns only one row in the result set.</a:t>
            </a:r>
          </a:p>
        </p:txBody>
      </p:sp>
      <p:sp>
        <p:nvSpPr>
          <p:cNvPr id="15" name="Right Arrow 14"/>
          <p:cNvSpPr/>
          <p:nvPr/>
        </p:nvSpPr>
        <p:spPr bwMode="auto">
          <a:xfrm>
            <a:off x="5710825" y="5855732"/>
            <a:ext cx="2442575" cy="164068"/>
          </a:xfrm>
          <a:prstGeom prst="rightArrow">
            <a:avLst/>
          </a:prstGeom>
          <a:solidFill>
            <a:srgbClr val="E34A2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24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931100" y="3163537"/>
            <a:ext cx="5939425" cy="10668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AutoShape 25"/>
          <p:cNvSpPr>
            <a:spLocks noChangeArrowheads="1"/>
          </p:cNvSpPr>
          <p:nvPr/>
        </p:nvSpPr>
        <p:spPr bwMode="auto">
          <a:xfrm>
            <a:off x="935276" y="2872665"/>
            <a:ext cx="2104549" cy="36671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381000"/>
            <a:ext cx="46185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Grouping </a:t>
            </a:r>
            <a:r>
              <a:rPr lang="en-US" sz="32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Data(Contd.)</a:t>
            </a:r>
            <a:endParaRPr lang="en-US" sz="3200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717" y="1143000"/>
            <a:ext cx="787765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Working with a Single Grouping Set : </a:t>
            </a:r>
          </a:p>
          <a:p>
            <a:r>
              <a:rPr lang="en-US" dirty="0"/>
              <a:t>                   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115" y="3321139"/>
            <a:ext cx="5229225" cy="838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71600" y="1854524"/>
            <a:ext cx="8763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 Group </a:t>
            </a:r>
            <a:r>
              <a:rPr lang="en-US" sz="2400" dirty="0"/>
              <a:t>the data in  only one way.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The </a:t>
            </a:r>
            <a:r>
              <a:rPr lang="en-US" sz="2400" dirty="0"/>
              <a:t>grouping set can be made of </a:t>
            </a:r>
            <a:r>
              <a:rPr lang="en-US" sz="2400" dirty="0" smtClean="0"/>
              <a:t>multiple elements</a:t>
            </a:r>
            <a:r>
              <a:rPr lang="en-US" sz="2400" dirty="0"/>
              <a:t>.</a:t>
            </a:r>
          </a:p>
          <a:p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4681" y="4495800"/>
            <a:ext cx="5825843" cy="2181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" name="Right Arrow 10"/>
          <p:cNvSpPr/>
          <p:nvPr/>
        </p:nvSpPr>
        <p:spPr bwMode="auto">
          <a:xfrm>
            <a:off x="3505200" y="5181600"/>
            <a:ext cx="4038600" cy="228600"/>
          </a:xfrm>
          <a:prstGeom prst="rightArrow">
            <a:avLst/>
          </a:prstGeom>
          <a:solidFill>
            <a:srgbClr val="E34A2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853470" y="4860292"/>
            <a:ext cx="350033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charset="0"/>
              </a:rPr>
              <a:t>Displays the minimum and maximum values of vacation hours for the different types of titles.</a:t>
            </a:r>
          </a:p>
        </p:txBody>
      </p:sp>
    </p:spTree>
    <p:extLst>
      <p:ext uri="{BB962C8B-B14F-4D97-AF65-F5344CB8AC3E}">
        <p14:creationId xmlns:p14="http://schemas.microsoft.com/office/powerpoint/2010/main" val="157876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Build_Template_16x9">
  <a:themeElements>
    <a:clrScheme name="Build - Dark Blue">
      <a:dk1>
        <a:srgbClr val="000000"/>
      </a:dk1>
      <a:lt1>
        <a:srgbClr val="FFFFFF"/>
      </a:lt1>
      <a:dk2>
        <a:srgbClr val="00188F"/>
      </a:dk2>
      <a:lt2>
        <a:srgbClr val="FFFFFF"/>
      </a:lt2>
      <a:accent1>
        <a:srgbClr val="00BCF2"/>
      </a:accent1>
      <a:accent2>
        <a:srgbClr val="9B4F96"/>
      </a:accent2>
      <a:accent3>
        <a:srgbClr val="E81123"/>
      </a:accent3>
      <a:accent4>
        <a:srgbClr val="00D8CC"/>
      </a:accent4>
      <a:accent5>
        <a:srgbClr val="7FBA00"/>
      </a:accent5>
      <a:accent6>
        <a:srgbClr val="FF8C00"/>
      </a:accent6>
      <a:hlink>
        <a:srgbClr val="00BCF2"/>
      </a:hlink>
      <a:folHlink>
        <a:srgbClr val="00BCF2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34A28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t" anchorCtr="0"/>
      <a:lstStyle>
        <a:defPPr defTabSz="932406">
          <a:defRPr sz="1600" spc="-102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E506D9C0288448950D5641B486D044" ma:contentTypeVersion="0" ma:contentTypeDescription="Create a new document." ma:contentTypeScope="" ma:versionID="d30f30c4119a4cc08797ccd714b03db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C60499-87B1-48DF-BA76-74E9C4596A1E}">
  <ds:schemaRefs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F814C68-7511-4077-B36C-4F3E239119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7A448136-2735-47D7-9E80-43A7C80AB8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1944</TotalTime>
  <Words>896</Words>
  <Application>Microsoft Office PowerPoint</Application>
  <PresentationFormat>Custom</PresentationFormat>
  <Paragraphs>144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ＭＳ Ｐゴシック</vt:lpstr>
      <vt:lpstr>Arial</vt:lpstr>
      <vt:lpstr>Calibri</vt:lpstr>
      <vt:lpstr>Segoe UI</vt:lpstr>
      <vt:lpstr>Segoe UI Light</vt:lpstr>
      <vt:lpstr>Times New Roman</vt:lpstr>
      <vt:lpstr>Wingdings</vt:lpstr>
      <vt:lpstr>Build_Template_16x9</vt:lpstr>
      <vt:lpstr>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Dinoop Unnikrishnan</dc:creator>
  <cp:lastModifiedBy>Dinoop Unnikrishnan</cp:lastModifiedBy>
  <cp:revision>263</cp:revision>
  <dcterms:created xsi:type="dcterms:W3CDTF">2015-03-19T06:19:49Z</dcterms:created>
  <dcterms:modified xsi:type="dcterms:W3CDTF">2016-05-19T06:05:05Z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0x01010022E506D9C0288448950D5641B486D044</vt:lpwstr>
  </property>
</Properties>
</file>