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75" r:id="rId5"/>
    <p:sldId id="264" r:id="rId6"/>
    <p:sldId id="263" r:id="rId7"/>
    <p:sldId id="258" r:id="rId8"/>
    <p:sldId id="259" r:id="rId9"/>
    <p:sldId id="260" r:id="rId10"/>
    <p:sldId id="261" r:id="rId11"/>
    <p:sldId id="262" r:id="rId12"/>
    <p:sldId id="265" r:id="rId13"/>
    <p:sldId id="266" r:id="rId14"/>
    <p:sldId id="267" r:id="rId15"/>
    <p:sldId id="268" r:id="rId16"/>
    <p:sldId id="269" r:id="rId17"/>
    <p:sldId id="270" r:id="rId18"/>
    <p:sldId id="271" r:id="rId19"/>
    <p:sldId id="272" r:id="rId20"/>
    <p:sldId id="273" r:id="rId21"/>
    <p:sldId id="274" r:id="rId22"/>
  </p:sldIdLst>
  <p:sldSz cx="123444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678" y="72"/>
      </p:cViewPr>
      <p:guideLst>
        <p:guide orient="horz" pos="2160"/>
        <p:guide pos="388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B0D723-8A7D-4E0F-9CF9-9A9181C4F0B3}" type="datetimeFigureOut">
              <a:rPr lang="en-US" smtClean="0"/>
              <a:t>5/19/2016</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B9C04-D52B-4659-ACEC-19BC50E08FFA}" type="slidenum">
              <a:rPr lang="en-US" smtClean="0"/>
              <a:t>‹#›</a:t>
            </a:fld>
            <a:endParaRPr lang="en-US"/>
          </a:p>
        </p:txBody>
      </p:sp>
    </p:spTree>
    <p:extLst>
      <p:ext uri="{BB962C8B-B14F-4D97-AF65-F5344CB8AC3E}">
        <p14:creationId xmlns:p14="http://schemas.microsoft.com/office/powerpoint/2010/main" val="371753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2605" y="5670380"/>
            <a:ext cx="11799191" cy="896552"/>
          </a:xfrm>
        </p:spPr>
        <p:txBody>
          <a:bodyPr lIns="150586" tIns="120468" rIns="150586" bIns="120468" anchor="b">
            <a:noAutofit/>
          </a:bodyPr>
          <a:lstStyle>
            <a:lvl1pPr>
              <a:defRPr sz="16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2609" y="2084174"/>
            <a:ext cx="11799190" cy="894996"/>
          </a:xfrm>
        </p:spPr>
        <p:txBody>
          <a:bodyPr/>
          <a:lstStyle>
            <a:lvl1pPr>
              <a:defRPr sz="4400"/>
            </a:lvl1pPr>
          </a:lstStyle>
          <a:p>
            <a:r>
              <a:rPr lang="en-US" dirty="0" smtClean="0"/>
              <a:t>Click to edit master title style</a:t>
            </a:r>
            <a:endParaRPr lang="en-US" dirty="0"/>
          </a:p>
        </p:txBody>
      </p:sp>
    </p:spTree>
    <p:extLst>
      <p:ext uri="{BB962C8B-B14F-4D97-AF65-F5344CB8AC3E}">
        <p14:creationId xmlns:p14="http://schemas.microsoft.com/office/powerpoint/2010/main" val="367616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Rationale</a:t>
            </a:r>
            <a:endParaRPr lang="en-US" dirty="0"/>
          </a:p>
        </p:txBody>
      </p:sp>
    </p:spTree>
    <p:extLst>
      <p:ext uri="{BB962C8B-B14F-4D97-AF65-F5344CB8AC3E}">
        <p14:creationId xmlns:p14="http://schemas.microsoft.com/office/powerpoint/2010/main" val="21317965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Topics</a:t>
            </a:r>
            <a:endParaRPr lang="en-US" dirty="0"/>
          </a:p>
        </p:txBody>
      </p:sp>
    </p:spTree>
    <p:extLst>
      <p:ext uri="{BB962C8B-B14F-4D97-AF65-F5344CB8AC3E}">
        <p14:creationId xmlns:p14="http://schemas.microsoft.com/office/powerpoint/2010/main" val="244917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Summary</a:t>
            </a:r>
            <a:endParaRPr lang="en-US" dirty="0"/>
          </a:p>
        </p:txBody>
      </p:sp>
    </p:spTree>
    <p:extLst>
      <p:ext uri="{BB962C8B-B14F-4D97-AF65-F5344CB8AC3E}">
        <p14:creationId xmlns:p14="http://schemas.microsoft.com/office/powerpoint/2010/main" val="351042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800" y="228600"/>
            <a:ext cx="11799191" cy="896552"/>
          </a:xfrm>
        </p:spPr>
        <p:txBody>
          <a:bodyPr lIns="150586" tIns="120468" rIns="150586" bIns="120468" anchor="ctr">
            <a:noAutofit/>
          </a:bodyPr>
          <a:lstStyle>
            <a:lvl1pPr>
              <a:lnSpc>
                <a:spcPct val="90000"/>
              </a:lnSpc>
              <a:defRPr sz="54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8" name="Text Placeholder 13"/>
          <p:cNvSpPr>
            <a:spLocks noGrp="1"/>
          </p:cNvSpPr>
          <p:nvPr>
            <p:ph type="body" sz="quarter" idx="15"/>
          </p:nvPr>
        </p:nvSpPr>
        <p:spPr>
          <a:xfrm>
            <a:off x="304800" y="1371600"/>
            <a:ext cx="11201400" cy="5334000"/>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95903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2605" y="1187623"/>
            <a:ext cx="11799191"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307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03126" y="2084172"/>
            <a:ext cx="8168672" cy="4482760"/>
          </a:xfrm>
        </p:spPr>
        <p:txBody>
          <a:bodyPr lIns="150586" tIns="120468" rIns="150586" bIns="120468">
            <a:noAutofit/>
          </a:bodyPr>
          <a:lstStyle>
            <a:lvl1pPr>
              <a:defRPr sz="3000"/>
            </a:lvl1pPr>
            <a:lvl2pPr>
              <a:defRPr sz="2300"/>
            </a:lvl2pPr>
            <a:lvl3pPr>
              <a:defRPr sz="2000"/>
            </a:lvl3pPr>
            <a:lvl4pPr>
              <a:defRPr sz="16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2605" y="2084172"/>
            <a:ext cx="2722891" cy="4482760"/>
          </a:xfrm>
        </p:spPr>
        <p:txBody>
          <a:bodyPr lIns="150586" tIns="120468" rIns="150586" bIns="120468">
            <a:noAutofit/>
          </a:bodyPr>
          <a:lstStyle>
            <a:lvl1pPr algn="l" defTabSz="752736" rtl="0" eaLnBrk="1" latinLnBrk="0" hangingPunct="1">
              <a:spcBef>
                <a:spcPct val="0"/>
              </a:spcBef>
              <a:buNone/>
              <a:defRPr lang="en-US" sz="2000" kern="1200" dirty="0" smtClean="0">
                <a:gradFill>
                  <a:gsLst>
                    <a:gs pos="0">
                      <a:schemeClr val="tx1"/>
                    </a:gs>
                    <a:gs pos="100000">
                      <a:schemeClr val="tx1"/>
                    </a:gs>
                  </a:gsLst>
                  <a:lin ang="5400000" scaled="0"/>
                </a:gradFill>
                <a:latin typeface="+mn-lt"/>
                <a:ea typeface="+mj-ea"/>
                <a:cs typeface="+mj-cs"/>
              </a:defRPr>
            </a:lvl1pPr>
            <a:lvl2pPr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2pPr>
            <a:lvl3pPr marL="188184"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3pPr>
            <a:lvl4pPr marL="376367"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4pPr>
            <a:lvl5pPr marL="608984" indent="0" algn="l" defTabSz="752736" rtl="0" eaLnBrk="1" latinLnBrk="0" hangingPunct="1">
              <a:spcBef>
                <a:spcPct val="0"/>
              </a:spcBef>
              <a:buNone/>
              <a:defRPr lang="en-US" sz="13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8155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0237" y="2084174"/>
            <a:ext cx="9983932" cy="894996"/>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01865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2084175"/>
            <a:ext cx="2722891" cy="4481203"/>
          </a:xfrm>
        </p:spPr>
        <p:txBody>
          <a:bodyPr vert="horz" lIns="150586" tIns="120468" rIns="150586" bIns="120468" rtlCol="0">
            <a:noAutofit/>
          </a:bodyPr>
          <a:lstStyle>
            <a:lvl1pPr>
              <a:defRPr lang="en-US" sz="20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5265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1187623"/>
            <a:ext cx="2722891" cy="5377755"/>
          </a:xfrm>
        </p:spPr>
        <p:txBody>
          <a:bodyPr lIns="150586" tIns="120468" rIns="150586" bIns="120468"/>
          <a:lstStyle>
            <a:lvl1pPr>
              <a:defRPr lang="en-US" sz="2000" kern="1200" dirty="0" smtClean="0">
                <a:gradFill>
                  <a:gsLst>
                    <a:gs pos="0">
                      <a:schemeClr val="tx1"/>
                    </a:gs>
                    <a:gs pos="100000">
                      <a:schemeClr val="tx1"/>
                    </a:gs>
                  </a:gsLst>
                  <a:lin ang="5400000" scaled="0"/>
                </a:gradFill>
                <a:latin typeface="+mn-lt"/>
                <a:ea typeface="+mj-ea"/>
                <a:cs typeface="+mj-cs"/>
              </a:defRPr>
            </a:lvl1pPr>
          </a:lstStyle>
          <a:p>
            <a:pPr marL="0" lvl="0" indent="0" algn="l" defTabSz="75273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341663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wrap="square" lIns="150586" tIns="120468" rIns="150586" bIns="120468" anchor="ctr">
            <a:noAutofit/>
          </a:bodyPr>
          <a:lstStyle>
            <a:lvl1pPr>
              <a:lnSpc>
                <a:spcPct val="95000"/>
              </a:lnSpc>
              <a:spcBef>
                <a:spcPts val="0"/>
              </a:spcBef>
              <a:spcAft>
                <a:spcPts val="1344"/>
              </a:spcAft>
              <a:defRPr lang="en-US" sz="30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672"/>
              </a:spcBef>
              <a:defRPr sz="1600">
                <a:solidFill>
                  <a:srgbClr val="FFFFFF"/>
                </a:solidFill>
              </a:defRPr>
            </a:lvl2pPr>
            <a:lvl3pPr>
              <a:lnSpc>
                <a:spcPct val="100000"/>
              </a:lnSpc>
              <a:spcBef>
                <a:spcPts val="672"/>
              </a:spcBef>
              <a:defRPr sz="1600">
                <a:solidFill>
                  <a:srgbClr val="FFFFFF"/>
                </a:solidFill>
              </a:defRPr>
            </a:lvl3pPr>
            <a:lvl4pPr>
              <a:lnSpc>
                <a:spcPct val="100000"/>
              </a:lnSpc>
              <a:spcBef>
                <a:spcPts val="672"/>
              </a:spcBef>
              <a:defRPr sz="1600">
                <a:solidFill>
                  <a:srgbClr val="FFFFFF"/>
                </a:solidFill>
              </a:defRPr>
            </a:lvl4pPr>
            <a:lvl5pPr>
              <a:lnSpc>
                <a:spcPct val="100000"/>
              </a:lnSpc>
              <a:spcBef>
                <a:spcPts val="672"/>
              </a:spcBef>
              <a:defRPr sz="1600">
                <a:solidFill>
                  <a:srgbClr val="FFFFFF"/>
                </a:solidFill>
              </a:defRPr>
            </a:lvl5pPr>
          </a:lstStyle>
          <a:p>
            <a:pPr marL="0" lvl="0" indent="0" algn="l" defTabSz="75273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5" y="1194773"/>
            <a:ext cx="4538151"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097354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spcAft>
                <a:spcPts val="1344"/>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7" y="1187620"/>
            <a:ext cx="4552674"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2611" y="291070"/>
            <a:ext cx="11799190" cy="896552"/>
          </a:xfrm>
        </p:spPr>
        <p:txBody>
          <a:bodyPr vert="horz" lIns="150586" tIns="37646" rIns="150586" bIns="37646" rtlCol="0" anchor="t">
            <a:noAutofit/>
          </a:bodyPr>
          <a:lstStyle>
            <a:lvl1pPr>
              <a:defRPr lang="en-US" sz="40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2908609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04800" y="1371600"/>
            <a:ext cx="11201400" cy="5334000"/>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buFont typeface="Arial" pitchFamily="34" charset="0"/>
              <a:buNone/>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09706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2605" y="1187620"/>
            <a:ext cx="11799191" cy="5379314"/>
          </a:xfrm>
          <a:prstGeom prst="rect">
            <a:avLst/>
          </a:prstGeom>
        </p:spPr>
        <p:txBody>
          <a:bodyPr vert="horz" lIns="150602" tIns="120481" rIns="150602" bIns="120481"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2608" y="292625"/>
            <a:ext cx="11799190" cy="894996"/>
          </a:xfrm>
          <a:prstGeom prst="rect">
            <a:avLst/>
          </a:prstGeom>
        </p:spPr>
        <p:txBody>
          <a:bodyPr vert="horz" lIns="150602" tIns="37650" rIns="150602" bIns="37650" rtlCol="0" anchor="t">
            <a:noAutofit/>
          </a:bodyPr>
          <a:lstStyle/>
          <a:p>
            <a:r>
              <a:rPr lang="en-US" smtClean="0"/>
              <a:t>Click to edit Master title style</a:t>
            </a:r>
            <a:endParaRPr lang="en-US" dirty="0"/>
          </a:p>
        </p:txBody>
      </p:sp>
      <p:sp>
        <p:nvSpPr>
          <p:cNvPr id="2" name="Footer Placeholder 1"/>
          <p:cNvSpPr>
            <a:spLocks noGrp="1"/>
          </p:cNvSpPr>
          <p:nvPr>
            <p:ph type="ftr" sz="quarter" idx="3"/>
          </p:nvPr>
        </p:nvSpPr>
        <p:spPr>
          <a:xfrm>
            <a:off x="308610" y="6356353"/>
            <a:ext cx="1203579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Odessa Tech</a:t>
            </a:r>
            <a:endParaRPr lang="en-US" dirty="0"/>
          </a:p>
        </p:txBody>
      </p:sp>
    </p:spTree>
    <p:extLst>
      <p:ext uri="{BB962C8B-B14F-4D97-AF65-F5344CB8AC3E}">
        <p14:creationId xmlns:p14="http://schemas.microsoft.com/office/powerpoint/2010/main" val="2432122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9" r:id="rId11"/>
    <p:sldLayoutId id="2147483680" r:id="rId12"/>
    <p:sldLayoutId id="2147483676" r:id="rId13"/>
  </p:sldLayoutIdLst>
  <p:hf sldNum="0" hdr="0" dt="0"/>
  <p:txStyles>
    <p:titleStyle>
      <a:lvl1pPr algn="l" defTabSz="752816" rtl="0" eaLnBrk="1" latinLnBrk="0" hangingPunct="1">
        <a:spcBef>
          <a:spcPct val="0"/>
        </a:spcBef>
        <a:buNone/>
        <a:defRPr sz="4000" kern="1200">
          <a:gradFill>
            <a:gsLst>
              <a:gs pos="0">
                <a:schemeClr val="tx1"/>
              </a:gs>
              <a:gs pos="100000">
                <a:schemeClr val="tx1"/>
              </a:gs>
            </a:gsLst>
            <a:lin ang="5400000" scaled="0"/>
          </a:gradFill>
          <a:latin typeface="+mj-lt"/>
          <a:ea typeface="+mj-ea"/>
          <a:cs typeface="+mj-cs"/>
        </a:defRPr>
      </a:lvl1pPr>
    </p:titleStyle>
    <p:bodyStyle>
      <a:lvl1pPr marL="0" indent="0" algn="l" defTabSz="752816" rtl="0" eaLnBrk="1" latinLnBrk="0" hangingPunct="1">
        <a:spcBef>
          <a:spcPct val="20000"/>
        </a:spcBef>
        <a:buFont typeface="Arial" pitchFamily="34" charset="0"/>
        <a:buNone/>
        <a:defRPr sz="3000" kern="1200">
          <a:gradFill>
            <a:gsLst>
              <a:gs pos="0">
                <a:schemeClr val="tx1"/>
              </a:gs>
              <a:gs pos="100000">
                <a:schemeClr val="tx1"/>
              </a:gs>
            </a:gsLst>
            <a:lin ang="5400000" scaled="0"/>
          </a:gradFill>
          <a:latin typeface="+mj-lt"/>
          <a:ea typeface="+mn-ea"/>
          <a:cs typeface="+mn-cs"/>
        </a:defRPr>
      </a:lvl1pPr>
      <a:lvl2pPr marL="0" indent="0" algn="l" defTabSz="752816" rtl="0" eaLnBrk="1" latinLnBrk="0" hangingPunct="1">
        <a:spcBef>
          <a:spcPct val="20000"/>
        </a:spcBef>
        <a:buFont typeface="Arial" pitchFamily="34" charset="0"/>
        <a:buNone/>
        <a:defRPr sz="2300" kern="1200">
          <a:gradFill>
            <a:gsLst>
              <a:gs pos="0">
                <a:schemeClr val="tx1"/>
              </a:gs>
              <a:gs pos="100000">
                <a:schemeClr val="tx1"/>
              </a:gs>
            </a:gsLst>
            <a:lin ang="5400000" scaled="0"/>
          </a:gradFill>
          <a:latin typeface="+mn-lt"/>
          <a:ea typeface="+mn-ea"/>
          <a:cs typeface="+mn-cs"/>
        </a:defRPr>
      </a:lvl2pPr>
      <a:lvl3pPr marL="376407" indent="-188204" algn="l" defTabSz="75281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3pPr>
      <a:lvl4pPr marL="609049" indent="-232641" algn="l" defTabSz="752816" rtl="0" eaLnBrk="1" latinLnBrk="0" hangingPunct="1">
        <a:spcBef>
          <a:spcPct val="20000"/>
        </a:spcBef>
        <a:buFont typeface="Arial" pitchFamily="34" charset="0"/>
        <a:buChar char="–"/>
        <a:defRPr sz="1600" kern="1200">
          <a:gradFill>
            <a:gsLst>
              <a:gs pos="0">
                <a:schemeClr val="tx1"/>
              </a:gs>
              <a:gs pos="100000">
                <a:schemeClr val="tx1"/>
              </a:gs>
            </a:gsLst>
            <a:lin ang="5400000" scaled="0"/>
          </a:gradFill>
          <a:latin typeface="+mn-lt"/>
          <a:ea typeface="+mn-ea"/>
          <a:cs typeface="+mn-cs"/>
        </a:defRPr>
      </a:lvl4pPr>
      <a:lvl5pPr marL="850839" indent="-241789" algn="l" defTabSz="752816" rtl="0" eaLnBrk="1" latinLnBrk="0" hangingPunct="1">
        <a:spcBef>
          <a:spcPct val="20000"/>
        </a:spcBef>
        <a:buFont typeface="Arial" pitchFamily="34" charset="0"/>
        <a:buChar char="»"/>
        <a:defRPr sz="1500" kern="1200">
          <a:gradFill>
            <a:gsLst>
              <a:gs pos="0">
                <a:schemeClr val="tx1"/>
              </a:gs>
              <a:gs pos="100000">
                <a:schemeClr val="tx1"/>
              </a:gs>
            </a:gsLst>
            <a:lin ang="5400000" scaled="0"/>
          </a:gradFill>
          <a:latin typeface="+mn-lt"/>
          <a:ea typeface="+mn-ea"/>
          <a:cs typeface="+mn-cs"/>
        </a:defRPr>
      </a:lvl5pPr>
      <a:lvl6pPr marL="2070243"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46650"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23058"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99465"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52816" rtl="0" eaLnBrk="1" latinLnBrk="0" hangingPunct="1">
        <a:defRPr sz="1500" kern="1200">
          <a:solidFill>
            <a:schemeClr val="tx1"/>
          </a:solidFill>
          <a:latin typeface="+mn-lt"/>
          <a:ea typeface="+mn-ea"/>
          <a:cs typeface="+mn-cs"/>
        </a:defRPr>
      </a:lvl1pPr>
      <a:lvl2pPr marL="376407" algn="l" defTabSz="752816" rtl="0" eaLnBrk="1" latinLnBrk="0" hangingPunct="1">
        <a:defRPr sz="1500" kern="1200">
          <a:solidFill>
            <a:schemeClr val="tx1"/>
          </a:solidFill>
          <a:latin typeface="+mn-lt"/>
          <a:ea typeface="+mn-ea"/>
          <a:cs typeface="+mn-cs"/>
        </a:defRPr>
      </a:lvl2pPr>
      <a:lvl3pPr marL="752816" algn="l" defTabSz="752816" rtl="0" eaLnBrk="1" latinLnBrk="0" hangingPunct="1">
        <a:defRPr sz="1500" kern="1200">
          <a:solidFill>
            <a:schemeClr val="tx1"/>
          </a:solidFill>
          <a:latin typeface="+mn-lt"/>
          <a:ea typeface="+mn-ea"/>
          <a:cs typeface="+mn-cs"/>
        </a:defRPr>
      </a:lvl3pPr>
      <a:lvl4pPr marL="1129224" algn="l" defTabSz="752816" rtl="0" eaLnBrk="1" latinLnBrk="0" hangingPunct="1">
        <a:defRPr sz="1500" kern="1200">
          <a:solidFill>
            <a:schemeClr val="tx1"/>
          </a:solidFill>
          <a:latin typeface="+mn-lt"/>
          <a:ea typeface="+mn-ea"/>
          <a:cs typeface="+mn-cs"/>
        </a:defRPr>
      </a:lvl4pPr>
      <a:lvl5pPr marL="1505631" algn="l" defTabSz="752816" rtl="0" eaLnBrk="1" latinLnBrk="0" hangingPunct="1">
        <a:defRPr sz="1500" kern="1200">
          <a:solidFill>
            <a:schemeClr val="tx1"/>
          </a:solidFill>
          <a:latin typeface="+mn-lt"/>
          <a:ea typeface="+mn-ea"/>
          <a:cs typeface="+mn-cs"/>
        </a:defRPr>
      </a:lvl5pPr>
      <a:lvl6pPr marL="1882039" algn="l" defTabSz="752816" rtl="0" eaLnBrk="1" latinLnBrk="0" hangingPunct="1">
        <a:defRPr sz="1500" kern="1200">
          <a:solidFill>
            <a:schemeClr val="tx1"/>
          </a:solidFill>
          <a:latin typeface="+mn-lt"/>
          <a:ea typeface="+mn-ea"/>
          <a:cs typeface="+mn-cs"/>
        </a:defRPr>
      </a:lvl6pPr>
      <a:lvl7pPr marL="2258447" algn="l" defTabSz="752816" rtl="0" eaLnBrk="1" latinLnBrk="0" hangingPunct="1">
        <a:defRPr sz="1500" kern="1200">
          <a:solidFill>
            <a:schemeClr val="tx1"/>
          </a:solidFill>
          <a:latin typeface="+mn-lt"/>
          <a:ea typeface="+mn-ea"/>
          <a:cs typeface="+mn-cs"/>
        </a:defRPr>
      </a:lvl7pPr>
      <a:lvl8pPr marL="2634855" algn="l" defTabSz="752816" rtl="0" eaLnBrk="1" latinLnBrk="0" hangingPunct="1">
        <a:defRPr sz="1500" kern="1200">
          <a:solidFill>
            <a:schemeClr val="tx1"/>
          </a:solidFill>
          <a:latin typeface="+mn-lt"/>
          <a:ea typeface="+mn-ea"/>
          <a:cs typeface="+mn-cs"/>
        </a:defRPr>
      </a:lvl8pPr>
      <a:lvl9pPr marL="3011262" algn="l" defTabSz="75281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11799191" cy="896552"/>
          </a:xfrm>
        </p:spPr>
        <p:txBody>
          <a:bodyPr/>
          <a:lstStyle/>
          <a:p>
            <a:r>
              <a:rPr lang="en-US" sz="3600" dirty="0" smtClean="0"/>
              <a:t>Topics</a:t>
            </a:r>
            <a:endParaRPr lang="en-US" sz="3600" dirty="0"/>
          </a:p>
        </p:txBody>
      </p:sp>
      <p:sp>
        <p:nvSpPr>
          <p:cNvPr id="3" name="Subtitle 2"/>
          <p:cNvSpPr>
            <a:spLocks noGrp="1"/>
          </p:cNvSpPr>
          <p:nvPr>
            <p:ph type="subTitle" idx="4294967295"/>
          </p:nvPr>
        </p:nvSpPr>
        <p:spPr>
          <a:xfrm>
            <a:off x="304800" y="1066800"/>
            <a:ext cx="11734800" cy="5181600"/>
          </a:xfrm>
        </p:spPr>
        <p:txBody>
          <a:bodyPr/>
          <a:lstStyle/>
          <a:p>
            <a:pPr marL="342900" indent="-342900">
              <a:buFont typeface="Arial" panose="020B0604020202020204" pitchFamily="34" charset="0"/>
              <a:buChar char="•"/>
            </a:pPr>
            <a:r>
              <a:rPr lang="en-US" sz="2400" dirty="0" smtClean="0">
                <a:latin typeface="+mn-lt"/>
              </a:rPr>
              <a:t>Introduction to Joins in Sql Server</a:t>
            </a:r>
          </a:p>
          <a:p>
            <a:pPr marL="342900" indent="-342900">
              <a:buFont typeface="Arial" panose="020B0604020202020204" pitchFamily="34" charset="0"/>
              <a:buChar char="•"/>
            </a:pPr>
            <a:r>
              <a:rPr lang="en-US" sz="2400" dirty="0" smtClean="0">
                <a:latin typeface="+mn-lt"/>
              </a:rPr>
              <a:t>Different types of Join operators available in Sql Server </a:t>
            </a:r>
            <a:endParaRPr lang="en-US" sz="2400" dirty="0" smtClean="0">
              <a:latin typeface="+mn-lt"/>
            </a:endParaRPr>
          </a:p>
          <a:p>
            <a:endParaRPr lang="en-US" dirty="0" smtClean="0"/>
          </a:p>
          <a:p>
            <a:endParaRPr lang="en-US" dirty="0"/>
          </a:p>
        </p:txBody>
      </p:sp>
    </p:spTree>
    <p:extLst>
      <p:ext uri="{BB962C8B-B14F-4D97-AF65-F5344CB8AC3E}">
        <p14:creationId xmlns:p14="http://schemas.microsoft.com/office/powerpoint/2010/main" val="1812044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6115" y="152400"/>
            <a:ext cx="7489936" cy="584775"/>
          </a:xfrm>
          <a:prstGeom prst="rect">
            <a:avLst/>
          </a:prstGeom>
        </p:spPr>
        <p:txBody>
          <a:bodyPr wrap="none">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Querying Data by Using </a:t>
            </a:r>
            <a:r>
              <a:rPr lang="en-US" sz="3200" b="1" dirty="0" smtClean="0">
                <a:latin typeface="Segoe UI" panose="020B0502040204020203" pitchFamily="34" charset="0"/>
                <a:ea typeface="Segoe UI" panose="020B0502040204020203" pitchFamily="34" charset="0"/>
                <a:cs typeface="Segoe UI" panose="020B0502040204020203" pitchFamily="34" charset="0"/>
              </a:rPr>
              <a:t>Joins(Contd.)</a:t>
            </a:r>
            <a:endParaRPr lang="en-GB" sz="3200" b="1" dirty="0">
              <a:latin typeface="Segoe UI" panose="020B0502040204020203" pitchFamily="34" charset="0"/>
              <a:ea typeface="Segoe UI" panose="020B0502040204020203" pitchFamily="34" charset="0"/>
              <a:cs typeface="Segoe UI" panose="020B0502040204020203" pitchFamily="34" charset="0"/>
            </a:endParaRPr>
          </a:p>
        </p:txBody>
      </p:sp>
      <p:sp>
        <p:nvSpPr>
          <p:cNvPr id="6" name="Rounded Rectangle 5"/>
          <p:cNvSpPr/>
          <p:nvPr/>
        </p:nvSpPr>
        <p:spPr bwMode="auto">
          <a:xfrm>
            <a:off x="629434" y="1174661"/>
            <a:ext cx="6252575" cy="196204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25"/>
          <p:cNvSpPr>
            <a:spLocks noChangeArrowheads="1"/>
          </p:cNvSpPr>
          <p:nvPr/>
        </p:nvSpPr>
        <p:spPr bwMode="auto">
          <a:xfrm>
            <a:off x="633610" y="883790"/>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Example</a:t>
            </a:r>
            <a:endParaRPr lang="en-GB" b="1" dirty="0">
              <a:solidFill>
                <a:schemeClr val="bg1"/>
              </a:solidFill>
              <a:cs typeface="Arial"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433" y="1321121"/>
            <a:ext cx="5526587" cy="1815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421" y="3733800"/>
            <a:ext cx="55626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own Arrow 4"/>
          <p:cNvSpPr/>
          <p:nvPr/>
        </p:nvSpPr>
        <p:spPr bwMode="auto">
          <a:xfrm>
            <a:off x="3337190" y="3136710"/>
            <a:ext cx="381000" cy="609600"/>
          </a:xfrm>
          <a:prstGeom prst="down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7558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4343400"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28600" y="173276"/>
            <a:ext cx="7489936" cy="584775"/>
          </a:xfrm>
          <a:prstGeom prst="rect">
            <a:avLst/>
          </a:prstGeom>
        </p:spPr>
        <p:txBody>
          <a:bodyPr wrap="none">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Querying Data by Using </a:t>
            </a:r>
            <a:r>
              <a:rPr lang="en-US" sz="3200" b="1" dirty="0" smtClean="0">
                <a:latin typeface="Segoe UI" panose="020B0502040204020203" pitchFamily="34" charset="0"/>
                <a:ea typeface="Segoe UI" panose="020B0502040204020203" pitchFamily="34" charset="0"/>
                <a:cs typeface="Segoe UI" panose="020B0502040204020203" pitchFamily="34" charset="0"/>
              </a:rPr>
              <a:t>Joins(Contd.)</a:t>
            </a:r>
            <a:endParaRPr lang="en-GB" sz="3200" b="1" dirty="0">
              <a:latin typeface="Segoe UI" panose="020B0502040204020203" pitchFamily="34" charset="0"/>
              <a:ea typeface="Segoe UI" panose="020B0502040204020203" pitchFamily="34" charset="0"/>
              <a:cs typeface="Segoe UI" panose="020B0502040204020203" pitchFamily="34"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786" y="2057400"/>
            <a:ext cx="4759214"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71600" y="1066800"/>
            <a:ext cx="2514600" cy="461665"/>
          </a:xfrm>
          <a:prstGeom prst="rect">
            <a:avLst/>
          </a:prstGeom>
          <a:noFill/>
        </p:spPr>
        <p:txBody>
          <a:bodyPr wrap="square" rtlCol="0">
            <a:spAutoFit/>
          </a:bodyPr>
          <a:lstStyle/>
          <a:p>
            <a:r>
              <a:rPr lang="en-US" sz="2400" dirty="0" smtClean="0">
                <a:gradFill>
                  <a:gsLst>
                    <a:gs pos="0">
                      <a:schemeClr val="tx1"/>
                    </a:gs>
                    <a:gs pos="100000">
                      <a:schemeClr val="tx1"/>
                    </a:gs>
                  </a:gsLst>
                  <a:lin ang="5400000" scaled="0"/>
                </a:gradFill>
              </a:rPr>
              <a:t>Right Outer Join </a:t>
            </a:r>
          </a:p>
        </p:txBody>
      </p:sp>
      <p:sp>
        <p:nvSpPr>
          <p:cNvPr id="6" name="Down Arrow 5"/>
          <p:cNvSpPr/>
          <p:nvPr/>
        </p:nvSpPr>
        <p:spPr bwMode="auto">
          <a:xfrm>
            <a:off x="2514600" y="1528465"/>
            <a:ext cx="381000" cy="528935"/>
          </a:xfrm>
          <a:prstGeom prst="down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7107293" y="1066800"/>
            <a:ext cx="2362200" cy="461665"/>
          </a:xfrm>
          <a:prstGeom prst="rect">
            <a:avLst/>
          </a:prstGeom>
          <a:noFill/>
        </p:spPr>
        <p:txBody>
          <a:bodyPr wrap="square" rtlCol="0">
            <a:spAutoFit/>
          </a:bodyPr>
          <a:lstStyle/>
          <a:p>
            <a:r>
              <a:rPr lang="en-US" sz="2400" dirty="0" smtClean="0">
                <a:gradFill>
                  <a:gsLst>
                    <a:gs pos="0">
                      <a:schemeClr val="tx1"/>
                    </a:gs>
                    <a:gs pos="100000">
                      <a:schemeClr val="tx1"/>
                    </a:gs>
                  </a:gsLst>
                  <a:lin ang="5400000" scaled="0"/>
                </a:gradFill>
              </a:rPr>
              <a:t>Full Outer Join</a:t>
            </a:r>
          </a:p>
        </p:txBody>
      </p:sp>
      <p:sp>
        <p:nvSpPr>
          <p:cNvPr id="8" name="Down Arrow 7"/>
          <p:cNvSpPr/>
          <p:nvPr/>
        </p:nvSpPr>
        <p:spPr bwMode="auto">
          <a:xfrm>
            <a:off x="8077200" y="1528465"/>
            <a:ext cx="381000" cy="528935"/>
          </a:xfrm>
          <a:prstGeom prst="down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020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73276"/>
            <a:ext cx="7489936" cy="584775"/>
          </a:xfrm>
          <a:prstGeom prst="rect">
            <a:avLst/>
          </a:prstGeom>
        </p:spPr>
        <p:txBody>
          <a:bodyPr wrap="none">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Querying Data by Using </a:t>
            </a:r>
            <a:r>
              <a:rPr lang="en-US" sz="3200" b="1" dirty="0" smtClean="0">
                <a:latin typeface="Segoe UI" panose="020B0502040204020203" pitchFamily="34" charset="0"/>
                <a:ea typeface="Segoe UI" panose="020B0502040204020203" pitchFamily="34" charset="0"/>
                <a:cs typeface="Segoe UI" panose="020B0502040204020203" pitchFamily="34" charset="0"/>
              </a:rPr>
              <a:t>Joins(Contd.)</a:t>
            </a:r>
            <a:endParaRPr lang="en-GB" sz="3200" b="1" dirty="0">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609600" y="1295400"/>
            <a:ext cx="9829800" cy="1754326"/>
          </a:xfrm>
          <a:prstGeom prst="rect">
            <a:avLst/>
          </a:prstGeom>
        </p:spPr>
        <p:txBody>
          <a:bodyPr wrap="square">
            <a:spAutoFit/>
          </a:bodyPr>
          <a:lstStyle/>
          <a:p>
            <a:pPr>
              <a:defRPr/>
            </a:pPr>
            <a:r>
              <a:rPr lang="en-US" sz="2800" dirty="0">
                <a:cs typeface="Times New Roman" pitchFamily="18" charset="0"/>
              </a:rPr>
              <a:t>Self join</a:t>
            </a:r>
            <a:r>
              <a:rPr lang="en-US" sz="2000" dirty="0" smtClean="0">
                <a:cs typeface="Times New Roman" pitchFamily="18" charset="0"/>
              </a:rPr>
              <a:t>:</a:t>
            </a:r>
          </a:p>
          <a:p>
            <a:pPr>
              <a:defRPr/>
            </a:pPr>
            <a:endParaRPr lang="en-US" sz="2000" dirty="0">
              <a:cs typeface="Times New Roman" pitchFamily="18" charset="0"/>
            </a:endParaRPr>
          </a:p>
          <a:p>
            <a:pPr marL="800100" lvl="1" indent="-342900">
              <a:buFont typeface="Wingdings" panose="05000000000000000000" pitchFamily="2" charset="2"/>
              <a:buChar char="Ø"/>
              <a:defRPr/>
            </a:pPr>
            <a:r>
              <a:rPr lang="en-US" sz="2000" dirty="0">
                <a:cs typeface="Times New Roman" pitchFamily="18" charset="0"/>
              </a:rPr>
              <a:t>A table is joined with itself. </a:t>
            </a:r>
          </a:p>
          <a:p>
            <a:pPr marL="800100" lvl="1" indent="-342900">
              <a:buFont typeface="Wingdings" panose="05000000000000000000" pitchFamily="2" charset="2"/>
              <a:buChar char="Ø"/>
              <a:defRPr/>
            </a:pPr>
            <a:r>
              <a:rPr lang="en-US" sz="2000" dirty="0">
                <a:cs typeface="Times New Roman" pitchFamily="18" charset="0"/>
              </a:rPr>
              <a:t>One row in a table correlates with other rows in the same table.</a:t>
            </a:r>
          </a:p>
          <a:p>
            <a:pPr marL="800100" lvl="1" indent="-342900">
              <a:buFont typeface="Wingdings" panose="05000000000000000000" pitchFamily="2" charset="2"/>
              <a:buChar char="Ø"/>
              <a:defRPr/>
            </a:pPr>
            <a:r>
              <a:rPr lang="en-US" sz="2000" dirty="0">
                <a:cs typeface="Times New Roman" pitchFamily="18" charset="0"/>
              </a:rPr>
              <a:t>A table name is used twice by giving two alias names in the query.</a:t>
            </a:r>
          </a:p>
        </p:txBody>
      </p:sp>
      <p:sp>
        <p:nvSpPr>
          <p:cNvPr id="4" name="Rectangle 3"/>
          <p:cNvSpPr/>
          <p:nvPr/>
        </p:nvSpPr>
        <p:spPr>
          <a:xfrm>
            <a:off x="664400" y="3125668"/>
            <a:ext cx="8784399" cy="400110"/>
          </a:xfrm>
          <a:prstGeom prst="rect">
            <a:avLst/>
          </a:prstGeom>
        </p:spPr>
        <p:txBody>
          <a:bodyPr wrap="square">
            <a:spAutoFit/>
          </a:bodyPr>
          <a:lstStyle/>
          <a:p>
            <a:r>
              <a:rPr lang="en-US" sz="2000" dirty="0">
                <a:cs typeface="Times New Roman" pitchFamily="18" charset="0"/>
              </a:rPr>
              <a:t>Consider the Employee table, as shown in the following figure.</a:t>
            </a:r>
            <a:endParaRPr lang="en-US" sz="2000" dirty="0"/>
          </a:p>
        </p:txBody>
      </p:sp>
      <p:pic>
        <p:nvPicPr>
          <p:cNvPr id="5" name="Picture 2"/>
          <p:cNvPicPr>
            <a:picLocks noChangeAspect="1" noChangeArrowheads="1"/>
          </p:cNvPicPr>
          <p:nvPr/>
        </p:nvPicPr>
        <p:blipFill>
          <a:blip r:embed="rId2" cstate="print"/>
          <a:srcRect/>
          <a:stretch>
            <a:fillRect/>
          </a:stretch>
        </p:blipFill>
        <p:spPr bwMode="auto">
          <a:xfrm>
            <a:off x="2971800" y="3601720"/>
            <a:ext cx="4572000" cy="310388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151118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836" y="465663"/>
            <a:ext cx="7489936" cy="584775"/>
          </a:xfrm>
          <a:prstGeom prst="rect">
            <a:avLst/>
          </a:prstGeom>
        </p:spPr>
        <p:txBody>
          <a:bodyPr wrap="none">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Querying Data by Using </a:t>
            </a:r>
            <a:r>
              <a:rPr lang="en-US" sz="3200" b="1" dirty="0" smtClean="0">
                <a:latin typeface="Segoe UI" panose="020B0502040204020203" pitchFamily="34" charset="0"/>
                <a:ea typeface="Segoe UI" panose="020B0502040204020203" pitchFamily="34" charset="0"/>
                <a:cs typeface="Segoe UI" panose="020B0502040204020203" pitchFamily="34" charset="0"/>
              </a:rPr>
              <a:t>Joins(Contd.)</a:t>
            </a:r>
            <a:endParaRPr lang="en-GB" sz="3200" b="1"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3" descr="JBIZ044.WMF"/>
          <p:cNvPicPr>
            <a:picLocks noChangeAspect="1"/>
          </p:cNvPicPr>
          <p:nvPr/>
        </p:nvPicPr>
        <p:blipFill>
          <a:blip r:embed="rId2" cstate="print"/>
          <a:srcRect/>
          <a:stretch>
            <a:fillRect/>
          </a:stretch>
        </p:blipFill>
        <p:spPr bwMode="auto">
          <a:xfrm>
            <a:off x="2286000" y="2971800"/>
            <a:ext cx="2046288" cy="2971800"/>
          </a:xfrm>
          <a:prstGeom prst="rect">
            <a:avLst/>
          </a:prstGeom>
          <a:noFill/>
          <a:ln w="9525">
            <a:noFill/>
            <a:miter lim="800000"/>
            <a:headEnd/>
            <a:tailEnd/>
          </a:ln>
        </p:spPr>
      </p:pic>
      <p:sp>
        <p:nvSpPr>
          <p:cNvPr id="3" name="Cloud Callout 2"/>
          <p:cNvSpPr/>
          <p:nvPr/>
        </p:nvSpPr>
        <p:spPr bwMode="auto">
          <a:xfrm>
            <a:off x="3505200" y="1295400"/>
            <a:ext cx="3886200" cy="2667000"/>
          </a:xfrm>
          <a:prstGeom prst="cloudCallou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a:r>
              <a:rPr lang="en-US" b="1" dirty="0">
                <a:solidFill>
                  <a:schemeClr val="bg1"/>
                </a:solidFill>
                <a:cs typeface="Arial" charset="0"/>
              </a:rPr>
              <a:t>To display the employee details along with their manager details, you can use a self join</a:t>
            </a:r>
            <a:r>
              <a:rPr lang="en-US" sz="1600" dirty="0">
                <a:solidFill>
                  <a:schemeClr val="bg1"/>
                </a:solidFill>
                <a:latin typeface="Arial" charset="0"/>
                <a:cs typeface="Arial" charset="0"/>
              </a:rPr>
              <a:t>.</a:t>
            </a:r>
          </a:p>
        </p:txBody>
      </p:sp>
    </p:spTree>
    <p:extLst>
      <p:ext uri="{BB962C8B-B14F-4D97-AF65-F5344CB8AC3E}">
        <p14:creationId xmlns:p14="http://schemas.microsoft.com/office/powerpoint/2010/main" val="2023868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ivya\Diagrams for slides\selfjoin.jpg"/>
          <p:cNvPicPr>
            <a:picLocks noChangeAspect="1" noChangeArrowheads="1"/>
          </p:cNvPicPr>
          <p:nvPr/>
        </p:nvPicPr>
        <p:blipFill>
          <a:blip r:embed="rId2" cstate="print"/>
          <a:srcRect/>
          <a:stretch>
            <a:fillRect/>
          </a:stretch>
        </p:blipFill>
        <p:spPr bwMode="auto">
          <a:xfrm>
            <a:off x="2286000" y="2743200"/>
            <a:ext cx="8077200" cy="2819400"/>
          </a:xfrm>
          <a:prstGeom prst="rect">
            <a:avLst/>
          </a:prstGeom>
          <a:noFill/>
          <a:ln w="9525">
            <a:noFill/>
            <a:miter lim="800000"/>
            <a:headEnd/>
            <a:tailEnd/>
          </a:ln>
        </p:spPr>
      </p:pic>
      <p:sp>
        <p:nvSpPr>
          <p:cNvPr id="5" name="TextBox 4"/>
          <p:cNvSpPr txBox="1">
            <a:spLocks noChangeArrowheads="1"/>
          </p:cNvSpPr>
          <p:nvPr/>
        </p:nvSpPr>
        <p:spPr bwMode="auto">
          <a:xfrm>
            <a:off x="2914650" y="2466975"/>
            <a:ext cx="1568058" cy="307777"/>
          </a:xfrm>
          <a:prstGeom prst="rect">
            <a:avLst/>
          </a:prstGeom>
          <a:noFill/>
          <a:ln w="9525">
            <a:noFill/>
            <a:miter lim="800000"/>
            <a:headEnd/>
            <a:tailEnd/>
          </a:ln>
        </p:spPr>
        <p:txBody>
          <a:bodyPr wrap="none">
            <a:spAutoFit/>
          </a:bodyPr>
          <a:lstStyle/>
          <a:p>
            <a:r>
              <a:rPr lang="en-US" sz="1400" b="1" dirty="0">
                <a:latin typeface="Arial" charset="0"/>
                <a:cs typeface="Arial" charset="0"/>
              </a:rPr>
              <a:t>Employee (</a:t>
            </a:r>
            <a:r>
              <a:rPr lang="en-US" sz="1400" b="1" dirty="0" err="1">
                <a:latin typeface="Arial" charset="0"/>
                <a:cs typeface="Arial" charset="0"/>
              </a:rPr>
              <a:t>emp</a:t>
            </a:r>
            <a:r>
              <a:rPr lang="en-US" sz="1400" b="1" dirty="0">
                <a:latin typeface="Arial" charset="0"/>
                <a:cs typeface="Arial" charset="0"/>
              </a:rPr>
              <a:t>)</a:t>
            </a:r>
          </a:p>
        </p:txBody>
      </p:sp>
      <p:sp>
        <p:nvSpPr>
          <p:cNvPr id="6" name="TextBox 5"/>
          <p:cNvSpPr txBox="1">
            <a:spLocks noChangeArrowheads="1"/>
          </p:cNvSpPr>
          <p:nvPr/>
        </p:nvSpPr>
        <p:spPr bwMode="auto">
          <a:xfrm>
            <a:off x="7993397" y="2435423"/>
            <a:ext cx="1539204" cy="307777"/>
          </a:xfrm>
          <a:prstGeom prst="rect">
            <a:avLst/>
          </a:prstGeom>
          <a:noFill/>
          <a:ln w="9525">
            <a:noFill/>
            <a:miter lim="800000"/>
            <a:headEnd/>
            <a:tailEnd/>
          </a:ln>
        </p:spPr>
        <p:txBody>
          <a:bodyPr wrap="none">
            <a:spAutoFit/>
          </a:bodyPr>
          <a:lstStyle/>
          <a:p>
            <a:r>
              <a:rPr lang="en-US" sz="1400" b="1" dirty="0">
                <a:latin typeface="Arial" charset="0"/>
                <a:cs typeface="Arial" charset="0"/>
              </a:rPr>
              <a:t>Employee (</a:t>
            </a:r>
            <a:r>
              <a:rPr lang="en-US" sz="1400" b="1" dirty="0" err="1">
                <a:latin typeface="Arial" charset="0"/>
                <a:cs typeface="Arial" charset="0"/>
              </a:rPr>
              <a:t>mgr</a:t>
            </a:r>
            <a:r>
              <a:rPr lang="en-US" sz="1400" b="1" dirty="0">
                <a:latin typeface="Arial" charset="0"/>
                <a:cs typeface="Arial" charset="0"/>
              </a:rPr>
              <a:t>)</a:t>
            </a:r>
          </a:p>
        </p:txBody>
      </p:sp>
      <p:sp>
        <p:nvSpPr>
          <p:cNvPr id="7" name="TextBox 6"/>
          <p:cNvSpPr txBox="1">
            <a:spLocks noChangeArrowheads="1"/>
          </p:cNvSpPr>
          <p:nvPr/>
        </p:nvSpPr>
        <p:spPr bwMode="auto">
          <a:xfrm>
            <a:off x="4267200" y="6072425"/>
            <a:ext cx="3578095" cy="338554"/>
          </a:xfrm>
          <a:prstGeom prst="rect">
            <a:avLst/>
          </a:prstGeom>
          <a:noFill/>
          <a:ln w="9525">
            <a:noFill/>
            <a:miter lim="800000"/>
            <a:headEnd/>
            <a:tailEnd/>
          </a:ln>
        </p:spPr>
        <p:txBody>
          <a:bodyPr wrap="none">
            <a:spAutoFit/>
          </a:bodyPr>
          <a:lstStyle/>
          <a:p>
            <a:r>
              <a:rPr lang="en-US" sz="1600" b="1" dirty="0" err="1">
                <a:cs typeface="Arial" charset="0"/>
              </a:rPr>
              <a:t>Emp.ManagerID</a:t>
            </a:r>
            <a:r>
              <a:rPr lang="en-US" sz="1600" b="1" dirty="0">
                <a:cs typeface="Arial" charset="0"/>
              </a:rPr>
              <a:t> = </a:t>
            </a:r>
            <a:r>
              <a:rPr lang="en-US" sz="1600" b="1" dirty="0" err="1">
                <a:cs typeface="Arial" charset="0"/>
              </a:rPr>
              <a:t>mgr.EmployeeID</a:t>
            </a:r>
            <a:endParaRPr lang="en-US" sz="1600" b="1" dirty="0">
              <a:cs typeface="Arial" charset="0"/>
            </a:endParaRPr>
          </a:p>
        </p:txBody>
      </p:sp>
      <p:sp>
        <p:nvSpPr>
          <p:cNvPr id="9" name="Rectangle 8"/>
          <p:cNvSpPr/>
          <p:nvPr/>
        </p:nvSpPr>
        <p:spPr>
          <a:xfrm>
            <a:off x="682732" y="1371600"/>
            <a:ext cx="8080267" cy="707886"/>
          </a:xfrm>
          <a:prstGeom prst="rect">
            <a:avLst/>
          </a:prstGeom>
        </p:spPr>
        <p:txBody>
          <a:bodyPr wrap="square">
            <a:spAutoFit/>
          </a:bodyPr>
          <a:lstStyle/>
          <a:p>
            <a:pPr marL="285750" indent="-285750">
              <a:buFont typeface="Wingdings" panose="05000000000000000000" pitchFamily="2" charset="2"/>
              <a:buChar char="Ø"/>
              <a:defRPr/>
            </a:pPr>
            <a:r>
              <a:rPr lang="en-US" sz="2000" dirty="0">
                <a:cs typeface="Times New Roman" pitchFamily="18" charset="0"/>
              </a:rPr>
              <a:t>To perform self-join, you need to divide the physical tables into two logical tables, as shown in the following figure.</a:t>
            </a:r>
          </a:p>
        </p:txBody>
      </p:sp>
      <p:sp>
        <p:nvSpPr>
          <p:cNvPr id="10" name="Rectangle 9"/>
          <p:cNvSpPr/>
          <p:nvPr/>
        </p:nvSpPr>
        <p:spPr>
          <a:xfrm>
            <a:off x="281836" y="465663"/>
            <a:ext cx="7489936" cy="584775"/>
          </a:xfrm>
          <a:prstGeom prst="rect">
            <a:avLst/>
          </a:prstGeom>
        </p:spPr>
        <p:txBody>
          <a:bodyPr wrap="none">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Querying Data by Using </a:t>
            </a:r>
            <a:r>
              <a:rPr lang="en-US" sz="3200" b="1" dirty="0" smtClean="0">
                <a:latin typeface="Segoe UI" panose="020B0502040204020203" pitchFamily="34" charset="0"/>
                <a:ea typeface="Segoe UI" panose="020B0502040204020203" pitchFamily="34" charset="0"/>
                <a:cs typeface="Segoe UI" panose="020B0502040204020203" pitchFamily="34" charset="0"/>
              </a:rPr>
              <a:t>Joins(Contd.)</a:t>
            </a:r>
            <a:endParaRPr lang="en-GB" sz="32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92511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740091" y="1510072"/>
            <a:ext cx="6252575" cy="184516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25"/>
          <p:cNvSpPr>
            <a:spLocks noChangeArrowheads="1"/>
          </p:cNvSpPr>
          <p:nvPr/>
        </p:nvSpPr>
        <p:spPr bwMode="auto">
          <a:xfrm>
            <a:off x="744267" y="1219200"/>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Example</a:t>
            </a:r>
            <a:endParaRPr lang="en-GB" b="1" dirty="0">
              <a:solidFill>
                <a:schemeClr val="bg1"/>
              </a:solidFill>
              <a:cs typeface="Arial"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86380"/>
            <a:ext cx="6078266" cy="1514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cstate="print"/>
          <a:srcRect/>
          <a:stretch>
            <a:fillRect/>
          </a:stretch>
        </p:blipFill>
        <p:spPr bwMode="auto">
          <a:xfrm>
            <a:off x="281837" y="3962400"/>
            <a:ext cx="7871564" cy="2743200"/>
          </a:xfrm>
          <a:prstGeom prst="rect">
            <a:avLst/>
          </a:prstGeom>
          <a:noFill/>
          <a:ln w="9525">
            <a:solidFill>
              <a:schemeClr val="tx1"/>
            </a:solidFill>
            <a:miter lim="800000"/>
            <a:headEnd/>
            <a:tailEnd/>
          </a:ln>
        </p:spPr>
      </p:pic>
      <p:sp>
        <p:nvSpPr>
          <p:cNvPr id="2" name="Down Arrow 1"/>
          <p:cNvSpPr/>
          <p:nvPr/>
        </p:nvSpPr>
        <p:spPr bwMode="auto">
          <a:xfrm>
            <a:off x="3475061" y="3431433"/>
            <a:ext cx="583058" cy="454766"/>
          </a:xfrm>
          <a:prstGeom prst="down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a:xfrm>
            <a:off x="281836" y="465663"/>
            <a:ext cx="7489936" cy="584775"/>
          </a:xfrm>
          <a:prstGeom prst="rect">
            <a:avLst/>
          </a:prstGeom>
        </p:spPr>
        <p:txBody>
          <a:bodyPr wrap="none">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Querying Data by Using </a:t>
            </a:r>
            <a:r>
              <a:rPr lang="en-US" sz="3200" b="1" dirty="0" smtClean="0">
                <a:latin typeface="Segoe UI" panose="020B0502040204020203" pitchFamily="34" charset="0"/>
                <a:ea typeface="Segoe UI" panose="020B0502040204020203" pitchFamily="34" charset="0"/>
                <a:cs typeface="Segoe UI" panose="020B0502040204020203" pitchFamily="34" charset="0"/>
              </a:rPr>
              <a:t>Joins(Contd.)</a:t>
            </a:r>
            <a:endParaRPr lang="en-GB" sz="32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3678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52400" y="304800"/>
            <a:ext cx="6858000" cy="584775"/>
          </a:xfrm>
          <a:prstGeom prst="rect">
            <a:avLst/>
          </a:prstGeom>
          <a:noFill/>
          <a:ln w="9525">
            <a:noFill/>
            <a:miter lim="800000"/>
            <a:headEnd/>
            <a:tailEnd/>
          </a:ln>
        </p:spPr>
        <p:txBody>
          <a:bodyPr>
            <a:spAutoFit/>
          </a:bodyPr>
          <a:lstStyle/>
          <a:p>
            <a:pPr>
              <a:spcBef>
                <a:spcPct val="50000"/>
              </a:spcBef>
            </a:pPr>
            <a:r>
              <a:rPr lang="en-US" sz="3200" b="1" dirty="0" smtClean="0">
                <a:latin typeface="Segoe UI" panose="020B0502040204020203" pitchFamily="34" charset="0"/>
                <a:ea typeface="Segoe UI" panose="020B0502040204020203" pitchFamily="34" charset="0"/>
                <a:cs typeface="Segoe UI" panose="020B0502040204020203" pitchFamily="34" charset="0"/>
              </a:rPr>
              <a:t>Demo</a:t>
            </a:r>
            <a:endParaRPr lang="en-GB" sz="3200" b="1" dirty="0">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p:cNvSpPr/>
          <p:nvPr/>
        </p:nvSpPr>
        <p:spPr>
          <a:xfrm>
            <a:off x="495300" y="1600200"/>
            <a:ext cx="10248900" cy="2862322"/>
          </a:xfrm>
          <a:prstGeom prst="rect">
            <a:avLst/>
          </a:prstGeom>
        </p:spPr>
        <p:txBody>
          <a:bodyPr wrap="square">
            <a:spAutoFit/>
          </a:bodyPr>
          <a:lstStyle/>
          <a:p>
            <a:pPr>
              <a:defRPr/>
            </a:pPr>
            <a:r>
              <a:rPr lang="en-US" sz="2000" dirty="0">
                <a:latin typeface="Arial" charset="0"/>
                <a:cs typeface="Times New Roman" pitchFamily="18" charset="0"/>
              </a:rPr>
              <a:t>Problem Statement:</a:t>
            </a:r>
          </a:p>
          <a:p>
            <a:pPr marL="800100" lvl="1" indent="-342900">
              <a:buFont typeface="Wingdings" panose="05000000000000000000" pitchFamily="2" charset="2"/>
              <a:buChar char="Ø"/>
              <a:defRPr/>
            </a:pPr>
            <a:r>
              <a:rPr lang="en-US" sz="2000" dirty="0">
                <a:latin typeface="Arial" charset="0"/>
                <a:cs typeface="Times New Roman" pitchFamily="18" charset="0"/>
              </a:rPr>
              <a:t>The HR manager of </a:t>
            </a:r>
            <a:r>
              <a:rPr lang="en-US" sz="2000" dirty="0" err="1">
                <a:latin typeface="Arial" charset="0"/>
                <a:cs typeface="Times New Roman" pitchFamily="18" charset="0"/>
              </a:rPr>
              <a:t>AdventureWorks</a:t>
            </a:r>
            <a:r>
              <a:rPr lang="en-US" sz="2000" dirty="0">
                <a:latin typeface="Arial" charset="0"/>
                <a:cs typeface="Times New Roman" pitchFamily="18" charset="0"/>
              </a:rPr>
              <a:t>, Inc. requires a report containing the following details:</a:t>
            </a:r>
          </a:p>
          <a:p>
            <a:pPr marL="1257300" lvl="2" indent="-342900">
              <a:buFont typeface="Wingdings" panose="05000000000000000000" pitchFamily="2" charset="2"/>
              <a:buChar char="Ø"/>
              <a:defRPr/>
            </a:pPr>
            <a:r>
              <a:rPr lang="en-US" sz="2000" dirty="0">
                <a:latin typeface="Arial" charset="0"/>
                <a:cs typeface="Times New Roman" pitchFamily="18" charset="0"/>
              </a:rPr>
              <a:t>Employee ID</a:t>
            </a:r>
          </a:p>
          <a:p>
            <a:pPr marL="1257300" lvl="2" indent="-342900">
              <a:buFont typeface="Wingdings" panose="05000000000000000000" pitchFamily="2" charset="2"/>
              <a:buChar char="Ø"/>
              <a:defRPr/>
            </a:pPr>
            <a:r>
              <a:rPr lang="en-US" sz="2000" dirty="0">
                <a:latin typeface="Arial" charset="0"/>
                <a:cs typeface="Times New Roman" pitchFamily="18" charset="0"/>
              </a:rPr>
              <a:t>Employee name</a:t>
            </a:r>
          </a:p>
          <a:p>
            <a:pPr marL="1257300" lvl="2" indent="-342900">
              <a:buFont typeface="Wingdings" panose="05000000000000000000" pitchFamily="2" charset="2"/>
              <a:buChar char="Ø"/>
              <a:defRPr/>
            </a:pPr>
            <a:r>
              <a:rPr lang="en-US" sz="2000" dirty="0">
                <a:latin typeface="Arial" charset="0"/>
                <a:cs typeface="Times New Roman" pitchFamily="18" charset="0"/>
              </a:rPr>
              <a:t>Department name</a:t>
            </a:r>
          </a:p>
          <a:p>
            <a:pPr marL="1257300" lvl="2" indent="-342900">
              <a:buFont typeface="Wingdings" panose="05000000000000000000" pitchFamily="2" charset="2"/>
              <a:buChar char="Ø"/>
              <a:defRPr/>
            </a:pPr>
            <a:r>
              <a:rPr lang="en-US" sz="2000" dirty="0">
                <a:latin typeface="Arial" charset="0"/>
                <a:cs typeface="Times New Roman" pitchFamily="18" charset="0"/>
              </a:rPr>
              <a:t>Date of joining</a:t>
            </a:r>
          </a:p>
          <a:p>
            <a:pPr marL="1257300" lvl="2" indent="-342900">
              <a:buFont typeface="Wingdings" panose="05000000000000000000" pitchFamily="2" charset="2"/>
              <a:buChar char="Ø"/>
              <a:defRPr/>
            </a:pPr>
            <a:r>
              <a:rPr lang="en-US" sz="2000" dirty="0">
                <a:latin typeface="Arial" charset="0"/>
                <a:cs typeface="Times New Roman" pitchFamily="18" charset="0"/>
              </a:rPr>
              <a:t>Employee address</a:t>
            </a:r>
          </a:p>
          <a:p>
            <a:pPr marL="800100" lvl="1" indent="-342900">
              <a:buFont typeface="Wingdings" panose="05000000000000000000" pitchFamily="2" charset="2"/>
              <a:buChar char="Ø"/>
              <a:defRPr/>
            </a:pPr>
            <a:r>
              <a:rPr lang="en-US" sz="2000" dirty="0">
                <a:latin typeface="Arial" charset="0"/>
                <a:cs typeface="Times New Roman" pitchFamily="18" charset="0"/>
              </a:rPr>
              <a:t>How will you generate this report?</a:t>
            </a:r>
          </a:p>
        </p:txBody>
      </p:sp>
    </p:spTree>
    <p:extLst>
      <p:ext uri="{BB962C8B-B14F-4D97-AF65-F5344CB8AC3E}">
        <p14:creationId xmlns:p14="http://schemas.microsoft.com/office/powerpoint/2010/main" val="4279356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52400" y="711200"/>
            <a:ext cx="6858000" cy="584775"/>
          </a:xfrm>
          <a:prstGeom prst="rect">
            <a:avLst/>
          </a:prstGeom>
          <a:noFill/>
          <a:ln w="9525">
            <a:noFill/>
            <a:miter lim="800000"/>
            <a:headEnd/>
            <a:tailEnd/>
          </a:ln>
        </p:spPr>
        <p:txBody>
          <a:bodyPr>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Summary</a:t>
            </a:r>
          </a:p>
        </p:txBody>
      </p:sp>
      <p:sp>
        <p:nvSpPr>
          <p:cNvPr id="4" name="Rectangle 3"/>
          <p:cNvSpPr/>
          <p:nvPr/>
        </p:nvSpPr>
        <p:spPr>
          <a:xfrm>
            <a:off x="609600" y="1341257"/>
            <a:ext cx="9906000" cy="5170646"/>
          </a:xfrm>
          <a:prstGeom prst="rect">
            <a:avLst/>
          </a:prstGeom>
        </p:spPr>
        <p:txBody>
          <a:bodyPr wrap="square">
            <a:spAutoFit/>
          </a:bodyPr>
          <a:lstStyle/>
          <a:p>
            <a:r>
              <a:rPr lang="en-US" sz="2400" dirty="0">
                <a:cs typeface="Times New Roman" pitchFamily="18" charset="0"/>
              </a:rPr>
              <a:t>In this session, you learned that:</a:t>
            </a:r>
          </a:p>
          <a:p>
            <a:pPr marL="800100" lvl="1" indent="-342900">
              <a:buFont typeface="Wingdings" panose="05000000000000000000" pitchFamily="2" charset="2"/>
              <a:buChar char="Ø"/>
            </a:pPr>
            <a:r>
              <a:rPr lang="en-US" sz="2400" dirty="0">
                <a:cs typeface="Times New Roman" pitchFamily="18" charset="0"/>
              </a:rPr>
              <a:t>Joins and subqueries are used to retrieve data from multiple tables.</a:t>
            </a:r>
          </a:p>
          <a:p>
            <a:pPr marL="800100" lvl="1" indent="-342900">
              <a:buFont typeface="Wingdings" panose="05000000000000000000" pitchFamily="2" charset="2"/>
              <a:buChar char="Ø"/>
            </a:pPr>
            <a:r>
              <a:rPr lang="en-US" sz="2400" dirty="0">
                <a:cs typeface="Times New Roman" pitchFamily="18" charset="0"/>
              </a:rPr>
              <a:t>An inner join combines records from multiple tables by using a comparison operator on a common column. </a:t>
            </a:r>
          </a:p>
          <a:p>
            <a:pPr marL="800100" lvl="1" indent="-342900">
              <a:buFont typeface="Wingdings" panose="05000000000000000000" pitchFamily="2" charset="2"/>
              <a:buChar char="Ø"/>
            </a:pPr>
            <a:r>
              <a:rPr lang="en-US" sz="2400" dirty="0">
                <a:cs typeface="Times New Roman" pitchFamily="18" charset="0"/>
              </a:rPr>
              <a:t>A left outer join returns all the rows from the left table and the matching rows from the right table. </a:t>
            </a:r>
          </a:p>
          <a:p>
            <a:pPr marL="800100" lvl="1" indent="-342900">
              <a:buFont typeface="Wingdings" panose="05000000000000000000" pitchFamily="2" charset="2"/>
              <a:buChar char="Ø"/>
            </a:pPr>
            <a:r>
              <a:rPr lang="en-US" sz="2400" dirty="0">
                <a:cs typeface="Times New Roman" pitchFamily="18" charset="0"/>
              </a:rPr>
              <a:t>A right outer join returns all the rows from the right table and the matching rows from the left table.</a:t>
            </a:r>
          </a:p>
          <a:p>
            <a:pPr marL="800100" lvl="1" indent="-342900">
              <a:buFont typeface="Wingdings" panose="05000000000000000000" pitchFamily="2" charset="2"/>
              <a:buChar char="Ø"/>
            </a:pPr>
            <a:r>
              <a:rPr lang="en-US" sz="2400" dirty="0">
                <a:cs typeface="Times New Roman" pitchFamily="18" charset="0"/>
              </a:rPr>
              <a:t>A full outer join returns all the matching and non-matching rows from both the tables on which the join is applied.</a:t>
            </a:r>
          </a:p>
          <a:p>
            <a:pPr marL="800100" lvl="1" indent="-342900">
              <a:buFont typeface="Wingdings" panose="05000000000000000000" pitchFamily="2" charset="2"/>
              <a:buChar char="Ø"/>
            </a:pPr>
            <a:r>
              <a:rPr lang="en-US" sz="2400" dirty="0">
                <a:cs typeface="Times New Roman" pitchFamily="18" charset="0"/>
              </a:rPr>
              <a:t>A cross join returns each row from the first table joined with each row from the second table</a:t>
            </a:r>
            <a:r>
              <a:rPr lang="en-US" sz="2400" dirty="0" smtClean="0">
                <a:cs typeface="Times New Roman" pitchFamily="18" charset="0"/>
              </a:rPr>
              <a:t>.</a:t>
            </a:r>
          </a:p>
          <a:p>
            <a:pPr marL="800100" lvl="1" indent="-342900">
              <a:buFont typeface="Wingdings" panose="05000000000000000000" pitchFamily="2" charset="2"/>
              <a:buChar char="Ø"/>
            </a:pPr>
            <a:endParaRPr lang="en-US" dirty="0">
              <a:latin typeface="Arial" charset="0"/>
              <a:cs typeface="Times New Roman" pitchFamily="18" charset="0"/>
            </a:endParaRPr>
          </a:p>
        </p:txBody>
      </p:sp>
    </p:spTree>
    <p:extLst>
      <p:ext uri="{BB962C8B-B14F-4D97-AF65-F5344CB8AC3E}">
        <p14:creationId xmlns:p14="http://schemas.microsoft.com/office/powerpoint/2010/main" val="2997525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711200"/>
            <a:ext cx="6858000" cy="584775"/>
          </a:xfrm>
          <a:prstGeom prst="rect">
            <a:avLst/>
          </a:prstGeom>
          <a:noFill/>
          <a:ln w="9525">
            <a:noFill/>
            <a:miter lim="800000"/>
            <a:headEnd/>
            <a:tailEnd/>
          </a:ln>
        </p:spPr>
        <p:txBody>
          <a:bodyPr>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Summary</a:t>
            </a:r>
          </a:p>
        </p:txBody>
      </p:sp>
      <p:sp>
        <p:nvSpPr>
          <p:cNvPr id="3" name="Rectangle 2"/>
          <p:cNvSpPr/>
          <p:nvPr/>
        </p:nvSpPr>
        <p:spPr>
          <a:xfrm>
            <a:off x="381000" y="1752600"/>
            <a:ext cx="9220200" cy="1815882"/>
          </a:xfrm>
          <a:prstGeom prst="rect">
            <a:avLst/>
          </a:prstGeom>
        </p:spPr>
        <p:txBody>
          <a:bodyPr wrap="square">
            <a:spAutoFit/>
          </a:bodyPr>
          <a:lstStyle/>
          <a:p>
            <a:pPr marL="742950" lvl="1" indent="-285750">
              <a:buFont typeface="Wingdings" panose="05000000000000000000" pitchFamily="2" charset="2"/>
              <a:buChar char="Ø"/>
            </a:pPr>
            <a:r>
              <a:rPr lang="en-US" sz="2400" dirty="0">
                <a:cs typeface="Times New Roman" pitchFamily="18" charset="0"/>
              </a:rPr>
              <a:t>In an </a:t>
            </a:r>
            <a:r>
              <a:rPr lang="en-US" sz="2400" dirty="0" err="1">
                <a:cs typeface="Times New Roman" pitchFamily="18" charset="0"/>
              </a:rPr>
              <a:t>equi</a:t>
            </a:r>
            <a:r>
              <a:rPr lang="en-US" sz="2400" dirty="0">
                <a:cs typeface="Times New Roman" pitchFamily="18" charset="0"/>
              </a:rPr>
              <a:t> join, only the equality operator is used to specify the join condition. </a:t>
            </a:r>
          </a:p>
          <a:p>
            <a:pPr marL="742950" lvl="1" indent="-285750">
              <a:buFont typeface="Wingdings" panose="05000000000000000000" pitchFamily="2" charset="2"/>
              <a:buChar char="Ø"/>
            </a:pPr>
            <a:r>
              <a:rPr lang="en-US" sz="2400" dirty="0">
                <a:cs typeface="Times New Roman" pitchFamily="18" charset="0"/>
              </a:rPr>
              <a:t>A self join correlates one row in a table with other rows in the same table.</a:t>
            </a:r>
          </a:p>
          <a:p>
            <a:pPr lvl="2">
              <a:buBlip>
                <a:blip r:embed="rId2"/>
              </a:buBlip>
            </a:pPr>
            <a:endParaRPr lang="en-US" sz="1600"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3799804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3217547" cy="584775"/>
          </a:xfrm>
          <a:prstGeom prst="rect">
            <a:avLst/>
          </a:prstGeom>
        </p:spPr>
        <p:txBody>
          <a:bodyPr wrap="none">
            <a:spAutoFit/>
          </a:bodyPr>
          <a:lstStyle/>
          <a:p>
            <a:r>
              <a:rPr lang="en-US" sz="3200" b="1" dirty="0"/>
              <a:t>Combining</a:t>
            </a:r>
            <a:r>
              <a:rPr lang="en-US" sz="3200" dirty="0"/>
              <a:t> </a:t>
            </a:r>
            <a:r>
              <a:rPr lang="en-US" sz="3200" b="1" dirty="0"/>
              <a:t>Sets</a:t>
            </a:r>
          </a:p>
        </p:txBody>
      </p:sp>
      <p:sp>
        <p:nvSpPr>
          <p:cNvPr id="5" name="Rectangle 4"/>
          <p:cNvSpPr/>
          <p:nvPr/>
        </p:nvSpPr>
        <p:spPr>
          <a:xfrm>
            <a:off x="533400" y="1295400"/>
            <a:ext cx="8763000" cy="830997"/>
          </a:xfrm>
          <a:prstGeom prst="rect">
            <a:avLst/>
          </a:prstGeom>
        </p:spPr>
        <p:txBody>
          <a:bodyPr wrap="square">
            <a:spAutoFit/>
          </a:bodyPr>
          <a:lstStyle/>
          <a:p>
            <a:r>
              <a:rPr lang="en-US" sz="2400" dirty="0"/>
              <a:t>T-SQL provides a number of different ways to combine data from multiple tables</a:t>
            </a:r>
          </a:p>
        </p:txBody>
      </p:sp>
      <p:sp>
        <p:nvSpPr>
          <p:cNvPr id="6" name="Rectangle 5"/>
          <p:cNvSpPr/>
          <p:nvPr/>
        </p:nvSpPr>
        <p:spPr>
          <a:xfrm>
            <a:off x="1198930" y="2286000"/>
            <a:ext cx="3738716" cy="1938992"/>
          </a:xfrm>
          <a:prstGeom prst="rect">
            <a:avLst/>
          </a:prstGeom>
        </p:spPr>
        <p:txBody>
          <a:bodyPr wrap="none">
            <a:spAutoFit/>
          </a:bodyPr>
          <a:lstStyle/>
          <a:p>
            <a:pPr marL="342900" indent="-342900">
              <a:buFont typeface="Wingdings" panose="05000000000000000000" pitchFamily="2" charset="2"/>
              <a:buChar char="Ø"/>
            </a:pPr>
            <a:r>
              <a:rPr lang="en-US" sz="2400" dirty="0"/>
              <a:t>Using </a:t>
            </a:r>
            <a:r>
              <a:rPr lang="en-US" sz="2400" dirty="0" smtClean="0"/>
              <a:t>Joins</a:t>
            </a:r>
          </a:p>
          <a:p>
            <a:pPr marL="342900" indent="-342900">
              <a:buFont typeface="Wingdings" panose="05000000000000000000" pitchFamily="2" charset="2"/>
              <a:buChar char="Ø"/>
            </a:pPr>
            <a:r>
              <a:rPr lang="en-US" sz="2400" dirty="0"/>
              <a:t>Using </a:t>
            </a:r>
            <a:r>
              <a:rPr lang="en-US" sz="2400" dirty="0" smtClean="0"/>
              <a:t>Subqueries</a:t>
            </a:r>
          </a:p>
          <a:p>
            <a:pPr marL="342900" indent="-342900">
              <a:buFont typeface="Wingdings" panose="05000000000000000000" pitchFamily="2" charset="2"/>
              <a:buChar char="Ø"/>
            </a:pPr>
            <a:r>
              <a:rPr lang="en-US" sz="2400" dirty="0" smtClean="0"/>
              <a:t>Using Table Expressions</a:t>
            </a:r>
          </a:p>
          <a:p>
            <a:pPr marL="342900" indent="-342900">
              <a:buFont typeface="Wingdings" panose="05000000000000000000" pitchFamily="2" charset="2"/>
              <a:buChar char="Ø"/>
            </a:pPr>
            <a:r>
              <a:rPr lang="en-US" sz="2400" dirty="0" smtClean="0"/>
              <a:t>Using APPLY Operator</a:t>
            </a:r>
          </a:p>
          <a:p>
            <a:pPr marL="342900" indent="-342900">
              <a:buFont typeface="Wingdings" panose="05000000000000000000" pitchFamily="2" charset="2"/>
              <a:buChar char="Ø"/>
            </a:pPr>
            <a:r>
              <a:rPr lang="en-US" sz="2400" dirty="0"/>
              <a:t>Using Set Operators</a:t>
            </a:r>
          </a:p>
        </p:txBody>
      </p:sp>
    </p:spTree>
    <p:extLst>
      <p:ext uri="{BB962C8B-B14F-4D97-AF65-F5344CB8AC3E}">
        <p14:creationId xmlns:p14="http://schemas.microsoft.com/office/powerpoint/2010/main" val="105459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a:grpSpLocks/>
          </p:cNvGrpSpPr>
          <p:nvPr/>
        </p:nvGrpSpPr>
        <p:grpSpPr bwMode="auto">
          <a:xfrm>
            <a:off x="3505200" y="1981200"/>
            <a:ext cx="4572000" cy="4191000"/>
            <a:chOff x="3505200" y="1981200"/>
            <a:chExt cx="4038600" cy="3733800"/>
          </a:xfrm>
        </p:grpSpPr>
        <p:pic>
          <p:nvPicPr>
            <p:cNvPr id="5" name="Picture 3" descr="CCM01238.WMF"/>
            <p:cNvPicPr>
              <a:picLocks noChangeAspect="1"/>
            </p:cNvPicPr>
            <p:nvPr/>
          </p:nvPicPr>
          <p:blipFill>
            <a:blip r:embed="rId2" cstate="print"/>
            <a:srcRect/>
            <a:stretch>
              <a:fillRect/>
            </a:stretch>
          </p:blipFill>
          <p:spPr bwMode="auto">
            <a:xfrm>
              <a:off x="3505200" y="2895600"/>
              <a:ext cx="1187438" cy="2819400"/>
            </a:xfrm>
            <a:prstGeom prst="rect">
              <a:avLst/>
            </a:prstGeom>
            <a:noFill/>
            <a:ln w="9525">
              <a:noFill/>
              <a:miter lim="800000"/>
              <a:headEnd/>
              <a:tailEnd/>
            </a:ln>
          </p:spPr>
        </p:pic>
        <p:sp>
          <p:nvSpPr>
            <p:cNvPr id="6" name="Cloud Callout 5"/>
            <p:cNvSpPr/>
            <p:nvPr/>
          </p:nvSpPr>
          <p:spPr>
            <a:xfrm>
              <a:off x="4953000" y="1981200"/>
              <a:ext cx="2590800" cy="15240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5"/>
            <p:cNvSpPr txBox="1">
              <a:spLocks noChangeArrowheads="1"/>
            </p:cNvSpPr>
            <p:nvPr/>
          </p:nvSpPr>
          <p:spPr bwMode="auto">
            <a:xfrm>
              <a:off x="5181600" y="2362200"/>
              <a:ext cx="1981200" cy="707886"/>
            </a:xfrm>
            <a:prstGeom prst="rect">
              <a:avLst/>
            </a:prstGeom>
            <a:noFill/>
            <a:ln w="9525">
              <a:noFill/>
              <a:miter lim="800000"/>
              <a:headEnd/>
              <a:tailEnd/>
            </a:ln>
          </p:spPr>
          <p:txBody>
            <a:bodyPr>
              <a:spAutoFit/>
            </a:bodyPr>
            <a:lstStyle/>
            <a:p>
              <a:pPr algn="ctr"/>
              <a:r>
                <a:rPr lang="en-US">
                  <a:solidFill>
                    <a:srgbClr val="C00000"/>
                  </a:solidFill>
                  <a:latin typeface="Arial" charset="0"/>
                </a:rPr>
                <a:t>What are Joins?</a:t>
              </a:r>
            </a:p>
          </p:txBody>
        </p:sp>
      </p:grpSp>
      <p:sp>
        <p:nvSpPr>
          <p:cNvPr id="8" name="Text Box 3"/>
          <p:cNvSpPr txBox="1">
            <a:spLocks noChangeArrowheads="1"/>
          </p:cNvSpPr>
          <p:nvPr/>
        </p:nvSpPr>
        <p:spPr bwMode="auto">
          <a:xfrm>
            <a:off x="76200" y="152400"/>
            <a:ext cx="8763000" cy="584775"/>
          </a:xfrm>
          <a:prstGeom prst="rect">
            <a:avLst/>
          </a:prstGeom>
          <a:noFill/>
          <a:ln w="9525">
            <a:noFill/>
            <a:miter lim="800000"/>
            <a:headEnd/>
            <a:tailEnd/>
          </a:ln>
        </p:spPr>
        <p:txBody>
          <a:bodyPr>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Querying Data by Using Joins</a:t>
            </a:r>
            <a:endParaRPr lang="en-GB" sz="32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2718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04800"/>
            <a:ext cx="5652381" cy="461665"/>
          </a:xfrm>
          <a:prstGeom prst="rect">
            <a:avLst/>
          </a:prstGeom>
        </p:spPr>
        <p:txBody>
          <a:bodyPr wrap="none">
            <a:spAutoFit/>
          </a:bodyPr>
          <a:lstStyle/>
          <a:p>
            <a:pPr>
              <a:spcBef>
                <a:spcPct val="50000"/>
              </a:spcBef>
            </a:pPr>
            <a:r>
              <a:rPr lang="en-US" sz="2400" b="1" dirty="0">
                <a:latin typeface="Segoe UI" panose="020B0502040204020203" pitchFamily="34" charset="0"/>
                <a:ea typeface="Segoe UI" panose="020B0502040204020203" pitchFamily="34" charset="0"/>
                <a:cs typeface="Segoe UI" panose="020B0502040204020203" pitchFamily="34" charset="0"/>
              </a:rPr>
              <a:t>Querying Data by Using </a:t>
            </a:r>
            <a:r>
              <a:rPr lang="en-US" sz="2400" b="1" dirty="0" smtClean="0">
                <a:latin typeface="Segoe UI" panose="020B0502040204020203" pitchFamily="34" charset="0"/>
                <a:ea typeface="Segoe UI" panose="020B0502040204020203" pitchFamily="34" charset="0"/>
                <a:cs typeface="Segoe UI" panose="020B0502040204020203" pitchFamily="34" charset="0"/>
              </a:rPr>
              <a:t>Joins(Contd.)</a:t>
            </a:r>
            <a:endParaRPr lang="en-GB"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838200" y="1066800"/>
            <a:ext cx="9829800"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gradFill>
                  <a:gsLst>
                    <a:gs pos="0">
                      <a:schemeClr val="tx1"/>
                    </a:gs>
                    <a:gs pos="100000">
                      <a:schemeClr val="tx1"/>
                    </a:gs>
                  </a:gsLst>
                  <a:lin ang="5400000" scaled="0"/>
                </a:gradFill>
              </a:rPr>
              <a:t>Joins are used to combine and retrieve data from multiple tables</a:t>
            </a:r>
          </a:p>
        </p:txBody>
      </p:sp>
      <p:sp>
        <p:nvSpPr>
          <p:cNvPr id="7" name="TextBox 6"/>
          <p:cNvSpPr txBox="1"/>
          <p:nvPr/>
        </p:nvSpPr>
        <p:spPr>
          <a:xfrm>
            <a:off x="838200" y="1528465"/>
            <a:ext cx="533400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gradFill>
                  <a:gsLst>
                    <a:gs pos="0">
                      <a:schemeClr val="tx1"/>
                    </a:gs>
                    <a:gs pos="100000">
                      <a:schemeClr val="tx1"/>
                    </a:gs>
                  </a:gsLst>
                  <a:lin ang="5400000" scaled="0"/>
                </a:gradFill>
              </a:rPr>
              <a:t>Types of Joins</a:t>
            </a:r>
          </a:p>
          <a:p>
            <a:endParaRPr lang="en-US" sz="2400" dirty="0" smtClean="0">
              <a:gradFill>
                <a:gsLst>
                  <a:gs pos="0">
                    <a:schemeClr val="tx1"/>
                  </a:gs>
                  <a:gs pos="100000">
                    <a:schemeClr val="tx1"/>
                  </a:gs>
                </a:gsLst>
                <a:lin ang="5400000" scaled="0"/>
              </a:gradFill>
            </a:endParaRPr>
          </a:p>
        </p:txBody>
      </p:sp>
      <p:sp>
        <p:nvSpPr>
          <p:cNvPr id="9" name="TextBox 8"/>
          <p:cNvSpPr txBox="1"/>
          <p:nvPr/>
        </p:nvSpPr>
        <p:spPr>
          <a:xfrm>
            <a:off x="2209800" y="2070568"/>
            <a:ext cx="3124200"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Cross </a:t>
            </a:r>
            <a:r>
              <a:rPr lang="en-US" sz="2400" dirty="0" smtClean="0"/>
              <a:t>Joins</a:t>
            </a:r>
          </a:p>
          <a:p>
            <a:pPr marL="342900" indent="-342900">
              <a:buFont typeface="Wingdings" panose="05000000000000000000" pitchFamily="2" charset="2"/>
              <a:buChar char="Ø"/>
            </a:pPr>
            <a:r>
              <a:rPr lang="en-US" sz="2400" dirty="0"/>
              <a:t>Inner </a:t>
            </a:r>
            <a:r>
              <a:rPr lang="en-US" sz="2400" dirty="0" smtClean="0"/>
              <a:t>Joins</a:t>
            </a:r>
          </a:p>
          <a:p>
            <a:pPr marL="342900" indent="-342900">
              <a:buFont typeface="Wingdings" panose="05000000000000000000" pitchFamily="2" charset="2"/>
              <a:buChar char="Ø"/>
            </a:pPr>
            <a:r>
              <a:rPr lang="en-US" sz="2400" dirty="0"/>
              <a:t>Outer </a:t>
            </a:r>
            <a:r>
              <a:rPr lang="en-US" sz="2400" dirty="0" smtClean="0"/>
              <a:t>Joins</a:t>
            </a:r>
          </a:p>
          <a:p>
            <a:pPr marL="342900" indent="-342900">
              <a:buFont typeface="Wingdings" panose="05000000000000000000" pitchFamily="2" charset="2"/>
              <a:buChar char="Ø"/>
            </a:pPr>
            <a:r>
              <a:rPr lang="en-US" sz="2400" dirty="0" smtClean="0">
                <a:gradFill>
                  <a:gsLst>
                    <a:gs pos="0">
                      <a:schemeClr val="tx1"/>
                    </a:gs>
                    <a:gs pos="100000">
                      <a:schemeClr val="tx1"/>
                    </a:gs>
                  </a:gsLst>
                  <a:lin ang="5400000" scaled="0"/>
                </a:gradFill>
              </a:rPr>
              <a:t>Self Joins</a:t>
            </a:r>
          </a:p>
        </p:txBody>
      </p:sp>
    </p:spTree>
    <p:extLst>
      <p:ext uri="{BB962C8B-B14F-4D97-AF65-F5344CB8AC3E}">
        <p14:creationId xmlns:p14="http://schemas.microsoft.com/office/powerpoint/2010/main" val="138454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0200" y="1752600"/>
            <a:ext cx="7974555" cy="1323439"/>
          </a:xfrm>
          <a:prstGeom prst="rect">
            <a:avLst/>
          </a:prstGeom>
        </p:spPr>
        <p:txBody>
          <a:bodyPr wrap="none">
            <a:spAutoFit/>
          </a:bodyPr>
          <a:lstStyle/>
          <a:p>
            <a:pPr marL="342900" indent="-342900">
              <a:buFont typeface="Wingdings" panose="05000000000000000000" pitchFamily="2" charset="2"/>
              <a:buChar char="Ø"/>
            </a:pPr>
            <a:r>
              <a:rPr lang="en-US" sz="2000" dirty="0"/>
              <a:t>A </a:t>
            </a:r>
            <a:r>
              <a:rPr lang="en-US" sz="2000" i="1" dirty="0"/>
              <a:t>cross join </a:t>
            </a:r>
            <a:r>
              <a:rPr lang="en-US" sz="2000" dirty="0"/>
              <a:t>is the simplest type of </a:t>
            </a:r>
            <a:r>
              <a:rPr lang="en-US" sz="2000" dirty="0" smtClean="0"/>
              <a:t>join.</a:t>
            </a:r>
          </a:p>
          <a:p>
            <a:pPr marL="342900" indent="-342900">
              <a:buFont typeface="Wingdings" panose="05000000000000000000" pitchFamily="2" charset="2"/>
              <a:buChar char="Ø"/>
            </a:pPr>
            <a:r>
              <a:rPr lang="en-US" sz="2000" dirty="0"/>
              <a:t>Cross joins return a Cartesian product of the rows from both sides</a:t>
            </a:r>
            <a:endParaRPr lang="en-US" sz="2000" dirty="0" smtClean="0"/>
          </a:p>
          <a:p>
            <a:pPr marL="342900" indent="-342900">
              <a:buFont typeface="Wingdings" panose="05000000000000000000" pitchFamily="2" charset="2"/>
              <a:buChar char="Ø"/>
            </a:pPr>
            <a:r>
              <a:rPr lang="en-US" sz="2000" dirty="0" smtClean="0"/>
              <a:t>Not most commonly used.</a:t>
            </a:r>
          </a:p>
          <a:p>
            <a:pPr marL="342900" indent="-342900">
              <a:buFont typeface="Wingdings" panose="05000000000000000000" pitchFamily="2" charset="2"/>
              <a:buChar char="Ø"/>
            </a:pPr>
            <a:r>
              <a:rPr lang="en-US" sz="2000" dirty="0" smtClean="0"/>
              <a:t>It performs </a:t>
            </a:r>
            <a:r>
              <a:rPr lang="en-US" sz="2000" i="1" dirty="0"/>
              <a:t>Cartesian product </a:t>
            </a:r>
            <a:r>
              <a:rPr lang="en-US" sz="2000" dirty="0"/>
              <a:t>of the two input tables</a:t>
            </a:r>
            <a:r>
              <a:rPr lang="en-US" sz="2000" dirty="0" smtClean="0"/>
              <a:t>.</a:t>
            </a:r>
          </a:p>
        </p:txBody>
      </p:sp>
      <p:sp>
        <p:nvSpPr>
          <p:cNvPr id="5" name="Rectangle 4"/>
          <p:cNvSpPr/>
          <p:nvPr/>
        </p:nvSpPr>
        <p:spPr>
          <a:xfrm>
            <a:off x="336115" y="304799"/>
            <a:ext cx="7489936" cy="584775"/>
          </a:xfrm>
          <a:prstGeom prst="rect">
            <a:avLst/>
          </a:prstGeom>
        </p:spPr>
        <p:txBody>
          <a:bodyPr wrap="none">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Querying Data by Using </a:t>
            </a:r>
            <a:r>
              <a:rPr lang="en-US" sz="3200" b="1" dirty="0" smtClean="0">
                <a:latin typeface="Segoe UI" panose="020B0502040204020203" pitchFamily="34" charset="0"/>
                <a:ea typeface="Segoe UI" panose="020B0502040204020203" pitchFamily="34" charset="0"/>
                <a:cs typeface="Segoe UI" panose="020B0502040204020203" pitchFamily="34" charset="0"/>
              </a:rPr>
              <a:t>Joins(Contd.)</a:t>
            </a:r>
            <a:endParaRPr lang="en-GB" sz="3200" b="1"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457200" y="1143000"/>
            <a:ext cx="3505200" cy="461665"/>
          </a:xfrm>
          <a:prstGeom prst="rect">
            <a:avLst/>
          </a:prstGeom>
        </p:spPr>
        <p:txBody>
          <a:bodyPr wrap="square">
            <a:spAutoFit/>
          </a:bodyPr>
          <a:lstStyle/>
          <a:p>
            <a:pPr marL="342900" indent="-342900">
              <a:buFont typeface="Wingdings" panose="05000000000000000000" pitchFamily="2" charset="2"/>
              <a:buChar char="Ø"/>
            </a:pPr>
            <a:r>
              <a:rPr lang="en-US" sz="2400" b="1" dirty="0"/>
              <a:t>Cross Joins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657600"/>
            <a:ext cx="3733800" cy="3037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7090775" y="5176122"/>
            <a:ext cx="4953000" cy="1518523"/>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 name="AutoShape 25"/>
          <p:cNvSpPr>
            <a:spLocks noChangeArrowheads="1"/>
          </p:cNvSpPr>
          <p:nvPr/>
        </p:nvSpPr>
        <p:spPr bwMode="auto">
          <a:xfrm>
            <a:off x="7094950" y="4885251"/>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Example</a:t>
            </a:r>
            <a:endParaRPr lang="en-GB" b="1" dirty="0">
              <a:solidFill>
                <a:schemeClr val="bg1"/>
              </a:solidFill>
              <a:cs typeface="Arial" charset="0"/>
            </a:endParaRP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199" y="5328523"/>
            <a:ext cx="4728575" cy="1366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220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6115" y="147548"/>
            <a:ext cx="7489936" cy="584775"/>
          </a:xfrm>
          <a:prstGeom prst="rect">
            <a:avLst/>
          </a:prstGeom>
        </p:spPr>
        <p:txBody>
          <a:bodyPr wrap="none">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Querying Data by Using </a:t>
            </a:r>
            <a:r>
              <a:rPr lang="en-US" sz="3200" b="1" dirty="0" smtClean="0">
                <a:latin typeface="Segoe UI" panose="020B0502040204020203" pitchFamily="34" charset="0"/>
                <a:ea typeface="Segoe UI" panose="020B0502040204020203" pitchFamily="34" charset="0"/>
                <a:cs typeface="Segoe UI" panose="020B0502040204020203" pitchFamily="34" charset="0"/>
              </a:rPr>
              <a:t>Joins(Contd.)</a:t>
            </a:r>
            <a:endParaRPr lang="en-GB" sz="3200" b="1"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538416" y="999275"/>
            <a:ext cx="1739579" cy="461665"/>
          </a:xfrm>
          <a:prstGeom prst="rect">
            <a:avLst/>
          </a:prstGeom>
        </p:spPr>
        <p:txBody>
          <a:bodyPr wrap="none">
            <a:spAutoFit/>
          </a:bodyPr>
          <a:lstStyle/>
          <a:p>
            <a:r>
              <a:rPr lang="en-US" sz="2400" b="1" dirty="0"/>
              <a:t>Inner</a:t>
            </a:r>
            <a:r>
              <a:rPr lang="en-US" dirty="0"/>
              <a:t> </a:t>
            </a:r>
            <a:r>
              <a:rPr lang="en-US" sz="2400" b="1" dirty="0"/>
              <a:t>Joins</a:t>
            </a:r>
          </a:p>
        </p:txBody>
      </p:sp>
      <p:sp>
        <p:nvSpPr>
          <p:cNvPr id="7" name="TextBox 6"/>
          <p:cNvSpPr txBox="1"/>
          <p:nvPr/>
        </p:nvSpPr>
        <p:spPr>
          <a:xfrm>
            <a:off x="1408206" y="1524000"/>
            <a:ext cx="8686800"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Inner joins match rows based on a predicate and return only </a:t>
            </a:r>
            <a:r>
              <a:rPr lang="en-US" sz="2000" dirty="0" smtClean="0"/>
              <a:t>matches. </a:t>
            </a:r>
          </a:p>
          <a:p>
            <a:pPr marL="342900" indent="-342900">
              <a:buFont typeface="Wingdings" panose="05000000000000000000" pitchFamily="2" charset="2"/>
              <a:buChar char="Ø"/>
            </a:pPr>
            <a:r>
              <a:rPr lang="en-US" sz="2000" dirty="0" smtClean="0">
                <a:gradFill>
                  <a:gsLst>
                    <a:gs pos="0">
                      <a:schemeClr val="tx1"/>
                    </a:gs>
                    <a:gs pos="100000">
                      <a:schemeClr val="tx1"/>
                    </a:gs>
                  </a:gsLst>
                  <a:lin ang="5400000" scaled="0"/>
                </a:gradFill>
              </a:rPr>
              <a:t>If join using a predicate with an equality operator is called as equijoin</a:t>
            </a:r>
          </a:p>
          <a:p>
            <a:pPr marL="342900" indent="-342900">
              <a:buFont typeface="Wingdings" panose="05000000000000000000" pitchFamily="2" charset="2"/>
              <a:buChar char="Ø"/>
            </a:pPr>
            <a:r>
              <a:rPr lang="en-US" sz="2000" dirty="0"/>
              <a:t>Rows for which the predicate evaluates to false or unknown are</a:t>
            </a:r>
          </a:p>
          <a:p>
            <a:r>
              <a:rPr lang="en-US" sz="2000" dirty="0"/>
              <a:t>     discarded.</a:t>
            </a:r>
          </a:p>
          <a:p>
            <a:pPr marL="342900" indent="-342900">
              <a:buFont typeface="Wingdings" panose="05000000000000000000" pitchFamily="2" charset="2"/>
              <a:buChar char="Ø"/>
            </a:pPr>
            <a:endParaRPr lang="en-US" sz="2000" dirty="0" smtClean="0">
              <a:gradFill>
                <a:gsLst>
                  <a:gs pos="0">
                    <a:schemeClr val="tx1"/>
                  </a:gs>
                  <a:gs pos="100000">
                    <a:schemeClr val="tx1"/>
                  </a:gs>
                </a:gsLst>
                <a:lin ang="5400000" scaled="0"/>
              </a:gra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902" y="3449108"/>
            <a:ext cx="4245279" cy="3256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9247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2795" y="732323"/>
            <a:ext cx="1739579" cy="461665"/>
          </a:xfrm>
          <a:prstGeom prst="rect">
            <a:avLst/>
          </a:prstGeom>
        </p:spPr>
        <p:txBody>
          <a:bodyPr wrap="none">
            <a:spAutoFit/>
          </a:bodyPr>
          <a:lstStyle/>
          <a:p>
            <a:r>
              <a:rPr lang="en-US" sz="2400" b="1" dirty="0"/>
              <a:t>Inner</a:t>
            </a:r>
            <a:r>
              <a:rPr lang="en-US" dirty="0"/>
              <a:t> </a:t>
            </a:r>
            <a:r>
              <a:rPr lang="en-US" sz="2400" b="1" dirty="0"/>
              <a:t>Joins</a:t>
            </a:r>
          </a:p>
        </p:txBody>
      </p:sp>
      <p:sp>
        <p:nvSpPr>
          <p:cNvPr id="6" name="Rectangle 5"/>
          <p:cNvSpPr/>
          <p:nvPr/>
        </p:nvSpPr>
        <p:spPr>
          <a:xfrm>
            <a:off x="336115" y="147548"/>
            <a:ext cx="7489936" cy="584775"/>
          </a:xfrm>
          <a:prstGeom prst="rect">
            <a:avLst/>
          </a:prstGeom>
        </p:spPr>
        <p:txBody>
          <a:bodyPr wrap="none">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Querying Data by Using </a:t>
            </a:r>
            <a:r>
              <a:rPr lang="en-US" sz="3200" b="1" dirty="0" smtClean="0">
                <a:latin typeface="Segoe UI" panose="020B0502040204020203" pitchFamily="34" charset="0"/>
                <a:ea typeface="Segoe UI" panose="020B0502040204020203" pitchFamily="34" charset="0"/>
                <a:cs typeface="Segoe UI" panose="020B0502040204020203" pitchFamily="34" charset="0"/>
              </a:rPr>
              <a:t>Joins(Contd.)</a:t>
            </a:r>
            <a:endParaRPr lang="en-GB" sz="32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ounded Rectangle 6"/>
          <p:cNvSpPr/>
          <p:nvPr/>
        </p:nvSpPr>
        <p:spPr bwMode="auto">
          <a:xfrm>
            <a:off x="566944" y="1455079"/>
            <a:ext cx="6252575" cy="1484496"/>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AutoShape 25"/>
          <p:cNvSpPr>
            <a:spLocks noChangeArrowheads="1"/>
          </p:cNvSpPr>
          <p:nvPr/>
        </p:nvSpPr>
        <p:spPr bwMode="auto">
          <a:xfrm>
            <a:off x="586777" y="1193988"/>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Syntax</a:t>
            </a:r>
            <a:endParaRPr lang="en-GB" b="1" dirty="0">
              <a:solidFill>
                <a:schemeClr val="bg1"/>
              </a:solidFill>
              <a:cs typeface="Arial"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85" y="1585565"/>
            <a:ext cx="5943600" cy="1327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659280" y="3221635"/>
            <a:ext cx="6252575" cy="1494087"/>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 name="AutoShape 25"/>
          <p:cNvSpPr>
            <a:spLocks noChangeArrowheads="1"/>
          </p:cNvSpPr>
          <p:nvPr/>
        </p:nvSpPr>
        <p:spPr bwMode="auto">
          <a:xfrm>
            <a:off x="750627" y="2926308"/>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Example</a:t>
            </a:r>
            <a:endParaRPr lang="en-GB" b="1" dirty="0">
              <a:solidFill>
                <a:schemeClr val="bg1"/>
              </a:solidFill>
              <a:cs typeface="Arial"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404" y="3312549"/>
            <a:ext cx="5029200" cy="1312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4854" y="4786180"/>
            <a:ext cx="3781425" cy="1976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Down Arrow 11"/>
          <p:cNvSpPr/>
          <p:nvPr/>
        </p:nvSpPr>
        <p:spPr bwMode="auto">
          <a:xfrm>
            <a:off x="3534004" y="4463441"/>
            <a:ext cx="251563" cy="322739"/>
          </a:xfrm>
          <a:prstGeom prst="down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04784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6115" y="152400"/>
            <a:ext cx="7489936" cy="584775"/>
          </a:xfrm>
          <a:prstGeom prst="rect">
            <a:avLst/>
          </a:prstGeom>
        </p:spPr>
        <p:txBody>
          <a:bodyPr wrap="none">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Querying Data by Using </a:t>
            </a:r>
            <a:r>
              <a:rPr lang="en-US" sz="3200" b="1" dirty="0" smtClean="0">
                <a:latin typeface="Segoe UI" panose="020B0502040204020203" pitchFamily="34" charset="0"/>
                <a:ea typeface="Segoe UI" panose="020B0502040204020203" pitchFamily="34" charset="0"/>
                <a:cs typeface="Segoe UI" panose="020B0502040204020203" pitchFamily="34" charset="0"/>
              </a:rPr>
              <a:t>Joins(Contd.)</a:t>
            </a:r>
            <a:endParaRPr lang="en-GB" sz="3200" b="1" dirty="0">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533400" y="890392"/>
            <a:ext cx="2108462" cy="523220"/>
          </a:xfrm>
          <a:prstGeom prst="rect">
            <a:avLst/>
          </a:prstGeom>
        </p:spPr>
        <p:txBody>
          <a:bodyPr wrap="none">
            <a:spAutoFit/>
          </a:bodyPr>
          <a:lstStyle/>
          <a:p>
            <a:r>
              <a:rPr lang="en-US" sz="2800" b="1" dirty="0"/>
              <a:t>Outer Joins</a:t>
            </a:r>
          </a:p>
        </p:txBody>
      </p:sp>
      <p:sp>
        <p:nvSpPr>
          <p:cNvPr id="6" name="TextBox 5"/>
          <p:cNvSpPr txBox="1"/>
          <p:nvPr/>
        </p:nvSpPr>
        <p:spPr>
          <a:xfrm>
            <a:off x="1295400" y="1495816"/>
            <a:ext cx="10591800" cy="3170099"/>
          </a:xfrm>
          <a:prstGeom prst="rect">
            <a:avLst/>
          </a:prstGeom>
          <a:noFill/>
        </p:spPr>
        <p:txBody>
          <a:bodyPr wrap="square" rtlCol="0">
            <a:spAutoFit/>
          </a:bodyPr>
          <a:lstStyle/>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With </a:t>
            </a:r>
            <a:r>
              <a:rPr lang="en-US" sz="2000" i="1" dirty="0"/>
              <a:t>outer joins</a:t>
            </a:r>
            <a:r>
              <a:rPr lang="en-US" sz="2000" dirty="0"/>
              <a:t>, you can request to preserve all rows from one or both sides of the join, </a:t>
            </a:r>
            <a:r>
              <a:rPr lang="en-US" sz="2000" dirty="0" smtClean="0"/>
              <a:t>never mind </a:t>
            </a:r>
            <a:r>
              <a:rPr lang="en-US" sz="2000" dirty="0"/>
              <a:t>if there are matching rows in the other side based on the ON </a:t>
            </a:r>
            <a:r>
              <a:rPr lang="en-US" sz="2000" dirty="0" smtClean="0"/>
              <a:t>predicate</a:t>
            </a:r>
          </a:p>
          <a:p>
            <a:endParaRPr lang="en-US" sz="2000" dirty="0" smtClean="0"/>
          </a:p>
          <a:p>
            <a:pPr marL="342900" indent="-342900">
              <a:buFont typeface="Wingdings" panose="05000000000000000000" pitchFamily="2" charset="2"/>
              <a:buChar char="Ø"/>
            </a:pPr>
            <a:r>
              <a:rPr lang="en-US" sz="2000" dirty="0" smtClean="0"/>
              <a:t>Outer Joins is classified as following</a:t>
            </a:r>
          </a:p>
          <a:p>
            <a:pPr marL="800100" lvl="1" indent="-342900">
              <a:buFont typeface="Arial" panose="020B0604020202020204" pitchFamily="34" charset="0"/>
              <a:buChar char="•"/>
            </a:pPr>
            <a:r>
              <a:rPr lang="en-US" sz="2000" dirty="0" smtClean="0"/>
              <a:t>Left </a:t>
            </a:r>
            <a:r>
              <a:rPr lang="en-US" sz="2000" dirty="0" smtClean="0"/>
              <a:t>Outer Join</a:t>
            </a:r>
          </a:p>
          <a:p>
            <a:pPr marL="800100" lvl="1" indent="-342900">
              <a:buFont typeface="Arial" panose="020B0604020202020204" pitchFamily="34" charset="0"/>
              <a:buChar char="•"/>
            </a:pPr>
            <a:r>
              <a:rPr lang="en-US" sz="2000" dirty="0" smtClean="0"/>
              <a:t>Right </a:t>
            </a:r>
            <a:r>
              <a:rPr lang="en-US" sz="2000" dirty="0" smtClean="0"/>
              <a:t>Outer Join</a:t>
            </a:r>
          </a:p>
          <a:p>
            <a:pPr marL="800100" lvl="1" indent="-342900">
              <a:buFont typeface="Arial" panose="020B0604020202020204" pitchFamily="34" charset="0"/>
              <a:buChar char="•"/>
            </a:pPr>
            <a:r>
              <a:rPr lang="en-US" sz="2000" dirty="0" smtClean="0"/>
              <a:t>Full  </a:t>
            </a:r>
            <a:r>
              <a:rPr lang="en-US" sz="2000" dirty="0" smtClean="0"/>
              <a:t>Outer Join</a:t>
            </a:r>
          </a:p>
          <a:p>
            <a:endParaRPr lang="en-US" sz="2000" dirty="0" smtClean="0"/>
          </a:p>
          <a:p>
            <a:pPr marL="342900" indent="-342900">
              <a:buFont typeface="Wingdings" panose="05000000000000000000" pitchFamily="2" charset="2"/>
              <a:buChar char="Ø"/>
            </a:pPr>
            <a:endParaRPr lang="en-US" sz="2000" dirty="0" smtClean="0">
              <a:gradFill>
                <a:gsLst>
                  <a:gs pos="0">
                    <a:schemeClr val="tx1"/>
                  </a:gs>
                  <a:gs pos="100000">
                    <a:schemeClr val="tx1"/>
                  </a:gs>
                </a:gsLst>
                <a:lin ang="5400000" scaled="0"/>
              </a:gradFill>
            </a:endParaRPr>
          </a:p>
        </p:txBody>
      </p:sp>
      <p:sp>
        <p:nvSpPr>
          <p:cNvPr id="10" name="Rounded Rectangle 9"/>
          <p:cNvSpPr/>
          <p:nvPr/>
        </p:nvSpPr>
        <p:spPr bwMode="auto">
          <a:xfrm>
            <a:off x="762012" y="4658936"/>
            <a:ext cx="6252575" cy="1970463"/>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 name="AutoShape 25"/>
          <p:cNvSpPr>
            <a:spLocks noChangeArrowheads="1"/>
          </p:cNvSpPr>
          <p:nvPr/>
        </p:nvSpPr>
        <p:spPr bwMode="auto">
          <a:xfrm>
            <a:off x="766188" y="4368064"/>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smtClean="0">
                <a:solidFill>
                  <a:schemeClr val="bg1"/>
                </a:solidFill>
                <a:cs typeface="Arial" charset="0"/>
              </a:rPr>
              <a:t>Syntax</a:t>
            </a:r>
            <a:endParaRPr lang="en-GB" b="1" dirty="0">
              <a:solidFill>
                <a:schemeClr val="bg1"/>
              </a:solidFill>
              <a:cs typeface="Arial" charset="0"/>
            </a:endParaRPr>
          </a:p>
        </p:txBody>
      </p:sp>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321" y="4793722"/>
            <a:ext cx="5248275" cy="1835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0503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3352800"/>
            <a:ext cx="38862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36115" y="-58456"/>
            <a:ext cx="7489936" cy="584775"/>
          </a:xfrm>
          <a:prstGeom prst="rect">
            <a:avLst/>
          </a:prstGeom>
        </p:spPr>
        <p:txBody>
          <a:bodyPr wrap="none">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Querying Data by Using </a:t>
            </a:r>
            <a:r>
              <a:rPr lang="en-US" sz="3200" b="1" dirty="0" smtClean="0">
                <a:latin typeface="Segoe UI" panose="020B0502040204020203" pitchFamily="34" charset="0"/>
                <a:ea typeface="Segoe UI" panose="020B0502040204020203" pitchFamily="34" charset="0"/>
                <a:cs typeface="Segoe UI" panose="020B0502040204020203" pitchFamily="34" charset="0"/>
              </a:rPr>
              <a:t>Joins(Contd.)</a:t>
            </a:r>
            <a:endParaRPr lang="en-GB" sz="3200" b="1"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457200" y="526319"/>
            <a:ext cx="9601200" cy="3385542"/>
          </a:xfrm>
          <a:prstGeom prst="rect">
            <a:avLst/>
          </a:prstGeom>
          <a:noFill/>
        </p:spPr>
        <p:txBody>
          <a:bodyPr wrap="square" rtlCol="0">
            <a:spAutoFit/>
          </a:bodyPr>
          <a:lstStyle/>
          <a:p>
            <a:endParaRPr lang="en-US" sz="2400" dirty="0" smtClean="0">
              <a:gradFill>
                <a:gsLst>
                  <a:gs pos="0">
                    <a:schemeClr val="tx1"/>
                  </a:gs>
                  <a:gs pos="100000">
                    <a:schemeClr val="tx1"/>
                  </a:gs>
                </a:gsLst>
                <a:lin ang="5400000" scaled="0"/>
              </a:gradFill>
            </a:endParaRPr>
          </a:p>
          <a:p>
            <a:r>
              <a:rPr lang="en-US" sz="2400" dirty="0" smtClean="0">
                <a:gradFill>
                  <a:gsLst>
                    <a:gs pos="0">
                      <a:schemeClr val="tx1"/>
                    </a:gs>
                    <a:gs pos="100000">
                      <a:schemeClr val="tx1"/>
                    </a:gs>
                  </a:gsLst>
                  <a:lin ang="5400000" scaled="0"/>
                </a:gradFill>
              </a:rPr>
              <a:t>Left </a:t>
            </a:r>
            <a:r>
              <a:rPr lang="en-US" sz="2400" dirty="0" smtClean="0">
                <a:gradFill>
                  <a:gsLst>
                    <a:gs pos="0">
                      <a:schemeClr val="tx1"/>
                    </a:gs>
                    <a:gs pos="100000">
                      <a:schemeClr val="tx1"/>
                    </a:gs>
                  </a:gsLst>
                  <a:lin ang="5400000" scaled="0"/>
                </a:gradFill>
              </a:rPr>
              <a:t>Outer Joins </a:t>
            </a:r>
            <a:r>
              <a:rPr lang="en-US" sz="2400" dirty="0" smtClean="0">
                <a:gradFill>
                  <a:gsLst>
                    <a:gs pos="0">
                      <a:schemeClr val="tx1"/>
                    </a:gs>
                    <a:gs pos="100000">
                      <a:schemeClr val="tx1"/>
                    </a:gs>
                  </a:gsLst>
                  <a:lin ang="5400000" scaled="0"/>
                </a:gradFill>
              </a:rPr>
              <a:t>:</a:t>
            </a:r>
          </a:p>
          <a:p>
            <a:endParaRPr lang="en-US" sz="2400" dirty="0" smtClean="0">
              <a:gradFill>
                <a:gsLst>
                  <a:gs pos="0">
                    <a:schemeClr val="tx1"/>
                  </a:gs>
                  <a:gs pos="100000">
                    <a:schemeClr val="tx1"/>
                  </a:gs>
                </a:gsLst>
                <a:lin ang="5400000" scaled="0"/>
              </a:gradFill>
            </a:endParaRPr>
          </a:p>
          <a:p>
            <a:pPr marL="342900" indent="-342900">
              <a:buFont typeface="Wingdings" panose="05000000000000000000" pitchFamily="2" charset="2"/>
              <a:buChar char="Ø"/>
            </a:pPr>
            <a:r>
              <a:rPr lang="en-US" sz="2000" dirty="0" smtClean="0"/>
              <a:t>By </a:t>
            </a:r>
            <a:r>
              <a:rPr lang="en-US" sz="2000" dirty="0"/>
              <a:t>using the keywords LEFT OUTER JOIN (or LEFT JOIN for short), you ask to preserve </a:t>
            </a:r>
            <a:r>
              <a:rPr lang="en-US" sz="2000" dirty="0" smtClean="0"/>
              <a:t>the left </a:t>
            </a:r>
            <a:r>
              <a:rPr lang="en-US" sz="2000" dirty="0"/>
              <a:t>table.</a:t>
            </a:r>
          </a:p>
          <a:p>
            <a:pPr marL="342900" indent="-342900">
              <a:buFont typeface="Wingdings" panose="05000000000000000000" pitchFamily="2" charset="2"/>
              <a:buChar char="Ø"/>
            </a:pPr>
            <a:r>
              <a:rPr lang="en-US" sz="2000" dirty="0" smtClean="0"/>
              <a:t>The </a:t>
            </a:r>
            <a:r>
              <a:rPr lang="en-US" sz="2000" dirty="0"/>
              <a:t>Join returns all the matching records in addition the join also returns rows from the left that had no matches in the right table with NULLs used as placeholders in the right side.</a:t>
            </a:r>
          </a:p>
          <a:p>
            <a:endParaRPr lang="en-US" dirty="0" smtClean="0">
              <a:gradFill>
                <a:gsLst>
                  <a:gs pos="0">
                    <a:schemeClr val="tx1"/>
                  </a:gs>
                  <a:gs pos="100000">
                    <a:schemeClr val="tx1"/>
                  </a:gs>
                </a:gsLst>
                <a:lin ang="5400000" scaled="0"/>
              </a:gradFill>
            </a:endParaRPr>
          </a:p>
          <a:p>
            <a:endParaRPr lang="en-US" sz="24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2176137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uild_Template_16x9">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2E506D9C0288448950D5641B486D044" ma:contentTypeVersion="0" ma:contentTypeDescription="Create a new document." ma:contentTypeScope="" ma:versionID="d30f30c4119a4cc08797ccd714b03db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0855B8C-540D-429B-9F5B-61AD76D43A3E}">
  <ds:schemaRefs>
    <ds:schemaRef ds:uri="http://purl.org/dc/terms/"/>
    <ds:schemaRef ds:uri="http://purl.org/dc/elements/1.1/"/>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B3140AC-3C1F-4168-979A-44310D67D19E}">
  <ds:schemaRefs>
    <ds:schemaRef ds:uri="http://schemas.microsoft.com/sharepoint/v3/contenttype/forms"/>
  </ds:schemaRefs>
</ds:datastoreItem>
</file>

<file path=customXml/itemProps3.xml><?xml version="1.0" encoding="utf-8"?>
<ds:datastoreItem xmlns:ds="http://schemas.openxmlformats.org/officeDocument/2006/customXml" ds:itemID="{F2AECB5B-604F-4800-B906-FC5FFB3C0C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1860</TotalTime>
  <Words>654</Words>
  <Application>Microsoft Office PowerPoint</Application>
  <PresentationFormat>Custom</PresentationFormat>
  <Paragraphs>93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ＭＳ Ｐゴシック</vt:lpstr>
      <vt:lpstr>Arial</vt:lpstr>
      <vt:lpstr>Calibri</vt:lpstr>
      <vt:lpstr>Segoe UI</vt:lpstr>
      <vt:lpstr>Segoe UI Light</vt:lpstr>
      <vt:lpstr>Times New Roman</vt:lpstr>
      <vt:lpstr>Wingdings</vt:lpstr>
      <vt:lpstr>Build_Template_16x9</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Dinoop Unnikrishnan</dc:creator>
  <cp:lastModifiedBy>Dinoop Unnikrishnan</cp:lastModifiedBy>
  <cp:revision>256</cp:revision>
  <dcterms:created xsi:type="dcterms:W3CDTF">2015-03-19T06:19:49Z</dcterms:created>
  <dcterms:modified xsi:type="dcterms:W3CDTF">2016-05-19T06:50:38Z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0x01010022E506D9C0288448950D5641B486D044</vt:lpwstr>
  </property>
</Properties>
</file>