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74" r:id="rId5"/>
    <p:sldId id="262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1" r:id="rId20"/>
    <p:sldId id="272" r:id="rId21"/>
  </p:sldIdLst>
  <p:sldSz cx="12344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8" y="138"/>
      </p:cViewPr>
      <p:guideLst>
        <p:guide orient="horz" pos="2160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0D723-8A7D-4E0F-9CF9-9A9181C4F0B3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B9C04-D52B-4659-ACEC-19BC50E08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3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Color 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2605" y="5670380"/>
            <a:ext cx="11799191" cy="896552"/>
          </a:xfrm>
        </p:spPr>
        <p:txBody>
          <a:bodyPr lIns="150586" tIns="120468" rIns="150586" bIns="120468" anchor="b">
            <a:noAutofit/>
          </a:bodyPr>
          <a:lstStyle>
            <a:lvl1pPr>
              <a:defRPr sz="1600" baseline="0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2609" y="2084174"/>
            <a:ext cx="11799190" cy="894996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6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_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Rationale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9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7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24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" y="228600"/>
            <a:ext cx="11799191" cy="896552"/>
          </a:xfrm>
        </p:spPr>
        <p:txBody>
          <a:bodyPr lIns="150586" tIns="120468" rIns="150586" bIns="120468" anchor="ctr">
            <a:noAutofit/>
          </a:bodyPr>
          <a:lstStyle>
            <a:lvl1pPr>
              <a:lnSpc>
                <a:spcPct val="90000"/>
              </a:lnSpc>
              <a:defRPr sz="5400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11201400" cy="5334000"/>
          </a:xfrm>
        </p:spPr>
        <p:txBody>
          <a:bodyPr vert="horz" wrap="square" lIns="150586" tIns="120468" rIns="150586" bIns="120468" rtlCol="0" anchor="ctr">
            <a:noAutofit/>
          </a:bodyPr>
          <a:lstStyle>
            <a:lvl1pPr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90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2605" y="1187623"/>
            <a:ext cx="11799191" cy="53777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7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03126" y="2084172"/>
            <a:ext cx="8168672" cy="4482760"/>
          </a:xfrm>
        </p:spPr>
        <p:txBody>
          <a:bodyPr lIns="150586" tIns="120468" rIns="150586" bIns="120468">
            <a:noAutofit/>
          </a:bodyPr>
          <a:lstStyle>
            <a:lvl1pPr>
              <a:defRPr sz="30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2605" y="2084172"/>
            <a:ext cx="2722891" cy="4482760"/>
          </a:xfrm>
        </p:spPr>
        <p:txBody>
          <a:bodyPr lIns="150586" tIns="120468" rIns="150586" bIns="120468">
            <a:noAutofit/>
          </a:bodyPr>
          <a:lstStyle>
            <a:lvl1pPr algn="l" defTabSz="752736" rtl="0" eaLnBrk="1" latinLnBrk="0" hangingPunct="1">
              <a:spcBef>
                <a:spcPct val="0"/>
              </a:spcBef>
              <a:buNone/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  <a:lvl2pPr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2pPr>
            <a:lvl3pPr marL="188184" indent="0"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3pPr>
            <a:lvl4pPr marL="376367" indent="0"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4pPr>
            <a:lvl5pPr marL="608984" indent="0" algn="l" defTabSz="752736" rtl="0" eaLnBrk="1" latinLnBrk="0" hangingPunct="1">
              <a:spcBef>
                <a:spcPct val="0"/>
              </a:spcBef>
              <a:buNone/>
              <a:defRPr lang="en-US" sz="13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5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0237" y="2084174"/>
            <a:ext cx="9983932" cy="894996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5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2605" y="2084175"/>
            <a:ext cx="2722891" cy="4481203"/>
          </a:xfrm>
        </p:spPr>
        <p:txBody>
          <a:bodyPr vert="horz" lIns="150586" tIns="120468" rIns="150586" bIns="120468" rtlCol="0">
            <a:noAutofit/>
          </a:bodyPr>
          <a:lstStyle>
            <a:lvl1pPr>
              <a:defRPr lang="en-US" sz="2000" dirty="0" smtClean="0">
                <a:latin typeface="+mn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5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2605" y="1187623"/>
            <a:ext cx="2722891" cy="5377755"/>
          </a:xfrm>
        </p:spPr>
        <p:txBody>
          <a:bodyPr lIns="150586" tIns="120468" rIns="150586" bIns="120468"/>
          <a:lstStyle>
            <a:lvl1pPr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663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18391" y="2980724"/>
            <a:ext cx="6353412" cy="896552"/>
          </a:xfrm>
        </p:spPr>
        <p:txBody>
          <a:bodyPr wrap="square" lIns="150586" tIns="120468" rIns="150586" bIns="120468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344"/>
              </a:spcAft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5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2605" y="1194773"/>
            <a:ext cx="4538151" cy="4468460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04745" tIns="0" rIns="204745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6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02372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35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18391" y="2980724"/>
            <a:ext cx="6353412" cy="896552"/>
          </a:xfrm>
        </p:spPr>
        <p:txBody>
          <a:bodyPr vert="horz" wrap="square" lIns="150586" tIns="120468" rIns="150586" bIns="120468" rtlCol="0" anchor="ctr">
            <a:noAutofit/>
          </a:bodyPr>
          <a:lstStyle>
            <a:lvl1pPr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spcAft>
                <a:spcPts val="1344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2607" y="1187620"/>
            <a:ext cx="4552674" cy="4482760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04745" tIns="0" rIns="204745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600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02372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2611" y="291070"/>
            <a:ext cx="11799190" cy="896552"/>
          </a:xfrm>
        </p:spPr>
        <p:txBody>
          <a:bodyPr vert="horz" lIns="150586" tIns="37646" rIns="150586" bIns="37646" rtlCol="0" anchor="t">
            <a:noAutofit/>
          </a:bodyPr>
          <a:lstStyle>
            <a:lvl1pPr>
              <a:defRPr lang="en-US" sz="4000" dirty="0" smtClean="0"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860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11201400" cy="5334000"/>
          </a:xfrm>
        </p:spPr>
        <p:txBody>
          <a:bodyPr vert="horz" wrap="square" lIns="150586" tIns="120468" rIns="150586" bIns="120468" rtlCol="0" anchor="ctr">
            <a:noAutofit/>
          </a:bodyPr>
          <a:lstStyle>
            <a:lvl1pPr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70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72605" y="1187620"/>
            <a:ext cx="11799191" cy="5379314"/>
          </a:xfrm>
          <a:prstGeom prst="rect">
            <a:avLst/>
          </a:prstGeom>
        </p:spPr>
        <p:txBody>
          <a:bodyPr vert="horz" lIns="150602" tIns="120481" rIns="150602" bIns="120481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72608" y="292625"/>
            <a:ext cx="11799190" cy="894996"/>
          </a:xfrm>
          <a:prstGeom prst="rect">
            <a:avLst/>
          </a:prstGeom>
        </p:spPr>
        <p:txBody>
          <a:bodyPr vert="horz" lIns="150602" tIns="37650" rIns="150602" bIns="3765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8610" y="6356353"/>
            <a:ext cx="120357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Odessa 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2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9" r:id="rId11"/>
    <p:sldLayoutId id="2147483680" r:id="rId12"/>
    <p:sldLayoutId id="2147483676" r:id="rId13"/>
  </p:sldLayoutIdLst>
  <p:hf sldNum="0" hdr="0" dt="0"/>
  <p:txStyles>
    <p:titleStyle>
      <a:lvl1pPr algn="l" defTabSz="752816" rtl="0" eaLnBrk="1" latinLnBrk="0" hangingPunct="1">
        <a:spcBef>
          <a:spcPct val="0"/>
        </a:spcBef>
        <a:buNone/>
        <a:defRPr sz="4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j-ea"/>
          <a:cs typeface="+mj-cs"/>
        </a:defRPr>
      </a:lvl1pPr>
    </p:titleStyle>
    <p:bodyStyle>
      <a:lvl1pPr marL="0" indent="0" algn="l" defTabSz="752816" rtl="0" eaLnBrk="1" latinLnBrk="0" hangingPunct="1">
        <a:spcBef>
          <a:spcPct val="20000"/>
        </a:spcBef>
        <a:buFont typeface="Arial" pitchFamily="34" charset="0"/>
        <a:buNone/>
        <a:defRPr sz="3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indent="0" algn="l" defTabSz="752816" rtl="0" eaLnBrk="1" latinLnBrk="0" hangingPunct="1">
        <a:spcBef>
          <a:spcPct val="20000"/>
        </a:spcBef>
        <a:buFont typeface="Arial" pitchFamily="34" charset="0"/>
        <a:buNone/>
        <a:defRPr sz="23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376407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09049" indent="-232641" algn="l" defTabSz="752816" rtl="0" eaLnBrk="1" latinLnBrk="0" hangingPunct="1">
        <a:spcBef>
          <a:spcPct val="20000"/>
        </a:spcBef>
        <a:buFont typeface="Arial" pitchFamily="34" charset="0"/>
        <a:buChar char="–"/>
        <a:defRPr sz="16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50839" indent="-241789" algn="l" defTabSz="752816" rtl="0" eaLnBrk="1" latinLnBrk="0" hangingPunct="1">
        <a:spcBef>
          <a:spcPct val="20000"/>
        </a:spcBef>
        <a:buFont typeface="Arial" pitchFamily="34" charset="0"/>
        <a:buChar char="»"/>
        <a:defRPr sz="15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070243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6650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058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99465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6407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2816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29224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05631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2039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58447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34855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11262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11799191" cy="896552"/>
          </a:xfrm>
        </p:spPr>
        <p:txBody>
          <a:bodyPr/>
          <a:lstStyle/>
          <a:p>
            <a:r>
              <a:rPr lang="en-US" sz="3600" dirty="0" smtClean="0"/>
              <a:t>Topics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04800" y="1066800"/>
            <a:ext cx="11734800" cy="5181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Introduction to </a:t>
            </a:r>
            <a:r>
              <a:rPr lang="en-US" sz="2400" dirty="0" err="1">
                <a:latin typeface="+mn-lt"/>
              </a:rPr>
              <a:t>s</a:t>
            </a:r>
            <a:r>
              <a:rPr lang="en-US" sz="2400" dirty="0" err="1" smtClean="0">
                <a:latin typeface="+mn-lt"/>
              </a:rPr>
              <a:t>ubqueries</a:t>
            </a:r>
            <a:endParaRPr lang="en-US" sz="24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Different types of </a:t>
            </a:r>
            <a:r>
              <a:rPr lang="en-US" sz="2400" dirty="0" smtClean="0">
                <a:latin typeface="+mn-lt"/>
              </a:rPr>
              <a:t>operators used with </a:t>
            </a:r>
            <a:r>
              <a:rPr lang="en-US" sz="2400" dirty="0" err="1" smtClean="0">
                <a:latin typeface="+mn-lt"/>
              </a:rPr>
              <a:t>subqueries</a:t>
            </a:r>
            <a:endParaRPr lang="en-US" sz="24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Correlated </a:t>
            </a:r>
            <a:r>
              <a:rPr lang="en-US" sz="2400" dirty="0" err="1" smtClean="0">
                <a:latin typeface="+mn-lt"/>
              </a:rPr>
              <a:t>subqueries</a:t>
            </a:r>
            <a:endParaRPr lang="en-US" sz="24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 Using Apply Operators</a:t>
            </a:r>
            <a:endParaRPr lang="en-US" sz="2400" dirty="0" smtClean="0">
              <a:latin typeface="+mn-lt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04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87" y="229626"/>
            <a:ext cx="3809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Nested Subqueries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716" y="1105273"/>
            <a:ext cx="99450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Contain one or more subqueries.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Can be used when the condition of a query is dependent on the result of another query.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748429" y="2979359"/>
            <a:ext cx="7862171" cy="202291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52605" y="2688487"/>
            <a:ext cx="2104549" cy="3667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9496"/>
            <a:ext cx="7010400" cy="171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692534"/>
            <a:ext cx="1727843" cy="938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own Arrow 5"/>
          <p:cNvSpPr/>
          <p:nvPr/>
        </p:nvSpPr>
        <p:spPr bwMode="auto">
          <a:xfrm>
            <a:off x="3291831" y="5235334"/>
            <a:ext cx="165743" cy="457200"/>
          </a:xfrm>
          <a:prstGeom prst="downArrow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43600" y="5002269"/>
            <a:ext cx="61722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cs typeface="Arial" charset="0"/>
              </a:rPr>
              <a:t>The level 2 inner query returns the contact ID of an employee based on the e-mail address of the employee from the Person table.</a:t>
            </a:r>
          </a:p>
        </p:txBody>
      </p:sp>
    </p:spTree>
    <p:extLst>
      <p:ext uri="{BB962C8B-B14F-4D97-AF65-F5344CB8AC3E}">
        <p14:creationId xmlns:p14="http://schemas.microsoft.com/office/powerpoint/2010/main" val="180716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2459" y="1447800"/>
            <a:ext cx="960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i="1" dirty="0"/>
              <a:t>Correlated subqueries </a:t>
            </a:r>
            <a:r>
              <a:rPr lang="en-US" sz="2400" dirty="0"/>
              <a:t>are subqueries where the inner query has a reference to a column </a:t>
            </a:r>
            <a:r>
              <a:rPr lang="en-US" sz="2400" dirty="0" smtClean="0"/>
              <a:t>from the </a:t>
            </a:r>
            <a:r>
              <a:rPr lang="en-US" sz="2400" dirty="0"/>
              <a:t>table in the outer query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752" y="365793"/>
            <a:ext cx="41579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cs typeface="Times New Roman" pitchFamily="18" charset="0"/>
              </a:rPr>
              <a:t>Correlated subqueries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295400" y="2979358"/>
            <a:ext cx="5943600" cy="1605934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299576" y="2688486"/>
            <a:ext cx="1451837" cy="3667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124200"/>
            <a:ext cx="4800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995" y="5410200"/>
            <a:ext cx="5337175" cy="998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Down Arrow 6"/>
          <p:cNvSpPr/>
          <p:nvPr/>
        </p:nvSpPr>
        <p:spPr bwMode="auto">
          <a:xfrm>
            <a:off x="3825515" y="4731046"/>
            <a:ext cx="240583" cy="533400"/>
          </a:xfrm>
          <a:prstGeom prst="downArrow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44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Just a minute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751619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Write a query to determine the employee ID and the department ID of all the employees whose manager ID is 6 from the </a:t>
            </a:r>
            <a:r>
              <a:rPr lang="en-US" sz="2400" dirty="0" err="1">
                <a:cs typeface="Times New Roman" pitchFamily="18" charset="0"/>
              </a:rPr>
              <a:t>AdventureWorks</a:t>
            </a:r>
            <a:r>
              <a:rPr lang="en-US" sz="2400" dirty="0">
                <a:cs typeface="Times New Roman" pitchFamily="18" charset="0"/>
              </a:rPr>
              <a:t> database</a:t>
            </a:r>
            <a:r>
              <a:rPr lang="en-US" sz="2000" dirty="0">
                <a:solidFill>
                  <a:schemeClr val="accent2"/>
                </a:solidFill>
                <a:cs typeface="Times New Roman" pitchFamily="18" charset="0"/>
              </a:rPr>
              <a:t>.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48429" y="3684591"/>
            <a:ext cx="6947772" cy="1878009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52604" y="3393719"/>
            <a:ext cx="2104549" cy="3667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cs typeface="Arial" charset="0"/>
              </a:rPr>
              <a:t>Solution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465" y="3968354"/>
            <a:ext cx="5981700" cy="1386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14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893" y="283357"/>
            <a:ext cx="30522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APPLY Operator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488074" y="1005115"/>
            <a:ext cx="9601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APPLY operator is a powerful operator that you can use to apply a table expression </a:t>
            </a:r>
            <a:r>
              <a:rPr lang="en-US" sz="2000" dirty="0" smtClean="0"/>
              <a:t>given to </a:t>
            </a:r>
            <a:r>
              <a:rPr lang="en-US" sz="2000" dirty="0"/>
              <a:t>it as the right input to each row from a table expression given to it as the left input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251646"/>
            <a:ext cx="4374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two forms of the APPLY </a:t>
            </a:r>
            <a:r>
              <a:rPr lang="en-US" dirty="0" smtClean="0"/>
              <a:t>operator are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62200" y="2650205"/>
            <a:ext cx="19295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CROSS APPLY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OUTER APPLY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4046" y="3657600"/>
            <a:ext cx="104049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latin typeface="Arial" charset="0"/>
                <a:cs typeface="Times New Roman" pitchFamily="18" charset="0"/>
              </a:rPr>
              <a:t>CROSS APPLY</a:t>
            </a:r>
          </a:p>
          <a:p>
            <a:pPr marL="342900" lvl="1" indent="-342900">
              <a:buFont typeface="Wingdings" panose="05000000000000000000" pitchFamily="2" charset="2"/>
              <a:buChar char="Ø"/>
              <a:defRPr/>
            </a:pPr>
            <a:endParaRPr lang="en-US" dirty="0">
              <a:latin typeface="Arial" charset="0"/>
              <a:cs typeface="Times New Roman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Arial" charset="0"/>
                <a:cs typeface="Times New Roman" pitchFamily="18" charset="0"/>
              </a:rPr>
              <a:t>Returns only those rows from the outer result set that matches with the inner result set.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262003" y="4938069"/>
            <a:ext cx="6367397" cy="1461974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66179" y="4647197"/>
            <a:ext cx="1451837" cy="3667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049401"/>
            <a:ext cx="5334000" cy="1199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577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148219"/>
            <a:ext cx="10972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The OUTER APPLY operator</a:t>
            </a:r>
            <a:r>
              <a:rPr lang="en-US" sz="2400" dirty="0" smtClean="0">
                <a:cs typeface="Times New Roman" pitchFamily="18" charset="0"/>
              </a:rPr>
              <a:t>:</a:t>
            </a:r>
          </a:p>
          <a:p>
            <a:pPr marL="0" lvl="1">
              <a:defRPr/>
            </a:pPr>
            <a:endParaRPr lang="en-US" sz="2400" dirty="0">
              <a:cs typeface="Times New Roman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Returns all rows from the outer result set even if the corresponding row is not found in the inner result set</a:t>
            </a:r>
            <a:r>
              <a:rPr lang="en-US" sz="2400" dirty="0" smtClean="0">
                <a:cs typeface="Times New Roman" pitchFamily="18" charset="0"/>
              </a:rPr>
              <a:t>.</a:t>
            </a:r>
          </a:p>
          <a:p>
            <a:pPr lvl="1">
              <a:defRPr/>
            </a:pPr>
            <a:endParaRPr lang="en-US" sz="2400" dirty="0">
              <a:cs typeface="Times New Roman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Contains NULL values when the inner result set does not return a matching value for each or either of the rows from the outer result set. 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304800"/>
            <a:ext cx="44927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APPLY Operator(Contd.)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09184" y="4290547"/>
            <a:ext cx="6367397" cy="1881653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413360" y="3999675"/>
            <a:ext cx="1451837" cy="3667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47836"/>
            <a:ext cx="4904984" cy="147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54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3733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676400"/>
            <a:ext cx="37147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38411" y="521732"/>
            <a:ext cx="44927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APPLY Operator(Contd.)</a:t>
            </a:r>
          </a:p>
        </p:txBody>
      </p:sp>
    </p:spTree>
    <p:extLst>
      <p:ext uri="{BB962C8B-B14F-4D97-AF65-F5344CB8AC3E}">
        <p14:creationId xmlns:p14="http://schemas.microsoft.com/office/powerpoint/2010/main" val="161849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52400" y="338333"/>
            <a:ext cx="1016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Summary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10515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cs typeface="Times New Roman" pitchFamily="18" charset="0"/>
              </a:rPr>
              <a:t>In this session, you learned that: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The IN clause in a subquery returns zero or more values.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The EXISTS clause in a subquery returns data in terms of a TRUE or FALSE value.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The ALL and ANY keywords are used in a subquery to modify the existing comparison operator.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Aggregate functions can also be used in subqueries to generate aggregated values from the inner query.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Subqueries that contain one or more queries are specified as nested subqueries.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A correlated subquery can be defined as a query that depends on the outer query for its evaluation.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SQL Server provides the APPLY operator that allows you to combine the result sets retrieved from table expressions.</a:t>
            </a:r>
          </a:p>
        </p:txBody>
      </p:sp>
    </p:spTree>
    <p:extLst>
      <p:ext uri="{BB962C8B-B14F-4D97-AF65-F5344CB8AC3E}">
        <p14:creationId xmlns:p14="http://schemas.microsoft.com/office/powerpoint/2010/main" val="126055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2400" y="381000"/>
            <a:ext cx="98213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/>
              <a:t>Summary (Contd.)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524000"/>
            <a:ext cx="11658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There are two types of APPLY operators supported by SQL Server. These are: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CROSS APPLY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OUTER APPLY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The CROSS APPLY operator returns only those rows from the outer result set that match with the inner result set.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The OUTER APPLY operator returns all rows from the outer result set even if the corresponding row is not found in the inner result set.</a:t>
            </a:r>
          </a:p>
        </p:txBody>
      </p:sp>
    </p:spTree>
    <p:extLst>
      <p:ext uri="{BB962C8B-B14F-4D97-AF65-F5344CB8AC3E}">
        <p14:creationId xmlns:p14="http://schemas.microsoft.com/office/powerpoint/2010/main" val="191405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41012"/>
            <a:ext cx="2331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Subqueries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2339876"/>
            <a:ext cx="1181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Self-Contained </a:t>
            </a:r>
            <a:r>
              <a:rPr lang="en-US" sz="2400" dirty="0" smtClean="0"/>
              <a:t>Subqueries 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i="1" dirty="0" smtClean="0"/>
              <a:t>Subqueries </a:t>
            </a:r>
            <a:r>
              <a:rPr lang="en-US" sz="2400" dirty="0"/>
              <a:t>can be self-contained—namely, independent of the outer </a:t>
            </a:r>
            <a:r>
              <a:rPr lang="en-US" sz="2400" dirty="0" smtClean="0"/>
              <a:t>query</a:t>
            </a:r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Correlated </a:t>
            </a:r>
            <a:r>
              <a:rPr lang="en-US" sz="2400" dirty="0" smtClean="0"/>
              <a:t>Subqueries :</a:t>
            </a:r>
          </a:p>
          <a:p>
            <a:r>
              <a:rPr lang="en-US" sz="2400" i="1" dirty="0" smtClean="0"/>
              <a:t>             Correlated </a:t>
            </a:r>
            <a:r>
              <a:rPr lang="en-US" sz="2400" i="1" dirty="0"/>
              <a:t>subqueries </a:t>
            </a:r>
            <a:r>
              <a:rPr lang="en-US" sz="2400" dirty="0"/>
              <a:t>are subqueries where the inner query has a reference to a column </a:t>
            </a:r>
            <a:r>
              <a:rPr lang="en-US" sz="2400" dirty="0" smtClean="0"/>
              <a:t>from the </a:t>
            </a:r>
            <a:r>
              <a:rPr lang="en-US" sz="2400" dirty="0"/>
              <a:t>table in the outer query.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38986" y="1071306"/>
            <a:ext cx="122547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400" dirty="0" smtClean="0"/>
              <a:t>A </a:t>
            </a:r>
            <a:r>
              <a:rPr lang="en-US" sz="2400" dirty="0" err="1"/>
              <a:t>subquery</a:t>
            </a:r>
            <a:r>
              <a:rPr lang="en-US" sz="2400" dirty="0"/>
              <a:t> is a query that is nested inside a SELECT, INSERT, UPDATE, or DELETE statement, or inside another </a:t>
            </a:r>
            <a:r>
              <a:rPr lang="en-US" sz="2400" dirty="0" err="1"/>
              <a:t>subquery</a:t>
            </a:r>
            <a:r>
              <a:rPr lang="en-US" sz="2400" dirty="0"/>
              <a:t>. A </a:t>
            </a:r>
            <a:r>
              <a:rPr lang="en-US" sz="2400" dirty="0" err="1"/>
              <a:t>subquery</a:t>
            </a:r>
            <a:r>
              <a:rPr lang="en-US" sz="2400" dirty="0"/>
              <a:t> can be used anywhere an expression is allowed</a:t>
            </a:r>
            <a:endParaRPr lang="en-US" sz="2400" dirty="0" smtClean="0">
              <a:cs typeface="Times New Roman" pitchFamily="18" charset="0"/>
            </a:endParaRPr>
          </a:p>
          <a:p>
            <a:pPr lvl="1">
              <a:defRPr/>
            </a:pPr>
            <a:r>
              <a:rPr lang="en-US" sz="2400" dirty="0" smtClean="0">
                <a:cs typeface="Times New Roman" pitchFamily="18" charset="0"/>
              </a:rPr>
              <a:t> 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6409" y="4648200"/>
            <a:ext cx="61722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The result </a:t>
            </a:r>
            <a:r>
              <a:rPr lang="en-US" sz="2400" dirty="0"/>
              <a:t>of the </a:t>
            </a:r>
            <a:r>
              <a:rPr lang="en-US" sz="2400" dirty="0" smtClean="0"/>
              <a:t>subquery </a:t>
            </a:r>
            <a:r>
              <a:rPr lang="en-US" sz="2400" dirty="0"/>
              <a:t>can be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scalar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multi-valued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table-valued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83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0624" y="1142999"/>
            <a:ext cx="11891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Self-Contained </a:t>
            </a:r>
            <a:r>
              <a:rPr lang="en-US" sz="2400" dirty="0" smtClean="0"/>
              <a:t>Subqueries :</a:t>
            </a:r>
          </a:p>
          <a:p>
            <a:r>
              <a:rPr lang="en-US" sz="2400" dirty="0" smtClean="0"/>
              <a:t>     </a:t>
            </a:r>
            <a:r>
              <a:rPr lang="en-US" sz="2400" dirty="0" smtClean="0"/>
              <a:t>Self-contained </a:t>
            </a:r>
            <a:r>
              <a:rPr lang="en-US" sz="2400" dirty="0"/>
              <a:t>subqueries are subqueries that have </a:t>
            </a:r>
            <a:r>
              <a:rPr lang="en-US" sz="2400" dirty="0" smtClean="0"/>
              <a:t>no dependency </a:t>
            </a:r>
            <a:r>
              <a:rPr lang="en-US" sz="2400" dirty="0"/>
              <a:t>on the outer query</a:t>
            </a:r>
            <a:r>
              <a:rPr lang="en-US" sz="2000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241012"/>
            <a:ext cx="39164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Subqueries(Contd.)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146137" y="2434027"/>
            <a:ext cx="113568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following query </a:t>
            </a:r>
            <a:r>
              <a:rPr lang="en-US" sz="2000" dirty="0"/>
              <a:t>uses a self-contained subquery </a:t>
            </a:r>
            <a:r>
              <a:rPr lang="en-US" sz="2000" dirty="0" smtClean="0"/>
              <a:t>to return </a:t>
            </a:r>
            <a:r>
              <a:rPr lang="en-US" sz="2000" dirty="0"/>
              <a:t>the </a:t>
            </a:r>
            <a:r>
              <a:rPr lang="en-US" sz="2000" dirty="0" smtClean="0"/>
              <a:t>products sales details </a:t>
            </a:r>
            <a:r>
              <a:rPr lang="en-US" sz="2000" dirty="0"/>
              <a:t>with the minimum unit price.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00623" y="3294313"/>
            <a:ext cx="5109575" cy="1872151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337017" y="3031331"/>
            <a:ext cx="2104549" cy="3667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18" y="3467100"/>
            <a:ext cx="476838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09" y="5692240"/>
            <a:ext cx="4267199" cy="937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own Arrow 7"/>
          <p:cNvSpPr/>
          <p:nvPr/>
        </p:nvSpPr>
        <p:spPr bwMode="auto">
          <a:xfrm>
            <a:off x="2510421" y="5235520"/>
            <a:ext cx="344989" cy="457200"/>
          </a:xfrm>
          <a:prstGeom prst="downArrow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54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1819405"/>
            <a:ext cx="89154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876300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You can specify different kinds of conditions on subqueries by using the following keywords:</a:t>
            </a:r>
          </a:p>
          <a:p>
            <a:pPr marL="742950" lvl="1" indent="-285750" defTabSz="876300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Arial" charset="0"/>
                <a:cs typeface="Times New Roman" pitchFamily="18" charset="0"/>
              </a:rPr>
              <a:t>IN</a:t>
            </a:r>
          </a:p>
          <a:p>
            <a:pPr marL="742950" lvl="1" indent="-285750" defTabSz="876300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Arial" charset="0"/>
                <a:cs typeface="Times New Roman" pitchFamily="18" charset="0"/>
              </a:rPr>
              <a:t>EXISTS</a:t>
            </a:r>
          </a:p>
        </p:txBody>
      </p:sp>
      <p:sp>
        <p:nvSpPr>
          <p:cNvPr id="5" name="Rectangle 4"/>
          <p:cNvSpPr/>
          <p:nvPr/>
        </p:nvSpPr>
        <p:spPr>
          <a:xfrm>
            <a:off x="346553" y="533399"/>
            <a:ext cx="39164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Subqueries(Contd.)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725606" y="1321346"/>
            <a:ext cx="3594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multi-valued subquery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3429000"/>
            <a:ext cx="94488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defTabSz="876300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IN keyword:</a:t>
            </a:r>
          </a:p>
          <a:p>
            <a:pPr marL="742950" lvl="1" indent="-285750" defTabSz="876300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Is used to retrieve rows in a subquery based on the match of values given in a list.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81001" y="4473373"/>
            <a:ext cx="5638799" cy="2032225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385177" y="4182501"/>
            <a:ext cx="2104549" cy="3667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04" y="4614829"/>
            <a:ext cx="5337996" cy="1709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556" y="4182501"/>
            <a:ext cx="1982244" cy="252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/>
          <p:cNvSpPr/>
          <p:nvPr/>
        </p:nvSpPr>
        <p:spPr bwMode="auto">
          <a:xfrm>
            <a:off x="6172200" y="4953000"/>
            <a:ext cx="1447800" cy="179286"/>
          </a:xfrm>
          <a:prstGeom prst="rightArrow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66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990600"/>
            <a:ext cx="8610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defTabSz="876300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cs typeface="Times New Roman" pitchFamily="18" charset="0"/>
              </a:rPr>
              <a:t>EXISTS keyword:</a:t>
            </a:r>
          </a:p>
          <a:p>
            <a:pPr marL="742950" lvl="1" indent="-285750" defTabSz="876300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cs typeface="Times New Roman" pitchFamily="18" charset="0"/>
              </a:rPr>
              <a:t>Is used to check the existence of the data and returns true or false.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04800" y="241012"/>
            <a:ext cx="39164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Subqueries(Contd.)</a:t>
            </a:r>
            <a:endParaRPr lang="en-US" sz="3200" b="1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13776" y="2147528"/>
            <a:ext cx="5638799" cy="1717558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617952" y="1856656"/>
            <a:ext cx="2104549" cy="3667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cs typeface="Arial" charset="0"/>
              </a:rPr>
              <a:t>Syntax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93449"/>
            <a:ext cx="4667250" cy="1441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9"/>
          <p:cNvSpPr/>
          <p:nvPr/>
        </p:nvSpPr>
        <p:spPr bwMode="auto">
          <a:xfrm>
            <a:off x="613776" y="4188861"/>
            <a:ext cx="5638799" cy="25908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598991" y="3978957"/>
            <a:ext cx="2104549" cy="3667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12" y="4385481"/>
            <a:ext cx="5343525" cy="2224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048001"/>
            <a:ext cx="4191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 bwMode="auto">
          <a:xfrm>
            <a:off x="6433193" y="5334000"/>
            <a:ext cx="1143000" cy="305160"/>
          </a:xfrm>
          <a:prstGeom prst="rightArrow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11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41012"/>
            <a:ext cx="39164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Subqueries(Contd.)</a:t>
            </a:r>
            <a:endParaRPr lang="en-US" sz="3200" b="1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4800" y="952127"/>
            <a:ext cx="876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400" b="1" dirty="0">
                <a:ea typeface="Segoe UI" panose="020B0502040204020203" pitchFamily="34" charset="0"/>
                <a:cs typeface="Segoe UI" panose="020B0502040204020203" pitchFamily="34" charset="0"/>
              </a:rPr>
              <a:t>Using Modified Comparison Operators</a:t>
            </a:r>
            <a:endParaRPr lang="en-US" sz="2400" b="1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3" descr="JBIZ044.W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1913" y="3360872"/>
            <a:ext cx="204628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loud Callout 1"/>
          <p:cNvSpPr/>
          <p:nvPr/>
        </p:nvSpPr>
        <p:spPr bwMode="auto">
          <a:xfrm>
            <a:off x="4152174" y="1447800"/>
            <a:ext cx="3391625" cy="2514600"/>
          </a:xfrm>
          <a:prstGeom prst="cloudCallout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/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The ALL and ANY keywords can be used to modify the existing comparison operators</a:t>
            </a:r>
            <a:r>
              <a:rPr lang="en-US" sz="1600" dirty="0">
                <a:solidFill>
                  <a:schemeClr val="bg1"/>
                </a:solidFill>
                <a:latin typeface="Arial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063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9912" y="1371600"/>
            <a:ext cx="9067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The ALL keyword:</a:t>
            </a: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Returns a TRUE value if all the values that are retrieved by the subquery satisfy the comparison operator.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The ANY keyword:</a:t>
            </a: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Returns a TRUE value, if any value that is retrieved by the subquery satisfies the comparison operator.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381000"/>
            <a:ext cx="876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Modified Comparison </a:t>
            </a:r>
            <a:r>
              <a:rPr lang="en-IN" sz="28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Operators(Contd.)</a:t>
            </a:r>
            <a:endParaRPr lang="en-US" sz="28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748430" y="4221345"/>
            <a:ext cx="5638799" cy="2087479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752606" y="3930473"/>
            <a:ext cx="2104549" cy="3667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087" y="4499348"/>
            <a:ext cx="4088313" cy="1675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3930473"/>
            <a:ext cx="3962400" cy="26989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 bwMode="auto">
          <a:xfrm>
            <a:off x="6553200" y="4724400"/>
            <a:ext cx="1143000" cy="304800"/>
          </a:xfrm>
          <a:prstGeom prst="rightArrow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01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1000" y="381000"/>
            <a:ext cx="876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Modified Comparison </a:t>
            </a:r>
            <a:r>
              <a:rPr lang="en-IN" sz="28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Operators(Contd.)</a:t>
            </a:r>
            <a:endParaRPr lang="en-US" sz="28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066800"/>
            <a:ext cx="90678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The following table shows the operators that can be used with the ALL and ANY keywords.</a:t>
            </a:r>
          </a:p>
          <a:p>
            <a:pPr>
              <a:buBlip>
                <a:blip r:embed="rId2"/>
              </a:buBlip>
            </a:pPr>
            <a:endParaRPr lang="en-US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637605"/>
              </p:ext>
            </p:extLst>
          </p:nvPr>
        </p:nvGraphicFramePr>
        <p:xfrm>
          <a:off x="1219200" y="1828800"/>
          <a:ext cx="9906000" cy="449643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80306"/>
                <a:gridCol w="8025694"/>
              </a:tblGrid>
              <a:tr h="427284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Operator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632146">
                <a:tc>
                  <a:txBody>
                    <a:bodyPr/>
                    <a:lstStyle/>
                    <a:p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&gt;ALL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600" b="1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Means</a:t>
                      </a:r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600" b="1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greater</a:t>
                      </a:r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600" b="1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than</a:t>
                      </a:r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 the maximum value in the </a:t>
                      </a:r>
                      <a:r>
                        <a:rPr lang="fr-FR" sz="1600" b="1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list</a:t>
                      </a:r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600" b="1" kern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The expression | </a:t>
                      </a:r>
                      <a:r>
                        <a:rPr lang="fr-FR" sz="1600" b="1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column_name</a:t>
                      </a:r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 &gt;ALL (10, 20, 30) </a:t>
                      </a:r>
                      <a:r>
                        <a:rPr lang="fr-FR" sz="1600" b="1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means</a:t>
                      </a:r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 ‘</a:t>
                      </a:r>
                      <a:r>
                        <a:rPr lang="fr-FR" sz="1600" b="1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greater</a:t>
                      </a:r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600" b="1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than</a:t>
                      </a:r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 30’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632146">
                <a:tc>
                  <a:txBody>
                    <a:bodyPr/>
                    <a:lstStyle/>
                    <a:p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&gt;ANY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600" b="1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Means</a:t>
                      </a:r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600" b="1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greater</a:t>
                      </a:r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600" b="1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than</a:t>
                      </a:r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 the minimum value in the </a:t>
                      </a:r>
                      <a:r>
                        <a:rPr lang="fr-FR" sz="1600" b="1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list</a:t>
                      </a:r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600" b="1" kern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The expression | </a:t>
                      </a:r>
                      <a:r>
                        <a:rPr lang="fr-FR" sz="1600" b="1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column_name</a:t>
                      </a:r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 &gt;ANY (10, 20, 30) </a:t>
                      </a:r>
                      <a:r>
                        <a:rPr lang="fr-FR" sz="1600" b="1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means</a:t>
                      </a:r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 ‘</a:t>
                      </a:r>
                      <a:r>
                        <a:rPr lang="fr-FR" sz="1600" b="1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greater</a:t>
                      </a:r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600" b="1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than</a:t>
                      </a:r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 10’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632146">
                <a:tc>
                  <a:txBody>
                    <a:bodyPr/>
                    <a:lstStyle/>
                    <a:p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=ANY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600" b="1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Means</a:t>
                      </a:r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600" b="1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any</a:t>
                      </a:r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 of the values in the </a:t>
                      </a:r>
                      <a:r>
                        <a:rPr lang="fr-FR" sz="1600" b="1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list</a:t>
                      </a:r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. It </a:t>
                      </a:r>
                      <a:r>
                        <a:rPr lang="fr-FR" sz="1600" b="1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acts</a:t>
                      </a:r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 in the </a:t>
                      </a:r>
                      <a:r>
                        <a:rPr lang="fr-FR" sz="1600" b="1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same</a:t>
                      </a:r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600" b="1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way</a:t>
                      </a:r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 as the IN clause.</a:t>
                      </a:r>
                      <a:endParaRPr lang="en-US" sz="1600" b="1" kern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The expression | </a:t>
                      </a:r>
                      <a:r>
                        <a:rPr lang="fr-FR" sz="1600" b="1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column_name</a:t>
                      </a:r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 =ANY (10, 20, 30) </a:t>
                      </a:r>
                      <a:r>
                        <a:rPr lang="fr-FR" sz="1600" b="1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means</a:t>
                      </a:r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 ‘</a:t>
                      </a:r>
                      <a:r>
                        <a:rPr lang="fr-FR" sz="1600" b="1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equal</a:t>
                      </a:r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 to </a:t>
                      </a:r>
                      <a:r>
                        <a:rPr lang="fr-FR" sz="1600" b="1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either</a:t>
                      </a:r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 10 or 20 or 30’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632146">
                <a:tc>
                  <a:txBody>
                    <a:bodyPr/>
                    <a:lstStyle/>
                    <a:p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&lt;&gt;ANY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600" b="1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Means</a:t>
                      </a:r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 not </a:t>
                      </a:r>
                      <a:r>
                        <a:rPr lang="fr-FR" sz="1600" b="1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equal</a:t>
                      </a:r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 to </a:t>
                      </a:r>
                      <a:r>
                        <a:rPr lang="fr-FR" sz="1600" b="1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any</a:t>
                      </a:r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 value in the </a:t>
                      </a:r>
                      <a:r>
                        <a:rPr lang="fr-FR" sz="1600" b="1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list</a:t>
                      </a:r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endParaRPr lang="en-US" sz="1600" b="1" kern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The expression | </a:t>
                      </a:r>
                      <a:r>
                        <a:rPr lang="fr-FR" sz="1600" b="1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column_name</a:t>
                      </a:r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 &lt;&gt;ANY (10, 20, 30) </a:t>
                      </a:r>
                      <a:r>
                        <a:rPr lang="fr-FR" sz="1600" b="1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means</a:t>
                      </a:r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 ‘not </a:t>
                      </a:r>
                      <a:r>
                        <a:rPr lang="fr-FR" sz="1600" b="1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equal</a:t>
                      </a:r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 to 10 or 20 or 30’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1158934">
                <a:tc>
                  <a:txBody>
                    <a:bodyPr/>
                    <a:lstStyle/>
                    <a:p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&lt;&gt;ALL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600" b="1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Means</a:t>
                      </a:r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 not </a:t>
                      </a:r>
                      <a:r>
                        <a:rPr lang="fr-FR" sz="1600" b="1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equal</a:t>
                      </a:r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 to all the values in the </a:t>
                      </a:r>
                      <a:r>
                        <a:rPr lang="fr-FR" sz="1600" b="1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list</a:t>
                      </a:r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. It </a:t>
                      </a:r>
                      <a:r>
                        <a:rPr lang="fr-FR" sz="1600" b="1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acts</a:t>
                      </a:r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 in the </a:t>
                      </a:r>
                      <a:r>
                        <a:rPr lang="fr-FR" sz="1600" b="1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same</a:t>
                      </a:r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fr-FR" sz="1600" b="1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way</a:t>
                      </a:r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 as the NOT IN clause.</a:t>
                      </a:r>
                      <a:endParaRPr lang="en-US" sz="1600" b="1" kern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The expression | </a:t>
                      </a:r>
                      <a:r>
                        <a:rPr lang="fr-FR" sz="1600" b="1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column_name</a:t>
                      </a:r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 &lt;&gt;ALL (10, 20, 30) </a:t>
                      </a:r>
                      <a:r>
                        <a:rPr lang="fr-FR" sz="1600" b="1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means</a:t>
                      </a:r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 ‘not </a:t>
                      </a:r>
                      <a:r>
                        <a:rPr lang="fr-FR" sz="1600" b="1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equal</a:t>
                      </a:r>
                      <a:r>
                        <a:rPr lang="fr-FR" sz="1600" b="1" kern="1200" dirty="0" smtClean="0">
                          <a:solidFill>
                            <a:schemeClr val="tx1"/>
                          </a:solidFill>
                          <a:effectLst/>
                        </a:rPr>
                        <a:t> to 10 and 20 and 30’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03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00025" y="306261"/>
            <a:ext cx="876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Just a minute</a:t>
            </a:r>
          </a:p>
        </p:txBody>
      </p:sp>
      <p:sp>
        <p:nvSpPr>
          <p:cNvPr id="7" name="Rectangle 6"/>
          <p:cNvSpPr/>
          <p:nvPr/>
        </p:nvSpPr>
        <p:spPr>
          <a:xfrm>
            <a:off x="214312" y="1295400"/>
            <a:ext cx="7779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What is the use of the EXISTS keyword in a subquery?</a:t>
            </a:r>
          </a:p>
        </p:txBody>
      </p:sp>
      <p:sp>
        <p:nvSpPr>
          <p:cNvPr id="8" name="Rectangle 7"/>
          <p:cNvSpPr/>
          <p:nvPr/>
        </p:nvSpPr>
        <p:spPr>
          <a:xfrm>
            <a:off x="219074" y="2819400"/>
            <a:ext cx="102108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cs typeface="Times New Roman" pitchFamily="18" charset="0"/>
              </a:rPr>
              <a:t>Solution:</a:t>
            </a:r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IN" sz="2400" dirty="0">
                <a:cs typeface="Times New Roman" pitchFamily="18" charset="0"/>
              </a:rPr>
              <a:t>The EXISTS keyword is used to check the existence of rows in the result set of an inner query according to the condition specified in the inner query.</a:t>
            </a:r>
            <a:endParaRPr 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35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Build_Template_16x9">
  <a:themeElements>
    <a:clrScheme name="Build - Dark Blue">
      <a:dk1>
        <a:srgbClr val="000000"/>
      </a:dk1>
      <a:lt1>
        <a:srgbClr val="FFFFFF"/>
      </a:lt1>
      <a:dk2>
        <a:srgbClr val="00188F"/>
      </a:dk2>
      <a:lt2>
        <a:srgbClr val="FFFFFF"/>
      </a:lt2>
      <a:accent1>
        <a:srgbClr val="00BCF2"/>
      </a:accent1>
      <a:accent2>
        <a:srgbClr val="9B4F96"/>
      </a:accent2>
      <a:accent3>
        <a:srgbClr val="E81123"/>
      </a:accent3>
      <a:accent4>
        <a:srgbClr val="00D8CC"/>
      </a:accent4>
      <a:accent5>
        <a:srgbClr val="7FBA00"/>
      </a:accent5>
      <a:accent6>
        <a:srgbClr val="FF8C00"/>
      </a:accent6>
      <a:hlink>
        <a:srgbClr val="00BCF2"/>
      </a:hlink>
      <a:folHlink>
        <a:srgbClr val="00BCF2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34A28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t" anchorCtr="0"/>
      <a:lstStyle>
        <a:defPPr defTabSz="932406">
          <a:defRPr sz="1600" spc="-102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506D9C0288448950D5641B486D044" ma:contentTypeVersion="0" ma:contentTypeDescription="Create a new document." ma:contentTypeScope="" ma:versionID="d30f30c4119a4cc08797ccd714b03db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3277D07-05E9-4036-8D35-353D0427C12C}">
  <ds:schemaRefs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29E40CD-F05A-443E-ACDC-50D36AB9D5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4B7F5F-1155-4307-97CE-2F21A26A9D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2061</TotalTime>
  <Words>977</Words>
  <Application>Microsoft Office PowerPoint</Application>
  <PresentationFormat>Custom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ＭＳ Ｐゴシック</vt:lpstr>
      <vt:lpstr>Arial</vt:lpstr>
      <vt:lpstr>Calibri</vt:lpstr>
      <vt:lpstr>Segoe UI</vt:lpstr>
      <vt:lpstr>Segoe UI Light</vt:lpstr>
      <vt:lpstr>Times New Roman</vt:lpstr>
      <vt:lpstr>Wingdings</vt:lpstr>
      <vt:lpstr>Build_Template_16x9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Dinoop Unnikrishnan</dc:creator>
  <cp:lastModifiedBy>Dinoop Unnikrishnan</cp:lastModifiedBy>
  <cp:revision>246</cp:revision>
  <dcterms:created xsi:type="dcterms:W3CDTF">2015-03-19T06:19:49Z</dcterms:created>
  <dcterms:modified xsi:type="dcterms:W3CDTF">2016-05-19T09:56:04Z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0x01010022E506D9C0288448950D5641B486D044</vt:lpwstr>
  </property>
</Properties>
</file>