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75" r:id="rId5"/>
    <p:sldId id="263" r:id="rId6"/>
    <p:sldId id="258" r:id="rId7"/>
    <p:sldId id="259" r:id="rId8"/>
    <p:sldId id="260" r:id="rId9"/>
    <p:sldId id="261"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Lst>
  <p:sldSz cx="123444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 y="114"/>
      </p:cViewPr>
      <p:guideLst>
        <p:guide orient="horz" pos="2160"/>
        <p:guide pos="388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B0D723-8A7D-4E0F-9CF9-9A9181C4F0B3}" type="datetimeFigureOut">
              <a:rPr lang="en-US" smtClean="0"/>
              <a:t>5/19/2016</a:t>
            </a:fld>
            <a:endParaRPr lang="en-US" dirty="0"/>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9C04-D52B-4659-ACEC-19BC50E08FFA}" type="slidenum">
              <a:rPr lang="en-US" smtClean="0"/>
              <a:t>‹#›</a:t>
            </a:fld>
            <a:endParaRPr lang="en-US" dirty="0"/>
          </a:p>
        </p:txBody>
      </p:sp>
    </p:spTree>
    <p:extLst>
      <p:ext uri="{BB962C8B-B14F-4D97-AF65-F5344CB8AC3E}">
        <p14:creationId xmlns:p14="http://schemas.microsoft.com/office/powerpoint/2010/main" val="371753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B9C04-D52B-4659-ACEC-19BC50E08FFA}" type="slidenum">
              <a:rPr lang="en-US" smtClean="0"/>
              <a:t>12</a:t>
            </a:fld>
            <a:endParaRPr lang="en-US" dirty="0"/>
          </a:p>
        </p:txBody>
      </p:sp>
    </p:spTree>
    <p:extLst>
      <p:ext uri="{BB962C8B-B14F-4D97-AF65-F5344CB8AC3E}">
        <p14:creationId xmlns:p14="http://schemas.microsoft.com/office/powerpoint/2010/main" val="3845291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B9C04-D52B-4659-ACEC-19BC50E08FFA}" type="slidenum">
              <a:rPr lang="en-US" smtClean="0"/>
              <a:t>13</a:t>
            </a:fld>
            <a:endParaRPr lang="en-US" dirty="0"/>
          </a:p>
        </p:txBody>
      </p:sp>
    </p:spTree>
    <p:extLst>
      <p:ext uri="{BB962C8B-B14F-4D97-AF65-F5344CB8AC3E}">
        <p14:creationId xmlns:p14="http://schemas.microsoft.com/office/powerpoint/2010/main" val="3386453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2605" y="5670380"/>
            <a:ext cx="11799191" cy="896552"/>
          </a:xfrm>
        </p:spPr>
        <p:txBody>
          <a:bodyPr lIns="150586" tIns="120468" rIns="150586" bIns="120468" anchor="b">
            <a:noAutofit/>
          </a:bodyPr>
          <a:lstStyle>
            <a:lvl1pPr>
              <a:defRPr sz="16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2609" y="2084174"/>
            <a:ext cx="11799190" cy="894996"/>
          </a:xfrm>
        </p:spPr>
        <p:txBody>
          <a:bodyPr/>
          <a:lstStyle>
            <a:lvl1pPr>
              <a:defRPr sz="4400"/>
            </a:lvl1pPr>
          </a:lstStyle>
          <a:p>
            <a:r>
              <a:rPr lang="en-US" dirty="0" smtClean="0"/>
              <a:t>Click to edit master title style</a:t>
            </a:r>
            <a:endParaRPr lang="en-US" dirty="0"/>
          </a:p>
        </p:txBody>
      </p:sp>
    </p:spTree>
    <p:extLst>
      <p:ext uri="{BB962C8B-B14F-4D97-AF65-F5344CB8AC3E}">
        <p14:creationId xmlns:p14="http://schemas.microsoft.com/office/powerpoint/2010/main" val="367616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Rationale</a:t>
            </a:r>
            <a:endParaRPr lang="en-US" dirty="0"/>
          </a:p>
        </p:txBody>
      </p:sp>
    </p:spTree>
    <p:extLst>
      <p:ext uri="{BB962C8B-B14F-4D97-AF65-F5344CB8AC3E}">
        <p14:creationId xmlns:p14="http://schemas.microsoft.com/office/powerpoint/2010/main" val="21317965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Topics</a:t>
            </a:r>
            <a:endParaRPr lang="en-US" dirty="0"/>
          </a:p>
        </p:txBody>
      </p:sp>
    </p:spTree>
    <p:extLst>
      <p:ext uri="{BB962C8B-B14F-4D97-AF65-F5344CB8AC3E}">
        <p14:creationId xmlns:p14="http://schemas.microsoft.com/office/powerpoint/2010/main" val="244917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Summary</a:t>
            </a:r>
            <a:endParaRPr lang="en-US" dirty="0"/>
          </a:p>
        </p:txBody>
      </p:sp>
    </p:spTree>
    <p:extLst>
      <p:ext uri="{BB962C8B-B14F-4D97-AF65-F5344CB8AC3E}">
        <p14:creationId xmlns:p14="http://schemas.microsoft.com/office/powerpoint/2010/main" val="351042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800" y="228600"/>
            <a:ext cx="11799191" cy="896552"/>
          </a:xfrm>
        </p:spPr>
        <p:txBody>
          <a:bodyPr lIns="150586" tIns="120468" rIns="150586" bIns="120468" anchor="ctr">
            <a:noAutofit/>
          </a:bodyPr>
          <a:lstStyle>
            <a:lvl1pPr>
              <a:lnSpc>
                <a:spcPct val="90000"/>
              </a:lnSpc>
              <a:defRPr sz="54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8" name="Text Placeholder 13"/>
          <p:cNvSpPr>
            <a:spLocks noGrp="1"/>
          </p:cNvSpPr>
          <p:nvPr>
            <p:ph type="body" sz="quarter" idx="15"/>
          </p:nvPr>
        </p:nvSpPr>
        <p:spPr>
          <a:xfrm>
            <a:off x="304800" y="1371600"/>
            <a:ext cx="11201400" cy="5334000"/>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95903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2605" y="1187623"/>
            <a:ext cx="11799191"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307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03126" y="2084172"/>
            <a:ext cx="8168672" cy="4482760"/>
          </a:xfrm>
        </p:spPr>
        <p:txBody>
          <a:bodyPr lIns="150586" tIns="120468" rIns="150586" bIns="120468">
            <a:noAutofit/>
          </a:bodyPr>
          <a:lstStyle>
            <a:lvl1pPr>
              <a:defRPr sz="3000"/>
            </a:lvl1pPr>
            <a:lvl2pPr>
              <a:defRPr sz="2300"/>
            </a:lvl2pPr>
            <a:lvl3pPr>
              <a:defRPr sz="2000"/>
            </a:lvl3pPr>
            <a:lvl4pPr>
              <a:defRPr sz="16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2605" y="2084172"/>
            <a:ext cx="2722891" cy="4482760"/>
          </a:xfrm>
        </p:spPr>
        <p:txBody>
          <a:bodyPr lIns="150586" tIns="120468" rIns="150586" bIns="120468">
            <a:noAutofit/>
          </a:bodyPr>
          <a:lstStyle>
            <a:lvl1pPr algn="l" defTabSz="752736" rtl="0" eaLnBrk="1" latinLnBrk="0" hangingPunct="1">
              <a:spcBef>
                <a:spcPct val="0"/>
              </a:spcBef>
              <a:buNone/>
              <a:defRPr lang="en-US" sz="2000" kern="1200" dirty="0" smtClean="0">
                <a:gradFill>
                  <a:gsLst>
                    <a:gs pos="0">
                      <a:schemeClr val="tx1"/>
                    </a:gs>
                    <a:gs pos="100000">
                      <a:schemeClr val="tx1"/>
                    </a:gs>
                  </a:gsLst>
                  <a:lin ang="5400000" scaled="0"/>
                </a:gradFill>
                <a:latin typeface="+mn-lt"/>
                <a:ea typeface="+mj-ea"/>
                <a:cs typeface="+mj-cs"/>
              </a:defRPr>
            </a:lvl1pPr>
            <a:lvl2pPr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184"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367"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8984" indent="0" algn="l" defTabSz="75273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8155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0237" y="2084174"/>
            <a:ext cx="9983932" cy="894996"/>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01865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2084175"/>
            <a:ext cx="2722891" cy="4481203"/>
          </a:xfrm>
        </p:spPr>
        <p:txBody>
          <a:bodyPr vert="horz" lIns="150586" tIns="120468" rIns="150586" bIns="120468"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5265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1187623"/>
            <a:ext cx="2722891" cy="5377755"/>
          </a:xfrm>
        </p:spPr>
        <p:txBody>
          <a:bodyPr lIns="150586" tIns="120468" rIns="150586" bIns="120468"/>
          <a:lstStyle>
            <a:lvl1pPr>
              <a:defRPr lang="en-US" sz="2000" kern="1200" dirty="0" smtClean="0">
                <a:gradFill>
                  <a:gsLst>
                    <a:gs pos="0">
                      <a:schemeClr val="tx1"/>
                    </a:gs>
                    <a:gs pos="100000">
                      <a:schemeClr val="tx1"/>
                    </a:gs>
                  </a:gsLst>
                  <a:lin ang="5400000" scaled="0"/>
                </a:gradFill>
                <a:latin typeface="+mn-lt"/>
                <a:ea typeface="+mj-ea"/>
                <a:cs typeface="+mj-cs"/>
              </a:defRPr>
            </a:lvl1pPr>
          </a:lstStyle>
          <a:p>
            <a:pPr marL="0" lvl="0" indent="0" algn="l" defTabSz="75273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341663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wrap="square" lIns="150586" tIns="120468" rIns="150586" bIns="120468" anchor="ctr">
            <a:noAutofit/>
          </a:bodyPr>
          <a:lstStyle>
            <a:lvl1pPr>
              <a:lnSpc>
                <a:spcPct val="95000"/>
              </a:lnSpc>
              <a:spcBef>
                <a:spcPts val="0"/>
              </a:spcBef>
              <a:spcAft>
                <a:spcPts val="1344"/>
              </a:spcAft>
              <a:defRPr lang="en-US" sz="30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672"/>
              </a:spcBef>
              <a:defRPr sz="1600">
                <a:solidFill>
                  <a:srgbClr val="FFFFFF"/>
                </a:solidFill>
              </a:defRPr>
            </a:lvl2pPr>
            <a:lvl3pPr>
              <a:lnSpc>
                <a:spcPct val="100000"/>
              </a:lnSpc>
              <a:spcBef>
                <a:spcPts val="672"/>
              </a:spcBef>
              <a:defRPr sz="1600">
                <a:solidFill>
                  <a:srgbClr val="FFFFFF"/>
                </a:solidFill>
              </a:defRPr>
            </a:lvl3pPr>
            <a:lvl4pPr>
              <a:lnSpc>
                <a:spcPct val="100000"/>
              </a:lnSpc>
              <a:spcBef>
                <a:spcPts val="672"/>
              </a:spcBef>
              <a:defRPr sz="1600">
                <a:solidFill>
                  <a:srgbClr val="FFFFFF"/>
                </a:solidFill>
              </a:defRPr>
            </a:lvl4pPr>
            <a:lvl5pPr>
              <a:lnSpc>
                <a:spcPct val="100000"/>
              </a:lnSpc>
              <a:spcBef>
                <a:spcPts val="672"/>
              </a:spcBef>
              <a:defRPr sz="1600">
                <a:solidFill>
                  <a:srgbClr val="FFFFFF"/>
                </a:solidFill>
              </a:defRPr>
            </a:lvl5pPr>
          </a:lstStyle>
          <a:p>
            <a:pPr marL="0" lvl="0" indent="0" algn="l" defTabSz="75273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5" y="1194773"/>
            <a:ext cx="4538151"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097354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spcAft>
                <a:spcPts val="1344"/>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7" y="1187620"/>
            <a:ext cx="4552674"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2611" y="291070"/>
            <a:ext cx="11799190" cy="896552"/>
          </a:xfrm>
        </p:spPr>
        <p:txBody>
          <a:bodyPr vert="horz" lIns="150586" tIns="37646" rIns="150586" bIns="37646" rtlCol="0" anchor="t">
            <a:noAutofit/>
          </a:bodyPr>
          <a:lstStyle>
            <a:lvl1pPr>
              <a:defRPr lang="en-US" sz="40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2908609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04800" y="1371600"/>
            <a:ext cx="11201400" cy="5334000"/>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buFont typeface="Arial" pitchFamily="34" charset="0"/>
              <a:buNone/>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9706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2605" y="1187620"/>
            <a:ext cx="11799191" cy="5379314"/>
          </a:xfrm>
          <a:prstGeom prst="rect">
            <a:avLst/>
          </a:prstGeom>
        </p:spPr>
        <p:txBody>
          <a:bodyPr vert="horz" lIns="150602" tIns="120481" rIns="150602" bIns="120481"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2608" y="292625"/>
            <a:ext cx="11799190" cy="894996"/>
          </a:xfrm>
          <a:prstGeom prst="rect">
            <a:avLst/>
          </a:prstGeom>
        </p:spPr>
        <p:txBody>
          <a:bodyPr vert="horz" lIns="150602" tIns="37650" rIns="150602" bIns="37650" rtlCol="0" anchor="t">
            <a:noAutofit/>
          </a:bodyPr>
          <a:lstStyle/>
          <a:p>
            <a:r>
              <a:rPr lang="en-US" smtClean="0"/>
              <a:t>Click to edit Master title style</a:t>
            </a:r>
            <a:endParaRPr lang="en-US" dirty="0"/>
          </a:p>
        </p:txBody>
      </p:sp>
      <p:sp>
        <p:nvSpPr>
          <p:cNvPr id="2" name="Footer Placeholder 1"/>
          <p:cNvSpPr>
            <a:spLocks noGrp="1"/>
          </p:cNvSpPr>
          <p:nvPr>
            <p:ph type="ftr" sz="quarter" idx="3"/>
          </p:nvPr>
        </p:nvSpPr>
        <p:spPr>
          <a:xfrm>
            <a:off x="308610" y="6356353"/>
            <a:ext cx="1203579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Odessa Tech</a:t>
            </a:r>
            <a:endParaRPr lang="en-US" dirty="0"/>
          </a:p>
        </p:txBody>
      </p:sp>
    </p:spTree>
    <p:extLst>
      <p:ext uri="{BB962C8B-B14F-4D97-AF65-F5344CB8AC3E}">
        <p14:creationId xmlns:p14="http://schemas.microsoft.com/office/powerpoint/2010/main" val="2432122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9" r:id="rId11"/>
    <p:sldLayoutId id="2147483680" r:id="rId12"/>
    <p:sldLayoutId id="2147483676" r:id="rId13"/>
  </p:sldLayoutIdLst>
  <p:hf sldNum="0" hdr="0" dt="0"/>
  <p:txStyles>
    <p:titleStyle>
      <a:lvl1pPr algn="l" defTabSz="752816" rtl="0" eaLnBrk="1" latinLnBrk="0" hangingPunct="1">
        <a:spcBef>
          <a:spcPct val="0"/>
        </a:spcBef>
        <a:buNone/>
        <a:defRPr sz="4000" kern="1200">
          <a:gradFill>
            <a:gsLst>
              <a:gs pos="0">
                <a:schemeClr val="tx1"/>
              </a:gs>
              <a:gs pos="100000">
                <a:schemeClr val="tx1"/>
              </a:gs>
            </a:gsLst>
            <a:lin ang="5400000" scaled="0"/>
          </a:gradFill>
          <a:latin typeface="+mj-lt"/>
          <a:ea typeface="+mj-ea"/>
          <a:cs typeface="+mj-cs"/>
        </a:defRPr>
      </a:lvl1pPr>
    </p:titleStyle>
    <p:bodyStyle>
      <a:lvl1pPr marL="0" indent="0" algn="l" defTabSz="752816" rtl="0" eaLnBrk="1" latinLnBrk="0" hangingPunct="1">
        <a:spcBef>
          <a:spcPct val="20000"/>
        </a:spcBef>
        <a:buFont typeface="Arial" pitchFamily="34" charset="0"/>
        <a:buNone/>
        <a:defRPr sz="3000" kern="1200">
          <a:gradFill>
            <a:gsLst>
              <a:gs pos="0">
                <a:schemeClr val="tx1"/>
              </a:gs>
              <a:gs pos="100000">
                <a:schemeClr val="tx1"/>
              </a:gs>
            </a:gsLst>
            <a:lin ang="5400000" scaled="0"/>
          </a:gradFill>
          <a:latin typeface="+mj-lt"/>
          <a:ea typeface="+mn-ea"/>
          <a:cs typeface="+mn-cs"/>
        </a:defRPr>
      </a:lvl1pPr>
      <a:lvl2pPr marL="0" indent="0" algn="l" defTabSz="752816" rtl="0" eaLnBrk="1" latinLnBrk="0" hangingPunct="1">
        <a:spcBef>
          <a:spcPct val="20000"/>
        </a:spcBef>
        <a:buFont typeface="Arial" pitchFamily="34" charset="0"/>
        <a:buNone/>
        <a:defRPr sz="2300" kern="1200">
          <a:gradFill>
            <a:gsLst>
              <a:gs pos="0">
                <a:schemeClr val="tx1"/>
              </a:gs>
              <a:gs pos="100000">
                <a:schemeClr val="tx1"/>
              </a:gs>
            </a:gsLst>
            <a:lin ang="5400000" scaled="0"/>
          </a:gra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gradFill>
            <a:gsLst>
              <a:gs pos="0">
                <a:schemeClr val="tx1"/>
              </a:gs>
              <a:gs pos="100000">
                <a:schemeClr val="tx1"/>
              </a:gs>
            </a:gsLst>
            <a:lin ang="5400000" scaled="0"/>
          </a:gra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gradFill>
            <a:gsLst>
              <a:gs pos="0">
                <a:schemeClr val="tx1"/>
              </a:gs>
              <a:gs pos="100000">
                <a:schemeClr val="tx1"/>
              </a:gs>
            </a:gsLst>
            <a:lin ang="5400000" scaled="0"/>
          </a:gra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52816" rtl="0" eaLnBrk="1" latinLnBrk="0" hangingPunct="1">
        <a:defRPr sz="1500" kern="1200">
          <a:solidFill>
            <a:schemeClr val="tx1"/>
          </a:solidFill>
          <a:latin typeface="+mn-lt"/>
          <a:ea typeface="+mn-ea"/>
          <a:cs typeface="+mn-cs"/>
        </a:defRPr>
      </a:lvl1pPr>
      <a:lvl2pPr marL="376407" algn="l" defTabSz="752816" rtl="0" eaLnBrk="1" latinLnBrk="0" hangingPunct="1">
        <a:defRPr sz="1500" kern="1200">
          <a:solidFill>
            <a:schemeClr val="tx1"/>
          </a:solidFill>
          <a:latin typeface="+mn-lt"/>
          <a:ea typeface="+mn-ea"/>
          <a:cs typeface="+mn-cs"/>
        </a:defRPr>
      </a:lvl2pPr>
      <a:lvl3pPr marL="752816" algn="l" defTabSz="752816" rtl="0" eaLnBrk="1" latinLnBrk="0" hangingPunct="1">
        <a:defRPr sz="1500" kern="1200">
          <a:solidFill>
            <a:schemeClr val="tx1"/>
          </a:solidFill>
          <a:latin typeface="+mn-lt"/>
          <a:ea typeface="+mn-ea"/>
          <a:cs typeface="+mn-cs"/>
        </a:defRPr>
      </a:lvl3pPr>
      <a:lvl4pPr marL="1129224" algn="l" defTabSz="752816" rtl="0" eaLnBrk="1" latinLnBrk="0" hangingPunct="1">
        <a:defRPr sz="1500" kern="1200">
          <a:solidFill>
            <a:schemeClr val="tx1"/>
          </a:solidFill>
          <a:latin typeface="+mn-lt"/>
          <a:ea typeface="+mn-ea"/>
          <a:cs typeface="+mn-cs"/>
        </a:defRPr>
      </a:lvl4pPr>
      <a:lvl5pPr marL="1505631" algn="l" defTabSz="752816" rtl="0" eaLnBrk="1" latinLnBrk="0" hangingPunct="1">
        <a:defRPr sz="1500" kern="1200">
          <a:solidFill>
            <a:schemeClr val="tx1"/>
          </a:solidFill>
          <a:latin typeface="+mn-lt"/>
          <a:ea typeface="+mn-ea"/>
          <a:cs typeface="+mn-cs"/>
        </a:defRPr>
      </a:lvl5pPr>
      <a:lvl6pPr marL="1882039" algn="l" defTabSz="752816" rtl="0" eaLnBrk="1" latinLnBrk="0" hangingPunct="1">
        <a:defRPr sz="1500" kern="1200">
          <a:solidFill>
            <a:schemeClr val="tx1"/>
          </a:solidFill>
          <a:latin typeface="+mn-lt"/>
          <a:ea typeface="+mn-ea"/>
          <a:cs typeface="+mn-cs"/>
        </a:defRPr>
      </a:lvl6pPr>
      <a:lvl7pPr marL="2258447" algn="l" defTabSz="752816" rtl="0" eaLnBrk="1" latinLnBrk="0" hangingPunct="1">
        <a:defRPr sz="1500" kern="1200">
          <a:solidFill>
            <a:schemeClr val="tx1"/>
          </a:solidFill>
          <a:latin typeface="+mn-lt"/>
          <a:ea typeface="+mn-ea"/>
          <a:cs typeface="+mn-cs"/>
        </a:defRPr>
      </a:lvl7pPr>
      <a:lvl8pPr marL="2634855" algn="l" defTabSz="752816" rtl="0" eaLnBrk="1" latinLnBrk="0" hangingPunct="1">
        <a:defRPr sz="1500" kern="1200">
          <a:solidFill>
            <a:schemeClr val="tx1"/>
          </a:solidFill>
          <a:latin typeface="+mn-lt"/>
          <a:ea typeface="+mn-ea"/>
          <a:cs typeface="+mn-cs"/>
        </a:defRPr>
      </a:lvl8pPr>
      <a:lvl9pPr marL="3011262" algn="l" defTabSz="75281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11799191" cy="896552"/>
          </a:xfrm>
        </p:spPr>
        <p:txBody>
          <a:bodyPr/>
          <a:lstStyle/>
          <a:p>
            <a:r>
              <a:rPr lang="en-US" sz="3600" dirty="0" smtClean="0"/>
              <a:t>Topics</a:t>
            </a:r>
            <a:endParaRPr lang="en-US" sz="3600" dirty="0"/>
          </a:p>
        </p:txBody>
      </p:sp>
      <p:sp>
        <p:nvSpPr>
          <p:cNvPr id="3" name="Subtitle 2"/>
          <p:cNvSpPr>
            <a:spLocks noGrp="1"/>
          </p:cNvSpPr>
          <p:nvPr>
            <p:ph type="subTitle" idx="4294967295"/>
          </p:nvPr>
        </p:nvSpPr>
        <p:spPr>
          <a:xfrm>
            <a:off x="304800" y="1066800"/>
            <a:ext cx="11734800" cy="5181600"/>
          </a:xfrm>
        </p:spPr>
        <p:txBody>
          <a:bodyPr/>
          <a:lstStyle/>
          <a:p>
            <a:pPr marL="342900" indent="-342900">
              <a:buFont typeface="Arial" panose="020B0604020202020204" pitchFamily="34" charset="0"/>
              <a:buChar char="•"/>
            </a:pPr>
            <a:r>
              <a:rPr lang="en-US" sz="2400" dirty="0" smtClean="0">
                <a:latin typeface="+mn-lt"/>
              </a:rPr>
              <a:t>Introduction to </a:t>
            </a:r>
            <a:r>
              <a:rPr lang="en-US" sz="2400" dirty="0" smtClean="0">
                <a:latin typeface="+mn-lt"/>
              </a:rPr>
              <a:t>Set Operations</a:t>
            </a:r>
            <a:endParaRPr lang="en-US" sz="2400" dirty="0" smtClean="0">
              <a:latin typeface="+mn-lt"/>
            </a:endParaRPr>
          </a:p>
          <a:p>
            <a:pPr marL="342900" indent="-342900">
              <a:buFont typeface="Arial" panose="020B0604020202020204" pitchFamily="34" charset="0"/>
              <a:buChar char="•"/>
            </a:pPr>
            <a:r>
              <a:rPr lang="en-US" sz="2400" dirty="0" smtClean="0">
                <a:latin typeface="+mn-lt"/>
              </a:rPr>
              <a:t>Working with Union, Intersect, Except</a:t>
            </a:r>
          </a:p>
          <a:p>
            <a:pPr marL="342900" indent="-342900">
              <a:buFont typeface="Arial" panose="020B0604020202020204" pitchFamily="34" charset="0"/>
              <a:buChar char="•"/>
            </a:pPr>
            <a:r>
              <a:rPr lang="en-US" sz="2400" dirty="0" smtClean="0">
                <a:latin typeface="+mn-lt"/>
              </a:rPr>
              <a:t>Derived Tables</a:t>
            </a:r>
          </a:p>
          <a:p>
            <a:pPr marL="342900" indent="-342900">
              <a:buFont typeface="Arial" panose="020B0604020202020204" pitchFamily="34" charset="0"/>
              <a:buChar char="•"/>
            </a:pPr>
            <a:r>
              <a:rPr lang="en-US" sz="2400" dirty="0" smtClean="0">
                <a:latin typeface="+mn-lt"/>
              </a:rPr>
              <a:t>Working with CTE-Common Table Expression</a:t>
            </a:r>
          </a:p>
          <a:p>
            <a:pPr marL="342900" indent="-342900">
              <a:buFont typeface="Arial" panose="020B0604020202020204" pitchFamily="34" charset="0"/>
              <a:buChar char="•"/>
            </a:pPr>
            <a:r>
              <a:rPr lang="en-US" sz="2400" dirty="0" smtClean="0">
                <a:latin typeface="+mn-lt"/>
              </a:rPr>
              <a:t>Different types-nested and recursive</a:t>
            </a:r>
            <a:endParaRPr lang="en-US" sz="2400" dirty="0" smtClean="0">
              <a:latin typeface="+mn-lt"/>
            </a:endParaRPr>
          </a:p>
          <a:p>
            <a:pPr marL="342900" indent="-342900">
              <a:buFont typeface="Arial" panose="020B0604020202020204" pitchFamily="34" charset="0"/>
              <a:buChar char="•"/>
            </a:pPr>
            <a:endParaRPr lang="en-US" sz="2400" dirty="0" smtClean="0">
              <a:latin typeface="+mn-lt"/>
            </a:endParaRPr>
          </a:p>
          <a:p>
            <a:endParaRPr lang="en-US" dirty="0" smtClean="0"/>
          </a:p>
          <a:p>
            <a:endParaRPr lang="en-US" dirty="0"/>
          </a:p>
        </p:txBody>
      </p:sp>
    </p:spTree>
    <p:extLst>
      <p:ext uri="{BB962C8B-B14F-4D97-AF65-F5344CB8AC3E}">
        <p14:creationId xmlns:p14="http://schemas.microsoft.com/office/powerpoint/2010/main" val="2549912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599" y="1098322"/>
            <a:ext cx="5870581" cy="523220"/>
          </a:xfrm>
          <a:prstGeom prst="rect">
            <a:avLst/>
          </a:prstGeom>
        </p:spPr>
        <p:txBody>
          <a:bodyPr wrap="none">
            <a:spAutoFit/>
          </a:bodyPr>
          <a:lstStyle/>
          <a:p>
            <a:pPr marL="342900" indent="-342900">
              <a:buFont typeface="Wingdings" panose="05000000000000000000" pitchFamily="2" charset="2"/>
              <a:buChar char="Ø"/>
            </a:pPr>
            <a:r>
              <a:rPr lang="en-US" sz="2800" dirty="0"/>
              <a:t>Common table expressions (CTEs)</a:t>
            </a:r>
          </a:p>
        </p:txBody>
      </p:sp>
      <p:sp>
        <p:nvSpPr>
          <p:cNvPr id="3" name="Rectangle 2"/>
          <p:cNvSpPr/>
          <p:nvPr/>
        </p:nvSpPr>
        <p:spPr>
          <a:xfrm>
            <a:off x="381000" y="381000"/>
            <a:ext cx="4761496" cy="584775"/>
          </a:xfrm>
          <a:prstGeom prst="rect">
            <a:avLst/>
          </a:prstGeom>
        </p:spPr>
        <p:txBody>
          <a:bodyPr wrap="none">
            <a:spAutoFit/>
          </a:bodyPr>
          <a:lstStyle/>
          <a:p>
            <a:r>
              <a:rPr lang="en-US" sz="3200" dirty="0"/>
              <a:t>Table </a:t>
            </a:r>
            <a:r>
              <a:rPr lang="en-US" sz="3200" dirty="0" smtClean="0"/>
              <a:t>Expressions(Contd.)</a:t>
            </a:r>
            <a:endParaRPr lang="en-US" sz="3200" dirty="0"/>
          </a:p>
        </p:txBody>
      </p:sp>
      <p:sp>
        <p:nvSpPr>
          <p:cNvPr id="4" name="Rectangle 3"/>
          <p:cNvSpPr/>
          <p:nvPr/>
        </p:nvSpPr>
        <p:spPr>
          <a:xfrm>
            <a:off x="1371600" y="1658778"/>
            <a:ext cx="8535404" cy="1631216"/>
          </a:xfrm>
          <a:prstGeom prst="rect">
            <a:avLst/>
          </a:prstGeom>
        </p:spPr>
        <p:txBody>
          <a:bodyPr wrap="square">
            <a:spAutoFit/>
          </a:bodyPr>
          <a:lstStyle/>
          <a:p>
            <a:pPr marL="285750" indent="-285750">
              <a:buFont typeface="Wingdings" panose="05000000000000000000" pitchFamily="2" charset="2"/>
              <a:buChar char="Ø"/>
            </a:pPr>
            <a:r>
              <a:rPr lang="en-US" sz="2000" dirty="0"/>
              <a:t>A </a:t>
            </a:r>
            <a:r>
              <a:rPr lang="en-US" sz="2000" i="1" dirty="0"/>
              <a:t>common table expression (CTE) </a:t>
            </a:r>
            <a:r>
              <a:rPr lang="en-US" sz="2000" dirty="0"/>
              <a:t>is a similar concept to a derived table in the sense that </a:t>
            </a:r>
            <a:r>
              <a:rPr lang="en-US" sz="2000" dirty="0" smtClean="0"/>
              <a:t>it’s a </a:t>
            </a:r>
            <a:r>
              <a:rPr lang="en-US" sz="2000" dirty="0"/>
              <a:t>named table expression that is visible only to the statement that defines </a:t>
            </a:r>
            <a:r>
              <a:rPr lang="en-US" sz="2000" dirty="0" smtClean="0"/>
              <a:t>it.</a:t>
            </a:r>
          </a:p>
          <a:p>
            <a:pPr marL="342900" indent="-342900">
              <a:buFont typeface="Wingdings" panose="05000000000000000000" pitchFamily="2" charset="2"/>
              <a:buChar char="Ø"/>
            </a:pPr>
            <a:r>
              <a:rPr lang="en-US" sz="2000" dirty="0"/>
              <a:t>Like a </a:t>
            </a:r>
            <a:r>
              <a:rPr lang="en-US" sz="2000" dirty="0" smtClean="0"/>
              <a:t>query against </a:t>
            </a:r>
            <a:r>
              <a:rPr lang="en-US" sz="2000" dirty="0"/>
              <a:t>a derived table, a query against a CTE involves three main parts:</a:t>
            </a:r>
          </a:p>
        </p:txBody>
      </p:sp>
      <p:sp>
        <p:nvSpPr>
          <p:cNvPr id="5" name="TextBox 4"/>
          <p:cNvSpPr txBox="1"/>
          <p:nvPr/>
        </p:nvSpPr>
        <p:spPr>
          <a:xfrm>
            <a:off x="2438400" y="3428999"/>
            <a:ext cx="7239000"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name you assign to the query and its columns</a:t>
            </a:r>
          </a:p>
          <a:p>
            <a:pPr marL="342900" indent="-342900">
              <a:buFont typeface="Wingdings" panose="05000000000000000000" pitchFamily="2" charset="2"/>
              <a:buChar char="Ø"/>
            </a:pPr>
            <a:r>
              <a:rPr lang="en-US" sz="2000" dirty="0" smtClean="0"/>
              <a:t>The </a:t>
            </a:r>
            <a:r>
              <a:rPr lang="en-US" sz="2000" dirty="0"/>
              <a:t>inner query</a:t>
            </a:r>
          </a:p>
          <a:p>
            <a:pPr marL="342900" indent="-342900">
              <a:buFont typeface="Wingdings" panose="05000000000000000000" pitchFamily="2" charset="2"/>
              <a:buChar char="Ø"/>
            </a:pPr>
            <a:r>
              <a:rPr lang="en-US" sz="2000" dirty="0" smtClean="0"/>
              <a:t>The </a:t>
            </a:r>
            <a:r>
              <a:rPr lang="en-US" sz="2000" dirty="0"/>
              <a:t>outer query</a:t>
            </a:r>
            <a:endParaRPr lang="en-US" sz="2000" dirty="0" smtClean="0">
              <a:gradFill>
                <a:gsLst>
                  <a:gs pos="0">
                    <a:schemeClr val="tx1"/>
                  </a:gs>
                  <a:gs pos="100000">
                    <a:schemeClr val="tx1"/>
                  </a:gs>
                </a:gsLst>
                <a:lin ang="5400000" scaled="0"/>
              </a:gradFill>
            </a:endParaRPr>
          </a:p>
        </p:txBody>
      </p:sp>
      <p:sp>
        <p:nvSpPr>
          <p:cNvPr id="6" name="Rounded Rectangle 5"/>
          <p:cNvSpPr/>
          <p:nvPr/>
        </p:nvSpPr>
        <p:spPr bwMode="auto">
          <a:xfrm>
            <a:off x="838200" y="4891770"/>
            <a:ext cx="5697928" cy="181382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25"/>
          <p:cNvSpPr>
            <a:spLocks noChangeArrowheads="1"/>
          </p:cNvSpPr>
          <p:nvPr/>
        </p:nvSpPr>
        <p:spPr bwMode="auto">
          <a:xfrm>
            <a:off x="842376" y="4600899"/>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Syntax</a:t>
            </a:r>
            <a:endParaRPr lang="en-GB" b="1" dirty="0">
              <a:solidFill>
                <a:schemeClr val="bg1"/>
              </a:solidFill>
              <a:cs typeface="Arial"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023669"/>
            <a:ext cx="3352800" cy="1397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2727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323" y="253652"/>
            <a:ext cx="4761496" cy="584775"/>
          </a:xfrm>
          <a:prstGeom prst="rect">
            <a:avLst/>
          </a:prstGeom>
        </p:spPr>
        <p:txBody>
          <a:bodyPr wrap="none">
            <a:spAutoFit/>
          </a:bodyPr>
          <a:lstStyle/>
          <a:p>
            <a:r>
              <a:rPr lang="en-US" sz="3200" dirty="0"/>
              <a:t>Table </a:t>
            </a:r>
            <a:r>
              <a:rPr lang="en-US" sz="3200" dirty="0" smtClean="0"/>
              <a:t>Expressions(Contd.)</a:t>
            </a:r>
            <a:endParaRPr lang="en-US" sz="3200" dirty="0"/>
          </a:p>
        </p:txBody>
      </p:sp>
      <p:sp>
        <p:nvSpPr>
          <p:cNvPr id="4" name="Rounded Rectangle 3"/>
          <p:cNvSpPr/>
          <p:nvPr/>
        </p:nvSpPr>
        <p:spPr bwMode="auto">
          <a:xfrm>
            <a:off x="488638" y="940081"/>
            <a:ext cx="5867400" cy="2725935"/>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AutoShape 25"/>
          <p:cNvSpPr>
            <a:spLocks noChangeArrowheads="1"/>
          </p:cNvSpPr>
          <p:nvPr/>
        </p:nvSpPr>
        <p:spPr bwMode="auto">
          <a:xfrm>
            <a:off x="304800" y="686580"/>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Syntax</a:t>
            </a:r>
            <a:endParaRPr lang="en-GB" b="1" dirty="0">
              <a:solidFill>
                <a:schemeClr val="bg1"/>
              </a:solidFill>
              <a:cs typeface="Arial"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17" y="1053293"/>
            <a:ext cx="5123461" cy="2587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440465" y="5257800"/>
            <a:ext cx="5334000" cy="646331"/>
          </a:xfrm>
          <a:prstGeom prst="rect">
            <a:avLst/>
          </a:prstGeom>
        </p:spPr>
        <p:txBody>
          <a:bodyPr wrap="square">
            <a:spAutoFit/>
          </a:bodyPr>
          <a:lstStyle/>
          <a:p>
            <a:r>
              <a:rPr lang="en-US" b="1" dirty="0"/>
              <a:t>R</a:t>
            </a:r>
            <a:r>
              <a:rPr lang="en-US" b="1" dirty="0" smtClean="0"/>
              <a:t>eturned </a:t>
            </a:r>
            <a:r>
              <a:rPr lang="en-US" b="1" dirty="0"/>
              <a:t>for </a:t>
            </a:r>
            <a:r>
              <a:rPr lang="en-US" b="1" dirty="0" smtClean="0"/>
              <a:t>each product </a:t>
            </a:r>
            <a:r>
              <a:rPr lang="en-US" b="1" dirty="0"/>
              <a:t>category the two products with the lowest unit prices.</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17" y="4095750"/>
            <a:ext cx="5497882"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bwMode="auto">
          <a:xfrm>
            <a:off x="3294422" y="3640691"/>
            <a:ext cx="345353" cy="516699"/>
          </a:xfrm>
          <a:prstGeom prst="down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03792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2019" y="942990"/>
            <a:ext cx="8991600" cy="1569660"/>
          </a:xfrm>
          <a:prstGeom prst="rect">
            <a:avLst/>
          </a:prstGeom>
        </p:spPr>
        <p:txBody>
          <a:bodyPr wrap="square">
            <a:spAutoFit/>
          </a:bodyPr>
          <a:lstStyle/>
          <a:p>
            <a:pPr marL="342900" indent="-342900">
              <a:buFont typeface="Wingdings" panose="05000000000000000000" pitchFamily="2" charset="2"/>
              <a:buChar char="Ø"/>
            </a:pPr>
            <a:r>
              <a:rPr lang="en-US" sz="2400" dirty="0"/>
              <a:t>If you need to define multiple CTEs, </a:t>
            </a:r>
            <a:r>
              <a:rPr lang="en-US" sz="2400" dirty="0" smtClean="0"/>
              <a:t>you simply </a:t>
            </a:r>
            <a:r>
              <a:rPr lang="en-US" sz="2400" dirty="0"/>
              <a:t>separate them by commas. </a:t>
            </a:r>
            <a:endParaRPr lang="en-US" sz="2400" dirty="0" smtClean="0"/>
          </a:p>
          <a:p>
            <a:pPr marL="342900" indent="-342900">
              <a:buFont typeface="Wingdings" panose="05000000000000000000" pitchFamily="2" charset="2"/>
              <a:buChar char="Ø"/>
            </a:pPr>
            <a:r>
              <a:rPr lang="en-US" sz="2400" dirty="0" smtClean="0"/>
              <a:t>Each </a:t>
            </a:r>
            <a:r>
              <a:rPr lang="en-US" sz="2400" dirty="0"/>
              <a:t>can refer to the previously defined </a:t>
            </a:r>
            <a:r>
              <a:rPr lang="en-US" sz="2400" dirty="0" smtClean="0"/>
              <a:t>CTEs  and the outer </a:t>
            </a:r>
            <a:r>
              <a:rPr lang="en-US" sz="2400" dirty="0"/>
              <a:t>query can refer to all of them</a:t>
            </a:r>
          </a:p>
        </p:txBody>
      </p:sp>
      <p:sp>
        <p:nvSpPr>
          <p:cNvPr id="5" name="Rectangle 4"/>
          <p:cNvSpPr/>
          <p:nvPr/>
        </p:nvSpPr>
        <p:spPr>
          <a:xfrm>
            <a:off x="436323" y="253652"/>
            <a:ext cx="4761496" cy="584775"/>
          </a:xfrm>
          <a:prstGeom prst="rect">
            <a:avLst/>
          </a:prstGeom>
        </p:spPr>
        <p:txBody>
          <a:bodyPr wrap="none">
            <a:spAutoFit/>
          </a:bodyPr>
          <a:lstStyle/>
          <a:p>
            <a:r>
              <a:rPr lang="en-US" sz="3200" dirty="0"/>
              <a:t>Table </a:t>
            </a:r>
            <a:r>
              <a:rPr lang="en-US" sz="3200" dirty="0" smtClean="0"/>
              <a:t>Expressions(Contd.)</a:t>
            </a:r>
            <a:endParaRPr lang="en-US" sz="3200" dirty="0"/>
          </a:p>
        </p:txBody>
      </p:sp>
      <p:sp>
        <p:nvSpPr>
          <p:cNvPr id="6" name="Rectangle 5"/>
          <p:cNvSpPr/>
          <p:nvPr/>
        </p:nvSpPr>
        <p:spPr>
          <a:xfrm>
            <a:off x="892519" y="2459504"/>
            <a:ext cx="8610600" cy="830997"/>
          </a:xfrm>
          <a:prstGeom prst="rect">
            <a:avLst/>
          </a:prstGeom>
        </p:spPr>
        <p:txBody>
          <a:bodyPr wrap="square">
            <a:spAutoFit/>
          </a:bodyPr>
          <a:lstStyle/>
          <a:p>
            <a:r>
              <a:rPr lang="en-US" sz="2400" dirty="0"/>
              <a:t>I</a:t>
            </a:r>
            <a:r>
              <a:rPr lang="en-US" sz="2400" dirty="0" smtClean="0"/>
              <a:t>f </a:t>
            </a:r>
            <a:r>
              <a:rPr lang="en-US" sz="2400" dirty="0"/>
              <a:t>you want to refer to one </a:t>
            </a:r>
            <a:r>
              <a:rPr lang="en-US" sz="2400" dirty="0" smtClean="0"/>
              <a:t>CTE from </a:t>
            </a:r>
            <a:r>
              <a:rPr lang="en-US" sz="2400" dirty="0"/>
              <a:t>another, you can use the following general form.</a:t>
            </a:r>
          </a:p>
        </p:txBody>
      </p:sp>
      <p:sp>
        <p:nvSpPr>
          <p:cNvPr id="8" name="Rounded Rectangle 7"/>
          <p:cNvSpPr/>
          <p:nvPr/>
        </p:nvSpPr>
        <p:spPr bwMode="auto">
          <a:xfrm>
            <a:off x="762000" y="3626141"/>
            <a:ext cx="6552156" cy="3200014"/>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AutoShape 25"/>
          <p:cNvSpPr>
            <a:spLocks noChangeArrowheads="1"/>
          </p:cNvSpPr>
          <p:nvPr/>
        </p:nvSpPr>
        <p:spPr bwMode="auto">
          <a:xfrm>
            <a:off x="891475" y="3335531"/>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Syntax</a:t>
            </a:r>
            <a:endParaRPr lang="en-GB" b="1" dirty="0">
              <a:solidFill>
                <a:schemeClr val="bg1"/>
              </a:solidFill>
              <a:cs typeface="Arial"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356" y="3778347"/>
            <a:ext cx="3657600" cy="3033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2922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323" y="253652"/>
            <a:ext cx="4761496" cy="584775"/>
          </a:xfrm>
          <a:prstGeom prst="rect">
            <a:avLst/>
          </a:prstGeom>
        </p:spPr>
        <p:txBody>
          <a:bodyPr wrap="none">
            <a:spAutoFit/>
          </a:bodyPr>
          <a:lstStyle/>
          <a:p>
            <a:r>
              <a:rPr lang="en-US" sz="3200" dirty="0"/>
              <a:t>Table </a:t>
            </a:r>
            <a:r>
              <a:rPr lang="en-US" sz="3200" dirty="0" smtClean="0"/>
              <a:t>Expressions(Contd.)</a:t>
            </a:r>
            <a:endParaRPr lang="en-US" sz="3200" dirty="0"/>
          </a:p>
        </p:txBody>
      </p:sp>
      <p:sp>
        <p:nvSpPr>
          <p:cNvPr id="5" name="Rectangle 4"/>
          <p:cNvSpPr/>
          <p:nvPr/>
        </p:nvSpPr>
        <p:spPr>
          <a:xfrm>
            <a:off x="1189562" y="1595967"/>
            <a:ext cx="9829800" cy="3133165"/>
          </a:xfrm>
          <a:prstGeom prst="rect">
            <a:avLst/>
          </a:prstGeom>
        </p:spPr>
        <p:txBody>
          <a:bodyPr wrap="square">
            <a:spAutoFit/>
          </a:bodyPr>
          <a:lstStyle/>
          <a:p>
            <a:pPr marL="342900" indent="-342900">
              <a:spcBef>
                <a:spcPct val="20000"/>
              </a:spcBef>
              <a:buFont typeface="Wingdings" panose="05000000000000000000" pitchFamily="2" charset="2"/>
              <a:buChar char="Ø"/>
            </a:pPr>
            <a:r>
              <a:rPr lang="en-US" sz="2000" dirty="0">
                <a:cs typeface="Times New Roman" pitchFamily="18" charset="0"/>
              </a:rPr>
              <a:t>A recursive CTE references a CTE multiple times in the same query. </a:t>
            </a:r>
          </a:p>
          <a:p>
            <a:pPr marL="342900" indent="-342900">
              <a:spcBef>
                <a:spcPct val="20000"/>
              </a:spcBef>
              <a:buFont typeface="Wingdings" panose="05000000000000000000" pitchFamily="2" charset="2"/>
              <a:buChar char="Ø"/>
            </a:pPr>
            <a:r>
              <a:rPr lang="en-US" sz="2000" dirty="0">
                <a:cs typeface="Times New Roman" pitchFamily="18" charset="0"/>
              </a:rPr>
              <a:t>In a recursive CTE, result sets of more than one query are combined to populate the CTE. </a:t>
            </a:r>
            <a:endParaRPr lang="en-US" sz="2000" dirty="0" smtClean="0">
              <a:cs typeface="Times New Roman" pitchFamily="18" charset="0"/>
            </a:endParaRPr>
          </a:p>
          <a:p>
            <a:pPr marL="342900" indent="-342900">
              <a:buFont typeface="Wingdings" panose="05000000000000000000" pitchFamily="2" charset="2"/>
              <a:buChar char="Ø"/>
            </a:pPr>
            <a:r>
              <a:rPr lang="en-US" sz="2000" dirty="0"/>
              <a:t>The body of the recursive query has two or more </a:t>
            </a:r>
            <a:r>
              <a:rPr lang="en-US" sz="2000" dirty="0" smtClean="0"/>
              <a:t>queries, usually </a:t>
            </a:r>
            <a:r>
              <a:rPr lang="en-US" sz="2000" dirty="0"/>
              <a:t>separated by a UNION ALL operator</a:t>
            </a:r>
            <a:endParaRPr lang="en-US" sz="2000" dirty="0">
              <a:cs typeface="Times New Roman" pitchFamily="18" charset="0"/>
            </a:endParaRPr>
          </a:p>
          <a:p>
            <a:pPr marL="342900" indent="-342900">
              <a:spcBef>
                <a:spcPct val="20000"/>
              </a:spcBef>
              <a:buFont typeface="Wingdings" panose="05000000000000000000" pitchFamily="2" charset="2"/>
              <a:buChar char="Ø"/>
            </a:pPr>
            <a:r>
              <a:rPr lang="en-US" sz="2000" dirty="0">
                <a:cs typeface="Times New Roman" pitchFamily="18" charset="0"/>
              </a:rPr>
              <a:t>The recursive CTE consists of:</a:t>
            </a:r>
          </a:p>
          <a:p>
            <a:pPr marL="742950" lvl="1" indent="-285750">
              <a:spcBef>
                <a:spcPct val="20000"/>
              </a:spcBef>
              <a:buFont typeface="Wingdings" panose="05000000000000000000" pitchFamily="2" charset="2"/>
              <a:buChar char="Ø"/>
            </a:pPr>
            <a:r>
              <a:rPr lang="en-US" sz="2000" dirty="0">
                <a:cs typeface="Times New Roman" pitchFamily="18" charset="0"/>
              </a:rPr>
              <a:t>Anchor query</a:t>
            </a:r>
          </a:p>
          <a:p>
            <a:pPr marL="742950" lvl="1" indent="-285750">
              <a:spcBef>
                <a:spcPct val="20000"/>
              </a:spcBef>
              <a:buFont typeface="Wingdings" panose="05000000000000000000" pitchFamily="2" charset="2"/>
              <a:buChar char="Ø"/>
            </a:pPr>
            <a:r>
              <a:rPr lang="en-US" sz="2000" dirty="0">
                <a:cs typeface="Times New Roman" pitchFamily="18" charset="0"/>
              </a:rPr>
              <a:t>Recursive query</a:t>
            </a:r>
          </a:p>
          <a:p>
            <a:pPr lvl="1">
              <a:spcBef>
                <a:spcPct val="20000"/>
              </a:spcBef>
            </a:pPr>
            <a:endParaRPr lang="en-US" dirty="0">
              <a:solidFill>
                <a:schemeClr val="accent2"/>
              </a:solidFill>
              <a:latin typeface="Arial" charset="0"/>
              <a:cs typeface="Times New Roman" pitchFamily="18" charset="0"/>
            </a:endParaRPr>
          </a:p>
        </p:txBody>
      </p:sp>
      <p:sp>
        <p:nvSpPr>
          <p:cNvPr id="6" name="Rectangle 5"/>
          <p:cNvSpPr/>
          <p:nvPr/>
        </p:nvSpPr>
        <p:spPr>
          <a:xfrm>
            <a:off x="609600" y="990600"/>
            <a:ext cx="2456057" cy="523220"/>
          </a:xfrm>
          <a:prstGeom prst="rect">
            <a:avLst/>
          </a:prstGeom>
        </p:spPr>
        <p:txBody>
          <a:bodyPr wrap="none">
            <a:spAutoFit/>
          </a:bodyPr>
          <a:lstStyle/>
          <a:p>
            <a:r>
              <a:rPr lang="en-US" sz="2800" dirty="0" smtClean="0">
                <a:cs typeface="Times New Roman" pitchFamily="18" charset="0"/>
              </a:rPr>
              <a:t>Recursive </a:t>
            </a:r>
            <a:r>
              <a:rPr lang="en-US" sz="2800" dirty="0">
                <a:cs typeface="Times New Roman" pitchFamily="18" charset="0"/>
              </a:rPr>
              <a:t>CTE </a:t>
            </a:r>
            <a:endParaRPr lang="en-US" sz="2800" dirty="0"/>
          </a:p>
        </p:txBody>
      </p:sp>
      <p:sp>
        <p:nvSpPr>
          <p:cNvPr id="8" name="Rounded Rectangle 7"/>
          <p:cNvSpPr/>
          <p:nvPr/>
        </p:nvSpPr>
        <p:spPr bwMode="auto">
          <a:xfrm>
            <a:off x="838200" y="4891770"/>
            <a:ext cx="5697928" cy="196622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AutoShape 25"/>
          <p:cNvSpPr>
            <a:spLocks noChangeArrowheads="1"/>
          </p:cNvSpPr>
          <p:nvPr/>
        </p:nvSpPr>
        <p:spPr bwMode="auto">
          <a:xfrm>
            <a:off x="842376" y="4600899"/>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Syntax</a:t>
            </a:r>
            <a:endParaRPr lang="en-GB" b="1" dirty="0">
              <a:solidFill>
                <a:schemeClr val="bg1"/>
              </a:solidFill>
              <a:cs typeface="Arial"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562" y="5022463"/>
            <a:ext cx="4220638" cy="1683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4091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6323" y="253652"/>
            <a:ext cx="4761496" cy="584775"/>
          </a:xfrm>
          <a:prstGeom prst="rect">
            <a:avLst/>
          </a:prstGeom>
        </p:spPr>
        <p:txBody>
          <a:bodyPr wrap="none">
            <a:spAutoFit/>
          </a:bodyPr>
          <a:lstStyle/>
          <a:p>
            <a:r>
              <a:rPr lang="en-US" sz="3200" dirty="0"/>
              <a:t>Table </a:t>
            </a:r>
            <a:r>
              <a:rPr lang="en-US" sz="3200" dirty="0" smtClean="0"/>
              <a:t>Expressions(Contd.)</a:t>
            </a:r>
            <a:endParaRPr lang="en-US" sz="3200" dirty="0"/>
          </a:p>
        </p:txBody>
      </p:sp>
      <p:sp>
        <p:nvSpPr>
          <p:cNvPr id="10" name="Rectangle 9"/>
          <p:cNvSpPr/>
          <p:nvPr/>
        </p:nvSpPr>
        <p:spPr>
          <a:xfrm>
            <a:off x="304800" y="990600"/>
            <a:ext cx="8012352" cy="2800767"/>
          </a:xfrm>
          <a:prstGeom prst="rect">
            <a:avLst/>
          </a:prstGeom>
        </p:spPr>
        <p:txBody>
          <a:bodyPr wrap="square">
            <a:spAutoFit/>
          </a:bodyPr>
          <a:lstStyle/>
          <a:p>
            <a:pPr marL="342900" indent="-342900">
              <a:spcBef>
                <a:spcPct val="20000"/>
              </a:spcBef>
              <a:buFont typeface="Wingdings" panose="05000000000000000000" pitchFamily="2" charset="2"/>
              <a:buChar char="Ø"/>
            </a:pPr>
            <a:r>
              <a:rPr lang="en-US" sz="2000" dirty="0">
                <a:cs typeface="Times New Roman" pitchFamily="18" charset="0"/>
              </a:rPr>
              <a:t>The process of execution of a recursive CTE is:</a:t>
            </a:r>
          </a:p>
          <a:p>
            <a:pPr marL="742950" lvl="1" indent="-285750">
              <a:spcBef>
                <a:spcPct val="20000"/>
              </a:spcBef>
              <a:buFont typeface="Wingdings" panose="05000000000000000000" pitchFamily="2" charset="2"/>
              <a:buChar char="Ø"/>
            </a:pPr>
            <a:r>
              <a:rPr lang="en-US" sz="2000" dirty="0">
                <a:cs typeface="Times New Roman" pitchFamily="18" charset="0"/>
              </a:rPr>
              <a:t>The  anchor query is executed first to create the first invocation or base result set (T0).</a:t>
            </a:r>
          </a:p>
          <a:p>
            <a:pPr marL="742950" lvl="1" indent="-285750">
              <a:spcBef>
                <a:spcPct val="20000"/>
              </a:spcBef>
              <a:buFont typeface="Wingdings" panose="05000000000000000000" pitchFamily="2" charset="2"/>
              <a:buChar char="Ø"/>
            </a:pPr>
            <a:r>
              <a:rPr lang="en-US" sz="2000" dirty="0">
                <a:cs typeface="Times New Roman" pitchFamily="18" charset="0"/>
              </a:rPr>
              <a:t>The recursive query is executed with </a:t>
            </a:r>
            <a:r>
              <a:rPr lang="en-US" sz="2000" dirty="0" err="1">
                <a:cs typeface="Times New Roman" pitchFamily="18" charset="0"/>
              </a:rPr>
              <a:t>Ti</a:t>
            </a:r>
            <a:r>
              <a:rPr lang="en-US" sz="2000" dirty="0">
                <a:cs typeface="Times New Roman" pitchFamily="18" charset="0"/>
              </a:rPr>
              <a:t> as an input and Ti+1 as an output. Here, </a:t>
            </a:r>
            <a:r>
              <a:rPr lang="en-US" sz="2000" dirty="0" err="1">
                <a:cs typeface="Times New Roman" pitchFamily="18" charset="0"/>
              </a:rPr>
              <a:t>i</a:t>
            </a:r>
            <a:r>
              <a:rPr lang="en-US" sz="2000" dirty="0">
                <a:cs typeface="Times New Roman" pitchFamily="18" charset="0"/>
              </a:rPr>
              <a:t> starts from 0.</a:t>
            </a:r>
          </a:p>
          <a:p>
            <a:pPr marL="742950" lvl="1" indent="-285750">
              <a:spcBef>
                <a:spcPct val="20000"/>
              </a:spcBef>
              <a:buFont typeface="Wingdings" panose="05000000000000000000" pitchFamily="2" charset="2"/>
              <a:buChar char="Ø"/>
            </a:pPr>
            <a:r>
              <a:rPr lang="en-US" sz="2000" dirty="0">
                <a:cs typeface="Times New Roman" pitchFamily="18" charset="0"/>
              </a:rPr>
              <a:t>Step 2 is repeated until an empty set is returned.</a:t>
            </a:r>
          </a:p>
          <a:p>
            <a:pPr marL="742950" lvl="1" indent="-285750">
              <a:spcBef>
                <a:spcPct val="20000"/>
              </a:spcBef>
              <a:buFont typeface="Wingdings" panose="05000000000000000000" pitchFamily="2" charset="2"/>
              <a:buChar char="Ø"/>
            </a:pPr>
            <a:r>
              <a:rPr lang="en-US" sz="2000" dirty="0">
                <a:cs typeface="Times New Roman" pitchFamily="18" charset="0"/>
              </a:rPr>
              <a:t>The final result set is displayed. This result set is a UNION ALL of T0 to Tn.</a:t>
            </a:r>
          </a:p>
        </p:txBody>
      </p:sp>
      <p:sp>
        <p:nvSpPr>
          <p:cNvPr id="13" name="Rounded Rectangle 12"/>
          <p:cNvSpPr/>
          <p:nvPr/>
        </p:nvSpPr>
        <p:spPr bwMode="auto">
          <a:xfrm>
            <a:off x="429389" y="4186238"/>
            <a:ext cx="5697928" cy="2366962"/>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 name="AutoShape 25"/>
          <p:cNvSpPr>
            <a:spLocks noChangeArrowheads="1"/>
          </p:cNvSpPr>
          <p:nvPr/>
        </p:nvSpPr>
        <p:spPr bwMode="auto">
          <a:xfrm>
            <a:off x="433565" y="3895366"/>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Example</a:t>
            </a:r>
            <a:endParaRPr lang="en-GB" b="1" dirty="0">
              <a:solidFill>
                <a:schemeClr val="bg1"/>
              </a:solidFill>
              <a:cs typeface="Arial" charset="0"/>
            </a:endParaRP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232" y="4419600"/>
            <a:ext cx="5209768"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1661" y="4262079"/>
            <a:ext cx="2466211" cy="1914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ight Arrow 16"/>
          <p:cNvSpPr/>
          <p:nvPr/>
        </p:nvSpPr>
        <p:spPr bwMode="auto">
          <a:xfrm>
            <a:off x="6296789" y="4948238"/>
            <a:ext cx="1295400" cy="240506"/>
          </a:xfrm>
          <a:prstGeom prst="right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69268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914400"/>
            <a:ext cx="11277600" cy="707886"/>
          </a:xfrm>
          <a:prstGeom prst="rect">
            <a:avLst/>
          </a:prstGeom>
        </p:spPr>
        <p:txBody>
          <a:bodyPr wrap="square">
            <a:spAutoFit/>
          </a:bodyPr>
          <a:lstStyle/>
          <a:p>
            <a:r>
              <a:rPr lang="en-US" sz="2000" dirty="0"/>
              <a:t>T</a:t>
            </a:r>
            <a:r>
              <a:rPr lang="en-US" sz="2000" dirty="0" smtClean="0"/>
              <a:t>he </a:t>
            </a:r>
            <a:r>
              <a:rPr lang="en-US" sz="2000" dirty="0"/>
              <a:t>following code uses a recursive CTE to return the management </a:t>
            </a:r>
            <a:r>
              <a:rPr lang="en-US" sz="2000" dirty="0" smtClean="0"/>
              <a:t>chain leading </a:t>
            </a:r>
            <a:r>
              <a:rPr lang="en-US" sz="2000" dirty="0"/>
              <a:t>all the way up to the CEO for a specified employee.</a:t>
            </a:r>
          </a:p>
        </p:txBody>
      </p:sp>
      <p:sp>
        <p:nvSpPr>
          <p:cNvPr id="5" name="Rectangle 4"/>
          <p:cNvSpPr/>
          <p:nvPr/>
        </p:nvSpPr>
        <p:spPr>
          <a:xfrm>
            <a:off x="436323" y="253652"/>
            <a:ext cx="4761496" cy="584775"/>
          </a:xfrm>
          <a:prstGeom prst="rect">
            <a:avLst/>
          </a:prstGeom>
        </p:spPr>
        <p:txBody>
          <a:bodyPr wrap="none">
            <a:spAutoFit/>
          </a:bodyPr>
          <a:lstStyle/>
          <a:p>
            <a:r>
              <a:rPr lang="en-US" sz="3200" dirty="0"/>
              <a:t>Table </a:t>
            </a:r>
            <a:r>
              <a:rPr lang="en-US" sz="3200" dirty="0" smtClean="0"/>
              <a:t>Expressions(Contd.)</a:t>
            </a:r>
            <a:endParaRPr lang="en-US" sz="3200" dirty="0"/>
          </a:p>
        </p:txBody>
      </p:sp>
      <p:sp>
        <p:nvSpPr>
          <p:cNvPr id="7" name="Rounded Rectangle 6"/>
          <p:cNvSpPr/>
          <p:nvPr/>
        </p:nvSpPr>
        <p:spPr bwMode="auto">
          <a:xfrm>
            <a:off x="417623" y="1903809"/>
            <a:ext cx="7659577" cy="2857074"/>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utoShape 25"/>
          <p:cNvSpPr>
            <a:spLocks noChangeArrowheads="1"/>
          </p:cNvSpPr>
          <p:nvPr/>
        </p:nvSpPr>
        <p:spPr bwMode="auto">
          <a:xfrm>
            <a:off x="417623" y="1557568"/>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Example</a:t>
            </a:r>
            <a:endParaRPr lang="en-GB" b="1" dirty="0">
              <a:solidFill>
                <a:schemeClr val="bg1"/>
              </a:solidFill>
              <a:cs typeface="Arial"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95" y="2031692"/>
            <a:ext cx="6956068" cy="2447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436323" y="4760883"/>
            <a:ext cx="9310492" cy="954107"/>
          </a:xfrm>
          <a:prstGeom prst="rect">
            <a:avLst/>
          </a:prstGeom>
        </p:spPr>
        <p:txBody>
          <a:bodyPr wrap="square">
            <a:spAutoFit/>
          </a:bodyPr>
          <a:lstStyle/>
          <a:p>
            <a:pPr marL="0" lvl="1">
              <a:defRPr/>
            </a:pPr>
            <a:r>
              <a:rPr lang="en-US" sz="2000" dirty="0">
                <a:cs typeface="Times New Roman" pitchFamily="18" charset="0"/>
              </a:rPr>
              <a:t>The following steps describe the execution of the preceding statements</a:t>
            </a:r>
            <a:r>
              <a:rPr lang="en-IN" sz="2000" dirty="0">
                <a:cs typeface="Times New Roman" pitchFamily="18" charset="0"/>
              </a:rPr>
              <a:t>:</a:t>
            </a:r>
            <a:endParaRPr lang="en-US" sz="2000" dirty="0">
              <a:cs typeface="Times New Roman" pitchFamily="18" charset="0"/>
            </a:endParaRPr>
          </a:p>
          <a:p>
            <a:pPr marL="742950" lvl="1" indent="-285750">
              <a:buFont typeface="Wingdings" panose="05000000000000000000" pitchFamily="2" charset="2"/>
              <a:buChar char="Ø"/>
              <a:defRPr/>
            </a:pPr>
            <a:r>
              <a:rPr lang="en-US" dirty="0">
                <a:cs typeface="Times New Roman" pitchFamily="18" charset="0"/>
              </a:rPr>
              <a:t>The anchor query returns the top level employee where the </a:t>
            </a:r>
            <a:r>
              <a:rPr lang="en-US" dirty="0" err="1">
                <a:cs typeface="Times New Roman" pitchFamily="18" charset="0"/>
              </a:rPr>
              <a:t>ManagerID</a:t>
            </a:r>
            <a:r>
              <a:rPr lang="en-US" dirty="0">
                <a:cs typeface="Times New Roman" pitchFamily="18" charset="0"/>
              </a:rPr>
              <a:t> is null, as shown in the following figure.</a:t>
            </a:r>
          </a:p>
        </p:txBody>
      </p:sp>
      <p:pic>
        <p:nvPicPr>
          <p:cNvPr id="14" name="Picture 2"/>
          <p:cNvPicPr>
            <a:picLocks noChangeAspect="1" noChangeArrowheads="1"/>
          </p:cNvPicPr>
          <p:nvPr/>
        </p:nvPicPr>
        <p:blipFill>
          <a:blip r:embed="rId3" cstate="print"/>
          <a:srcRect/>
          <a:stretch>
            <a:fillRect/>
          </a:stretch>
        </p:blipFill>
        <p:spPr bwMode="auto">
          <a:xfrm>
            <a:off x="1108419" y="6096000"/>
            <a:ext cx="4089400" cy="5334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666282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323" y="253652"/>
            <a:ext cx="4761496" cy="584775"/>
          </a:xfrm>
          <a:prstGeom prst="rect">
            <a:avLst/>
          </a:prstGeom>
        </p:spPr>
        <p:txBody>
          <a:bodyPr wrap="none">
            <a:spAutoFit/>
          </a:bodyPr>
          <a:lstStyle/>
          <a:p>
            <a:r>
              <a:rPr lang="en-US" sz="3200" dirty="0"/>
              <a:t>Table </a:t>
            </a:r>
            <a:r>
              <a:rPr lang="en-US" sz="3200" dirty="0" smtClean="0"/>
              <a:t>Expressions(Contd.)</a:t>
            </a:r>
            <a:endParaRPr lang="en-US" sz="3200" dirty="0"/>
          </a:p>
        </p:txBody>
      </p:sp>
      <p:sp>
        <p:nvSpPr>
          <p:cNvPr id="5" name="Rectangle 4"/>
          <p:cNvSpPr/>
          <p:nvPr/>
        </p:nvSpPr>
        <p:spPr>
          <a:xfrm>
            <a:off x="550010" y="838427"/>
            <a:ext cx="10482197" cy="707886"/>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This result is referenced by the recursive query to find the direct subordinates at the  next level, 109. The following figure shows the direct subordinates at the next level.</a:t>
            </a:r>
          </a:p>
        </p:txBody>
      </p:sp>
      <p:pic>
        <p:nvPicPr>
          <p:cNvPr id="6" name="Picture 3"/>
          <p:cNvPicPr>
            <a:picLocks noChangeAspect="1" noChangeArrowheads="1"/>
          </p:cNvPicPr>
          <p:nvPr/>
        </p:nvPicPr>
        <p:blipFill>
          <a:blip r:embed="rId2" cstate="print"/>
          <a:srcRect l="311"/>
          <a:stretch>
            <a:fillRect/>
          </a:stretch>
        </p:blipFill>
        <p:spPr bwMode="auto">
          <a:xfrm>
            <a:off x="2594884" y="1546314"/>
            <a:ext cx="3653516" cy="1362412"/>
          </a:xfrm>
          <a:prstGeom prst="rect">
            <a:avLst/>
          </a:prstGeom>
          <a:noFill/>
          <a:ln w="9525">
            <a:solidFill>
              <a:schemeClr val="tx1"/>
            </a:solidFill>
            <a:miter lim="800000"/>
            <a:headEnd/>
            <a:tailEnd/>
          </a:ln>
        </p:spPr>
      </p:pic>
      <p:sp>
        <p:nvSpPr>
          <p:cNvPr id="7" name="Rectangle 6"/>
          <p:cNvSpPr/>
          <p:nvPr/>
        </p:nvSpPr>
        <p:spPr>
          <a:xfrm>
            <a:off x="643002" y="2914988"/>
            <a:ext cx="10279693" cy="707886"/>
          </a:xfrm>
          <a:prstGeom prst="rect">
            <a:avLst/>
          </a:prstGeom>
        </p:spPr>
        <p:txBody>
          <a:bodyPr wrap="square">
            <a:spAutoFit/>
          </a:bodyPr>
          <a:lstStyle/>
          <a:p>
            <a:pPr marL="800100" lvl="1" indent="-342900">
              <a:buFont typeface="Wingdings" panose="05000000000000000000" pitchFamily="2" charset="2"/>
              <a:buChar char="Ø"/>
            </a:pPr>
            <a:r>
              <a:rPr lang="en-US" sz="2000" dirty="0">
                <a:cs typeface="Times New Roman" pitchFamily="18" charset="0"/>
              </a:rPr>
              <a:t>Retrieval of direct subordinates at the next level occurs recursively, until an empty result set is returned by the JOIN operation.</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106" y="4114800"/>
            <a:ext cx="4397294" cy="2670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143000" y="3622874"/>
            <a:ext cx="5525872" cy="369332"/>
          </a:xfrm>
          <a:prstGeom prst="rect">
            <a:avLst/>
          </a:prstGeom>
        </p:spPr>
        <p:txBody>
          <a:bodyPr wrap="none">
            <a:spAutoFit/>
          </a:bodyPr>
          <a:lstStyle/>
          <a:p>
            <a:pPr marL="285750" indent="-285750">
              <a:buFont typeface="Wingdings" panose="05000000000000000000" pitchFamily="2" charset="2"/>
              <a:buChar char="Ø"/>
            </a:pPr>
            <a:r>
              <a:rPr lang="en-US" dirty="0" smtClean="0">
                <a:latin typeface="Arial" charset="0"/>
                <a:cs typeface="Times New Roman" pitchFamily="18" charset="0"/>
              </a:rPr>
              <a:t>Final </a:t>
            </a:r>
            <a:r>
              <a:rPr lang="en-US" dirty="0">
                <a:latin typeface="Arial" charset="0"/>
                <a:cs typeface="Times New Roman" pitchFamily="18" charset="0"/>
              </a:rPr>
              <a:t>result set of the preceding </a:t>
            </a:r>
            <a:r>
              <a:rPr lang="en-US" dirty="0" smtClean="0">
                <a:latin typeface="Arial" charset="0"/>
                <a:cs typeface="Times New Roman" pitchFamily="18" charset="0"/>
              </a:rPr>
              <a:t>query is following</a:t>
            </a:r>
            <a:endParaRPr lang="en-US" dirty="0"/>
          </a:p>
        </p:txBody>
      </p:sp>
    </p:spTree>
    <p:extLst>
      <p:ext uri="{BB962C8B-B14F-4D97-AF65-F5344CB8AC3E}">
        <p14:creationId xmlns:p14="http://schemas.microsoft.com/office/powerpoint/2010/main" val="4002809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136339"/>
            <a:ext cx="10820400" cy="2308324"/>
          </a:xfrm>
          <a:prstGeom prst="rect">
            <a:avLst/>
          </a:prstGeom>
        </p:spPr>
        <p:txBody>
          <a:bodyPr wrap="square">
            <a:spAutoFit/>
          </a:bodyPr>
          <a:lstStyle/>
          <a:p>
            <a:pPr marL="742950" lvl="1" indent="-285750">
              <a:buFont typeface="Wingdings" panose="05000000000000000000" pitchFamily="2" charset="2"/>
              <a:buChar char="Ø"/>
              <a:defRPr/>
            </a:pPr>
            <a:r>
              <a:rPr lang="en-US" sz="2400" dirty="0" err="1" smtClean="0">
                <a:cs typeface="Times New Roman" pitchFamily="18" charset="0"/>
              </a:rPr>
              <a:t>AdventureWorks</a:t>
            </a:r>
            <a:r>
              <a:rPr lang="en-US" sz="2400" dirty="0" smtClean="0">
                <a:cs typeface="Times New Roman" pitchFamily="18" charset="0"/>
              </a:rPr>
              <a:t>, </a:t>
            </a:r>
            <a:r>
              <a:rPr lang="en-US" sz="2400" dirty="0" err="1" smtClean="0">
                <a:cs typeface="Times New Roman" pitchFamily="18" charset="0"/>
              </a:rPr>
              <a:t>Inc</a:t>
            </a:r>
            <a:r>
              <a:rPr lang="en-US" sz="2400" dirty="0" smtClean="0">
                <a:cs typeface="Times New Roman" pitchFamily="18" charset="0"/>
              </a:rPr>
              <a:t> is a leading manufacturing company. The company stores the details of sold products in the </a:t>
            </a:r>
            <a:r>
              <a:rPr lang="en-US" sz="2400" dirty="0" err="1" smtClean="0">
                <a:cs typeface="Times New Roman" pitchFamily="18" charset="0"/>
              </a:rPr>
              <a:t>TransactionHistory</a:t>
            </a:r>
            <a:r>
              <a:rPr lang="en-US" sz="2400" dirty="0" smtClean="0">
                <a:cs typeface="Times New Roman" pitchFamily="18" charset="0"/>
              </a:rPr>
              <a:t> table. The management of the company is reviewing the performance of its products in the market. Therefore, the management wants to know the number of units sold of each product. They also want to identify the product that sold the maximum units. How will you perform this task</a:t>
            </a:r>
            <a:r>
              <a:rPr lang="x-none" sz="2400" dirty="0" smtClean="0">
                <a:cs typeface="Times New Roman" pitchFamily="18" charset="0"/>
              </a:rPr>
              <a:t>?</a:t>
            </a:r>
            <a:endParaRPr lang="en-US" sz="2400" dirty="0">
              <a:cs typeface="Times New Roman" pitchFamily="18" charset="0"/>
            </a:endParaRPr>
          </a:p>
        </p:txBody>
      </p:sp>
      <p:sp>
        <p:nvSpPr>
          <p:cNvPr id="5" name="TextBox 4"/>
          <p:cNvSpPr txBox="1"/>
          <p:nvPr/>
        </p:nvSpPr>
        <p:spPr>
          <a:xfrm>
            <a:off x="457200" y="457200"/>
            <a:ext cx="2971800" cy="584775"/>
          </a:xfrm>
          <a:prstGeom prst="rect">
            <a:avLst/>
          </a:prstGeom>
          <a:noFill/>
        </p:spPr>
        <p:txBody>
          <a:bodyPr wrap="square" rtlCol="0">
            <a:spAutoFit/>
          </a:bodyPr>
          <a:lstStyle/>
          <a:p>
            <a:r>
              <a:rPr lang="en-US" sz="3200" dirty="0" smtClean="0">
                <a:gradFill>
                  <a:gsLst>
                    <a:gs pos="0">
                      <a:schemeClr val="tx1"/>
                    </a:gs>
                    <a:gs pos="100000">
                      <a:schemeClr val="tx1"/>
                    </a:gs>
                  </a:gsLst>
                  <a:lin ang="5400000" scaled="0"/>
                </a:gradFill>
              </a:rPr>
              <a:t>Demo</a:t>
            </a:r>
          </a:p>
        </p:txBody>
      </p:sp>
    </p:spTree>
    <p:extLst>
      <p:ext uri="{BB962C8B-B14F-4D97-AF65-F5344CB8AC3E}">
        <p14:creationId xmlns:p14="http://schemas.microsoft.com/office/powerpoint/2010/main" val="1297211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52400" y="304800"/>
            <a:ext cx="6858000" cy="584775"/>
          </a:xfrm>
          <a:prstGeom prst="rect">
            <a:avLst/>
          </a:prstGeom>
          <a:noFill/>
          <a:ln w="9525">
            <a:noFill/>
            <a:miter lim="800000"/>
            <a:headEnd/>
            <a:tailEnd/>
          </a:ln>
        </p:spPr>
        <p:txBody>
          <a:bodyPr>
            <a:spAutoFit/>
          </a:bodyPr>
          <a:lstStyle/>
          <a:p>
            <a:pPr>
              <a:spcBef>
                <a:spcPct val="50000"/>
              </a:spcBef>
            </a:pPr>
            <a:r>
              <a:rPr lang="en-US" sz="3200" dirty="0">
                <a:latin typeface="Segoe UI" panose="020B0502040204020203" pitchFamily="34" charset="0"/>
                <a:ea typeface="Segoe UI" panose="020B0502040204020203" pitchFamily="34" charset="0"/>
                <a:cs typeface="Segoe UI" panose="020B0502040204020203" pitchFamily="34" charset="0"/>
              </a:rPr>
              <a:t>Summary</a:t>
            </a:r>
          </a:p>
        </p:txBody>
      </p:sp>
      <p:sp>
        <p:nvSpPr>
          <p:cNvPr id="6" name="Rectangle 5"/>
          <p:cNvSpPr/>
          <p:nvPr/>
        </p:nvSpPr>
        <p:spPr>
          <a:xfrm>
            <a:off x="381000" y="889575"/>
            <a:ext cx="11734800" cy="5262979"/>
          </a:xfrm>
          <a:prstGeom prst="rect">
            <a:avLst/>
          </a:prstGeom>
        </p:spPr>
        <p:txBody>
          <a:bodyPr wrap="square">
            <a:spAutoFit/>
          </a:bodyPr>
          <a:lstStyle/>
          <a:p>
            <a:r>
              <a:rPr lang="en-US" sz="2400" dirty="0">
                <a:cs typeface="Times New Roman" pitchFamily="18" charset="0"/>
              </a:rPr>
              <a:t>In this session, you learned that:</a:t>
            </a:r>
          </a:p>
          <a:p>
            <a:pPr marL="742950" lvl="1" indent="-285750">
              <a:buFont typeface="Wingdings" panose="05000000000000000000" pitchFamily="2" charset="2"/>
              <a:buChar char="Ø"/>
            </a:pPr>
            <a:r>
              <a:rPr lang="en-US" sz="2400" dirty="0">
                <a:cs typeface="Times New Roman" pitchFamily="18" charset="0"/>
              </a:rPr>
              <a:t>The UNION operator is used to combine the data of two or more queries into a single result set.</a:t>
            </a:r>
          </a:p>
          <a:p>
            <a:pPr marL="742950" lvl="1" indent="-285750">
              <a:buFont typeface="Wingdings" panose="05000000000000000000" pitchFamily="2" charset="2"/>
              <a:buChar char="Ø"/>
            </a:pPr>
            <a:r>
              <a:rPr lang="en-US" sz="2400" dirty="0">
                <a:cs typeface="Times New Roman" pitchFamily="18" charset="0"/>
              </a:rPr>
              <a:t>The EXCEPT operator compares two result sets and returns the data from the first result set that is not found in the second result set.</a:t>
            </a:r>
          </a:p>
          <a:p>
            <a:pPr marL="742950" lvl="1" indent="-285750">
              <a:buFont typeface="Wingdings" panose="05000000000000000000" pitchFamily="2" charset="2"/>
              <a:buChar char="Ø"/>
            </a:pPr>
            <a:r>
              <a:rPr lang="en-US" sz="2400" dirty="0">
                <a:cs typeface="Times New Roman" pitchFamily="18" charset="0"/>
              </a:rPr>
              <a:t>The INTERSECT operator returns the common rows after comparing two result sets. If the common rows are not found, then NULL value is returned</a:t>
            </a:r>
            <a:r>
              <a:rPr lang="en-GB" sz="2400" dirty="0">
                <a:cs typeface="Times New Roman" pitchFamily="18" charset="0"/>
              </a:rPr>
              <a:t>.</a:t>
            </a:r>
          </a:p>
          <a:p>
            <a:pPr marL="742950" lvl="1" indent="-285750">
              <a:buFont typeface="Wingdings" panose="05000000000000000000" pitchFamily="2" charset="2"/>
              <a:buChar char="Ø"/>
            </a:pPr>
            <a:r>
              <a:rPr lang="en-US" sz="2400" dirty="0">
                <a:cs typeface="Times New Roman" pitchFamily="18" charset="0"/>
              </a:rPr>
              <a:t>A CTE is used to create a temporary named result set. </a:t>
            </a:r>
          </a:p>
          <a:p>
            <a:pPr marL="742950" lvl="1" indent="-285750">
              <a:buFont typeface="Wingdings" panose="05000000000000000000" pitchFamily="2" charset="2"/>
              <a:buChar char="Ø"/>
            </a:pPr>
            <a:r>
              <a:rPr lang="en-US" sz="2400" dirty="0">
                <a:cs typeface="Times New Roman" pitchFamily="18" charset="0"/>
              </a:rPr>
              <a:t>In a recursive CTE, result sets of more than one query are combined to populate the CTE.</a:t>
            </a:r>
          </a:p>
          <a:p>
            <a:pPr marL="742950" lvl="1" indent="-285750">
              <a:buFont typeface="Wingdings" panose="05000000000000000000" pitchFamily="2" charset="2"/>
              <a:buChar char="Ø"/>
            </a:pPr>
            <a:r>
              <a:rPr lang="en-US" sz="2400" dirty="0">
                <a:cs typeface="Times New Roman" pitchFamily="18" charset="0"/>
              </a:rPr>
              <a:t>A recursive CTE consists of the following members to produce the required result:</a:t>
            </a:r>
          </a:p>
          <a:p>
            <a:pPr marL="1200150" lvl="2" indent="-285750">
              <a:buFont typeface="Wingdings" panose="05000000000000000000" pitchFamily="2" charset="2"/>
              <a:buChar char="Ø"/>
            </a:pPr>
            <a:r>
              <a:rPr lang="en-US" sz="2400" dirty="0">
                <a:cs typeface="Times New Roman" pitchFamily="18" charset="0"/>
              </a:rPr>
              <a:t>Anchor query</a:t>
            </a:r>
          </a:p>
          <a:p>
            <a:pPr marL="1200150" lvl="2" indent="-285750">
              <a:buFont typeface="Wingdings" panose="05000000000000000000" pitchFamily="2" charset="2"/>
              <a:buChar char="Ø"/>
            </a:pPr>
            <a:r>
              <a:rPr lang="en-US" sz="2400" dirty="0">
                <a:cs typeface="Times New Roman" pitchFamily="18" charset="0"/>
              </a:rPr>
              <a:t>Recursive query</a:t>
            </a:r>
          </a:p>
        </p:txBody>
      </p:sp>
    </p:spTree>
    <p:extLst>
      <p:ext uri="{BB962C8B-B14F-4D97-AF65-F5344CB8AC3E}">
        <p14:creationId xmlns:p14="http://schemas.microsoft.com/office/powerpoint/2010/main" val="2692968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8411" y="164812"/>
            <a:ext cx="4055149" cy="584775"/>
          </a:xfrm>
          <a:prstGeom prst="rect">
            <a:avLst/>
          </a:prstGeom>
        </p:spPr>
        <p:txBody>
          <a:bodyPr wrap="none">
            <a:spAutoFit/>
          </a:bodyPr>
          <a:lstStyle/>
          <a:p>
            <a:r>
              <a:rPr lang="en-US" sz="3200" b="1" dirty="0"/>
              <a:t>Using Set Operators</a:t>
            </a:r>
            <a:endParaRPr lang="en-US" sz="3200" dirty="0"/>
          </a:p>
        </p:txBody>
      </p:sp>
      <p:sp>
        <p:nvSpPr>
          <p:cNvPr id="5" name="Rectangle 4"/>
          <p:cNvSpPr/>
          <p:nvPr/>
        </p:nvSpPr>
        <p:spPr>
          <a:xfrm>
            <a:off x="1295400" y="749587"/>
            <a:ext cx="9829800" cy="1569660"/>
          </a:xfrm>
          <a:prstGeom prst="rect">
            <a:avLst/>
          </a:prstGeom>
        </p:spPr>
        <p:txBody>
          <a:bodyPr wrap="square">
            <a:spAutoFit/>
          </a:bodyPr>
          <a:lstStyle/>
          <a:p>
            <a:pPr marL="342900" indent="-342900">
              <a:buFont typeface="Wingdings" panose="05000000000000000000" pitchFamily="2" charset="2"/>
              <a:buChar char="Ø"/>
            </a:pPr>
            <a:r>
              <a:rPr lang="en-US" sz="2400" dirty="0"/>
              <a:t>Set operators operate on two result sets of queries, comparing complete rows between </a:t>
            </a:r>
            <a:r>
              <a:rPr lang="en-US" sz="2400" dirty="0" smtClean="0"/>
              <a:t>the results</a:t>
            </a:r>
          </a:p>
          <a:p>
            <a:pPr marL="342900" indent="-342900">
              <a:buFont typeface="Wingdings" panose="05000000000000000000" pitchFamily="2" charset="2"/>
              <a:buChar char="Ø"/>
            </a:pPr>
            <a:r>
              <a:rPr lang="en-US" sz="2400" dirty="0"/>
              <a:t>Depending on the result of the comparison and the set operator used, the </a:t>
            </a:r>
            <a:r>
              <a:rPr lang="en-US" sz="2400" dirty="0" smtClean="0"/>
              <a:t>operator determines </a:t>
            </a:r>
            <a:r>
              <a:rPr lang="en-US" sz="2400" dirty="0"/>
              <a:t>whether to return the row or not.</a:t>
            </a:r>
          </a:p>
        </p:txBody>
      </p:sp>
      <p:sp>
        <p:nvSpPr>
          <p:cNvPr id="6" name="Rectangle 5"/>
          <p:cNvSpPr/>
          <p:nvPr/>
        </p:nvSpPr>
        <p:spPr>
          <a:xfrm>
            <a:off x="1473887" y="2343255"/>
            <a:ext cx="6039346" cy="461665"/>
          </a:xfrm>
          <a:prstGeom prst="rect">
            <a:avLst/>
          </a:prstGeom>
        </p:spPr>
        <p:txBody>
          <a:bodyPr wrap="none">
            <a:spAutoFit/>
          </a:bodyPr>
          <a:lstStyle/>
          <a:p>
            <a:r>
              <a:rPr lang="en-US" sz="2400" dirty="0"/>
              <a:t>T-SQL supports </a:t>
            </a:r>
            <a:r>
              <a:rPr lang="en-US" sz="2400" dirty="0" smtClean="0"/>
              <a:t>the following set </a:t>
            </a:r>
            <a:r>
              <a:rPr lang="en-US" sz="2400" dirty="0"/>
              <a:t>operators</a:t>
            </a:r>
          </a:p>
        </p:txBody>
      </p:sp>
      <p:sp>
        <p:nvSpPr>
          <p:cNvPr id="7" name="Rectangle 6"/>
          <p:cNvSpPr/>
          <p:nvPr/>
        </p:nvSpPr>
        <p:spPr>
          <a:xfrm>
            <a:off x="1789134" y="2895600"/>
            <a:ext cx="6172200" cy="1938992"/>
          </a:xfrm>
          <a:prstGeom prst="rect">
            <a:avLst/>
          </a:prstGeom>
        </p:spPr>
        <p:txBody>
          <a:bodyPr>
            <a:spAutoFit/>
          </a:bodyPr>
          <a:lstStyle/>
          <a:p>
            <a:pPr marL="285750" indent="-285750">
              <a:buFont typeface="Wingdings" panose="05000000000000000000" pitchFamily="2" charset="2"/>
              <a:buChar char="Ø"/>
            </a:pPr>
            <a:r>
              <a:rPr lang="en-US" sz="2400" dirty="0" smtClean="0"/>
              <a:t>UNION</a:t>
            </a:r>
            <a:endParaRPr lang="en-US" sz="2400" dirty="0"/>
          </a:p>
          <a:p>
            <a:pPr marL="285750" indent="-285750">
              <a:buFont typeface="Wingdings" panose="05000000000000000000" pitchFamily="2" charset="2"/>
              <a:buChar char="Ø"/>
            </a:pPr>
            <a:r>
              <a:rPr lang="en-US" sz="2400" dirty="0" smtClean="0"/>
              <a:t>INTERSECT</a:t>
            </a:r>
          </a:p>
          <a:p>
            <a:pPr marL="285750" indent="-285750">
              <a:buFont typeface="Wingdings" panose="05000000000000000000" pitchFamily="2" charset="2"/>
              <a:buChar char="Ø"/>
            </a:pPr>
            <a:r>
              <a:rPr lang="en-US" sz="2400" dirty="0" smtClean="0"/>
              <a:t>EXCEPT</a:t>
            </a:r>
          </a:p>
          <a:p>
            <a:r>
              <a:rPr lang="en-US" sz="2400" dirty="0" smtClean="0"/>
              <a:t>It </a:t>
            </a:r>
            <a:r>
              <a:rPr lang="en-US" sz="2400" dirty="0"/>
              <a:t>also supports one multiset </a:t>
            </a:r>
            <a:r>
              <a:rPr lang="en-US" sz="2400" dirty="0" smtClean="0"/>
              <a:t>operator</a:t>
            </a:r>
          </a:p>
          <a:p>
            <a:pPr marL="285750" indent="-285750">
              <a:buFont typeface="Wingdings" panose="05000000000000000000" pitchFamily="2" charset="2"/>
              <a:buChar char="Ø"/>
            </a:pPr>
            <a:r>
              <a:rPr lang="en-US" sz="2400" dirty="0" smtClean="0"/>
              <a:t>UNION </a:t>
            </a:r>
            <a:r>
              <a:rPr lang="en-US" sz="2400" dirty="0"/>
              <a:t>ALL.</a:t>
            </a:r>
          </a:p>
        </p:txBody>
      </p:sp>
      <p:sp>
        <p:nvSpPr>
          <p:cNvPr id="9" name="Rounded Rectangle 8"/>
          <p:cNvSpPr/>
          <p:nvPr/>
        </p:nvSpPr>
        <p:spPr bwMode="auto">
          <a:xfrm>
            <a:off x="685800" y="5132286"/>
            <a:ext cx="5638799" cy="1497114"/>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 name="AutoShape 25"/>
          <p:cNvSpPr>
            <a:spLocks noChangeArrowheads="1"/>
          </p:cNvSpPr>
          <p:nvPr/>
        </p:nvSpPr>
        <p:spPr bwMode="auto">
          <a:xfrm>
            <a:off x="689976" y="4841414"/>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Syntax</a:t>
            </a:r>
            <a:endParaRPr lang="en-GB" b="1" dirty="0">
              <a:solidFill>
                <a:schemeClr val="bg1"/>
              </a:solidFill>
              <a:cs typeface="Arial" charset="0"/>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334000"/>
            <a:ext cx="3810000" cy="1077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290152" y="4448249"/>
            <a:ext cx="6172200" cy="923330"/>
          </a:xfrm>
          <a:prstGeom prst="rect">
            <a:avLst/>
          </a:prstGeom>
        </p:spPr>
        <p:txBody>
          <a:bodyPr>
            <a:spAutoFit/>
          </a:bodyPr>
          <a:lstStyle/>
          <a:p>
            <a:r>
              <a:rPr lang="en-US" dirty="0"/>
              <a:t>The number of columns in the two queries needs to be the same, and corresponding</a:t>
            </a:r>
          </a:p>
          <a:p>
            <a:r>
              <a:rPr lang="en-US" dirty="0"/>
              <a:t>columns need to have compatible types.</a:t>
            </a:r>
          </a:p>
        </p:txBody>
      </p:sp>
    </p:spTree>
    <p:extLst>
      <p:ext uri="{BB962C8B-B14F-4D97-AF65-F5344CB8AC3E}">
        <p14:creationId xmlns:p14="http://schemas.microsoft.com/office/powerpoint/2010/main" val="36529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8411" y="164812"/>
            <a:ext cx="5640518" cy="584775"/>
          </a:xfrm>
          <a:prstGeom prst="rect">
            <a:avLst/>
          </a:prstGeom>
        </p:spPr>
        <p:txBody>
          <a:bodyPr wrap="none">
            <a:spAutoFit/>
          </a:bodyPr>
          <a:lstStyle/>
          <a:p>
            <a:r>
              <a:rPr lang="en-US" sz="3200" b="1" dirty="0"/>
              <a:t>Using Set </a:t>
            </a:r>
            <a:r>
              <a:rPr lang="en-US" sz="3200" b="1" dirty="0" smtClean="0"/>
              <a:t>Operators(Contd.)</a:t>
            </a:r>
            <a:endParaRPr lang="en-US" sz="3200" dirty="0"/>
          </a:p>
        </p:txBody>
      </p:sp>
      <p:sp>
        <p:nvSpPr>
          <p:cNvPr id="6" name="Rectangle 5"/>
          <p:cNvSpPr/>
          <p:nvPr/>
        </p:nvSpPr>
        <p:spPr>
          <a:xfrm>
            <a:off x="685800" y="1066800"/>
            <a:ext cx="1518364" cy="830997"/>
          </a:xfrm>
          <a:prstGeom prst="rect">
            <a:avLst/>
          </a:prstGeom>
        </p:spPr>
        <p:txBody>
          <a:bodyPr wrap="none">
            <a:spAutoFit/>
          </a:bodyPr>
          <a:lstStyle/>
          <a:p>
            <a:pPr marL="342900" indent="-342900">
              <a:buFont typeface="Wingdings" panose="05000000000000000000" pitchFamily="2" charset="2"/>
              <a:buChar char="Ø"/>
            </a:pPr>
            <a:r>
              <a:rPr lang="en-US" sz="2400" dirty="0" smtClean="0"/>
              <a:t>UNION</a:t>
            </a:r>
          </a:p>
          <a:p>
            <a:endParaRPr lang="en-US" sz="2400" dirty="0"/>
          </a:p>
        </p:txBody>
      </p:sp>
      <p:sp>
        <p:nvSpPr>
          <p:cNvPr id="7" name="Rectangle 6"/>
          <p:cNvSpPr/>
          <p:nvPr/>
        </p:nvSpPr>
        <p:spPr>
          <a:xfrm>
            <a:off x="1626941" y="1752600"/>
            <a:ext cx="10039480" cy="707886"/>
          </a:xfrm>
          <a:prstGeom prst="rect">
            <a:avLst/>
          </a:prstGeom>
        </p:spPr>
        <p:txBody>
          <a:bodyPr wrap="none">
            <a:spAutoFit/>
          </a:bodyPr>
          <a:lstStyle/>
          <a:p>
            <a:pPr marL="342900" indent="-342900">
              <a:buFont typeface="Wingdings" panose="05000000000000000000" pitchFamily="2" charset="2"/>
              <a:buChar char="Ø"/>
            </a:pPr>
            <a:r>
              <a:rPr lang="en-US" sz="2000" dirty="0" smtClean="0"/>
              <a:t>Unifies </a:t>
            </a:r>
            <a:r>
              <a:rPr lang="en-US" sz="2000" dirty="0"/>
              <a:t>the results of the two input </a:t>
            </a:r>
            <a:r>
              <a:rPr lang="en-US" sz="2000" dirty="0" smtClean="0"/>
              <a:t>queries.</a:t>
            </a:r>
          </a:p>
          <a:p>
            <a:pPr marL="342900" indent="-342900">
              <a:buFont typeface="Wingdings" panose="05000000000000000000" pitchFamily="2" charset="2"/>
              <a:buChar char="Ø"/>
            </a:pPr>
            <a:r>
              <a:rPr lang="en-US" sz="2000" dirty="0" smtClean="0"/>
              <a:t>It has </a:t>
            </a:r>
            <a:r>
              <a:rPr lang="en-US" sz="2000" dirty="0"/>
              <a:t>an implied DISTINCT property, meaning that it does not return duplicate </a:t>
            </a:r>
            <a:r>
              <a:rPr lang="en-US" sz="2000" dirty="0" smtClean="0"/>
              <a:t>rows.</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2537984"/>
            <a:ext cx="2196556" cy="1388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bwMode="auto">
          <a:xfrm>
            <a:off x="709409" y="4473373"/>
            <a:ext cx="5697928" cy="1737784"/>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AutoShape 25"/>
          <p:cNvSpPr>
            <a:spLocks noChangeArrowheads="1"/>
          </p:cNvSpPr>
          <p:nvPr/>
        </p:nvSpPr>
        <p:spPr bwMode="auto">
          <a:xfrm>
            <a:off x="713585" y="4182501"/>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Example</a:t>
            </a:r>
            <a:endParaRPr lang="en-GB" b="1" dirty="0">
              <a:solidFill>
                <a:schemeClr val="bg1"/>
              </a:solidFill>
              <a:cs typeface="Arial"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562" y="4626712"/>
            <a:ext cx="3770238" cy="131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646681" y="5029200"/>
            <a:ext cx="5019740" cy="646331"/>
          </a:xfrm>
          <a:prstGeom prst="rect">
            <a:avLst/>
          </a:prstGeom>
        </p:spPr>
        <p:txBody>
          <a:bodyPr wrap="square">
            <a:spAutoFit/>
          </a:bodyPr>
          <a:lstStyle/>
          <a:p>
            <a:r>
              <a:rPr lang="en-US" b="1" dirty="0"/>
              <a:t>R</a:t>
            </a:r>
            <a:r>
              <a:rPr lang="en-US" b="1" dirty="0" smtClean="0"/>
              <a:t>eturns </a:t>
            </a:r>
            <a:r>
              <a:rPr lang="en-US" b="1" dirty="0"/>
              <a:t>locations </a:t>
            </a:r>
            <a:r>
              <a:rPr lang="en-US" b="1" dirty="0" smtClean="0"/>
              <a:t>that are </a:t>
            </a:r>
            <a:r>
              <a:rPr lang="en-US" b="1" dirty="0"/>
              <a:t>employee locations or customer locations or both.</a:t>
            </a:r>
          </a:p>
        </p:txBody>
      </p:sp>
    </p:spTree>
    <p:extLst>
      <p:ext uri="{BB962C8B-B14F-4D97-AF65-F5344CB8AC3E}">
        <p14:creationId xmlns:p14="http://schemas.microsoft.com/office/powerpoint/2010/main" val="138454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8411" y="457199"/>
            <a:ext cx="5640518" cy="584775"/>
          </a:xfrm>
          <a:prstGeom prst="rect">
            <a:avLst/>
          </a:prstGeom>
        </p:spPr>
        <p:txBody>
          <a:bodyPr wrap="none">
            <a:spAutoFit/>
          </a:bodyPr>
          <a:lstStyle/>
          <a:p>
            <a:r>
              <a:rPr lang="en-US" sz="3200" b="1" dirty="0"/>
              <a:t>Using Set </a:t>
            </a:r>
            <a:r>
              <a:rPr lang="en-US" sz="3200" b="1" dirty="0" smtClean="0"/>
              <a:t>Operators(Contd.)</a:t>
            </a:r>
            <a:endParaRPr lang="en-US" sz="3200" dirty="0"/>
          </a:p>
        </p:txBody>
      </p:sp>
      <p:sp>
        <p:nvSpPr>
          <p:cNvPr id="6" name="TextBox 5"/>
          <p:cNvSpPr txBox="1"/>
          <p:nvPr/>
        </p:nvSpPr>
        <p:spPr>
          <a:xfrm>
            <a:off x="1659899" y="1905000"/>
            <a:ext cx="8550901"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a:t>
            </a:r>
            <a:r>
              <a:rPr lang="en-US" sz="2000" dirty="0" smtClean="0"/>
              <a:t>UNION ALL </a:t>
            </a:r>
            <a:r>
              <a:rPr lang="en-US" sz="2000" dirty="0"/>
              <a:t>operator unifies the results of the two input </a:t>
            </a:r>
            <a:r>
              <a:rPr lang="en-US" sz="2000" dirty="0" smtClean="0"/>
              <a:t>queries.</a:t>
            </a:r>
          </a:p>
          <a:p>
            <a:pPr marL="342900" indent="-342900">
              <a:buFont typeface="Wingdings" panose="05000000000000000000" pitchFamily="2" charset="2"/>
              <a:buChar char="Ø"/>
            </a:pPr>
            <a:r>
              <a:rPr lang="en-US" sz="2000" dirty="0" smtClean="0">
                <a:gradFill>
                  <a:gsLst>
                    <a:gs pos="0">
                      <a:schemeClr val="tx1"/>
                    </a:gs>
                    <a:gs pos="100000">
                      <a:schemeClr val="tx1"/>
                    </a:gs>
                  </a:gsLst>
                  <a:lin ang="5400000" scaled="0"/>
                </a:gradFill>
              </a:rPr>
              <a:t>It will not eliminate duplicate rows</a:t>
            </a:r>
          </a:p>
        </p:txBody>
      </p:sp>
      <p:sp>
        <p:nvSpPr>
          <p:cNvPr id="7" name="TextBox 6"/>
          <p:cNvSpPr txBox="1"/>
          <p:nvPr/>
        </p:nvSpPr>
        <p:spPr>
          <a:xfrm>
            <a:off x="838200" y="1295400"/>
            <a:ext cx="2420470"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gradFill>
                  <a:gsLst>
                    <a:gs pos="0">
                      <a:schemeClr val="tx1"/>
                    </a:gs>
                    <a:gs pos="100000">
                      <a:schemeClr val="tx1"/>
                    </a:gs>
                  </a:gsLst>
                  <a:lin ang="5400000" scaled="0"/>
                </a:gradFill>
              </a:rPr>
              <a:t>UNION ALL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903758"/>
            <a:ext cx="2362200" cy="1315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bwMode="auto">
          <a:xfrm>
            <a:off x="658261" y="4815930"/>
            <a:ext cx="5697928" cy="173727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 name="AutoShape 25"/>
          <p:cNvSpPr>
            <a:spLocks noChangeArrowheads="1"/>
          </p:cNvSpPr>
          <p:nvPr/>
        </p:nvSpPr>
        <p:spPr bwMode="auto">
          <a:xfrm>
            <a:off x="662437" y="4525058"/>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Example</a:t>
            </a:r>
            <a:endParaRPr lang="en-GB" b="1" dirty="0">
              <a:solidFill>
                <a:schemeClr val="bg1"/>
              </a:solidFill>
              <a:cs typeface="Arial"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566" y="5079555"/>
            <a:ext cx="4131434" cy="1307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95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8411" y="457199"/>
            <a:ext cx="5640518" cy="584775"/>
          </a:xfrm>
          <a:prstGeom prst="rect">
            <a:avLst/>
          </a:prstGeom>
        </p:spPr>
        <p:txBody>
          <a:bodyPr wrap="none">
            <a:spAutoFit/>
          </a:bodyPr>
          <a:lstStyle/>
          <a:p>
            <a:r>
              <a:rPr lang="en-US" sz="3200" b="1" dirty="0"/>
              <a:t>Using Set </a:t>
            </a:r>
            <a:r>
              <a:rPr lang="en-US" sz="3200" b="1" dirty="0" smtClean="0"/>
              <a:t>Operators(Contd.)</a:t>
            </a:r>
            <a:endParaRPr lang="en-US" sz="3200" dirty="0"/>
          </a:p>
        </p:txBody>
      </p:sp>
      <p:sp>
        <p:nvSpPr>
          <p:cNvPr id="3" name="Rectangle 2"/>
          <p:cNvSpPr/>
          <p:nvPr/>
        </p:nvSpPr>
        <p:spPr>
          <a:xfrm>
            <a:off x="685800" y="1295400"/>
            <a:ext cx="2204450" cy="523220"/>
          </a:xfrm>
          <a:prstGeom prst="rect">
            <a:avLst/>
          </a:prstGeom>
        </p:spPr>
        <p:txBody>
          <a:bodyPr wrap="none">
            <a:spAutoFit/>
          </a:bodyPr>
          <a:lstStyle/>
          <a:p>
            <a:pPr marL="285750" indent="-285750">
              <a:buFont typeface="Wingdings" panose="05000000000000000000" pitchFamily="2" charset="2"/>
              <a:buChar char="Ø"/>
            </a:pPr>
            <a:r>
              <a:rPr lang="en-US" sz="2800" dirty="0"/>
              <a:t>INTERSECT</a:t>
            </a:r>
          </a:p>
        </p:txBody>
      </p:sp>
      <p:sp>
        <p:nvSpPr>
          <p:cNvPr id="4" name="TextBox 3"/>
          <p:cNvSpPr txBox="1"/>
          <p:nvPr/>
        </p:nvSpPr>
        <p:spPr>
          <a:xfrm>
            <a:off x="1371600" y="1981200"/>
            <a:ext cx="8458200"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smtClean="0"/>
              <a:t>It returns </a:t>
            </a:r>
            <a:r>
              <a:rPr lang="en-US" sz="2000" dirty="0"/>
              <a:t>only distinct rows that are common to both sets</a:t>
            </a:r>
            <a:r>
              <a:rPr lang="en-US" sz="2000" dirty="0" smtClean="0"/>
              <a:t>.</a:t>
            </a:r>
          </a:p>
          <a:p>
            <a:pPr marL="342900" indent="-342900">
              <a:buFont typeface="Wingdings" panose="05000000000000000000" pitchFamily="2" charset="2"/>
              <a:buChar char="Ø"/>
            </a:pPr>
            <a:r>
              <a:rPr lang="en-US" sz="2000" dirty="0" smtClean="0">
                <a:solidFill>
                  <a:schemeClr val="tx1">
                    <a:lumMod val="95000"/>
                  </a:schemeClr>
                </a:solidFill>
                <a:latin typeface="Arial" charset="0"/>
                <a:cs typeface="Times New Roman" pitchFamily="18" charset="0"/>
              </a:rPr>
              <a:t>If </a:t>
            </a:r>
            <a:r>
              <a:rPr lang="en-US" sz="2000" dirty="0">
                <a:solidFill>
                  <a:schemeClr val="tx1">
                    <a:lumMod val="95000"/>
                  </a:schemeClr>
                </a:solidFill>
                <a:latin typeface="Arial" charset="0"/>
                <a:cs typeface="Times New Roman" pitchFamily="18" charset="0"/>
              </a:rPr>
              <a:t>the common rows are not found, then NULL value is returned</a:t>
            </a:r>
            <a:endParaRPr lang="en-US" sz="2000" dirty="0" smtClean="0">
              <a:solidFill>
                <a:schemeClr val="tx1">
                  <a:lumMod val="9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801738"/>
            <a:ext cx="2209800" cy="1274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bwMode="auto">
          <a:xfrm>
            <a:off x="658261" y="4815929"/>
            <a:ext cx="5697928" cy="1911813"/>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utoShape 25"/>
          <p:cNvSpPr>
            <a:spLocks noChangeArrowheads="1"/>
          </p:cNvSpPr>
          <p:nvPr/>
        </p:nvSpPr>
        <p:spPr bwMode="auto">
          <a:xfrm>
            <a:off x="662437" y="4525058"/>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Example</a:t>
            </a:r>
            <a:endParaRPr lang="en-GB" b="1" dirty="0">
              <a:solidFill>
                <a:schemeClr val="bg1"/>
              </a:solidFill>
              <a:cs typeface="Arial" charset="0"/>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022" y="5004423"/>
            <a:ext cx="4700978" cy="1458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629400" y="5322124"/>
            <a:ext cx="5029200" cy="646331"/>
          </a:xfrm>
          <a:prstGeom prst="rect">
            <a:avLst/>
          </a:prstGeom>
        </p:spPr>
        <p:txBody>
          <a:bodyPr wrap="square">
            <a:spAutoFit/>
          </a:bodyPr>
          <a:lstStyle/>
          <a:p>
            <a:r>
              <a:rPr lang="en-US" b="1" dirty="0" smtClean="0"/>
              <a:t>Return </a:t>
            </a:r>
            <a:r>
              <a:rPr lang="en-US" b="1" dirty="0"/>
              <a:t>distinct </a:t>
            </a:r>
            <a:r>
              <a:rPr lang="en-US" b="1" dirty="0" smtClean="0"/>
              <a:t>locations that </a:t>
            </a:r>
            <a:r>
              <a:rPr lang="en-US" b="1" dirty="0"/>
              <a:t>are both employee and customer locations</a:t>
            </a:r>
          </a:p>
        </p:txBody>
      </p:sp>
    </p:spTree>
    <p:extLst>
      <p:ext uri="{BB962C8B-B14F-4D97-AF65-F5344CB8AC3E}">
        <p14:creationId xmlns:p14="http://schemas.microsoft.com/office/powerpoint/2010/main" val="2253244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1546577" cy="461665"/>
          </a:xfrm>
          <a:prstGeom prst="rect">
            <a:avLst/>
          </a:prstGeom>
        </p:spPr>
        <p:txBody>
          <a:bodyPr wrap="none">
            <a:spAutoFit/>
          </a:bodyPr>
          <a:lstStyle/>
          <a:p>
            <a:pPr marL="342900" indent="-342900">
              <a:buFont typeface="Wingdings" panose="05000000000000000000" pitchFamily="2" charset="2"/>
              <a:buChar char="Ø"/>
            </a:pPr>
            <a:r>
              <a:rPr lang="en-US" sz="2400" dirty="0"/>
              <a:t>EXCEPT</a:t>
            </a:r>
          </a:p>
        </p:txBody>
      </p:sp>
      <p:sp>
        <p:nvSpPr>
          <p:cNvPr id="3" name="Rectangle 2"/>
          <p:cNvSpPr/>
          <p:nvPr/>
        </p:nvSpPr>
        <p:spPr>
          <a:xfrm>
            <a:off x="438411" y="457199"/>
            <a:ext cx="5640518" cy="584775"/>
          </a:xfrm>
          <a:prstGeom prst="rect">
            <a:avLst/>
          </a:prstGeom>
        </p:spPr>
        <p:txBody>
          <a:bodyPr wrap="none">
            <a:spAutoFit/>
          </a:bodyPr>
          <a:lstStyle/>
          <a:p>
            <a:r>
              <a:rPr lang="en-US" sz="3200" b="1" dirty="0"/>
              <a:t>Using Set </a:t>
            </a:r>
            <a:r>
              <a:rPr lang="en-US" sz="3200" b="1" dirty="0" smtClean="0"/>
              <a:t>Operators(Contd.)</a:t>
            </a:r>
            <a:endParaRPr lang="en-US" sz="3200" dirty="0"/>
          </a:p>
        </p:txBody>
      </p:sp>
      <p:sp>
        <p:nvSpPr>
          <p:cNvPr id="4" name="TextBox 3"/>
          <p:cNvSpPr txBox="1"/>
          <p:nvPr/>
        </p:nvSpPr>
        <p:spPr>
          <a:xfrm>
            <a:off x="1382888" y="1828800"/>
            <a:ext cx="8065912"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EXCEPT operator performs set </a:t>
            </a:r>
            <a:r>
              <a:rPr lang="en-US" sz="2000" dirty="0" smtClean="0"/>
              <a:t>difference</a:t>
            </a:r>
          </a:p>
          <a:p>
            <a:pPr marL="342900" indent="-342900">
              <a:buFont typeface="Wingdings" panose="05000000000000000000" pitchFamily="2" charset="2"/>
              <a:buChar char="Ø"/>
            </a:pPr>
            <a:r>
              <a:rPr lang="en-US" sz="2000" dirty="0"/>
              <a:t>It returns distinct rows that appear in the </a:t>
            </a:r>
            <a:r>
              <a:rPr lang="en-US" sz="2000" dirty="0" smtClean="0"/>
              <a:t>first query </a:t>
            </a:r>
            <a:r>
              <a:rPr lang="en-US" sz="2000" dirty="0"/>
              <a:t>but not the second.</a:t>
            </a:r>
            <a:endParaRPr lang="en-US" sz="2000" dirty="0" smtClean="0">
              <a:gradFill>
                <a:gsLst>
                  <a:gs pos="0">
                    <a:schemeClr val="tx1"/>
                  </a:gs>
                  <a:gs pos="100000">
                    <a:schemeClr val="tx1"/>
                  </a:gs>
                </a:gsLst>
                <a:lin ang="5400000" scaled="0"/>
              </a:gra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44464"/>
            <a:ext cx="2286000" cy="1413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658261" y="4815930"/>
            <a:ext cx="5697928" cy="204207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25"/>
          <p:cNvSpPr>
            <a:spLocks noChangeArrowheads="1"/>
          </p:cNvSpPr>
          <p:nvPr/>
        </p:nvSpPr>
        <p:spPr bwMode="auto">
          <a:xfrm>
            <a:off x="662437" y="4525058"/>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Example</a:t>
            </a:r>
            <a:endParaRPr lang="en-GB" b="1" dirty="0">
              <a:solidFill>
                <a:schemeClr val="bg1"/>
              </a:solidFill>
              <a:cs typeface="Arial"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7" y="5029200"/>
            <a:ext cx="4157663"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477000" y="5323299"/>
            <a:ext cx="6172200" cy="646331"/>
          </a:xfrm>
          <a:prstGeom prst="rect">
            <a:avLst/>
          </a:prstGeom>
        </p:spPr>
        <p:txBody>
          <a:bodyPr>
            <a:spAutoFit/>
          </a:bodyPr>
          <a:lstStyle/>
          <a:p>
            <a:r>
              <a:rPr lang="en-US" b="1" dirty="0"/>
              <a:t>query returns locations that are employee</a:t>
            </a:r>
          </a:p>
          <a:p>
            <a:r>
              <a:rPr lang="en-US" b="1" dirty="0"/>
              <a:t>locations but not customer locations.</a:t>
            </a:r>
          </a:p>
        </p:txBody>
      </p:sp>
    </p:spTree>
    <p:extLst>
      <p:ext uri="{BB962C8B-B14F-4D97-AF65-F5344CB8AC3E}">
        <p14:creationId xmlns:p14="http://schemas.microsoft.com/office/powerpoint/2010/main" val="3050754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400"/>
            <a:ext cx="8305800" cy="1015663"/>
          </a:xfrm>
          <a:prstGeom prst="rect">
            <a:avLst/>
          </a:prstGeom>
        </p:spPr>
        <p:txBody>
          <a:bodyPr wrap="square">
            <a:spAutoFit/>
          </a:bodyPr>
          <a:lstStyle/>
          <a:p>
            <a:pPr marL="285750" indent="-285750">
              <a:buFont typeface="Wingdings" panose="05000000000000000000" pitchFamily="2" charset="2"/>
              <a:buChar char="Ø"/>
            </a:pPr>
            <a:r>
              <a:rPr lang="en-US" sz="2400" dirty="0"/>
              <a:t>S</a:t>
            </a:r>
            <a:r>
              <a:rPr lang="en-US" sz="2400" dirty="0" smtClean="0"/>
              <a:t>et </a:t>
            </a:r>
            <a:r>
              <a:rPr lang="en-US" sz="2400" dirty="0"/>
              <a:t>operators have precedence: </a:t>
            </a:r>
            <a:endParaRPr lang="en-US" sz="2400" dirty="0" smtClean="0"/>
          </a:p>
          <a:p>
            <a:r>
              <a:rPr lang="en-US" dirty="0" smtClean="0"/>
              <a:t>                       INTERSECT </a:t>
            </a:r>
            <a:r>
              <a:rPr lang="en-US" dirty="0"/>
              <a:t>precedes UNION and EXCEPT, and</a:t>
            </a:r>
          </a:p>
          <a:p>
            <a:r>
              <a:rPr lang="en-US" dirty="0" smtClean="0"/>
              <a:t>                       UNION </a:t>
            </a:r>
            <a:r>
              <a:rPr lang="en-US" dirty="0"/>
              <a:t>and EXCEPT are considered equal</a:t>
            </a:r>
          </a:p>
        </p:txBody>
      </p:sp>
      <p:sp>
        <p:nvSpPr>
          <p:cNvPr id="3" name="Rectangle 2"/>
          <p:cNvSpPr/>
          <p:nvPr/>
        </p:nvSpPr>
        <p:spPr>
          <a:xfrm>
            <a:off x="457200" y="457200"/>
            <a:ext cx="5640518" cy="584775"/>
          </a:xfrm>
          <a:prstGeom prst="rect">
            <a:avLst/>
          </a:prstGeom>
        </p:spPr>
        <p:txBody>
          <a:bodyPr wrap="none">
            <a:spAutoFit/>
          </a:bodyPr>
          <a:lstStyle/>
          <a:p>
            <a:r>
              <a:rPr lang="en-US" sz="3200" b="1" dirty="0"/>
              <a:t>Using Set </a:t>
            </a:r>
            <a:r>
              <a:rPr lang="en-US" sz="3200" b="1" dirty="0" smtClean="0"/>
              <a:t>Operators(Contd.)</a:t>
            </a:r>
            <a:endParaRPr lang="en-US" sz="3200" dirty="0"/>
          </a:p>
        </p:txBody>
      </p:sp>
      <p:sp>
        <p:nvSpPr>
          <p:cNvPr id="4" name="Rectangle 3"/>
          <p:cNvSpPr/>
          <p:nvPr/>
        </p:nvSpPr>
        <p:spPr>
          <a:xfrm>
            <a:off x="921047" y="2514600"/>
            <a:ext cx="4379532" cy="400110"/>
          </a:xfrm>
          <a:prstGeom prst="rect">
            <a:avLst/>
          </a:prstGeom>
        </p:spPr>
        <p:txBody>
          <a:bodyPr wrap="none">
            <a:spAutoFit/>
          </a:bodyPr>
          <a:lstStyle/>
          <a:p>
            <a:pPr marL="342900" indent="-342900">
              <a:buFont typeface="Wingdings" panose="05000000000000000000" pitchFamily="2" charset="2"/>
              <a:buChar char="Ø"/>
            </a:pPr>
            <a:r>
              <a:rPr lang="en-US" sz="2000" dirty="0"/>
              <a:t>Consider</a:t>
            </a:r>
            <a:r>
              <a:rPr lang="en-US" dirty="0"/>
              <a:t> the following set operators.</a:t>
            </a:r>
          </a:p>
        </p:txBody>
      </p:sp>
      <p:sp>
        <p:nvSpPr>
          <p:cNvPr id="6" name="Rounded Rectangle 5"/>
          <p:cNvSpPr/>
          <p:nvPr/>
        </p:nvSpPr>
        <p:spPr bwMode="auto">
          <a:xfrm>
            <a:off x="921047" y="3403365"/>
            <a:ext cx="5697928" cy="748166"/>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25"/>
          <p:cNvSpPr>
            <a:spLocks noChangeArrowheads="1"/>
          </p:cNvSpPr>
          <p:nvPr/>
        </p:nvSpPr>
        <p:spPr bwMode="auto">
          <a:xfrm>
            <a:off x="921047" y="3188055"/>
            <a:ext cx="2104549" cy="21531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Example</a:t>
            </a:r>
            <a:endParaRPr lang="en-GB" b="1" dirty="0">
              <a:solidFill>
                <a:schemeClr val="bg1"/>
              </a:solidFill>
              <a:cs typeface="Arial"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502141"/>
            <a:ext cx="4724400" cy="576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43000" y="4267200"/>
            <a:ext cx="8763000" cy="646331"/>
          </a:xfrm>
          <a:prstGeom prst="rect">
            <a:avLst/>
          </a:prstGeom>
        </p:spPr>
        <p:txBody>
          <a:bodyPr wrap="square">
            <a:spAutoFit/>
          </a:bodyPr>
          <a:lstStyle/>
          <a:p>
            <a:r>
              <a:rPr lang="en-US" dirty="0"/>
              <a:t>First, the intersection between query 2 and query 3 takes place, and then a union </a:t>
            </a:r>
            <a:r>
              <a:rPr lang="en-US" dirty="0" smtClean="0"/>
              <a:t>between the </a:t>
            </a:r>
            <a:r>
              <a:rPr lang="en-US" dirty="0"/>
              <a:t>result of the intersection and query 1</a:t>
            </a:r>
          </a:p>
        </p:txBody>
      </p:sp>
      <p:sp>
        <p:nvSpPr>
          <p:cNvPr id="9" name="Rectangle 8"/>
          <p:cNvSpPr/>
          <p:nvPr/>
        </p:nvSpPr>
        <p:spPr>
          <a:xfrm>
            <a:off x="883772" y="5029200"/>
            <a:ext cx="6061018" cy="369332"/>
          </a:xfrm>
          <a:prstGeom prst="rect">
            <a:avLst/>
          </a:prstGeom>
        </p:spPr>
        <p:txBody>
          <a:bodyPr wrap="none">
            <a:spAutoFit/>
          </a:bodyPr>
          <a:lstStyle/>
          <a:p>
            <a:pPr marL="285750" indent="-285750">
              <a:buFont typeface="Wingdings" panose="05000000000000000000" pitchFamily="2" charset="2"/>
              <a:buChar char="Ø"/>
            </a:pPr>
            <a:r>
              <a:rPr lang="en-US" dirty="0"/>
              <a:t>You can always force precedence by using parentheses.</a:t>
            </a:r>
          </a:p>
        </p:txBody>
      </p:sp>
      <p:sp>
        <p:nvSpPr>
          <p:cNvPr id="13" name="Rounded Rectangle 12"/>
          <p:cNvSpPr/>
          <p:nvPr/>
        </p:nvSpPr>
        <p:spPr bwMode="auto">
          <a:xfrm>
            <a:off x="879597" y="5864559"/>
            <a:ext cx="5697928" cy="76506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 name="AutoShape 25"/>
          <p:cNvSpPr>
            <a:spLocks noChangeArrowheads="1"/>
          </p:cNvSpPr>
          <p:nvPr/>
        </p:nvSpPr>
        <p:spPr bwMode="auto">
          <a:xfrm>
            <a:off x="879597" y="5649249"/>
            <a:ext cx="2104549" cy="21531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Example</a:t>
            </a:r>
            <a:endParaRPr lang="en-GB" b="1" dirty="0">
              <a:solidFill>
                <a:schemeClr val="bg1"/>
              </a:solidFill>
              <a:cs typeface="Arial"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5994560"/>
            <a:ext cx="4143375" cy="505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2889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3320974" cy="584775"/>
          </a:xfrm>
          <a:prstGeom prst="rect">
            <a:avLst/>
          </a:prstGeom>
        </p:spPr>
        <p:txBody>
          <a:bodyPr wrap="none">
            <a:spAutoFit/>
          </a:bodyPr>
          <a:lstStyle/>
          <a:p>
            <a:r>
              <a:rPr lang="en-US" sz="3200" dirty="0"/>
              <a:t>Table Expressions</a:t>
            </a:r>
          </a:p>
        </p:txBody>
      </p:sp>
      <p:sp>
        <p:nvSpPr>
          <p:cNvPr id="3" name="TextBox 2"/>
          <p:cNvSpPr txBox="1"/>
          <p:nvPr/>
        </p:nvSpPr>
        <p:spPr>
          <a:xfrm>
            <a:off x="609600" y="1143000"/>
            <a:ext cx="9220200"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i="1" dirty="0"/>
              <a:t>Table expressions </a:t>
            </a:r>
            <a:r>
              <a:rPr lang="en-US" sz="2400" dirty="0"/>
              <a:t>are named </a:t>
            </a:r>
            <a:r>
              <a:rPr lang="en-US" sz="2400" dirty="0" smtClean="0"/>
              <a:t>queries</a:t>
            </a:r>
          </a:p>
          <a:p>
            <a:pPr marL="342900" indent="-342900">
              <a:buFont typeface="Wingdings" panose="05000000000000000000" pitchFamily="2" charset="2"/>
              <a:buChar char="Ø"/>
            </a:pPr>
            <a:r>
              <a:rPr lang="en-US" sz="2400" dirty="0"/>
              <a:t>You write an inner query that returns a relational </a:t>
            </a:r>
            <a:r>
              <a:rPr lang="en-US" sz="2400" dirty="0" smtClean="0"/>
              <a:t>result set</a:t>
            </a:r>
            <a:r>
              <a:rPr lang="en-US" sz="2400" dirty="0"/>
              <a:t>, name it, and query it from an outer </a:t>
            </a:r>
            <a:r>
              <a:rPr lang="en-US" sz="2400" dirty="0" smtClean="0"/>
              <a:t>query</a:t>
            </a:r>
          </a:p>
          <a:p>
            <a:pPr marL="342900" indent="-342900">
              <a:buFont typeface="Wingdings" panose="05000000000000000000" pitchFamily="2" charset="2"/>
              <a:buChar char="Ø"/>
            </a:pPr>
            <a:endParaRPr lang="en-US" sz="2400" dirty="0" smtClean="0"/>
          </a:p>
          <a:p>
            <a:endParaRPr lang="en-US" sz="2400" dirty="0" smtClean="0"/>
          </a:p>
          <a:p>
            <a:pPr marL="342900" indent="-342900">
              <a:buFont typeface="Wingdings" panose="05000000000000000000" pitchFamily="2" charset="2"/>
              <a:buChar char="Ø"/>
            </a:pPr>
            <a:r>
              <a:rPr lang="en-US" sz="2400" dirty="0" smtClean="0"/>
              <a:t>T-SQL </a:t>
            </a:r>
            <a:r>
              <a:rPr lang="en-US" sz="2400" dirty="0"/>
              <a:t>supports four forms of table </a:t>
            </a:r>
            <a:r>
              <a:rPr lang="en-US" sz="2400" dirty="0" smtClean="0"/>
              <a:t>expressions :</a:t>
            </a:r>
          </a:p>
          <a:p>
            <a:pPr marL="342900" indent="-342900">
              <a:buFont typeface="Wingdings" panose="05000000000000000000" pitchFamily="2" charset="2"/>
              <a:buChar char="Ø"/>
            </a:pPr>
            <a:endParaRPr lang="en-US" sz="2400" dirty="0" smtClean="0">
              <a:gradFill>
                <a:gsLst>
                  <a:gs pos="0">
                    <a:schemeClr val="tx1"/>
                  </a:gs>
                  <a:gs pos="100000">
                    <a:schemeClr val="tx1"/>
                  </a:gs>
                </a:gsLst>
                <a:lin ang="5400000" scaled="0"/>
              </a:gradFill>
            </a:endParaRPr>
          </a:p>
        </p:txBody>
      </p:sp>
      <p:sp>
        <p:nvSpPr>
          <p:cNvPr id="5" name="TextBox 4"/>
          <p:cNvSpPr txBox="1"/>
          <p:nvPr/>
        </p:nvSpPr>
        <p:spPr>
          <a:xfrm>
            <a:off x="1447800" y="3820656"/>
            <a:ext cx="6400800"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Derived tables</a:t>
            </a:r>
          </a:p>
          <a:p>
            <a:pPr marL="342900" indent="-342900">
              <a:buFont typeface="Wingdings" panose="05000000000000000000" pitchFamily="2" charset="2"/>
              <a:buChar char="Ø"/>
            </a:pPr>
            <a:r>
              <a:rPr lang="en-US" sz="2400" dirty="0" smtClean="0"/>
              <a:t>Common </a:t>
            </a:r>
            <a:r>
              <a:rPr lang="en-US" sz="2400" dirty="0"/>
              <a:t>table expressions (CTEs)</a:t>
            </a:r>
          </a:p>
          <a:p>
            <a:pPr marL="342900" indent="-342900">
              <a:buFont typeface="Wingdings" panose="05000000000000000000" pitchFamily="2" charset="2"/>
              <a:buChar char="Ø"/>
            </a:pPr>
            <a:r>
              <a:rPr lang="en-US" sz="2400" dirty="0" smtClean="0"/>
              <a:t>Views</a:t>
            </a:r>
            <a:endParaRPr lang="en-US" sz="2400" dirty="0"/>
          </a:p>
          <a:p>
            <a:pPr marL="342900" indent="-342900">
              <a:buFont typeface="Wingdings" panose="05000000000000000000" pitchFamily="2" charset="2"/>
              <a:buChar char="Ø"/>
            </a:pPr>
            <a:r>
              <a:rPr lang="en-US" sz="2400" dirty="0" smtClean="0"/>
              <a:t> </a:t>
            </a:r>
            <a:r>
              <a:rPr lang="en-US" sz="2400" dirty="0"/>
              <a:t>Inline table-valued functions</a:t>
            </a:r>
            <a:endParaRPr lang="en-US" sz="24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601685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81000"/>
            <a:ext cx="4761496" cy="584775"/>
          </a:xfrm>
          <a:prstGeom prst="rect">
            <a:avLst/>
          </a:prstGeom>
        </p:spPr>
        <p:txBody>
          <a:bodyPr wrap="none">
            <a:spAutoFit/>
          </a:bodyPr>
          <a:lstStyle/>
          <a:p>
            <a:r>
              <a:rPr lang="en-US" sz="3200" dirty="0"/>
              <a:t>Table </a:t>
            </a:r>
            <a:r>
              <a:rPr lang="en-US" sz="3200" dirty="0" smtClean="0"/>
              <a:t>Expressions(Contd.)</a:t>
            </a:r>
            <a:endParaRPr lang="en-US" sz="3200" dirty="0"/>
          </a:p>
        </p:txBody>
      </p:sp>
      <p:sp>
        <p:nvSpPr>
          <p:cNvPr id="4" name="Rectangle 3"/>
          <p:cNvSpPr/>
          <p:nvPr/>
        </p:nvSpPr>
        <p:spPr>
          <a:xfrm>
            <a:off x="952500" y="1656827"/>
            <a:ext cx="9067800" cy="2308324"/>
          </a:xfrm>
          <a:prstGeom prst="rect">
            <a:avLst/>
          </a:prstGeom>
        </p:spPr>
        <p:txBody>
          <a:bodyPr wrap="square">
            <a:spAutoFit/>
          </a:bodyPr>
          <a:lstStyle/>
          <a:p>
            <a:pPr marL="342900" indent="-342900">
              <a:buFont typeface="Wingdings" panose="05000000000000000000" pitchFamily="2" charset="2"/>
              <a:buChar char="Ø"/>
            </a:pPr>
            <a:r>
              <a:rPr lang="en-US" sz="2400" dirty="0"/>
              <a:t>A derived table is probably the form of table expression that most closely resembles </a:t>
            </a:r>
            <a:r>
              <a:rPr lang="en-US" sz="2400" dirty="0" smtClean="0"/>
              <a:t>a subquery—only </a:t>
            </a:r>
            <a:r>
              <a:rPr lang="en-US" sz="2400" dirty="0"/>
              <a:t>a subquery that returns an entire table </a:t>
            </a:r>
            <a:r>
              <a:rPr lang="en-US" sz="2400" dirty="0" smtClean="0"/>
              <a:t>result.</a:t>
            </a:r>
          </a:p>
          <a:p>
            <a:pPr marL="342900" indent="-342900">
              <a:buFont typeface="Wingdings" panose="05000000000000000000" pitchFamily="2" charset="2"/>
              <a:buChar char="Ø"/>
            </a:pPr>
            <a:r>
              <a:rPr lang="en-US" sz="2400" dirty="0"/>
              <a:t>You define the </a:t>
            </a:r>
            <a:r>
              <a:rPr lang="en-US" sz="2400" dirty="0" smtClean="0"/>
              <a:t>derived table’s </a:t>
            </a:r>
            <a:r>
              <a:rPr lang="en-US" sz="2400" dirty="0"/>
              <a:t>inner query in parentheses in the FROM clause of the outer query, and specify </a:t>
            </a:r>
            <a:r>
              <a:rPr lang="en-US" sz="2400" dirty="0" smtClean="0"/>
              <a:t>the name </a:t>
            </a:r>
            <a:r>
              <a:rPr lang="en-US" sz="2400" dirty="0"/>
              <a:t>of the derived table after the parentheses.</a:t>
            </a:r>
          </a:p>
        </p:txBody>
      </p:sp>
      <p:sp>
        <p:nvSpPr>
          <p:cNvPr id="6" name="Rounded Rectangle 5"/>
          <p:cNvSpPr/>
          <p:nvPr/>
        </p:nvSpPr>
        <p:spPr bwMode="auto">
          <a:xfrm>
            <a:off x="823886" y="5205567"/>
            <a:ext cx="5697928" cy="166107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25"/>
          <p:cNvSpPr>
            <a:spLocks noChangeArrowheads="1"/>
          </p:cNvSpPr>
          <p:nvPr/>
        </p:nvSpPr>
        <p:spPr bwMode="auto">
          <a:xfrm>
            <a:off x="823886" y="5022210"/>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Example</a:t>
            </a:r>
            <a:endParaRPr lang="en-GB" b="1" dirty="0">
              <a:solidFill>
                <a:schemeClr val="bg1"/>
              </a:solidFill>
              <a:cs typeface="Arial"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5478176"/>
            <a:ext cx="3886200" cy="1379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90600" y="3946461"/>
            <a:ext cx="8991600" cy="830997"/>
          </a:xfrm>
          <a:prstGeom prst="rect">
            <a:avLst/>
          </a:prstGeom>
        </p:spPr>
        <p:txBody>
          <a:bodyPr wrap="square">
            <a:spAutoFit/>
          </a:bodyPr>
          <a:lstStyle/>
          <a:p>
            <a:pPr marL="285750" indent="-285750">
              <a:buFont typeface="Wingdings" panose="05000000000000000000" pitchFamily="2" charset="2"/>
              <a:buChar char="Ø"/>
            </a:pPr>
            <a:r>
              <a:rPr lang="en-US" sz="2400" dirty="0" smtClean="0"/>
              <a:t>The </a:t>
            </a:r>
            <a:r>
              <a:rPr lang="en-US" sz="2400" dirty="0"/>
              <a:t>derived table is defined in the FROM clause of the outer query </a:t>
            </a:r>
            <a:r>
              <a:rPr lang="en-US" sz="2400" dirty="0" smtClean="0"/>
              <a:t>in parentheses</a:t>
            </a:r>
            <a:r>
              <a:rPr lang="en-US" sz="2400" dirty="0"/>
              <a:t>, followed by the derived table name.</a:t>
            </a:r>
          </a:p>
        </p:txBody>
      </p:sp>
      <p:sp>
        <p:nvSpPr>
          <p:cNvPr id="9" name="TextBox 8"/>
          <p:cNvSpPr txBox="1"/>
          <p:nvPr/>
        </p:nvSpPr>
        <p:spPr>
          <a:xfrm>
            <a:off x="662437" y="1219200"/>
            <a:ext cx="3757163" cy="461665"/>
          </a:xfrm>
          <a:prstGeom prst="rect">
            <a:avLst/>
          </a:prstGeom>
          <a:noFill/>
        </p:spPr>
        <p:txBody>
          <a:bodyPr wrap="square" rtlCol="0">
            <a:spAutoFit/>
          </a:bodyPr>
          <a:lstStyle/>
          <a:p>
            <a:r>
              <a:rPr lang="en-US" sz="2400" dirty="0" smtClean="0">
                <a:gradFill>
                  <a:gsLst>
                    <a:gs pos="0">
                      <a:schemeClr val="tx1"/>
                    </a:gs>
                    <a:gs pos="100000">
                      <a:schemeClr val="tx1"/>
                    </a:gs>
                  </a:gsLst>
                  <a:lin ang="5400000" scaled="0"/>
                </a:gradFill>
              </a:rPr>
              <a:t>Derived Tables</a:t>
            </a:r>
          </a:p>
        </p:txBody>
      </p:sp>
    </p:spTree>
    <p:extLst>
      <p:ext uri="{BB962C8B-B14F-4D97-AF65-F5344CB8AC3E}">
        <p14:creationId xmlns:p14="http://schemas.microsoft.com/office/powerpoint/2010/main" val="2819884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uild_Template_16x9">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E506D9C0288448950D5641B486D044" ma:contentTypeVersion="0" ma:contentTypeDescription="Create a new document." ma:contentTypeScope="" ma:versionID="d30f30c4119a4cc08797ccd714b03db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70A8520-DE10-4CED-8F62-9398D42AB704}">
  <ds:schemaRefs>
    <ds:schemaRef ds:uri="http://www.w3.org/XML/1998/namespace"/>
    <ds:schemaRef ds:uri="http://purl.org/dc/elements/1.1/"/>
    <ds:schemaRef ds:uri="http://schemas.microsoft.com/office/2006/documentManagement/types"/>
    <ds:schemaRef ds:uri="http://purl.org/dc/terms/"/>
    <ds:schemaRef ds:uri="http://purl.org/dc/dcmityp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7E964F73-6C02-41B9-8183-6E3EBED178CF}">
  <ds:schemaRefs>
    <ds:schemaRef ds:uri="http://schemas.microsoft.com/sharepoint/v3/contenttype/forms"/>
  </ds:schemaRefs>
</ds:datastoreItem>
</file>

<file path=customXml/itemProps3.xml><?xml version="1.0" encoding="utf-8"?>
<ds:datastoreItem xmlns:ds="http://schemas.openxmlformats.org/officeDocument/2006/customXml" ds:itemID="{B1630F44-848B-400F-872B-EB785A2135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2176</TotalTime>
  <Words>1099</Words>
  <Application>Microsoft Office PowerPoint</Application>
  <PresentationFormat>Custom</PresentationFormat>
  <Paragraphs>123</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ＭＳ Ｐゴシック</vt:lpstr>
      <vt:lpstr>Arial</vt:lpstr>
      <vt:lpstr>Calibri</vt:lpstr>
      <vt:lpstr>Segoe UI</vt:lpstr>
      <vt:lpstr>Segoe UI Light</vt:lpstr>
      <vt:lpstr>Times New Roman</vt:lpstr>
      <vt:lpstr>Wingdings</vt:lpstr>
      <vt:lpstr>Build_Template_16x9</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Dinoop Unnikrishnan</dc:creator>
  <cp:lastModifiedBy>Dinoop Unnikrishnan</cp:lastModifiedBy>
  <cp:revision>266</cp:revision>
  <dcterms:created xsi:type="dcterms:W3CDTF">2015-03-19T06:19:49Z</dcterms:created>
  <dcterms:modified xsi:type="dcterms:W3CDTF">2016-05-19T12:20:14Z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0x01010022E506D9C0288448950D5641B486D044</vt:lpwstr>
  </property>
</Properties>
</file>