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8"/>
  </p:notesMasterIdLst>
  <p:sldIdLst>
    <p:sldId id="315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8" r:id="rId18"/>
    <p:sldId id="290" r:id="rId19"/>
    <p:sldId id="292" r:id="rId20"/>
    <p:sldId id="294" r:id="rId21"/>
    <p:sldId id="295" r:id="rId22"/>
    <p:sldId id="296" r:id="rId23"/>
    <p:sldId id="297" r:id="rId24"/>
    <p:sldId id="298" r:id="rId25"/>
    <p:sldId id="302" r:id="rId26"/>
    <p:sldId id="303" r:id="rId27"/>
    <p:sldId id="304" r:id="rId28"/>
    <p:sldId id="305" r:id="rId29"/>
    <p:sldId id="306" r:id="rId30"/>
    <p:sldId id="307" r:id="rId31"/>
    <p:sldId id="309" r:id="rId32"/>
    <p:sldId id="310" r:id="rId33"/>
    <p:sldId id="311" r:id="rId34"/>
    <p:sldId id="312" r:id="rId35"/>
    <p:sldId id="313" r:id="rId36"/>
    <p:sldId id="314" r:id="rId37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8" y="138"/>
      </p:cViewPr>
      <p:guideLst>
        <p:guide orient="horz" pos="216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0D723-8A7D-4E0F-9CF9-9A9181C4F0B3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B9C04-D52B-4659-ACEC-19BC50E0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3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E017D2D-1E61-43E3-9FF7-EE1FBD41BFCA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2684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4A8A6-9961-4C27-9CD7-12102287E027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1252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B9DDBEA-3C2B-4709-93E0-4E85CBA40008}" type="slidenum">
              <a:rPr lang="en-US" sz="1200"/>
              <a:pPr algn="r"/>
              <a:t>12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1852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A7ECE85-9B3E-4E42-8855-A4B1BE66538D}" type="slidenum">
              <a:rPr lang="en-US" sz="1200"/>
              <a:pPr algn="r"/>
              <a:t>13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1935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1E52FC9-6F0D-44CF-8C0F-ADFC7FEC2487}" type="slidenum">
              <a:rPr lang="en-US" sz="1200"/>
              <a:pPr algn="r"/>
              <a:t>14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1322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F5D98DD-AD95-4EF0-A9BD-39CF457EC386}" type="slidenum">
              <a:rPr lang="en-US" sz="1200"/>
              <a:pPr algn="r"/>
              <a:t>15</a:t>
            </a:fld>
            <a:endParaRPr 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6526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CCC6413-2F6E-430F-A74E-47D52F02CA05}" type="slidenum">
              <a:rPr lang="en-US" sz="1200"/>
              <a:pPr algn="r"/>
              <a:t>16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6482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A671DB0-D572-4972-8E46-4315E53CD0A4}" type="slidenum">
              <a:rPr lang="en-US" sz="1200"/>
              <a:pPr algn="r"/>
              <a:t>17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6973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8DDB67-D75E-41FF-9044-DF5FB3835B6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0016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8F7206-67BC-4019-85B0-674D48F700A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693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B940D-7CF6-489E-A6B9-A91EC3C034A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94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1B93A07-265C-46B9-9305-09F50B05BBCF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2104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CEFE1F7-8433-490F-9A63-3197D12112AD}" type="slidenum">
              <a:rPr lang="en-US" sz="1200"/>
              <a:pPr algn="r"/>
              <a:t>21</a:t>
            </a:fld>
            <a:endParaRPr 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3321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3BE2D5-F2CA-443F-AF02-4B1EEE8FF2A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1797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DADFAF7-7C14-40CA-940C-13781EE34523}" type="slidenum">
              <a:rPr lang="en-US" sz="1200"/>
              <a:pPr algn="r"/>
              <a:t>23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4827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F785325-3D03-4350-B3F8-8760B9AAEFE2}" type="slidenum">
              <a:rPr lang="en-US" sz="1200"/>
              <a:pPr algn="r"/>
              <a:t>24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581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0FD0F66-7967-4FFB-AF8B-C3BFFA8BEC31}" type="slidenum">
              <a:rPr lang="en-US" sz="1200"/>
              <a:pPr algn="r"/>
              <a:t>25</a:t>
            </a:fld>
            <a:endParaRPr 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116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2FDBFDD-EA2B-46D6-83AF-149D16A5BD3F}" type="slidenum">
              <a:rPr lang="en-US" sz="1200"/>
              <a:pPr algn="r"/>
              <a:t>26</a:t>
            </a:fld>
            <a:endParaRPr 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8477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87D1E07-9830-4562-AF2F-8FC2D0C42342}" type="slidenum">
              <a:rPr lang="en-US" sz="1200"/>
              <a:pPr algn="r"/>
              <a:t>27</a:t>
            </a:fld>
            <a:endParaRPr 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0706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AE798E2-481B-4793-B10E-86A9FEA467DD}" type="slidenum">
              <a:rPr lang="en-US" sz="1200"/>
              <a:pPr algn="r"/>
              <a:t>28</a:t>
            </a:fld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16496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813783E-0A61-4D7B-BB40-240A4AB3D0E2}" type="slidenum">
              <a:rPr lang="en-US" sz="1200"/>
              <a:pPr algn="r"/>
              <a:t>29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4243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8959D00-BEE0-49EF-872E-DA188C07D4D1}" type="slidenum">
              <a:rPr lang="en-US" sz="1200"/>
              <a:pPr algn="r"/>
              <a:t>30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7758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7B8A8EF-64ED-40BE-84DB-273ECFDCA8B7}" type="slidenum">
              <a:rPr lang="en-US" sz="1200"/>
              <a:pPr algn="r"/>
              <a:t>4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79790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D1975FA-61A3-40F1-886F-20213D9B4711}" type="slidenum">
              <a:rPr lang="en-US" sz="1200"/>
              <a:pPr algn="r"/>
              <a:t>31</a:t>
            </a:fld>
            <a:endParaRPr 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81468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FB1A1-5603-43DB-8908-5F53DEA47F57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97394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BFBCD-35E2-4A96-A7A7-FBA980286FD3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1842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866BF01-E538-4363-BF9E-8AB68FA72EC0}" type="slidenum">
              <a:rPr lang="en-US" sz="1200"/>
              <a:pPr algn="r"/>
              <a:t>5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5242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EA9B2F1-21D6-42FE-9E9D-6C5B78E411B3}" type="slidenum">
              <a:rPr lang="en-US" sz="1200"/>
              <a:pPr algn="r"/>
              <a:t>6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0344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40A29FD-107D-469E-8398-91106DE85FB0}" type="slidenum">
              <a:rPr lang="en-US" sz="1200"/>
              <a:pPr algn="r"/>
              <a:t>7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6871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C000C34-A16F-4DFF-8456-7544830A228B}" type="slidenum">
              <a:rPr lang="en-US" sz="1200"/>
              <a:pPr algn="r"/>
              <a:t>8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4175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0FC8732-75CB-4D6C-9FCC-773B8FBA280B}" type="slidenum">
              <a:rPr lang="en-US" sz="1200"/>
              <a:pPr algn="r"/>
              <a:t>9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5036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05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407A698-DCAD-4E1D-B9E8-BB653098B2C6}" type="slidenum">
              <a:rPr lang="en-US" sz="1200"/>
              <a:pPr algn="r"/>
              <a:t>10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574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Color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2605" y="5670380"/>
            <a:ext cx="11799191" cy="896552"/>
          </a:xfrm>
        </p:spPr>
        <p:txBody>
          <a:bodyPr lIns="150586" tIns="120468" rIns="150586" bIns="120468" anchor="b">
            <a:noAutofit/>
          </a:bodyPr>
          <a:lstStyle>
            <a:lvl1pPr>
              <a:defRPr sz="1600" baseline="0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2609" y="2084174"/>
            <a:ext cx="11799190" cy="894996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6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_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Rationale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9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7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24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228600"/>
            <a:ext cx="11799191" cy="896552"/>
          </a:xfrm>
        </p:spPr>
        <p:txBody>
          <a:bodyPr lIns="150586" tIns="120468" rIns="150586" bIns="120468" anchor="ctr">
            <a:noAutofit/>
          </a:bodyPr>
          <a:lstStyle>
            <a:lvl1pPr>
              <a:lnSpc>
                <a:spcPct val="90000"/>
              </a:lnSpc>
              <a:defRPr sz="5400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11201400" cy="5334000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0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696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274638"/>
            <a:ext cx="1110996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20" y="1600201"/>
            <a:ext cx="1110996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1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2605" y="1187623"/>
            <a:ext cx="11799191" cy="53777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03126" y="2084172"/>
            <a:ext cx="8168672" cy="4482760"/>
          </a:xfrm>
        </p:spPr>
        <p:txBody>
          <a:bodyPr lIns="150586" tIns="120468" rIns="150586" bIns="120468">
            <a:noAutofit/>
          </a:bodyPr>
          <a:lstStyle>
            <a:lvl1pPr>
              <a:defRPr sz="30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2605" y="2084172"/>
            <a:ext cx="2722891" cy="4482760"/>
          </a:xfrm>
        </p:spPr>
        <p:txBody>
          <a:bodyPr lIns="150586" tIns="120468" rIns="150586" bIns="120468">
            <a:noAutofit/>
          </a:bodyPr>
          <a:lstStyle>
            <a:lvl1pPr algn="l" defTabSz="752736" rtl="0" eaLnBrk="1" latinLnBrk="0" hangingPunct="1">
              <a:spcBef>
                <a:spcPct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  <a:lvl2pPr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2pPr>
            <a:lvl3pPr marL="188184" indent="0"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3pPr>
            <a:lvl4pPr marL="376367" indent="0"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4pPr>
            <a:lvl5pPr marL="608984" indent="0" algn="l" defTabSz="752736" rtl="0" eaLnBrk="1" latinLnBrk="0" hangingPunct="1">
              <a:spcBef>
                <a:spcPct val="0"/>
              </a:spcBef>
              <a:buNone/>
              <a:defRPr lang="en-US" sz="13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5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0237" y="2084174"/>
            <a:ext cx="9983932" cy="894996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5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05" y="2084175"/>
            <a:ext cx="2722891" cy="4481203"/>
          </a:xfrm>
        </p:spPr>
        <p:txBody>
          <a:bodyPr vert="horz" lIns="150586" tIns="120468" rIns="150586" bIns="120468" rtlCol="0">
            <a:noAutofit/>
          </a:bodyPr>
          <a:lstStyle>
            <a:lvl1pPr>
              <a:defRPr lang="en-US" sz="2000" dirty="0" smtClean="0">
                <a:latin typeface="+mn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5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05" y="1187623"/>
            <a:ext cx="2722891" cy="5377755"/>
          </a:xfrm>
        </p:spPr>
        <p:txBody>
          <a:bodyPr lIns="150586" tIns="120468" rIns="150586" bIns="120468"/>
          <a:lstStyle>
            <a:lvl1pPr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663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18391" y="2980724"/>
            <a:ext cx="6353412" cy="896552"/>
          </a:xfrm>
        </p:spPr>
        <p:txBody>
          <a:bodyPr wrap="square" lIns="150586" tIns="120468" rIns="150586" bIns="120468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344"/>
              </a:spcAft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5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2605" y="1194773"/>
            <a:ext cx="4538151" cy="44684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04745" tIns="0" rIns="204745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6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02372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3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18391" y="2980724"/>
            <a:ext cx="6353412" cy="896552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spcAft>
                <a:spcPts val="1344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2607" y="1187620"/>
            <a:ext cx="4552674" cy="44827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04745" tIns="0" rIns="204745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600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02372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2611" y="291070"/>
            <a:ext cx="11799190" cy="896552"/>
          </a:xfrm>
        </p:spPr>
        <p:txBody>
          <a:bodyPr vert="horz" lIns="150586" tIns="37646" rIns="150586" bIns="37646" rtlCol="0" anchor="t">
            <a:noAutofit/>
          </a:bodyPr>
          <a:lstStyle>
            <a:lvl1pPr>
              <a:defRPr lang="en-US" sz="4000" dirty="0" smtClean="0"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60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11201400" cy="5334000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70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72605" y="1187620"/>
            <a:ext cx="11799191" cy="5379314"/>
          </a:xfrm>
          <a:prstGeom prst="rect">
            <a:avLst/>
          </a:prstGeom>
        </p:spPr>
        <p:txBody>
          <a:bodyPr vert="horz" lIns="150602" tIns="120481" rIns="150602" bIns="120481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72608" y="292625"/>
            <a:ext cx="11799190" cy="894996"/>
          </a:xfrm>
          <a:prstGeom prst="rect">
            <a:avLst/>
          </a:prstGeom>
        </p:spPr>
        <p:txBody>
          <a:bodyPr vert="horz" lIns="150602" tIns="37650" rIns="150602" bIns="3765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8610" y="6356353"/>
            <a:ext cx="12035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Odessa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2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9" r:id="rId11"/>
    <p:sldLayoutId id="2147483680" r:id="rId12"/>
    <p:sldLayoutId id="2147483676" r:id="rId13"/>
    <p:sldLayoutId id="2147483681" r:id="rId14"/>
    <p:sldLayoutId id="2147483682" r:id="rId15"/>
  </p:sldLayoutIdLst>
  <p:hf sldNum="0" hdr="0" dt="0"/>
  <p:txStyles>
    <p:titleStyle>
      <a:lvl1pPr algn="l" defTabSz="752816" rtl="0" eaLnBrk="1" latinLnBrk="0" hangingPunct="1">
        <a:spcBef>
          <a:spcPct val="0"/>
        </a:spcBef>
        <a:buNone/>
        <a:defRPr sz="4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0" indent="0" algn="l" defTabSz="752816" rtl="0" eaLnBrk="1" latinLnBrk="0" hangingPunct="1">
        <a:spcBef>
          <a:spcPct val="20000"/>
        </a:spcBef>
        <a:buFont typeface="Arial" pitchFamily="34" charset="0"/>
        <a:buNone/>
        <a:defRPr sz="3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indent="0" algn="l" defTabSz="752816" rtl="0" eaLnBrk="1" latinLnBrk="0" hangingPunct="1">
        <a:spcBef>
          <a:spcPct val="20000"/>
        </a:spcBef>
        <a:buFont typeface="Arial" pitchFamily="34" charset="0"/>
        <a:buNone/>
        <a:defRPr sz="23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376407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09049" indent="-232641" algn="l" defTabSz="752816" rtl="0" eaLnBrk="1" latinLnBrk="0" hangingPunct="1">
        <a:spcBef>
          <a:spcPct val="20000"/>
        </a:spcBef>
        <a:buFont typeface="Arial" pitchFamily="34" charset="0"/>
        <a:buChar char="–"/>
        <a:defRPr sz="16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50839" indent="-241789" algn="l" defTabSz="752816" rtl="0" eaLnBrk="1" latinLnBrk="0" hangingPunct="1">
        <a:spcBef>
          <a:spcPct val="20000"/>
        </a:spcBef>
        <a:buFont typeface="Arial" pitchFamily="34" charset="0"/>
        <a:buChar char="»"/>
        <a:defRPr sz="15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070243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6650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058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9465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6407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2816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29224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05631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2039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58447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34855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11262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11799191" cy="896552"/>
          </a:xfrm>
        </p:spPr>
        <p:txBody>
          <a:bodyPr/>
          <a:lstStyle/>
          <a:p>
            <a:r>
              <a:rPr lang="en-US" sz="3600" dirty="0" smtClean="0"/>
              <a:t>Topics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1066800"/>
            <a:ext cx="11734800" cy="5181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Understanding System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Various database files and file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Derived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Working with CTE-Common Table Expression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Different types-nested and recursive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+mn-lt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0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52400"/>
            <a:ext cx="10179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Identifying System Databases in SQL </a:t>
            </a:r>
            <a:r>
              <a:rPr lang="en-US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Server(Contd.)</a:t>
            </a:r>
            <a:endParaRPr lang="en-US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8878" y="1295400"/>
            <a:ext cx="95338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cs typeface="Times New Roman" pitchFamily="18" charset="0"/>
              </a:rPr>
              <a:t>The Distribution database: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Is created when the replication is configured on an instance of SQL Server. 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Stores all the metadata information related to the configuration of replication. 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Stores the historical data for all types of replication configured on an instance of SQL Server.</a:t>
            </a:r>
          </a:p>
        </p:txBody>
      </p:sp>
    </p:spTree>
    <p:extLst>
      <p:ext uri="{BB962C8B-B14F-4D97-AF65-F5344CB8AC3E}">
        <p14:creationId xmlns:p14="http://schemas.microsoft.com/office/powerpoint/2010/main" val="22706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13648" y="173925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Just a minute</a:t>
            </a:r>
          </a:p>
        </p:txBody>
      </p:sp>
      <p:sp>
        <p:nvSpPr>
          <p:cNvPr id="2" name="Rectangle 1"/>
          <p:cNvSpPr/>
          <p:nvPr/>
        </p:nvSpPr>
        <p:spPr>
          <a:xfrm>
            <a:off x="235488" y="1447800"/>
            <a:ext cx="5840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utility of the model database?</a:t>
            </a:r>
          </a:p>
        </p:txBody>
      </p:sp>
      <p:sp>
        <p:nvSpPr>
          <p:cNvPr id="3" name="Rectangle 2"/>
          <p:cNvSpPr/>
          <p:nvPr/>
        </p:nvSpPr>
        <p:spPr>
          <a:xfrm>
            <a:off x="230939" y="3429000"/>
            <a:ext cx="10661112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Solution:</a:t>
            </a:r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model database acts as a template or a prototype for the new databases</a:t>
            </a:r>
          </a:p>
        </p:txBody>
      </p:sp>
    </p:spTree>
    <p:extLst>
      <p:ext uri="{BB962C8B-B14F-4D97-AF65-F5344CB8AC3E}">
        <p14:creationId xmlns:p14="http://schemas.microsoft.com/office/powerpoint/2010/main" val="64210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1609" y="152400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Identifying the Database Files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1143000"/>
            <a:ext cx="112014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SQL Server maps a database over a set of </a:t>
            </a:r>
            <a:b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operating-system files. 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Each database is stored as a set of files on the hard disk of the computer. </a:t>
            </a:r>
            <a:endParaRPr lang="en-US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These files include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Primary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 file 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defRPr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Has a .mdf extension, contains database objects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Secondary data 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file     </a:t>
            </a:r>
          </a:p>
          <a:p>
            <a:pPr lvl="1">
              <a:defRPr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Has a .ndf extension, used to store user defined database objects.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Transaction log 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file</a:t>
            </a:r>
          </a:p>
          <a:p>
            <a:pPr lvl="1"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</a:t>
            </a:r>
            <a:r>
              <a:rPr lang="en-US" dirty="0" smtClean="0">
                <a:ea typeface="Segoe UI" panose="020B0502040204020203" pitchFamily="34" charset="0"/>
                <a:cs typeface="Segoe UI" panose="020B0502040204020203" pitchFamily="34" charset="0"/>
              </a:rPr>
              <a:t>Has a .ldf extension, </a:t>
            </a:r>
            <a:r>
              <a:rPr lang="en-US" dirty="0">
                <a:cs typeface="Arial" charset="0"/>
              </a:rPr>
              <a:t>Records all modifications that have occurred in the database and the transactions that caused those modifications.</a:t>
            </a:r>
          </a:p>
          <a:p>
            <a:pPr lvl="1">
              <a:defRPr/>
            </a:pP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295400"/>
            <a:ext cx="9906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The database files are grouped together in </a:t>
            </a:r>
            <a:r>
              <a:rPr lang="en-US" sz="2400" dirty="0" err="1">
                <a:cs typeface="Times New Roman" pitchFamily="18" charset="0"/>
              </a:rPr>
              <a:t>filegroups</a:t>
            </a:r>
            <a:r>
              <a:rPr lang="en-US" sz="2400" dirty="0">
                <a:cs typeface="Times New Roman" pitchFamily="18" charset="0"/>
              </a:rPr>
              <a:t> for allocation and administration purposes. </a:t>
            </a:r>
            <a:endParaRPr lang="en-US" sz="2400" dirty="0" smtClean="0"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sz="2400" dirty="0"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cs typeface="Times New Roman" pitchFamily="18" charset="0"/>
              </a:rPr>
              <a:t>Filegroup</a:t>
            </a:r>
            <a:r>
              <a:rPr lang="en-US" sz="2400" dirty="0">
                <a:cs typeface="Times New Roman" pitchFamily="18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Is a collection of files.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Is of the following types:</a:t>
            </a:r>
          </a:p>
          <a:p>
            <a:pPr marL="1200150" lvl="2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Primary </a:t>
            </a:r>
            <a:r>
              <a:rPr lang="en-US" sz="2400" dirty="0" err="1">
                <a:cs typeface="Times New Roman" pitchFamily="18" charset="0"/>
              </a:rPr>
              <a:t>filegroup</a:t>
            </a:r>
            <a:endParaRPr lang="en-US" sz="2400" dirty="0">
              <a:cs typeface="Times New Roman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User-defined </a:t>
            </a:r>
            <a:r>
              <a:rPr lang="en-US" sz="2400" dirty="0" err="1">
                <a:cs typeface="Times New Roman" pitchFamily="18" charset="0"/>
              </a:rPr>
              <a:t>filegroup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6394" y="228600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Identifying the Database </a:t>
            </a:r>
            <a:r>
              <a:rPr lang="en-GB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Files(Contd.)</a:t>
            </a:r>
            <a:endParaRPr lang="en-GB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410200" y="3505200"/>
            <a:ext cx="6934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cs typeface="Arial" charset="0"/>
              </a:rPr>
              <a:t>Contains the primary data file and any other files that are not put into any other </a:t>
            </a:r>
            <a:r>
              <a:rPr lang="en-US" sz="1600" dirty="0" err="1">
                <a:cs typeface="Arial" charset="0"/>
              </a:rPr>
              <a:t>filegroup</a:t>
            </a:r>
            <a:r>
              <a:rPr lang="en-US" sz="1600" dirty="0">
                <a:cs typeface="Arial" charset="0"/>
              </a:rPr>
              <a:t>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62600" y="4046905"/>
            <a:ext cx="61626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cs typeface="Arial" charset="0"/>
              </a:rPr>
              <a:t>Is a </a:t>
            </a:r>
            <a:r>
              <a:rPr lang="en-US" sz="1600" dirty="0" err="1">
                <a:cs typeface="Arial" charset="0"/>
              </a:rPr>
              <a:t>filegroup</a:t>
            </a:r>
            <a:r>
              <a:rPr lang="en-US" sz="1600" dirty="0">
                <a:cs typeface="Arial" charset="0"/>
              </a:rPr>
              <a:t> that is created by users.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4419600" y="3657600"/>
            <a:ext cx="838200" cy="228600"/>
          </a:xfrm>
          <a:prstGeom prst="right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4724400" y="4098856"/>
            <a:ext cx="838200" cy="228600"/>
          </a:xfrm>
          <a:prstGeom prst="right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95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3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0472" y="176246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a User-Defined Database</a:t>
            </a:r>
          </a:p>
        </p:txBody>
      </p:sp>
      <p:sp>
        <p:nvSpPr>
          <p:cNvPr id="2" name="Rectangle 1"/>
          <p:cNvSpPr/>
          <p:nvPr/>
        </p:nvSpPr>
        <p:spPr>
          <a:xfrm>
            <a:off x="342954" y="960714"/>
            <a:ext cx="8991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To create a user-defined database, you can use the CREATE DATABASE statement. </a:t>
            </a:r>
          </a:p>
          <a:p>
            <a:pPr>
              <a:defRPr/>
            </a:pPr>
            <a:endParaRPr lang="en-US" sz="200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48640" y="2099487"/>
            <a:ext cx="6280759" cy="2441935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352817" y="1839333"/>
            <a:ext cx="2104549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2249062"/>
            <a:ext cx="5562601" cy="2196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2817" y="4690997"/>
            <a:ext cx="107442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charset="0"/>
                <a:cs typeface="Times New Roman" pitchFamily="18" charset="0"/>
              </a:rPr>
              <a:t>The following SQL statement creates a database named Personnel to store the data related to all the employees:</a:t>
            </a:r>
            <a:r>
              <a:rPr lang="en-IN" sz="1600" dirty="0"/>
              <a:t> </a:t>
            </a:r>
            <a:endParaRPr lang="en-US" sz="1600" dirty="0"/>
          </a:p>
          <a:p>
            <a:pPr lvl="1">
              <a:buFontTx/>
              <a:buNone/>
            </a:pPr>
            <a:r>
              <a:rPr lang="en-IN" sz="1200" dirty="0"/>
              <a:t>	</a:t>
            </a:r>
            <a:endParaRPr lang="en-IN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</a:pPr>
            <a:endParaRPr lang="en-IN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52817" y="5828488"/>
            <a:ext cx="4676385" cy="877112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383088" y="5444025"/>
            <a:ext cx="2104549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5979345"/>
            <a:ext cx="2775974" cy="48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181600" y="5979345"/>
            <a:ext cx="6781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cs typeface="Times New Roman" pitchFamily="18" charset="0"/>
              </a:rPr>
              <a:t>Creates a database named Personnel in the C:\Program Files\Microsoft SQL Server\MSSQL10.MSSQLSERVER\MSSQL\DATA folder.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7059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7235190" y="3352799"/>
            <a:ext cx="4800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charset="0"/>
                <a:cs typeface="Arial" charset="0"/>
              </a:rPr>
              <a:t>Creates a database </a:t>
            </a:r>
            <a:r>
              <a:rPr lang="en-US" sz="1400" b="1" dirty="0" err="1">
                <a:latin typeface="Arial" charset="0"/>
                <a:cs typeface="Arial" charset="0"/>
              </a:rPr>
              <a:t>MyDB</a:t>
            </a:r>
            <a:r>
              <a:rPr lang="en-US" sz="1400" b="1" dirty="0">
                <a:latin typeface="Arial" charset="0"/>
                <a:cs typeface="Arial" charset="0"/>
              </a:rPr>
              <a:t> where the primary data </a:t>
            </a:r>
            <a:r>
              <a:rPr lang="en-US" sz="1400" b="1" dirty="0" smtClean="0">
                <a:latin typeface="Arial" charset="0"/>
                <a:cs typeface="Arial" charset="0"/>
              </a:rPr>
              <a:t>file</a:t>
            </a:r>
          </a:p>
          <a:p>
            <a:r>
              <a:rPr lang="en-US" sz="1400" b="1" dirty="0" smtClean="0">
                <a:latin typeface="Arial" charset="0"/>
                <a:cs typeface="Arial" charset="0"/>
              </a:rPr>
              <a:t> </a:t>
            </a:r>
            <a:r>
              <a:rPr lang="en-US" sz="1400" b="1" dirty="0">
                <a:latin typeface="Arial" charset="0"/>
                <a:cs typeface="Arial" charset="0"/>
              </a:rPr>
              <a:t>is stored in the primary </a:t>
            </a:r>
            <a:r>
              <a:rPr lang="en-US" sz="1400" b="1" dirty="0" err="1">
                <a:latin typeface="Arial" charset="0"/>
                <a:cs typeface="Arial" charset="0"/>
              </a:rPr>
              <a:t>filegroup</a:t>
            </a:r>
            <a:r>
              <a:rPr lang="en-US" sz="1400" b="1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503129" y="1295400"/>
            <a:ext cx="1043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charset="0"/>
                <a:cs typeface="Times New Roman" pitchFamily="18" charset="0"/>
              </a:rPr>
              <a:t>You can also use the following statements to create a database:</a:t>
            </a:r>
          </a:p>
          <a:p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05740" y="495475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a User-Defined </a:t>
            </a:r>
            <a:r>
              <a:rPr lang="en-GB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Database(Contd.)</a:t>
            </a: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81208" y="2256082"/>
            <a:ext cx="6553200" cy="45720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24005" y="2133561"/>
            <a:ext cx="2104549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62" y="2545923"/>
            <a:ext cx="4267200" cy="399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5562600" y="3614736"/>
            <a:ext cx="1672590" cy="119064"/>
          </a:xfrm>
          <a:prstGeom prst="right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235190" y="4724400"/>
            <a:ext cx="44234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charset="0"/>
                <a:cs typeface="Arial" charset="0"/>
              </a:rPr>
              <a:t>Creates two secondary data files that are stored in the user-defined </a:t>
            </a:r>
            <a:r>
              <a:rPr lang="en-US" sz="1400" b="1" dirty="0" err="1" smtClean="0">
                <a:latin typeface="Arial" charset="0"/>
                <a:cs typeface="Arial" charset="0"/>
              </a:rPr>
              <a:t>filegroup</a:t>
            </a:r>
            <a:r>
              <a:rPr lang="en-US" sz="1400" b="1" dirty="0" smtClean="0">
                <a:latin typeface="Arial" charset="0"/>
                <a:cs typeface="Arial" charset="0"/>
              </a:rPr>
              <a:t> </a:t>
            </a:r>
            <a:r>
              <a:rPr lang="en-US" sz="1400" b="1" dirty="0">
                <a:latin typeface="Arial" charset="0"/>
                <a:cs typeface="Arial" charset="0"/>
              </a:rPr>
              <a:t>named MyDB_FG1.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10200" y="5247620"/>
            <a:ext cx="1824990" cy="61978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10200" y="4724400"/>
            <a:ext cx="1824990" cy="381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16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8311489" y="1783809"/>
            <a:ext cx="3581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charset="0"/>
                <a:cs typeface="Arial" charset="0"/>
              </a:rPr>
              <a:t>Creates a log file by the name </a:t>
            </a:r>
            <a:r>
              <a:rPr lang="en-US" sz="1400" b="1" dirty="0" err="1">
                <a:latin typeface="Arial" charset="0"/>
                <a:cs typeface="Arial" charset="0"/>
              </a:rPr>
              <a:t>MyDB.ldf</a:t>
            </a:r>
            <a:r>
              <a:rPr lang="en-US" sz="1400" b="1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2839" y="168672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a User-Defined </a:t>
            </a:r>
            <a:r>
              <a:rPr lang="en-GB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Database(Contd.)</a:t>
            </a: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05740" y="753447"/>
            <a:ext cx="6576060" cy="2065953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4191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 bwMode="auto">
          <a:xfrm>
            <a:off x="6860844" y="1833864"/>
            <a:ext cx="1371600" cy="207864"/>
          </a:xfrm>
          <a:prstGeom prst="right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7222" y="2826707"/>
            <a:ext cx="10477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cs typeface="Times New Roman" pitchFamily="18" charset="0"/>
              </a:rPr>
              <a:t>The following figure represents the creation of primary, log, and secondary files of the </a:t>
            </a:r>
            <a:r>
              <a:rPr lang="en-US" sz="2000" dirty="0" err="1">
                <a:cs typeface="Times New Roman" pitchFamily="18" charset="0"/>
              </a:rPr>
              <a:t>MyDB</a:t>
            </a:r>
            <a:r>
              <a:rPr lang="en-US" sz="2000" dirty="0">
                <a:cs typeface="Times New Roman" pitchFamily="18" charset="0"/>
              </a:rPr>
              <a:t> database.</a:t>
            </a: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716" y="3534593"/>
            <a:ext cx="5486400" cy="317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112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66800" y="4244163"/>
            <a:ext cx="7818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cs typeface="Arial" charset="0"/>
              </a:rPr>
              <a:t>Makes MyDB_FG1 as the default </a:t>
            </a:r>
            <a:r>
              <a:rPr lang="en-US" sz="1600" b="1" dirty="0" err="1">
                <a:cs typeface="Arial" charset="0"/>
              </a:rPr>
              <a:t>filegroup</a:t>
            </a:r>
            <a:r>
              <a:rPr lang="en-US" sz="1600" b="1" dirty="0">
                <a:cs typeface="Arial" charset="0"/>
              </a:rPr>
              <a:t> for the </a:t>
            </a:r>
            <a:r>
              <a:rPr lang="en-US" sz="1600" b="1" dirty="0" err="1">
                <a:cs typeface="Arial" charset="0"/>
              </a:rPr>
              <a:t>MyDB</a:t>
            </a:r>
            <a:r>
              <a:rPr lang="en-US" sz="1600" b="1" dirty="0">
                <a:cs typeface="Arial" charset="0"/>
              </a:rPr>
              <a:t> database.</a:t>
            </a: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685800" y="6019800"/>
            <a:ext cx="10239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cs typeface="Arial" charset="0"/>
              </a:rPr>
              <a:t>Let us see how to create a database using the Object Explorer window</a:t>
            </a:r>
            <a:r>
              <a:rPr lang="en-US" sz="1800" b="1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200" y="179737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a User-Defined </a:t>
            </a:r>
            <a:r>
              <a:rPr lang="en-GB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Database(Contd.)</a:t>
            </a: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292960"/>
            <a:ext cx="891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 can change the default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filegroup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by using the following statement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50569" y="2501548"/>
            <a:ext cx="4676385" cy="1398863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544882" y="2155521"/>
            <a:ext cx="2104549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51411"/>
            <a:ext cx="3733800" cy="109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83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48014" y="228600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a User-Defined </a:t>
            </a:r>
            <a:r>
              <a:rPr lang="en-GB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Database(Contd.)</a:t>
            </a: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8014" y="1447800"/>
            <a:ext cx="1072478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FILESTREAM feature</a:t>
            </a:r>
            <a:r>
              <a:rPr lang="en-US" sz="2400" dirty="0" smtClean="0">
                <a:cs typeface="Times New Roman" pitchFamily="18" charset="0"/>
              </a:rPr>
              <a:t>:</a:t>
            </a:r>
          </a:p>
          <a:p>
            <a:endParaRPr lang="en-US" sz="2400" dirty="0">
              <a:cs typeface="Times New Roman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Enables you to store and manage unstructured data such as videos, graphic files, sound clips, Word documents, or Excel spreadsheets in a database. This unstructured data is called a Binary Large Object (BLOB).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Allows BLOBs to be stored directly in the Windows New Technology File System (NTFS). </a:t>
            </a:r>
            <a:endParaRPr lang="en-US" sz="2400" dirty="0" smtClean="0">
              <a:cs typeface="Times New Roman" pitchFamily="18" charset="0"/>
            </a:endParaRPr>
          </a:p>
          <a:p>
            <a:pPr lvl="1"/>
            <a:endParaRPr lang="en-US" sz="2400" dirty="0"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SQL Server database engine manages the link between the column declared with the FILESTREAM feature and the actual file located in the NTFS.</a:t>
            </a:r>
          </a:p>
        </p:txBody>
      </p:sp>
    </p:spTree>
    <p:extLst>
      <p:ext uri="{BB962C8B-B14F-4D97-AF65-F5344CB8AC3E}">
        <p14:creationId xmlns:p14="http://schemas.microsoft.com/office/powerpoint/2010/main" val="1174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828800"/>
            <a:ext cx="10668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To use the FILESTREAM feature, a database needs to contain: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A FILESTREAM </a:t>
            </a:r>
            <a:r>
              <a:rPr lang="en-US" sz="2400" dirty="0" err="1">
                <a:cs typeface="Times New Roman" pitchFamily="18" charset="0"/>
              </a:rPr>
              <a:t>filegroup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A table with a </a:t>
            </a:r>
            <a:r>
              <a:rPr lang="en-US" sz="2400" dirty="0" err="1">
                <a:cs typeface="Times New Roman" pitchFamily="18" charset="0"/>
              </a:rPr>
              <a:t>varbinary</a:t>
            </a:r>
            <a:r>
              <a:rPr lang="en-US" sz="2400" dirty="0">
                <a:cs typeface="Times New Roman" pitchFamily="18" charset="0"/>
              </a:rPr>
              <a:t>(max) column along with the FILESTREAM attribute.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For a database to contain the FILESTREAM </a:t>
            </a:r>
            <a:r>
              <a:rPr lang="en-US" sz="2400" dirty="0" err="1">
                <a:cs typeface="Times New Roman" pitchFamily="18" charset="0"/>
              </a:rPr>
              <a:t>filegroup</a:t>
            </a:r>
            <a:r>
              <a:rPr lang="en-US" sz="2400" dirty="0">
                <a:cs typeface="Times New Roman" pitchFamily="18" charset="0"/>
              </a:rPr>
              <a:t>, the FILESTREAM feature of the SQL Server instance, on which the database is created, must be enabled.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Once the FILESTREAM feature is enabled for an instance of SQL Server, you need to configure the FILESTREAM access level.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9570" y="228600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a User-Defined </a:t>
            </a:r>
            <a:r>
              <a:rPr lang="en-GB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Database(Contd.)</a:t>
            </a: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4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2400" y="168885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Managing</a:t>
            </a:r>
            <a:r>
              <a:rPr lang="en-IN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Databases</a:t>
            </a:r>
            <a:endParaRPr lang="en-U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6" name="Picture 3" descr="JBIZ044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3230" y="3200400"/>
            <a:ext cx="276248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loud Callout 1"/>
          <p:cNvSpPr/>
          <p:nvPr/>
        </p:nvSpPr>
        <p:spPr bwMode="auto">
          <a:xfrm>
            <a:off x="4038600" y="541930"/>
            <a:ext cx="3657600" cy="2870200"/>
          </a:xfrm>
          <a:prstGeom prst="cloudCallout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As a database developer, you might need to create databases to store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61952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1000" y="1066800"/>
            <a:ext cx="100552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FILESTREAM access level specifies the accessibility of the FILESTREAM data on an instance of SQL Server.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describes the possible values of access levels and their accessibility.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2400" y="228600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a User-Defined </a:t>
            </a:r>
            <a:r>
              <a:rPr lang="en-GB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Database(Contd.)</a:t>
            </a: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01799"/>
              </p:ext>
            </p:extLst>
          </p:nvPr>
        </p:nvGraphicFramePr>
        <p:xfrm>
          <a:off x="762000" y="2971800"/>
          <a:ext cx="9674268" cy="3252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134"/>
                <a:gridCol w="4837134"/>
              </a:tblGrid>
              <a:tr h="629712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Levels</a:t>
                      </a:r>
                      <a:endParaRPr 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Accessibility </a:t>
                      </a:r>
                      <a:endParaRPr 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6297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92710" marR="92710" marT="9525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FILESTREAM data access is disabled. This is the default value.</a:t>
                      </a:r>
                    </a:p>
                  </a:txBody>
                  <a:tcPr marL="92710" marR="92710" marT="9525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6297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2710" marR="92710" marT="9525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FILESTREAM data is enabled only for T-SQL access.</a:t>
                      </a:r>
                    </a:p>
                  </a:txBody>
                  <a:tcPr marL="92710" marR="92710" marT="9525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6709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92710" marR="92710" marT="9525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FILESTREAM data is enabled only for T-SQL and local file system access.</a:t>
                      </a:r>
                    </a:p>
                  </a:txBody>
                  <a:tcPr marL="92710" marR="92710" marT="9525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6709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92710" marR="92710" marT="9525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i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FILESTREAM data is enabled for T-SQL, local file system access, and remote file system access.</a:t>
                      </a:r>
                    </a:p>
                  </a:txBody>
                  <a:tcPr marL="92710" marR="92710" marT="9525" marB="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63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827" y="214387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a User-Defined </a:t>
            </a:r>
            <a:r>
              <a:rPr lang="en-GB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Database(Contd.)</a:t>
            </a: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0852" y="1139270"/>
            <a:ext cx="10668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You can execute the following statement in the Query Editor window to configure the FILESTREAM data access</a:t>
            </a:r>
            <a:r>
              <a:rPr lang="en-US" sz="2400" dirty="0" smtClean="0">
                <a:cs typeface="Times New Roman" pitchFamily="18" charset="0"/>
              </a:rPr>
              <a:t>:</a:t>
            </a:r>
          </a:p>
          <a:p>
            <a:pPr>
              <a:defRPr/>
            </a:pPr>
            <a:endParaRPr lang="en-US" sz="2400" dirty="0" smtClean="0"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sz="2400" dirty="0"/>
          </a:p>
          <a:p>
            <a:pPr lvl="2">
              <a:defRPr/>
            </a:pPr>
            <a:endParaRPr lang="en-IN" sz="2400" dirty="0">
              <a:cs typeface="Courier New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sz="2400" dirty="0" smtClean="0"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sz="2400" dirty="0" smtClean="0"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cs typeface="Times New Roman" pitchFamily="18" charset="0"/>
              </a:rPr>
              <a:t>Then</a:t>
            </a:r>
            <a:r>
              <a:rPr lang="en-US" sz="2400" dirty="0">
                <a:cs typeface="Times New Roman" pitchFamily="18" charset="0"/>
              </a:rPr>
              <a:t>, execute the following statement to apply the configuration changes</a:t>
            </a:r>
            <a:r>
              <a:rPr lang="en-US" sz="2400" dirty="0" smtClean="0">
                <a:cs typeface="Times New Roman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sz="2400" dirty="0"/>
          </a:p>
          <a:p>
            <a:pPr lvl="2">
              <a:defRPr/>
            </a:pPr>
            <a:r>
              <a:rPr lang="en-IN" sz="2400" dirty="0" smtClean="0">
                <a:cs typeface="Courier New" pitchFamily="49" charset="0"/>
              </a:rPr>
              <a:t> 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1341329" y="2379227"/>
            <a:ext cx="5069153" cy="1136908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371600" y="2218905"/>
            <a:ext cx="1915233" cy="21759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85887" y="4819436"/>
            <a:ext cx="5069153" cy="971763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1416158" y="4659115"/>
            <a:ext cx="1915233" cy="217595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575" y="2651202"/>
            <a:ext cx="4114800" cy="66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216" y="5037032"/>
            <a:ext cx="3015354" cy="52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93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228600" y="190709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Just a minute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295400"/>
            <a:ext cx="7467600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Which statement is used to create a database?</a:t>
            </a:r>
          </a:p>
          <a:p>
            <a:pPr marL="285750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2412" y="2971800"/>
            <a:ext cx="6172200" cy="9048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Solution:</a:t>
            </a:r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CREATE DATABASE statement</a:t>
            </a:r>
          </a:p>
        </p:txBody>
      </p:sp>
    </p:spTree>
    <p:extLst>
      <p:ext uri="{BB962C8B-B14F-4D97-AF65-F5344CB8AC3E}">
        <p14:creationId xmlns:p14="http://schemas.microsoft.com/office/powerpoint/2010/main" val="21401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05740" y="203088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Renaming a User-Defined Database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3400" y="5867400"/>
            <a:ext cx="90408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Renames the Personnel database to the Employee database.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099566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The </a:t>
            </a:r>
            <a:r>
              <a:rPr lang="en-US" sz="2400" dirty="0" err="1">
                <a:cs typeface="Times New Roman" pitchFamily="18" charset="0"/>
              </a:rPr>
              <a:t>sp_renamedb</a:t>
            </a:r>
            <a:r>
              <a:rPr lang="en-US" sz="2400" dirty="0">
                <a:cs typeface="Times New Roman" pitchFamily="18" charset="0"/>
              </a:rPr>
              <a:t> stored procedure</a:t>
            </a:r>
            <a:r>
              <a:rPr lang="en-US" sz="2400" dirty="0" smtClean="0">
                <a:cs typeface="Times New Roman" pitchFamily="18" charset="0"/>
              </a:rPr>
              <a:t>:</a:t>
            </a:r>
          </a:p>
          <a:p>
            <a:pPr>
              <a:defRPr/>
            </a:pPr>
            <a:endParaRPr lang="en-US" sz="2400" dirty="0">
              <a:cs typeface="Times New Roman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Is used to rename a database. </a:t>
            </a:r>
            <a:endParaRPr lang="en-US" sz="2400" dirty="0" smtClean="0">
              <a:cs typeface="Times New Roman" pitchFamily="18" charset="0"/>
            </a:endParaRPr>
          </a:p>
          <a:p>
            <a:pPr lvl="1">
              <a:defRPr/>
            </a:pPr>
            <a:endParaRPr lang="en-US" sz="2400" dirty="0"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029310" y="2696676"/>
            <a:ext cx="5676290" cy="111085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029310" y="2434443"/>
            <a:ext cx="2104549" cy="30628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029310" y="4800599"/>
            <a:ext cx="5142890" cy="1066801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029310" y="4494317"/>
            <a:ext cx="2104549" cy="30628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355" y="2845789"/>
            <a:ext cx="5206183" cy="82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933674"/>
            <a:ext cx="4441591" cy="63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18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52400" y="173664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Dropping a User-Defined Database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05497" y="5644219"/>
            <a:ext cx="55378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cs typeface="Arial" charset="0"/>
              </a:rPr>
              <a:t>Deletes the Employee database.</a:t>
            </a:r>
          </a:p>
        </p:txBody>
      </p:sp>
      <p:sp>
        <p:nvSpPr>
          <p:cNvPr id="2" name="Rectangle 1"/>
          <p:cNvSpPr/>
          <p:nvPr/>
        </p:nvSpPr>
        <p:spPr>
          <a:xfrm>
            <a:off x="394945" y="1291752"/>
            <a:ext cx="61722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cs typeface="Times New Roman" pitchFamily="18" charset="0"/>
              </a:rPr>
              <a:t>The DROP DATABASE statement</a:t>
            </a:r>
            <a:r>
              <a:rPr lang="en-US" sz="2000" dirty="0" smtClean="0">
                <a:cs typeface="Times New Roman" pitchFamily="18" charset="0"/>
              </a:rPr>
              <a:t>:</a:t>
            </a:r>
          </a:p>
          <a:p>
            <a:pPr>
              <a:defRPr/>
            </a:pPr>
            <a:endParaRPr lang="en-US" sz="2000" dirty="0">
              <a:cs typeface="Times New Roman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cs typeface="Times New Roman" pitchFamily="18" charset="0"/>
              </a:rPr>
              <a:t>Is used to delete a database. 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990600" y="3366287"/>
            <a:ext cx="4676385" cy="880765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990600" y="3060005"/>
            <a:ext cx="2104549" cy="30628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029310" y="4800600"/>
            <a:ext cx="4676385" cy="691324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029310" y="4494317"/>
            <a:ext cx="2104549" cy="30628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926" y="3439528"/>
            <a:ext cx="3930473" cy="655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64" y="4931968"/>
            <a:ext cx="3313636" cy="42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67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211064" y="304800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Managing Tables</a:t>
            </a:r>
            <a:endParaRPr lang="en-US" sz="2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8610600" cy="260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kern="0" dirty="0">
                <a:cs typeface="Times New Roman" pitchFamily="18" charset="0"/>
              </a:rPr>
              <a:t>A table is a database object used to store data</a:t>
            </a:r>
            <a:r>
              <a:rPr lang="en-US" sz="2400" kern="0" dirty="0" smtClean="0">
                <a:cs typeface="Times New Roman" pitchFamily="18" charset="0"/>
              </a:rPr>
              <a:t>.</a:t>
            </a:r>
          </a:p>
          <a:p>
            <a:pPr>
              <a:spcBef>
                <a:spcPct val="20000"/>
              </a:spcBef>
              <a:defRPr/>
            </a:pPr>
            <a:endParaRPr lang="en-US" sz="2400" kern="0" dirty="0"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kern="0" dirty="0">
                <a:cs typeface="Times New Roman" pitchFamily="18" charset="0"/>
              </a:rPr>
              <a:t>Data in a table is organized in rows and columns</a:t>
            </a:r>
            <a:r>
              <a:rPr lang="en-US" sz="2400" kern="0" dirty="0" smtClean="0">
                <a:cs typeface="Times New Roman" pitchFamily="18" charset="0"/>
              </a:rPr>
              <a:t>..</a:t>
            </a:r>
          </a:p>
          <a:p>
            <a:pPr>
              <a:spcBef>
                <a:spcPct val="20000"/>
              </a:spcBef>
              <a:defRPr/>
            </a:pPr>
            <a:endParaRPr lang="en-US" sz="2400" kern="0" dirty="0"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kern="0" dirty="0">
                <a:cs typeface="Times New Roman" pitchFamily="18" charset="0"/>
              </a:rPr>
              <a:t>Each row in a table represents a unique record and each column represents an attribute of the record.</a:t>
            </a:r>
            <a:endParaRPr 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08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 descr="JBIZ044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2493" y="3200400"/>
            <a:ext cx="276248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42875" y="152400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Managing Tables(Contd.)</a:t>
            </a:r>
            <a:endParaRPr lang="en-US" sz="2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4953000" y="1003587"/>
            <a:ext cx="2209800" cy="2882613"/>
          </a:xfrm>
          <a:prstGeom prst="cloudCallout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As a database developer, you need to create and manage tables to store data.</a:t>
            </a:r>
          </a:p>
        </p:txBody>
      </p:sp>
    </p:spTree>
    <p:extLst>
      <p:ext uri="{BB962C8B-B14F-4D97-AF65-F5344CB8AC3E}">
        <p14:creationId xmlns:p14="http://schemas.microsoft.com/office/powerpoint/2010/main" val="24719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11064" y="189483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a Table</a:t>
            </a:r>
          </a:p>
        </p:txBody>
      </p:sp>
      <p:sp>
        <p:nvSpPr>
          <p:cNvPr id="2" name="Rectangle 1"/>
          <p:cNvSpPr/>
          <p:nvPr/>
        </p:nvSpPr>
        <p:spPr>
          <a:xfrm>
            <a:off x="211064" y="1118175"/>
            <a:ext cx="61722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CREATE TABLE statement: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 used to create a table.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775824" y="2072283"/>
            <a:ext cx="8215776" cy="2706592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775824" y="1945511"/>
            <a:ext cx="2104549" cy="470688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664" y="2555777"/>
            <a:ext cx="6498736" cy="205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6226" y="4778875"/>
            <a:ext cx="102845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While creating tables, you need to consider the following guidelines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defRPr/>
            </a:pP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column names within a table must be unique, but the same column name can be used in different tables within a database. 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table name can be of maximum 128 characters. </a:t>
            </a:r>
          </a:p>
        </p:txBody>
      </p:sp>
    </p:spTree>
    <p:extLst>
      <p:ext uri="{BB962C8B-B14F-4D97-AF65-F5344CB8AC3E}">
        <p14:creationId xmlns:p14="http://schemas.microsoft.com/office/powerpoint/2010/main" val="160924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11064" y="381000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a </a:t>
            </a:r>
            <a:r>
              <a:rPr lang="en-US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Table(Contd.)</a:t>
            </a:r>
            <a:endParaRPr lang="en-US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1064" y="1219200"/>
            <a:ext cx="109141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You can use the following statement to create the </a:t>
            </a:r>
            <a:r>
              <a:rPr lang="en-US" sz="2400" dirty="0" err="1">
                <a:cs typeface="Times New Roman" pitchFamily="18" charset="0"/>
              </a:rPr>
              <a:t>EmployeeLeave</a:t>
            </a:r>
            <a:r>
              <a:rPr lang="en-US" sz="2400" dirty="0">
                <a:cs typeface="Times New Roman" pitchFamily="18" charset="0"/>
              </a:rPr>
              <a:t> table</a:t>
            </a:r>
            <a:r>
              <a:rPr lang="en-US" sz="2400" dirty="0" smtClean="0">
                <a:cs typeface="Times New Roman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cs typeface="Times New Roman" pitchFamily="18" charset="0"/>
            </a:endParaRPr>
          </a:p>
          <a:p>
            <a:endParaRPr lang="en-US" sz="2400" dirty="0" smtClean="0"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cs typeface="Times New Roman" pitchFamily="18" charset="0"/>
              </a:rPr>
              <a:t>You </a:t>
            </a:r>
            <a:r>
              <a:rPr lang="en-US" sz="2400" dirty="0">
                <a:cs typeface="Times New Roman" pitchFamily="18" charset="0"/>
              </a:rPr>
              <a:t>can use the following statement to view the structure of </a:t>
            </a:r>
            <a:r>
              <a:rPr lang="en-US" sz="2400" dirty="0" err="1">
                <a:cs typeface="Times New Roman" pitchFamily="18" charset="0"/>
              </a:rPr>
              <a:t>HumanResources.EmployeeLeave</a:t>
            </a:r>
            <a:r>
              <a:rPr lang="en-US" sz="2400" dirty="0">
                <a:cs typeface="Times New Roman" pitchFamily="18" charset="0"/>
              </a:rPr>
              <a:t> table:</a:t>
            </a:r>
            <a:endParaRPr lang="en-US" sz="2400" dirty="0"/>
          </a:p>
          <a:p>
            <a:pPr lvl="1"/>
            <a:r>
              <a:rPr lang="en-US" sz="2400" dirty="0">
                <a:cs typeface="Courier New" pitchFamily="49" charset="0"/>
              </a:rPr>
              <a:t>	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449704" y="2024965"/>
            <a:ext cx="6856096" cy="2470835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449704" y="1748376"/>
            <a:ext cx="2104549" cy="407420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7" y="2261009"/>
            <a:ext cx="5257800" cy="213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 bwMode="auto">
          <a:xfrm>
            <a:off x="1216060" y="5670635"/>
            <a:ext cx="5108540" cy="868553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216060" y="5364353"/>
            <a:ext cx="2104549" cy="30628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352" y="5779858"/>
            <a:ext cx="4266248" cy="521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5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295400"/>
            <a:ext cx="110718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You can use the following statement to create an IDENTITY column in a table</a:t>
            </a:r>
            <a:r>
              <a:rPr lang="en-US" sz="2400" dirty="0" smtClean="0">
                <a:cs typeface="Times New Roman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dirty="0" err="1">
                <a:cs typeface="Times New Roman" pitchFamily="18" charset="0"/>
              </a:rPr>
              <a:t>EmpCode</a:t>
            </a:r>
            <a:r>
              <a:rPr lang="en-US" sz="2400" dirty="0">
                <a:cs typeface="Times New Roman" pitchFamily="18" charset="0"/>
              </a:rPr>
              <a:t> column of the </a:t>
            </a:r>
            <a:r>
              <a:rPr lang="en-US" sz="2400" dirty="0" smtClean="0">
                <a:cs typeface="Times New Roman" pitchFamily="18" charset="0"/>
              </a:rPr>
              <a:t>Employee </a:t>
            </a:r>
            <a:r>
              <a:rPr lang="en-US" sz="2400" dirty="0">
                <a:cs typeface="Times New Roman" pitchFamily="18" charset="0"/>
              </a:rPr>
              <a:t>table is the IDENTITY column with the starting value (SEED) as 100 and the step value (INCREMENT) as 1.</a:t>
            </a:r>
            <a:endParaRPr lang="en-US" sz="2400" dirty="0"/>
          </a:p>
          <a:p>
            <a:pPr lvl="1"/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11064" y="381000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a </a:t>
            </a:r>
            <a:r>
              <a:rPr lang="en-US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Table(Contd.)</a:t>
            </a:r>
            <a:endParaRPr lang="en-US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914400" y="2286000"/>
            <a:ext cx="6322696" cy="19812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22050" y="2115676"/>
            <a:ext cx="2007760" cy="34064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30" y="2541535"/>
            <a:ext cx="3962400" cy="162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85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2982" y="304800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Managing</a:t>
            </a:r>
            <a:r>
              <a:rPr lang="en-IN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Databases(</a:t>
            </a:r>
            <a:r>
              <a:rPr lang="en-IN" sz="32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Contd</a:t>
            </a:r>
            <a:r>
              <a:rPr lang="en-IN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00" name="Picture 3" descr="JBIZ044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3230" y="3200400"/>
            <a:ext cx="276248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loud Callout 1"/>
          <p:cNvSpPr/>
          <p:nvPr/>
        </p:nvSpPr>
        <p:spPr bwMode="auto">
          <a:xfrm>
            <a:off x="4953000" y="1066800"/>
            <a:ext cx="3276600" cy="2971800"/>
          </a:xfrm>
          <a:prstGeom prst="cloudCallout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Before creating a database, it is important to identify the system databases supported by SQL Server and their importance. </a:t>
            </a:r>
          </a:p>
        </p:txBody>
      </p:sp>
    </p:spTree>
    <p:extLst>
      <p:ext uri="{BB962C8B-B14F-4D97-AF65-F5344CB8AC3E}">
        <p14:creationId xmlns:p14="http://schemas.microsoft.com/office/powerpoint/2010/main" val="219219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66800" y="6020757"/>
            <a:ext cx="68922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cs typeface="Arial" charset="0"/>
              </a:rPr>
              <a:t>Uniquely identifies the records in the table across the databases</a:t>
            </a:r>
            <a:r>
              <a:rPr lang="en-US" sz="1400" dirty="0">
                <a:solidFill>
                  <a:srgbClr val="C00000"/>
                </a:solidFill>
                <a:cs typeface="Arial" charset="0"/>
              </a:rPr>
              <a:t>.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66800" y="5645809"/>
            <a:ext cx="68922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cs typeface="Arial" charset="0"/>
              </a:rPr>
              <a:t>Stored the data in the Windows file system.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1010484"/>
            <a:ext cx="1043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You can use the following statements to create the </a:t>
            </a:r>
            <a:r>
              <a:rPr lang="en-US" sz="2400" dirty="0" err="1">
                <a:cs typeface="Times New Roman" pitchFamily="18" charset="0"/>
              </a:rPr>
              <a:t>EmpDetails</a:t>
            </a:r>
            <a:r>
              <a:rPr lang="en-US" sz="2400" dirty="0">
                <a:cs typeface="Times New Roman" pitchFamily="18" charset="0"/>
              </a:rPr>
              <a:t> table that stores the FILESTREAM data</a:t>
            </a:r>
            <a:r>
              <a:rPr lang="en-US" sz="2400" dirty="0" smtClean="0">
                <a:cs typeface="Times New Roman" pitchFamily="18" charset="0"/>
              </a:rPr>
              <a:t>: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914400" y="2686689"/>
            <a:ext cx="7044690" cy="2959119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914401" y="2380407"/>
            <a:ext cx="2007760" cy="340647"/>
          </a:xfrm>
          <a:prstGeom prst="roundRect">
            <a:avLst>
              <a:gd name="adj" fmla="val 44615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2800670"/>
            <a:ext cx="6105595" cy="24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11064" y="228600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a </a:t>
            </a:r>
            <a:r>
              <a:rPr lang="en-US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Table(Contd.)</a:t>
            </a:r>
            <a:endParaRPr lang="en-US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62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19200" y="4876800"/>
            <a:ext cx="689229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latin typeface="Arial" charset="0"/>
                <a:cs typeface="Arial" charset="0"/>
              </a:rPr>
              <a:t>Stores the latitude and longitude coordinates, which indicate the location of the country.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762000" y="5715000"/>
            <a:ext cx="8743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 dirty="0">
                <a:cs typeface="Arial" charset="0"/>
              </a:rPr>
              <a:t>Let us see how to create a table by using SQL Server Management Studio.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11064" y="228600"/>
            <a:ext cx="11830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Creating a </a:t>
            </a:r>
            <a:r>
              <a:rPr lang="en-US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Table(Contd.)</a:t>
            </a:r>
            <a:endParaRPr lang="en-US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1213791"/>
            <a:ext cx="88392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 can store the spatial data in a table by using the geometry and geography data types.</a:t>
            </a:r>
          </a:p>
          <a:p>
            <a:pPr lvl="2"/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  <a:p>
            <a:pPr>
              <a:buBlip>
                <a:blip r:embed="rId3"/>
              </a:buBlip>
            </a:pPr>
            <a:endParaRPr lang="en-US" sz="200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914400" y="2686689"/>
            <a:ext cx="6553200" cy="1875785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914401" y="2380407"/>
            <a:ext cx="2007760" cy="340647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15" y="2819401"/>
            <a:ext cx="3828659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51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73485" y="263930"/>
            <a:ext cx="92583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Summary</a:t>
            </a:r>
          </a:p>
        </p:txBody>
      </p:sp>
      <p:sp>
        <p:nvSpPr>
          <p:cNvPr id="2" name="Rectangle 1"/>
          <p:cNvSpPr/>
          <p:nvPr/>
        </p:nvSpPr>
        <p:spPr>
          <a:xfrm>
            <a:off x="438410" y="1219200"/>
            <a:ext cx="1152498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Times New Roman" pitchFamily="18" charset="0"/>
              </a:rPr>
              <a:t>In this session, you learned that: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A database is a repository of information that contains data in an organized way.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master database records all the server-specific configuration information, including authorized users, databases, system configuration settings, and remote servers.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</a:t>
            </a:r>
            <a:r>
              <a:rPr lang="en-US" sz="2400" dirty="0" err="1">
                <a:cs typeface="Times New Roman" pitchFamily="18" charset="0"/>
              </a:rPr>
              <a:t>tempdb</a:t>
            </a:r>
            <a:r>
              <a:rPr lang="en-US" sz="2400" dirty="0">
                <a:cs typeface="Times New Roman" pitchFamily="18" charset="0"/>
              </a:rPr>
              <a:t> database is a temporary database that holds all the temporary tables and stored procedures.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model database acts as a template or a prototype for new databases.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</a:t>
            </a:r>
            <a:r>
              <a:rPr lang="en-US" sz="2400" dirty="0" err="1">
                <a:cs typeface="Times New Roman" pitchFamily="18" charset="0"/>
              </a:rPr>
              <a:t>msdb</a:t>
            </a:r>
            <a:r>
              <a:rPr lang="en-US" sz="2400" dirty="0">
                <a:cs typeface="Times New Roman" pitchFamily="18" charset="0"/>
              </a:rPr>
              <a:t> database supports the SQL Server Agent. SQL Server Agent includes features that schedule periodic activities of SQL Server.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Resource database is a read-only database that contains all the system objects that are included with SQL Server.</a:t>
            </a:r>
          </a:p>
        </p:txBody>
      </p:sp>
    </p:spTree>
    <p:extLst>
      <p:ext uri="{BB962C8B-B14F-4D97-AF65-F5344CB8AC3E}">
        <p14:creationId xmlns:p14="http://schemas.microsoft.com/office/powerpoint/2010/main" val="34132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606" y="1219200"/>
            <a:ext cx="1179179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user-defined databases are created by the users to store data for client/server applications.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database consists of the following types of files: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Primary data file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Secondary data file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Transaction log file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database must consist of a primary data file and one transaction log file.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CREATE DATABASE statement is used to create a database, which also includes determining the name of the database, the size of the database, and the files used to store data in the database.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DROP DATABASE statement is used to delete a database.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Tables are used to store data.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CREATE TABLE statement is used to create a table.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3485" y="263930"/>
            <a:ext cx="92583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Summary(Contd.)</a:t>
            </a:r>
            <a:endParaRPr lang="en-US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68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76200" y="228600"/>
            <a:ext cx="118300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Identifying System Databases in SQL Server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066800"/>
            <a:ext cx="9220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SQL 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Server contains the following system databases: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master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tempdb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msdb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Resource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ReportServer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ReportServerTempDB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129810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828800"/>
            <a:ext cx="4495800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52400" y="914400"/>
            <a:ext cx="1028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cs typeface="Times New Roman" pitchFamily="18" charset="0"/>
              </a:rPr>
              <a:t>You can view the system databases in the Object Explorer window of SQL Server Management Studio, as shown in the following figure.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52400"/>
            <a:ext cx="10179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Identifying System Databases in SQL </a:t>
            </a:r>
            <a:r>
              <a:rPr lang="en-US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Server(Contd.)</a:t>
            </a:r>
            <a:endParaRPr lang="en-US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96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JBIZ044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8970" y="2998788"/>
            <a:ext cx="276248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68137" y="228600"/>
            <a:ext cx="10179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Identifying System Databases in SQL </a:t>
            </a:r>
            <a:r>
              <a:rPr lang="en-US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Server(Contd.)</a:t>
            </a:r>
            <a:endParaRPr lang="en-US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5257800" y="1041975"/>
            <a:ext cx="2514600" cy="2539425"/>
          </a:xfrm>
          <a:prstGeom prst="cloudCallout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The Object Explorer window does not display the Resource database. </a:t>
            </a:r>
          </a:p>
        </p:txBody>
      </p:sp>
    </p:spTree>
    <p:extLst>
      <p:ext uri="{BB962C8B-B14F-4D97-AF65-F5344CB8AC3E}">
        <p14:creationId xmlns:p14="http://schemas.microsoft.com/office/powerpoint/2010/main" val="359240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"/>
            <a:ext cx="10179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Identifying System Databases in SQL </a:t>
            </a:r>
            <a:r>
              <a:rPr lang="en-US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Server(Contd.)</a:t>
            </a:r>
            <a:endParaRPr lang="en-US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399" y="1588097"/>
            <a:ext cx="99507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cs typeface="Times New Roman" pitchFamily="18" charset="0"/>
              </a:rPr>
              <a:t>The master database: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Consists of system tables that keep track of the server installation as a whole and all the other databases.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Contains critical data that controls the SQL Server operations. 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Stores the initialization information of SQL Server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lvl="1">
              <a:defRPr/>
            </a:pPr>
            <a:endParaRPr lang="en-US" sz="2400" dirty="0">
              <a:cs typeface="Times New Roman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cs typeface="Times New Roman" pitchFamily="18" charset="0"/>
              </a:rPr>
              <a:t>The </a:t>
            </a:r>
            <a:r>
              <a:rPr lang="en-US" sz="2400" b="1" dirty="0" err="1">
                <a:cs typeface="Times New Roman" pitchFamily="18" charset="0"/>
              </a:rPr>
              <a:t>tempdb</a:t>
            </a:r>
            <a:r>
              <a:rPr lang="en-US" sz="2400" b="1" dirty="0">
                <a:cs typeface="Times New Roman" pitchFamily="18" charset="0"/>
              </a:rPr>
              <a:t> database: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Is a temporary database that holds all temporary tables and stored procedures. 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Is automatically used by the server to resolve large or nested queries or to sort data before displaying results to the user.</a:t>
            </a:r>
          </a:p>
        </p:txBody>
      </p:sp>
    </p:spTree>
    <p:extLst>
      <p:ext uri="{BB962C8B-B14F-4D97-AF65-F5344CB8AC3E}">
        <p14:creationId xmlns:p14="http://schemas.microsoft.com/office/powerpoint/2010/main" val="93657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28600"/>
            <a:ext cx="10179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Identifying System Databases in SQL </a:t>
            </a:r>
            <a:r>
              <a:rPr lang="en-US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Server(Contd.)</a:t>
            </a:r>
            <a:endParaRPr lang="en-US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7504" y="14478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cs typeface="Times New Roman" pitchFamily="18" charset="0"/>
              </a:rPr>
              <a:t>The model database: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Acts as a template or a prototype for the new databases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lvl="1">
              <a:defRPr/>
            </a:pPr>
            <a:endParaRPr lang="en-US" sz="2400" dirty="0">
              <a:cs typeface="Times New Roman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cs typeface="Times New Roman" pitchFamily="18" charset="0"/>
              </a:rPr>
              <a:t>The </a:t>
            </a:r>
            <a:r>
              <a:rPr lang="en-US" sz="2400" b="1" dirty="0" err="1">
                <a:cs typeface="Times New Roman" pitchFamily="18" charset="0"/>
              </a:rPr>
              <a:t>msdb</a:t>
            </a:r>
            <a:r>
              <a:rPr lang="en-US" sz="2400" b="1" dirty="0">
                <a:cs typeface="Times New Roman" pitchFamily="18" charset="0"/>
              </a:rPr>
              <a:t> database: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Supports the SQL Server Agent tool.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Contains a few system-defined tables that are specific to the database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lvl="1">
              <a:defRPr/>
            </a:pPr>
            <a:endParaRPr lang="en-US" sz="2400" dirty="0">
              <a:cs typeface="Times New Roman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cs typeface="Times New Roman" pitchFamily="18" charset="0"/>
              </a:rPr>
              <a:t>The Resource database: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Is a read-only database that contains all the system objects, such as system-defined procedures and views. 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Does not contain user data or user metadata. </a:t>
            </a:r>
          </a:p>
        </p:txBody>
      </p:sp>
    </p:spTree>
    <p:extLst>
      <p:ext uri="{BB962C8B-B14F-4D97-AF65-F5344CB8AC3E}">
        <p14:creationId xmlns:p14="http://schemas.microsoft.com/office/powerpoint/2010/main" val="420948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28600"/>
            <a:ext cx="10179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Identifying System Databases in SQL </a:t>
            </a:r>
            <a:r>
              <a:rPr lang="en-US" sz="3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Server(Contd.)</a:t>
            </a:r>
            <a:endParaRPr lang="en-US" sz="32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7242" y="1295400"/>
            <a:ext cx="97983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cs typeface="Times New Roman" pitchFamily="18" charset="0"/>
              </a:rPr>
              <a:t>The </a:t>
            </a:r>
            <a:r>
              <a:rPr lang="en-US" sz="2400" b="1" dirty="0" err="1">
                <a:cs typeface="Times New Roman" pitchFamily="18" charset="0"/>
              </a:rPr>
              <a:t>ReportServer</a:t>
            </a:r>
            <a:r>
              <a:rPr lang="en-US" sz="2400" b="1" dirty="0">
                <a:cs typeface="Times New Roman" pitchFamily="18" charset="0"/>
              </a:rPr>
              <a:t> database: 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Stores the metadata and object related information used by reporting services. 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Stores information about all the reports, linked reports, data source, report models, permissions, security settings, report execution schedules, and report execution log. </a:t>
            </a:r>
            <a:endParaRPr lang="en-US" sz="2400" dirty="0" smtClean="0">
              <a:cs typeface="Times New Roman" pitchFamily="18" charset="0"/>
            </a:endParaRPr>
          </a:p>
          <a:p>
            <a:pPr lvl="1">
              <a:defRPr/>
            </a:pPr>
            <a:endParaRPr lang="en-US" sz="2400" dirty="0">
              <a:cs typeface="Times New Roman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cs typeface="Times New Roman" pitchFamily="18" charset="0"/>
              </a:rPr>
              <a:t>The </a:t>
            </a:r>
            <a:r>
              <a:rPr lang="en-US" sz="2400" b="1" dirty="0" err="1">
                <a:cs typeface="Times New Roman" pitchFamily="18" charset="0"/>
              </a:rPr>
              <a:t>ReportServerTempDB</a:t>
            </a:r>
            <a:r>
              <a:rPr lang="en-US" sz="2400" b="1" dirty="0">
                <a:cs typeface="Times New Roman" pitchFamily="18" charset="0"/>
              </a:rPr>
              <a:t> database: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Is also installed along with the installation of SQL Server Reporting Services.</a:t>
            </a: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Is used by </a:t>
            </a:r>
            <a:r>
              <a:rPr lang="en-US" sz="2400" dirty="0" err="1">
                <a:cs typeface="Times New Roman" pitchFamily="18" charset="0"/>
              </a:rPr>
              <a:t>ReportServer</a:t>
            </a:r>
            <a:r>
              <a:rPr lang="en-US" sz="2400" dirty="0">
                <a:cs typeface="Times New Roman" pitchFamily="18" charset="0"/>
              </a:rPr>
              <a:t> database to store session information, cached reports, and working tables used by reporting services.</a:t>
            </a:r>
          </a:p>
        </p:txBody>
      </p:sp>
    </p:spTree>
    <p:extLst>
      <p:ext uri="{BB962C8B-B14F-4D97-AF65-F5344CB8AC3E}">
        <p14:creationId xmlns:p14="http://schemas.microsoft.com/office/powerpoint/2010/main" val="24086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ild_Template_16x9">
  <a:themeElements>
    <a:clrScheme name="Build - Dark Blue">
      <a:dk1>
        <a:srgbClr val="000000"/>
      </a:dk1>
      <a:lt1>
        <a:srgbClr val="FFFFFF"/>
      </a:lt1>
      <a:dk2>
        <a:srgbClr val="00188F"/>
      </a:dk2>
      <a:lt2>
        <a:srgbClr val="FFFFFF"/>
      </a:lt2>
      <a:accent1>
        <a:srgbClr val="00BCF2"/>
      </a:accent1>
      <a:accent2>
        <a:srgbClr val="9B4F96"/>
      </a:accent2>
      <a:accent3>
        <a:srgbClr val="E81123"/>
      </a:accent3>
      <a:accent4>
        <a:srgbClr val="00D8CC"/>
      </a:accent4>
      <a:accent5>
        <a:srgbClr val="7FBA00"/>
      </a:accent5>
      <a:accent6>
        <a:srgbClr val="FF8C00"/>
      </a:accent6>
      <a:hlink>
        <a:srgbClr val="00BCF2"/>
      </a:hlink>
      <a:folHlink>
        <a:srgbClr val="00BCF2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34A28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t" anchorCtr="0"/>
      <a:lstStyle>
        <a:defPPr defTabSz="932406">
          <a:defRPr sz="1600" spc="-102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06D9C0288448950D5641B486D044" ma:contentTypeVersion="0" ma:contentTypeDescription="Create a new document." ma:contentTypeScope="" ma:versionID="d30f30c4119a4cc08797ccd714b03db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63C058-96C7-402B-92E3-1A4EB058F733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98070DA-69BA-40C3-9D6A-6139A18BA1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0A140ADA-9FB2-4043-BAA5-8F12E8027D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2126</TotalTime>
  <Words>1679</Words>
  <Application>Microsoft Office PowerPoint</Application>
  <PresentationFormat>Custom</PresentationFormat>
  <Paragraphs>266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ＭＳ Ｐゴシック</vt:lpstr>
      <vt:lpstr>Arial</vt:lpstr>
      <vt:lpstr>Calibri</vt:lpstr>
      <vt:lpstr>Courier New</vt:lpstr>
      <vt:lpstr>Segoe UI</vt:lpstr>
      <vt:lpstr>Segoe UI Light</vt:lpstr>
      <vt:lpstr>Times New Roman</vt:lpstr>
      <vt:lpstr>Wingdings</vt:lpstr>
      <vt:lpstr>Build_Template_16x9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Dinoop Unnikrishnan</dc:creator>
  <cp:lastModifiedBy>Dinoop Unnikrishnan</cp:lastModifiedBy>
  <cp:revision>312</cp:revision>
  <dcterms:created xsi:type="dcterms:W3CDTF">2015-03-19T06:19:49Z</dcterms:created>
  <dcterms:modified xsi:type="dcterms:W3CDTF">2016-05-20T08:25:16Z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0x01010022E506D9C0288448950D5641B486D044</vt:lpwstr>
  </property>
</Properties>
</file>