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30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6" r:id="rId25"/>
    <p:sldId id="287" r:id="rId26"/>
    <p:sldId id="289" r:id="rId27"/>
    <p:sldId id="302" r:id="rId28"/>
    <p:sldId id="303" r:id="rId29"/>
    <p:sldId id="304" r:id="rId30"/>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8" y="138"/>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5/20/2016</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7FFDFB46-A0DB-4D57-9F81-27598D418F2C}" type="slidenum">
              <a:rPr lang="en-US" sz="1200"/>
              <a:pPr algn="r"/>
              <a:t>2</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56136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7165F71-EB86-4F4B-B35C-3FD05379837A}" type="slidenum">
              <a:rPr lang="en-US" sz="1200"/>
              <a:pPr algn="r"/>
              <a:t>11</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5841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CA55620-597B-4C9D-82B1-AAC8C8AC656E}" type="slidenum">
              <a:rPr lang="en-US" sz="1200"/>
              <a:pPr algn="r"/>
              <a:t>12</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263692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8519C487-058A-45CA-BC71-F6D43DCCDA2F}" type="slidenum">
              <a:rPr lang="en-US" sz="1200"/>
              <a:pPr algn="r"/>
              <a:t>13</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891693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E952E0B2-62D8-4EAB-9027-F732345E392E}" type="slidenum">
              <a:rPr lang="en-US" sz="1200"/>
              <a:pPr algn="r"/>
              <a:t>14</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945635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4A3A70FC-6673-47F0-8FDD-5008F7D755EB}" type="slidenum">
              <a:rPr lang="en-US" sz="1200"/>
              <a:pPr algn="r"/>
              <a:t>15</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81530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AC5C5AC-F95C-4DBA-BFEE-00B24EF90F0C}" type="slidenum">
              <a:rPr lang="en-US" sz="1200"/>
              <a:pPr algn="r"/>
              <a:t>16</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37483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a:spLocks noGrp="1" noChangeArrowheads="1"/>
          </p:cNvSpPr>
          <p:nvPr>
            <p:ph type="sldNum" sz="quarter" idx="5"/>
          </p:nvPr>
        </p:nvSpPr>
        <p:spPr>
          <a:noFill/>
        </p:spPr>
        <p:txBody>
          <a:bodyPr/>
          <a:lstStyle/>
          <a:p>
            <a:fld id="{0C5DD31F-EDFB-4F56-94D5-CFD756EC68F5}" type="slidenum">
              <a:rPr lang="en-US" smtClean="0"/>
              <a:pPr/>
              <a:t>17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14894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a:spLocks noGrp="1" noChangeArrowheads="1"/>
          </p:cNvSpPr>
          <p:nvPr>
            <p:ph type="sldNum" sz="quarter" idx="5"/>
          </p:nvPr>
        </p:nvSpPr>
        <p:spPr>
          <a:noFill/>
        </p:spPr>
        <p:txBody>
          <a:bodyPr/>
          <a:lstStyle/>
          <a:p>
            <a:fld id="{80BC951F-10EA-4A6A-A7EC-A56211D464D0}" type="slidenum">
              <a:rPr lang="en-US" smtClean="0"/>
              <a:pPr/>
              <a:t>18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lvl="2"/>
            <a:endParaRPr lang="en-US" dirty="0" smtClean="0">
              <a:solidFill>
                <a:schemeClr val="accent2"/>
              </a:solidFill>
              <a:latin typeface="Arial "/>
            </a:endParaRPr>
          </a:p>
        </p:txBody>
      </p:sp>
    </p:spTree>
    <p:extLst>
      <p:ext uri="{BB962C8B-B14F-4D97-AF65-F5344CB8AC3E}">
        <p14:creationId xmlns:p14="http://schemas.microsoft.com/office/powerpoint/2010/main" val="111549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a:spLocks noGrp="1" noChangeArrowheads="1"/>
          </p:cNvSpPr>
          <p:nvPr>
            <p:ph type="sldNum" sz="quarter" idx="5"/>
          </p:nvPr>
        </p:nvSpPr>
        <p:spPr>
          <a:noFill/>
        </p:spPr>
        <p:txBody>
          <a:bodyPr/>
          <a:lstStyle/>
          <a:p>
            <a:fld id="{BA2036B7-0D57-4B85-9C26-9CBA5906A248}" type="slidenum">
              <a:rPr lang="en-US" smtClean="0"/>
              <a:pPr/>
              <a:t>19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lvl="2"/>
            <a:endParaRPr lang="en-US" dirty="0" smtClean="0">
              <a:solidFill>
                <a:schemeClr val="accent2"/>
              </a:solidFill>
              <a:latin typeface="Arial "/>
            </a:endParaRPr>
          </a:p>
        </p:txBody>
      </p:sp>
    </p:spTree>
    <p:extLst>
      <p:ext uri="{BB962C8B-B14F-4D97-AF65-F5344CB8AC3E}">
        <p14:creationId xmlns:p14="http://schemas.microsoft.com/office/powerpoint/2010/main" val="3003987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5"/>
          <p:cNvSpPr>
            <a:spLocks noGrp="1" noChangeArrowheads="1"/>
          </p:cNvSpPr>
          <p:nvPr>
            <p:ph type="sldNum" sz="quarter" idx="5"/>
          </p:nvPr>
        </p:nvSpPr>
        <p:spPr>
          <a:noFill/>
        </p:spPr>
        <p:txBody>
          <a:bodyPr/>
          <a:lstStyle/>
          <a:p>
            <a:fld id="{1B22D12B-3589-4D28-826D-6D61A0B22ABD}" type="slidenum">
              <a:rPr lang="en-US" smtClean="0"/>
              <a:pPr/>
              <a:t>20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lvl="2"/>
            <a:endParaRPr lang="en-US" dirty="0" smtClean="0">
              <a:solidFill>
                <a:schemeClr val="accent2"/>
              </a:solidFill>
              <a:latin typeface="Arial "/>
            </a:endParaRPr>
          </a:p>
        </p:txBody>
      </p:sp>
    </p:spTree>
    <p:extLst>
      <p:ext uri="{BB962C8B-B14F-4D97-AF65-F5344CB8AC3E}">
        <p14:creationId xmlns:p14="http://schemas.microsoft.com/office/powerpoint/2010/main" val="424011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FB533DA5-FC6F-4867-BB04-D1C2512CFE57}" type="slidenum">
              <a:rPr lang="en-US" sz="1200"/>
              <a:pPr algn="r"/>
              <a:t>3</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822851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a:spLocks noGrp="1" noChangeArrowheads="1"/>
          </p:cNvSpPr>
          <p:nvPr>
            <p:ph type="sldNum" sz="quarter" idx="5"/>
          </p:nvPr>
        </p:nvSpPr>
        <p:spPr>
          <a:noFill/>
        </p:spPr>
        <p:txBody>
          <a:bodyPr/>
          <a:lstStyle/>
          <a:p>
            <a:fld id="{C6980ADB-594C-42B1-ABBA-D03F59E29090}" type="slidenum">
              <a:rPr lang="en-US" smtClean="0"/>
              <a:pPr/>
              <a:t>21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lvl="2"/>
            <a:endParaRPr lang="en-US" dirty="0" smtClean="0">
              <a:solidFill>
                <a:schemeClr val="accent2"/>
              </a:solidFill>
              <a:latin typeface="Arial "/>
            </a:endParaRPr>
          </a:p>
        </p:txBody>
      </p:sp>
    </p:spTree>
    <p:extLst>
      <p:ext uri="{BB962C8B-B14F-4D97-AF65-F5344CB8AC3E}">
        <p14:creationId xmlns:p14="http://schemas.microsoft.com/office/powerpoint/2010/main" val="100023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p:spPr>
        <p:txBody>
          <a:bodyPr/>
          <a:lstStyle/>
          <a:p>
            <a:fld id="{2632FB68-3550-4F20-B3C7-E229327DE9FE}" type="slidenum">
              <a:rPr lang="en-US" smtClean="0"/>
              <a:pPr/>
              <a:t>22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lvl="4"/>
            <a:endParaRPr lang="en-US" dirty="0" smtClean="0">
              <a:solidFill>
                <a:schemeClr val="accent2"/>
              </a:solidFill>
              <a:latin typeface="Arial "/>
              <a:cs typeface="Times New Roman" pitchFamily="18" charset="0"/>
            </a:endParaRPr>
          </a:p>
        </p:txBody>
      </p:sp>
    </p:spTree>
    <p:extLst>
      <p:ext uri="{BB962C8B-B14F-4D97-AF65-F5344CB8AC3E}">
        <p14:creationId xmlns:p14="http://schemas.microsoft.com/office/powerpoint/2010/main" val="1242398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55"/>
          <p:cNvSpPr>
            <a:spLocks noGrp="1" noChangeArrowheads="1"/>
          </p:cNvSpPr>
          <p:nvPr>
            <p:ph type="sldNum" sz="quarter" idx="5"/>
          </p:nvPr>
        </p:nvSpPr>
        <p:spPr>
          <a:noFill/>
        </p:spPr>
        <p:txBody>
          <a:bodyPr/>
          <a:lstStyle/>
          <a:p>
            <a:fld id="{BD7E9E20-2D56-497C-A73D-218FC290DF76}" type="slidenum">
              <a:rPr lang="en-US" smtClean="0"/>
              <a:pPr/>
              <a:t>23</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IN" smtClean="0"/>
          </a:p>
        </p:txBody>
      </p:sp>
    </p:spTree>
    <p:extLst>
      <p:ext uri="{BB962C8B-B14F-4D97-AF65-F5344CB8AC3E}">
        <p14:creationId xmlns:p14="http://schemas.microsoft.com/office/powerpoint/2010/main" val="15293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5"/>
          <p:cNvSpPr>
            <a:spLocks noGrp="1" noChangeArrowheads="1"/>
          </p:cNvSpPr>
          <p:nvPr>
            <p:ph type="sldNum" sz="quarter" idx="5"/>
          </p:nvPr>
        </p:nvSpPr>
        <p:spPr>
          <a:noFill/>
        </p:spPr>
        <p:txBody>
          <a:bodyPr/>
          <a:lstStyle/>
          <a:p>
            <a:fld id="{6D4A9323-B4D2-4F5E-AD49-3F0B22C84499}" type="slidenum">
              <a:rPr lang="en-US" smtClean="0"/>
              <a:pPr/>
              <a:t>24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642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055"/>
          <p:cNvSpPr>
            <a:spLocks noGrp="1" noChangeArrowheads="1"/>
          </p:cNvSpPr>
          <p:nvPr>
            <p:ph type="sldNum" sz="quarter" idx="5"/>
          </p:nvPr>
        </p:nvSpPr>
        <p:spPr>
          <a:noFill/>
        </p:spPr>
        <p:txBody>
          <a:bodyPr/>
          <a:lstStyle/>
          <a:p>
            <a:fld id="{D3D283F4-B894-4493-905E-30E3F1E434B5}" type="slidenum">
              <a:rPr lang="en-US" smtClean="0"/>
              <a:pPr/>
              <a:t>25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54123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055"/>
          <p:cNvSpPr>
            <a:spLocks noGrp="1" noChangeArrowheads="1"/>
          </p:cNvSpPr>
          <p:nvPr>
            <p:ph type="sldNum" sz="quarter" idx="5"/>
          </p:nvPr>
        </p:nvSpPr>
        <p:spPr>
          <a:noFill/>
        </p:spPr>
        <p:txBody>
          <a:bodyPr/>
          <a:lstStyle/>
          <a:p>
            <a:fld id="{2F718B93-CF3B-4905-B4C4-4D8648541AB8}" type="slidenum">
              <a:rPr lang="en-US" smtClean="0"/>
              <a:pPr/>
              <a:t>26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55042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C23ED92F-1299-4490-8CB9-134A05311666}" type="slidenum">
              <a:rPr lang="en-US" sz="1200"/>
              <a:pPr algn="r"/>
              <a:t>4</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53571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1335BDC-4333-4B78-A0A9-67E3B15B6403}" type="slidenum">
              <a:rPr lang="en-US" sz="1200"/>
              <a:pPr algn="r"/>
              <a:t>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71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2FFE1FB-BFDA-48DC-9A86-189CEC35534B}" type="slidenum">
              <a:rPr lang="en-US" sz="1200"/>
              <a:pPr algn="r"/>
              <a:t>6</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25249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CA690D29-1CCB-43B7-8012-8227243AE3BD}" type="slidenum">
              <a:rPr lang="en-US" sz="1200"/>
              <a:pPr algn="r"/>
              <a:t>7</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4474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1725D68F-633C-4975-9146-4CC533086F54}" type="slidenum">
              <a:rPr lang="en-US" sz="1200"/>
              <a:pPr algn="r"/>
              <a:t>8</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658580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DADF943-0D41-4A04-BE3F-28548E782985}" type="slidenum">
              <a:rPr lang="en-US" sz="1200"/>
              <a:pPr algn="r"/>
              <a:t>9</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424440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5E4EB77-1EA5-47EF-B428-ED396612C945}" type="slidenum">
              <a:rPr lang="en-US" sz="1200"/>
              <a:pPr algn="r"/>
              <a:t>10</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98039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797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2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 id="2147483682" r:id="rId15"/>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3600" dirty="0" smtClean="0"/>
              <a:t>Topics</a:t>
            </a:r>
            <a:endParaRPr lang="en-US" sz="3600" dirty="0"/>
          </a:p>
        </p:txBody>
      </p:sp>
      <p:sp>
        <p:nvSpPr>
          <p:cNvPr id="3" name="Subtitle 2"/>
          <p:cNvSpPr>
            <a:spLocks noGrp="1"/>
          </p:cNvSpPr>
          <p:nvPr>
            <p:ph type="subTitle" idx="4294967295"/>
          </p:nvPr>
        </p:nvSpPr>
        <p:spPr>
          <a:xfrm>
            <a:off x="304800" y="1066800"/>
            <a:ext cx="11734800" cy="5181600"/>
          </a:xfrm>
        </p:spPr>
        <p:txBody>
          <a:bodyPr/>
          <a:lstStyle/>
          <a:p>
            <a:pPr marL="342900" indent="-342900">
              <a:buFont typeface="Arial" panose="020B0604020202020204" pitchFamily="34" charset="0"/>
              <a:buChar char="•"/>
            </a:pPr>
            <a:r>
              <a:rPr lang="en-US" sz="2400" dirty="0" smtClean="0">
                <a:latin typeface="+mn-lt"/>
              </a:rPr>
              <a:t>Understanding </a:t>
            </a:r>
            <a:r>
              <a:rPr lang="en-US" sz="2400" dirty="0" smtClean="0">
                <a:latin typeface="+mn-lt"/>
              </a:rPr>
              <a:t>Data Integrity in tables</a:t>
            </a:r>
            <a:endParaRPr lang="en-US" sz="2400" dirty="0" smtClean="0">
              <a:latin typeface="+mn-lt"/>
            </a:endParaRPr>
          </a:p>
          <a:p>
            <a:pPr marL="342900" indent="-342900">
              <a:buFont typeface="Arial" panose="020B0604020202020204" pitchFamily="34" charset="0"/>
              <a:buChar char="•"/>
            </a:pPr>
            <a:r>
              <a:rPr lang="en-US" sz="2400" dirty="0" smtClean="0">
                <a:latin typeface="+mn-lt"/>
              </a:rPr>
              <a:t>Different types of Constraints </a:t>
            </a:r>
            <a:endParaRPr lang="en-US" sz="2400" dirty="0" smtClean="0">
              <a:latin typeface="+mn-lt"/>
            </a:endParaRPr>
          </a:p>
          <a:p>
            <a:pPr marL="342900" indent="-342900">
              <a:buFont typeface="Arial" panose="020B0604020202020204" pitchFamily="34" charset="0"/>
              <a:buChar char="•"/>
            </a:pPr>
            <a:endParaRPr lang="en-US" sz="2400" dirty="0" smtClean="0">
              <a:latin typeface="+mn-lt"/>
            </a:endParaRPr>
          </a:p>
          <a:p>
            <a:endParaRPr lang="en-US" dirty="0" smtClean="0"/>
          </a:p>
          <a:p>
            <a:endParaRPr lang="en-US" dirty="0"/>
          </a:p>
        </p:txBody>
      </p:sp>
    </p:spTree>
    <p:extLst>
      <p:ext uri="{BB962C8B-B14F-4D97-AF65-F5344CB8AC3E}">
        <p14:creationId xmlns:p14="http://schemas.microsoft.com/office/powerpoint/2010/main" val="205303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9906000" cy="5262979"/>
          </a:xfrm>
          <a:prstGeom prst="rect">
            <a:avLst/>
          </a:prstGeom>
        </p:spPr>
        <p:txBody>
          <a:bodyPr wrap="square">
            <a:spAutoFit/>
          </a:bodyPr>
          <a:lstStyle/>
          <a:p>
            <a:pPr marL="800100" lvl="1" indent="-342900">
              <a:buFont typeface="Wingdings" panose="05000000000000000000" pitchFamily="2" charset="2"/>
              <a:buChar char="Ø"/>
              <a:defRPr/>
            </a:pPr>
            <a:r>
              <a:rPr lang="en-US" sz="2400" dirty="0">
                <a:cs typeface="Times New Roman" pitchFamily="18" charset="0"/>
              </a:rPr>
              <a:t>The cascading referential integrity constraint: </a:t>
            </a:r>
          </a:p>
          <a:p>
            <a:pPr marL="1257300" lvl="2" indent="-342900">
              <a:buFont typeface="Wingdings" panose="05000000000000000000" pitchFamily="2" charset="2"/>
              <a:buChar char="Ø"/>
              <a:defRPr/>
            </a:pPr>
            <a:r>
              <a:rPr lang="en-US" sz="2400" dirty="0">
                <a:cs typeface="Times New Roman" pitchFamily="18" charset="0"/>
              </a:rPr>
              <a:t>Defines the action that SQL Server performs when an attempt is made to update or delete a row in a table with a key referenced by a foreign key in another table</a:t>
            </a:r>
            <a:r>
              <a:rPr lang="en-US" sz="2400" dirty="0" smtClean="0">
                <a:cs typeface="Times New Roman" pitchFamily="18" charset="0"/>
              </a:rPr>
              <a:t>.</a:t>
            </a:r>
          </a:p>
          <a:p>
            <a:pPr lvl="2">
              <a:defRPr/>
            </a:pPr>
            <a:r>
              <a:rPr lang="en-US" sz="2400" dirty="0" smtClean="0">
                <a:cs typeface="Times New Roman" pitchFamily="18" charset="0"/>
              </a:rPr>
              <a:t> </a:t>
            </a: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SQL Server supports the ON DELETE and ON UPDATE clauses to apply the cascading referential integrity constraint</a:t>
            </a:r>
            <a:r>
              <a:rPr lang="en-US" sz="2400" dirty="0" smtClean="0">
                <a:cs typeface="Times New Roman" pitchFamily="18" charset="0"/>
              </a:rPr>
              <a:t>.</a:t>
            </a:r>
          </a:p>
          <a:p>
            <a:pPr lvl="1">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The ON DELETE and ON UPDATE clauses can be used with the following options:</a:t>
            </a:r>
          </a:p>
          <a:p>
            <a:pPr marL="1257300" lvl="2" indent="-342900">
              <a:buFont typeface="Wingdings" panose="05000000000000000000" pitchFamily="2" charset="2"/>
              <a:buChar char="Ø"/>
              <a:defRPr/>
            </a:pPr>
            <a:r>
              <a:rPr lang="en-US" sz="2400" dirty="0">
                <a:cs typeface="Times New Roman" pitchFamily="18" charset="0"/>
              </a:rPr>
              <a:t>ON DELETE | ON UPDATE NO ACTION</a:t>
            </a:r>
          </a:p>
          <a:p>
            <a:pPr marL="1257300" lvl="2" indent="-342900">
              <a:buFont typeface="Wingdings" panose="05000000000000000000" pitchFamily="2" charset="2"/>
              <a:buChar char="Ø"/>
              <a:defRPr/>
            </a:pPr>
            <a:r>
              <a:rPr lang="en-US" sz="2400" dirty="0">
                <a:cs typeface="Times New Roman" pitchFamily="18" charset="0"/>
              </a:rPr>
              <a:t>ON DELETE | ON UPDATE CASCADE</a:t>
            </a:r>
          </a:p>
          <a:p>
            <a:pPr marL="1257300" lvl="2" indent="-342900">
              <a:buFont typeface="Wingdings" panose="05000000000000000000" pitchFamily="2" charset="2"/>
              <a:buChar char="Ø"/>
              <a:defRPr/>
            </a:pPr>
            <a:r>
              <a:rPr lang="en-US" sz="2400" dirty="0">
                <a:cs typeface="Times New Roman" pitchFamily="18" charset="0"/>
              </a:rPr>
              <a:t>ON DELETE | ON UPDATE SET NULL</a:t>
            </a:r>
          </a:p>
          <a:p>
            <a:pPr marL="1257300" lvl="2" indent="-342900">
              <a:buFont typeface="Wingdings" panose="05000000000000000000" pitchFamily="2" charset="2"/>
              <a:buChar char="Ø"/>
              <a:defRPr/>
            </a:pPr>
            <a:r>
              <a:rPr lang="en-US" sz="2400" dirty="0">
                <a:cs typeface="Times New Roman" pitchFamily="18" charset="0"/>
              </a:rPr>
              <a:t>ON DELETE | ON UPDATE SET DEFAULT</a:t>
            </a:r>
          </a:p>
        </p:txBody>
      </p:sp>
      <p:sp>
        <p:nvSpPr>
          <p:cNvPr id="5" name="Text Box 3"/>
          <p:cNvSpPr txBox="1">
            <a:spLocks noChangeArrowheads="1"/>
          </p:cNvSpPr>
          <p:nvPr/>
        </p:nvSpPr>
        <p:spPr bwMode="auto">
          <a:xfrm>
            <a:off x="228600" y="2286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Tree>
    <p:extLst>
      <p:ext uri="{BB962C8B-B14F-4D97-AF65-F5344CB8AC3E}">
        <p14:creationId xmlns:p14="http://schemas.microsoft.com/office/powerpoint/2010/main" val="391804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81000" y="5105400"/>
            <a:ext cx="11506200" cy="338554"/>
          </a:xfrm>
          <a:prstGeom prst="rect">
            <a:avLst/>
          </a:prstGeom>
          <a:noFill/>
          <a:ln w="9525">
            <a:noFill/>
            <a:miter lim="800000"/>
            <a:headEnd/>
            <a:tailEnd/>
          </a:ln>
        </p:spPr>
        <p:txBody>
          <a:bodyPr wrap="square">
            <a:spAutoFit/>
          </a:bodyPr>
          <a:lstStyle/>
          <a:p>
            <a:r>
              <a:rPr lang="en-US" sz="1600" b="1" dirty="0">
                <a:latin typeface="+mj-lt"/>
                <a:cs typeface="Arial" pitchFamily="34" charset="0"/>
              </a:rPr>
              <a:t>Ensures that any attempt to delete or update the </a:t>
            </a:r>
            <a:r>
              <a:rPr lang="en-US" sz="1600" b="1" dirty="0" err="1">
                <a:latin typeface="+mj-lt"/>
                <a:cs typeface="Arial" pitchFamily="34" charset="0"/>
              </a:rPr>
              <a:t>EmployeeID</a:t>
            </a:r>
            <a:r>
              <a:rPr lang="en-US" sz="1600" b="1" dirty="0">
                <a:latin typeface="+mj-lt"/>
                <a:cs typeface="Arial" pitchFamily="34" charset="0"/>
              </a:rPr>
              <a:t> in the Employee table will not be successful.</a:t>
            </a:r>
          </a:p>
        </p:txBody>
      </p:sp>
      <p:sp>
        <p:nvSpPr>
          <p:cNvPr id="5" name="Rounded Rectangle 4"/>
          <p:cNvSpPr/>
          <p:nvPr/>
        </p:nvSpPr>
        <p:spPr bwMode="auto">
          <a:xfrm>
            <a:off x="523774" y="2590800"/>
            <a:ext cx="6867626" cy="19050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25"/>
          <p:cNvSpPr>
            <a:spLocks noChangeArrowheads="1"/>
          </p:cNvSpPr>
          <p:nvPr/>
        </p:nvSpPr>
        <p:spPr bwMode="auto">
          <a:xfrm>
            <a:off x="554045" y="220633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sp>
        <p:nvSpPr>
          <p:cNvPr id="7"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717109"/>
            <a:ext cx="6540263" cy="1321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895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655" y="1066800"/>
            <a:ext cx="8991600" cy="5262979"/>
          </a:xfrm>
          <a:prstGeom prst="rect">
            <a:avLst/>
          </a:prstGeom>
        </p:spPr>
        <p:txBody>
          <a:bodyPr wrap="square">
            <a:spAutoFit/>
          </a:bodyPr>
          <a:lstStyle/>
          <a:p>
            <a:pPr lvl="1">
              <a:defRPr/>
            </a:pPr>
            <a:r>
              <a:rPr lang="en-US" sz="2400" dirty="0">
                <a:cs typeface="Times New Roman" pitchFamily="18" charset="0"/>
              </a:rPr>
              <a:t>Check constraint:</a:t>
            </a:r>
          </a:p>
          <a:p>
            <a:pPr marL="1257300" lvl="2" indent="-342900">
              <a:buFont typeface="Wingdings" panose="05000000000000000000" pitchFamily="2" charset="2"/>
              <a:buChar char="Ø"/>
              <a:defRPr/>
            </a:pPr>
            <a:r>
              <a:rPr lang="en-US" sz="2400" dirty="0">
                <a:cs typeface="Times New Roman" pitchFamily="18" charset="0"/>
              </a:rPr>
              <a:t>Enforces domain integrity by restricting the values to be inserted in a column. </a:t>
            </a:r>
          </a:p>
          <a:p>
            <a:pPr lvl="2">
              <a:defRPr/>
            </a:pPr>
            <a:endParaRPr lang="en-US" sz="2400" dirty="0">
              <a:cs typeface="Times New Roman" pitchFamily="18" charset="0"/>
            </a:endParaRPr>
          </a:p>
          <a:p>
            <a:pPr lvl="2">
              <a:defRPr/>
            </a:pPr>
            <a:endParaRPr lang="en-US" sz="2400" dirty="0" smtClean="0">
              <a:cs typeface="Times New Roman" pitchFamily="18" charset="0"/>
            </a:endParaRPr>
          </a:p>
          <a:p>
            <a:pPr lvl="2">
              <a:defRPr/>
            </a:pPr>
            <a:endParaRPr lang="en-US" sz="2400" dirty="0">
              <a:cs typeface="Times New Roman" pitchFamily="18" charset="0"/>
            </a:endParaRPr>
          </a:p>
          <a:p>
            <a:pPr lvl="2">
              <a:defRPr/>
            </a:pPr>
            <a:endParaRPr lang="en-US" sz="2400" dirty="0" smtClean="0">
              <a:cs typeface="Times New Roman" pitchFamily="18" charset="0"/>
            </a:endParaRPr>
          </a:p>
          <a:p>
            <a:pPr lvl="2">
              <a:defRPr/>
            </a:pPr>
            <a:endParaRPr lang="en-US" sz="2400" dirty="0">
              <a:cs typeface="Times New Roman" pitchFamily="18" charset="0"/>
            </a:endParaRPr>
          </a:p>
          <a:p>
            <a:pPr lvl="2">
              <a:defRPr/>
            </a:pPr>
            <a:endParaRPr lang="en-US" sz="2400" b="1" dirty="0" smtClean="0">
              <a:cs typeface="Times New Roman" pitchFamily="18" charset="0"/>
            </a:endParaRPr>
          </a:p>
          <a:p>
            <a:pPr lvl="2">
              <a:defRPr/>
            </a:pPr>
            <a:endParaRPr lang="en-US" sz="2400" dirty="0">
              <a:cs typeface="Times New Roman" pitchFamily="18" charset="0"/>
            </a:endParaRPr>
          </a:p>
          <a:p>
            <a:pPr marL="1257300" lvl="2" indent="-342900">
              <a:buFont typeface="Wingdings" panose="05000000000000000000" pitchFamily="2" charset="2"/>
              <a:buChar char="Ø"/>
              <a:defRPr/>
            </a:pPr>
            <a:r>
              <a:rPr lang="en-US" sz="2400" dirty="0" smtClean="0">
                <a:cs typeface="Times New Roman" pitchFamily="18" charset="0"/>
              </a:rPr>
              <a:t>Can </a:t>
            </a:r>
            <a:r>
              <a:rPr lang="en-US" sz="2400" dirty="0">
                <a:cs typeface="Times New Roman" pitchFamily="18" charset="0"/>
              </a:rPr>
              <a:t>be specified by using the following keywords:</a:t>
            </a:r>
          </a:p>
          <a:p>
            <a:pPr marL="1714500" lvl="3" indent="-342900">
              <a:buFont typeface="Wingdings" panose="05000000000000000000" pitchFamily="2" charset="2"/>
              <a:buChar char="Ø"/>
              <a:defRPr/>
            </a:pPr>
            <a:r>
              <a:rPr lang="en-US" sz="2400" dirty="0">
                <a:cs typeface="Times New Roman" pitchFamily="18" charset="0"/>
              </a:rPr>
              <a:t>IN</a:t>
            </a:r>
          </a:p>
          <a:p>
            <a:pPr marL="1714500" lvl="3" indent="-342900">
              <a:buFont typeface="Wingdings" panose="05000000000000000000" pitchFamily="2" charset="2"/>
              <a:buChar char="Ø"/>
              <a:defRPr/>
            </a:pPr>
            <a:r>
              <a:rPr lang="en-US" sz="2400" dirty="0">
                <a:cs typeface="Times New Roman" pitchFamily="18" charset="0"/>
              </a:rPr>
              <a:t>LIKE </a:t>
            </a:r>
          </a:p>
          <a:p>
            <a:pPr marL="1714500" lvl="3" indent="-342900">
              <a:buFont typeface="Wingdings" panose="05000000000000000000" pitchFamily="2" charset="2"/>
              <a:buChar char="Ø"/>
              <a:defRPr/>
            </a:pPr>
            <a:r>
              <a:rPr lang="en-US" sz="2400" dirty="0">
                <a:cs typeface="Times New Roman" pitchFamily="18" charset="0"/>
              </a:rPr>
              <a:t>BETWEEN</a:t>
            </a:r>
            <a:endParaRPr lang="en-US" sz="2400" dirty="0">
              <a:cs typeface="Courier New" pitchFamily="49" charset="0"/>
            </a:endParaRPr>
          </a:p>
        </p:txBody>
      </p:sp>
      <p:sp>
        <p:nvSpPr>
          <p:cNvPr id="5"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6" name="Rounded Rectangle 5"/>
          <p:cNvSpPr/>
          <p:nvPr/>
        </p:nvSpPr>
        <p:spPr bwMode="auto">
          <a:xfrm>
            <a:off x="1828800" y="2649250"/>
            <a:ext cx="5943600" cy="192274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859071" y="2264789"/>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137" y="2847584"/>
            <a:ext cx="4782463" cy="1495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867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65585"/>
            <a:ext cx="10363200" cy="1569660"/>
          </a:xfrm>
          <a:prstGeom prst="rect">
            <a:avLst/>
          </a:prstGeom>
        </p:spPr>
        <p:txBody>
          <a:bodyPr wrap="square">
            <a:spAutoFit/>
          </a:bodyPr>
          <a:lstStyle/>
          <a:p>
            <a:pPr lvl="1">
              <a:defRPr/>
            </a:pPr>
            <a:r>
              <a:rPr lang="en-US" sz="2400" dirty="0">
                <a:cs typeface="Times New Roman" pitchFamily="18" charset="0"/>
              </a:rPr>
              <a:t>IN:</a:t>
            </a:r>
          </a:p>
          <a:p>
            <a:pPr marL="1257300" lvl="2" indent="-342900">
              <a:buFont typeface="Wingdings" panose="05000000000000000000" pitchFamily="2" charset="2"/>
              <a:buChar char="Ø"/>
              <a:defRPr/>
            </a:pPr>
            <a:r>
              <a:rPr lang="en-US" sz="2400" dirty="0">
                <a:cs typeface="Times New Roman" pitchFamily="18" charset="0"/>
              </a:rPr>
              <a:t>Is used to ensure that the values entered are from a list of constant expressions. </a:t>
            </a:r>
          </a:p>
          <a:p>
            <a:pPr lvl="4">
              <a:defRPr/>
            </a:pPr>
            <a:r>
              <a:rPr lang="en-US" sz="2400" dirty="0">
                <a:cs typeface="Times New Roman" pitchFamily="18" charset="0"/>
              </a:rPr>
              <a:t>	</a:t>
            </a:r>
            <a:endParaRPr lang="en-US" sz="2400" dirty="0">
              <a:cs typeface="Courier New" pitchFamily="49" charset="0"/>
            </a:endParaRPr>
          </a:p>
        </p:txBody>
      </p:sp>
      <p:sp>
        <p:nvSpPr>
          <p:cNvPr id="5"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6" name="Rounded Rectangle 5"/>
          <p:cNvSpPr/>
          <p:nvPr/>
        </p:nvSpPr>
        <p:spPr bwMode="auto">
          <a:xfrm>
            <a:off x="1371600" y="3182650"/>
            <a:ext cx="8305800" cy="283715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478071" y="281593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4" y="3334397"/>
            <a:ext cx="7419975" cy="24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063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9525000" cy="2215991"/>
          </a:xfrm>
          <a:prstGeom prst="rect">
            <a:avLst/>
          </a:prstGeom>
        </p:spPr>
        <p:txBody>
          <a:bodyPr wrap="square">
            <a:spAutoFit/>
          </a:bodyPr>
          <a:lstStyle/>
          <a:p>
            <a:pPr marL="800100" lvl="1" indent="-342900">
              <a:buFont typeface="Wingdings" panose="05000000000000000000" pitchFamily="2" charset="2"/>
              <a:buChar char="Ø"/>
              <a:defRPr/>
            </a:pPr>
            <a:r>
              <a:rPr lang="en-US" sz="2400" dirty="0">
                <a:cs typeface="Times New Roman" pitchFamily="18" charset="0"/>
              </a:rPr>
              <a:t>LIKE</a:t>
            </a:r>
            <a:r>
              <a:rPr lang="en-US" sz="2400" dirty="0" smtClean="0">
                <a:cs typeface="Times New Roman" pitchFamily="18" charset="0"/>
              </a:rPr>
              <a:t>:</a:t>
            </a:r>
          </a:p>
          <a:p>
            <a:pPr lvl="1">
              <a:defRPr/>
            </a:pPr>
            <a:endParaRPr lang="en-US" sz="2400" dirty="0">
              <a:cs typeface="Times New Roman" pitchFamily="18" charset="0"/>
            </a:endParaRPr>
          </a:p>
          <a:p>
            <a:pPr marL="1257300" lvl="2" indent="-342900">
              <a:buFont typeface="Wingdings" panose="05000000000000000000" pitchFamily="2" charset="2"/>
              <a:buChar char="Ø"/>
              <a:defRPr/>
            </a:pPr>
            <a:r>
              <a:rPr lang="en-US" sz="2400" dirty="0">
                <a:cs typeface="Times New Roman" pitchFamily="18" charset="0"/>
              </a:rPr>
              <a:t>Is used to ensure that the values entered in specific columns are of a certain pattern.  </a:t>
            </a:r>
          </a:p>
          <a:p>
            <a:pPr lvl="2">
              <a:defRPr/>
            </a:pPr>
            <a:endParaRPr lang="en-US" sz="2400" dirty="0">
              <a:cs typeface="Times New Roman" pitchFamily="18" charset="0"/>
            </a:endParaRPr>
          </a:p>
          <a:p>
            <a:pPr lvl="3">
              <a:defRPr/>
            </a:pPr>
            <a:r>
              <a:rPr lang="en-US" dirty="0">
                <a:solidFill>
                  <a:schemeClr val="accent2"/>
                </a:solidFill>
                <a:latin typeface="Arial" charset="0"/>
                <a:cs typeface="Times New Roman" pitchFamily="18" charset="0"/>
              </a:rPr>
              <a:t>	</a:t>
            </a:r>
            <a:endParaRPr lang="en-US" sz="1600" dirty="0">
              <a:solidFill>
                <a:schemeClr val="accent2"/>
              </a:solidFill>
              <a:latin typeface="Courier New" pitchFamily="49" charset="0"/>
              <a:cs typeface="Courier New" pitchFamily="49" charset="0"/>
            </a:endParaRPr>
          </a:p>
        </p:txBody>
      </p:sp>
      <p:sp>
        <p:nvSpPr>
          <p:cNvPr id="5"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6" name="Rounded Rectangle 5"/>
          <p:cNvSpPr/>
          <p:nvPr/>
        </p:nvSpPr>
        <p:spPr bwMode="auto">
          <a:xfrm>
            <a:off x="1415528" y="3739991"/>
            <a:ext cx="7086600" cy="23560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521999" y="3373279"/>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71924"/>
            <a:ext cx="5562600" cy="198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40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2" name="Rectangle 1"/>
          <p:cNvSpPr/>
          <p:nvPr/>
        </p:nvSpPr>
        <p:spPr>
          <a:xfrm>
            <a:off x="381000" y="1371600"/>
            <a:ext cx="10287000" cy="1415772"/>
          </a:xfrm>
          <a:prstGeom prst="rect">
            <a:avLst/>
          </a:prstGeom>
        </p:spPr>
        <p:txBody>
          <a:bodyPr wrap="square">
            <a:spAutoFit/>
          </a:bodyPr>
          <a:lstStyle/>
          <a:p>
            <a:pPr lvl="1">
              <a:defRPr/>
            </a:pPr>
            <a:r>
              <a:rPr lang="en-US" sz="2400" dirty="0">
                <a:cs typeface="Times New Roman" pitchFamily="18" charset="0"/>
              </a:rPr>
              <a:t>BETWEEN:</a:t>
            </a:r>
          </a:p>
          <a:p>
            <a:pPr marL="1257300" lvl="2" indent="-342900">
              <a:buFont typeface="Wingdings" panose="05000000000000000000" pitchFamily="2" charset="2"/>
              <a:buChar char="Ø"/>
              <a:defRPr/>
            </a:pPr>
            <a:r>
              <a:rPr lang="en-US" sz="2400" dirty="0">
                <a:cs typeface="Times New Roman" pitchFamily="18" charset="0"/>
              </a:rPr>
              <a:t>Is used to specify a range of constant expressions by using the BETWEEN keyword. </a:t>
            </a:r>
          </a:p>
          <a:p>
            <a:pPr lvl="3">
              <a:defRPr/>
            </a:pPr>
            <a:r>
              <a:rPr lang="en-US" sz="1400" dirty="0">
                <a:solidFill>
                  <a:schemeClr val="accent2"/>
                </a:solidFill>
                <a:latin typeface="Arial" charset="0"/>
                <a:cs typeface="Times New Roman" pitchFamily="18" charset="0"/>
              </a:rPr>
              <a:t>	</a:t>
            </a:r>
            <a:endParaRPr lang="en-US" sz="1600" dirty="0">
              <a:solidFill>
                <a:schemeClr val="accent2"/>
              </a:solidFill>
              <a:latin typeface="Courier New" pitchFamily="49" charset="0"/>
              <a:cs typeface="Courier New" pitchFamily="49" charset="0"/>
            </a:endParaRPr>
          </a:p>
        </p:txBody>
      </p:sp>
      <p:sp>
        <p:nvSpPr>
          <p:cNvPr id="6" name="Rounded Rectangle 5"/>
          <p:cNvSpPr/>
          <p:nvPr/>
        </p:nvSpPr>
        <p:spPr bwMode="auto">
          <a:xfrm>
            <a:off x="1415528" y="3556635"/>
            <a:ext cx="7271272" cy="2310765"/>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521999" y="3189923"/>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696" y="3733800"/>
            <a:ext cx="650229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691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10287000" cy="1384995"/>
          </a:xfrm>
          <a:prstGeom prst="rect">
            <a:avLst/>
          </a:prstGeom>
        </p:spPr>
        <p:txBody>
          <a:bodyPr wrap="square">
            <a:spAutoFit/>
          </a:bodyPr>
          <a:lstStyle/>
          <a:p>
            <a:pPr lvl="1">
              <a:defRPr/>
            </a:pPr>
            <a:r>
              <a:rPr lang="en-US" sz="2400" dirty="0">
                <a:cs typeface="Times New Roman" pitchFamily="18" charset="0"/>
              </a:rPr>
              <a:t>Default constraint:</a:t>
            </a:r>
          </a:p>
          <a:p>
            <a:pPr marL="1257300" lvl="2" indent="-342900">
              <a:buFont typeface="Wingdings" panose="05000000000000000000" pitchFamily="2" charset="2"/>
              <a:buChar char="Ø"/>
              <a:defRPr/>
            </a:pPr>
            <a:r>
              <a:rPr lang="en-US" sz="2400" dirty="0">
                <a:cs typeface="Times New Roman" pitchFamily="18" charset="0"/>
              </a:rPr>
              <a:t>Can be used to assign a constant value to a column, and the user need not insert values for such a column.</a:t>
            </a:r>
          </a:p>
          <a:p>
            <a:pPr lvl="2">
              <a:defRPr/>
            </a:pPr>
            <a:r>
              <a:rPr lang="en-US" sz="1200" dirty="0">
                <a:solidFill>
                  <a:schemeClr val="accent2"/>
                </a:solidFill>
                <a:latin typeface="Arial" charset="0"/>
                <a:cs typeface="Times New Roman" pitchFamily="18" charset="0"/>
              </a:rPr>
              <a:t>		</a:t>
            </a:r>
            <a:endParaRPr lang="en-US" sz="1600" dirty="0">
              <a:solidFill>
                <a:schemeClr val="accent2"/>
              </a:solidFill>
              <a:latin typeface="Courier New" pitchFamily="49" charset="0"/>
              <a:cs typeface="Courier New" pitchFamily="49" charset="0"/>
            </a:endParaRPr>
          </a:p>
        </p:txBody>
      </p:sp>
      <p:sp>
        <p:nvSpPr>
          <p:cNvPr id="5"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6" name="Rounded Rectangle 5"/>
          <p:cNvSpPr/>
          <p:nvPr/>
        </p:nvSpPr>
        <p:spPr bwMode="auto">
          <a:xfrm>
            <a:off x="1600200" y="2887670"/>
            <a:ext cx="5943600" cy="1689101"/>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630471" y="2503209"/>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sp>
        <p:nvSpPr>
          <p:cNvPr id="8" name="Rounded Rectangle 7"/>
          <p:cNvSpPr/>
          <p:nvPr/>
        </p:nvSpPr>
        <p:spPr bwMode="auto">
          <a:xfrm>
            <a:off x="1600200" y="4992454"/>
            <a:ext cx="5943600" cy="173807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1447800" y="4677896"/>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05055"/>
            <a:ext cx="5334000" cy="1312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5305156"/>
            <a:ext cx="5562600" cy="1324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793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205740" y="685800"/>
            <a:ext cx="15481300" cy="584775"/>
          </a:xfrm>
          <a:prstGeom prst="rect">
            <a:avLst/>
          </a:prstGeom>
          <a:noFill/>
          <a:ln w="9525">
            <a:noFill/>
            <a:miter lim="800000"/>
            <a:headEnd/>
            <a:tailEnd/>
          </a:ln>
        </p:spPr>
        <p:txBody>
          <a:bodyPr wrap="square">
            <a:spAutoFit/>
          </a:bodyPr>
          <a:lstStyle/>
          <a:p>
            <a:pPr>
              <a:spcBef>
                <a:spcPct val="50000"/>
              </a:spcBef>
            </a:pPr>
            <a:r>
              <a:rPr lang="en-GB" sz="3200" b="1" dirty="0" smtClean="0">
                <a:cs typeface="Times New Roman" pitchFamily="18" charset="0"/>
              </a:rPr>
              <a:t>Just a Minute</a:t>
            </a:r>
            <a:endParaRPr lang="en-GB" sz="3200" b="1" dirty="0">
              <a:cs typeface="Times New Roman" pitchFamily="18" charset="0"/>
            </a:endParaRPr>
          </a:p>
        </p:txBody>
      </p:sp>
      <p:sp>
        <p:nvSpPr>
          <p:cNvPr id="2" name="Rectangle 1"/>
          <p:cNvSpPr/>
          <p:nvPr/>
        </p:nvSpPr>
        <p:spPr>
          <a:xfrm>
            <a:off x="381000" y="2057400"/>
            <a:ext cx="10066884" cy="461665"/>
          </a:xfrm>
          <a:prstGeom prst="rect">
            <a:avLst/>
          </a:prstGeom>
        </p:spPr>
        <p:txBody>
          <a:bodyPr wrap="square">
            <a:spAutoFit/>
          </a:bodyPr>
          <a:lstStyle/>
          <a:p>
            <a:pPr>
              <a:spcBef>
                <a:spcPct val="20000"/>
              </a:spcBef>
            </a:pPr>
            <a:r>
              <a:rPr lang="en-US" sz="2400" dirty="0">
                <a:cs typeface="Times New Roman" pitchFamily="18" charset="0"/>
              </a:rPr>
              <a:t>Which keyword is used to specify a check constraint?</a:t>
            </a:r>
          </a:p>
        </p:txBody>
      </p:sp>
      <p:sp>
        <p:nvSpPr>
          <p:cNvPr id="3" name="Rectangle 2"/>
          <p:cNvSpPr/>
          <p:nvPr/>
        </p:nvSpPr>
        <p:spPr>
          <a:xfrm>
            <a:off x="609600" y="4114800"/>
            <a:ext cx="10134600" cy="1274195"/>
          </a:xfrm>
          <a:prstGeom prst="rect">
            <a:avLst/>
          </a:prstGeom>
        </p:spPr>
        <p:txBody>
          <a:bodyPr wrap="square">
            <a:spAutoFit/>
          </a:bodyPr>
          <a:lstStyle/>
          <a:p>
            <a:pPr>
              <a:spcBef>
                <a:spcPct val="20000"/>
              </a:spcBef>
            </a:pPr>
            <a:r>
              <a:rPr lang="en-US" sz="2400" dirty="0">
                <a:cs typeface="Times New Roman" pitchFamily="18" charset="0"/>
              </a:rPr>
              <a:t>Solution:</a:t>
            </a:r>
          </a:p>
          <a:p>
            <a:pPr marL="742950" lvl="1" indent="-285750">
              <a:spcBef>
                <a:spcPct val="20000"/>
              </a:spcBef>
              <a:buFont typeface="Wingdings" panose="05000000000000000000" pitchFamily="2" charset="2"/>
              <a:buChar char="Ø"/>
            </a:pPr>
            <a:r>
              <a:rPr lang="en-US" sz="2400" dirty="0">
                <a:cs typeface="Times New Roman" pitchFamily="18" charset="0"/>
              </a:rPr>
              <a:t>A check constraint can be specified by using the LIKE, IN, and BETWEEN keywords</a:t>
            </a:r>
            <a:endParaRPr lang="en-US" sz="2400" dirty="0"/>
          </a:p>
        </p:txBody>
      </p:sp>
    </p:spTree>
    <p:extLst>
      <p:ext uri="{BB962C8B-B14F-4D97-AF65-F5344CB8AC3E}">
        <p14:creationId xmlns:p14="http://schemas.microsoft.com/office/powerpoint/2010/main" val="284421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160712" y="2518126"/>
            <a:ext cx="6808709" cy="584775"/>
          </a:xfrm>
          <a:prstGeom prst="rect">
            <a:avLst/>
          </a:prstGeom>
          <a:noFill/>
          <a:ln w="9525">
            <a:noFill/>
            <a:miter lim="800000"/>
            <a:headEnd/>
            <a:tailEnd/>
          </a:ln>
        </p:spPr>
        <p:txBody>
          <a:bodyPr>
            <a:spAutoFit/>
          </a:bodyPr>
          <a:lstStyle/>
          <a:p>
            <a:r>
              <a:rPr lang="en-US" sz="1600" b="1" dirty="0">
                <a:cs typeface="Arial" pitchFamily="34" charset="0"/>
              </a:rPr>
              <a:t>Disables the check constraint applied on </a:t>
            </a:r>
            <a:r>
              <a:rPr lang="en-US" sz="1600" b="1" dirty="0" smtClean="0">
                <a:cs typeface="Arial" pitchFamily="34" charset="0"/>
              </a:rPr>
              <a:t>the</a:t>
            </a:r>
          </a:p>
          <a:p>
            <a:r>
              <a:rPr lang="en-US" sz="1600" b="1" dirty="0" smtClean="0">
                <a:cs typeface="Arial" pitchFamily="34" charset="0"/>
              </a:rPr>
              <a:t> </a:t>
            </a:r>
            <a:r>
              <a:rPr lang="en-US" sz="1600" b="1" dirty="0" err="1">
                <a:cs typeface="Arial" pitchFamily="34" charset="0"/>
              </a:rPr>
              <a:t>EmployeeLeave</a:t>
            </a:r>
            <a:r>
              <a:rPr lang="en-US" sz="1600" b="1" dirty="0">
                <a:cs typeface="Arial" pitchFamily="34" charset="0"/>
              </a:rPr>
              <a:t> table.</a:t>
            </a:r>
          </a:p>
        </p:txBody>
      </p:sp>
      <p:sp>
        <p:nvSpPr>
          <p:cNvPr id="2" name="Rectangle 1"/>
          <p:cNvSpPr/>
          <p:nvPr/>
        </p:nvSpPr>
        <p:spPr>
          <a:xfrm>
            <a:off x="457200" y="1066800"/>
            <a:ext cx="10744200" cy="1107996"/>
          </a:xfrm>
          <a:prstGeom prst="rect">
            <a:avLst/>
          </a:prstGeom>
        </p:spPr>
        <p:txBody>
          <a:bodyPr wrap="square">
            <a:spAutoFit/>
          </a:bodyPr>
          <a:lstStyle/>
          <a:p>
            <a:pPr marL="342900" indent="-342900">
              <a:buFont typeface="Wingdings" panose="05000000000000000000" pitchFamily="2" charset="2"/>
              <a:buChar char="Ø"/>
            </a:pPr>
            <a:r>
              <a:rPr lang="en-US" sz="2400" dirty="0">
                <a:cs typeface="Times New Roman" pitchFamily="18" charset="0"/>
              </a:rPr>
              <a:t>You can disable the check constraint applied on the </a:t>
            </a:r>
            <a:r>
              <a:rPr lang="en-US" sz="2400" dirty="0" err="1">
                <a:cs typeface="Times New Roman" pitchFamily="18" charset="0"/>
              </a:rPr>
              <a:t>EmployeeLeave</a:t>
            </a:r>
            <a:r>
              <a:rPr lang="en-US" sz="2400" dirty="0">
                <a:cs typeface="Times New Roman" pitchFamily="18" charset="0"/>
              </a:rPr>
              <a:t> table by using the following statement:</a:t>
            </a:r>
            <a:endParaRPr lang="en-US" sz="2400" dirty="0"/>
          </a:p>
          <a:p>
            <a:pPr lvl="1">
              <a:buFontTx/>
              <a:buNone/>
            </a:pPr>
            <a:endParaRPr lang="en-US" dirty="0">
              <a:latin typeface="Arial "/>
              <a:cs typeface="Times New Roman" pitchFamily="18" charset="0"/>
            </a:endParaRPr>
          </a:p>
        </p:txBody>
      </p:sp>
      <p:sp>
        <p:nvSpPr>
          <p:cNvPr id="6"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7" name="Rounded Rectangle 6"/>
          <p:cNvSpPr/>
          <p:nvPr/>
        </p:nvSpPr>
        <p:spPr bwMode="auto">
          <a:xfrm>
            <a:off x="834024" y="2248055"/>
            <a:ext cx="5943600" cy="128526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64295" y="1863593"/>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224" y="2458102"/>
            <a:ext cx="4038600" cy="926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23900" y="3581400"/>
            <a:ext cx="10934700" cy="830997"/>
          </a:xfrm>
          <a:prstGeom prst="rect">
            <a:avLst/>
          </a:prstGeom>
        </p:spPr>
        <p:txBody>
          <a:bodyPr wrap="square">
            <a:spAutoFit/>
          </a:bodyPr>
          <a:lstStyle/>
          <a:p>
            <a:pPr marL="342900" indent="-342900">
              <a:buFont typeface="Wingdings" panose="05000000000000000000" pitchFamily="2" charset="2"/>
              <a:buChar char="Ø"/>
            </a:pPr>
            <a:r>
              <a:rPr lang="en-US" sz="2400" dirty="0">
                <a:cs typeface="Times New Roman" pitchFamily="18" charset="0"/>
              </a:rPr>
              <a:t>You can enable the check constraint applied on the </a:t>
            </a:r>
            <a:r>
              <a:rPr lang="en-US" sz="2400" dirty="0" err="1">
                <a:cs typeface="Times New Roman" pitchFamily="18" charset="0"/>
              </a:rPr>
              <a:t>EmployeeLeave</a:t>
            </a:r>
            <a:r>
              <a:rPr lang="en-US" sz="2400" dirty="0">
                <a:cs typeface="Times New Roman" pitchFamily="18" charset="0"/>
              </a:rPr>
              <a:t> table by using the following statement</a:t>
            </a:r>
            <a:r>
              <a:rPr lang="en-US" sz="2400" dirty="0" smtClean="0">
                <a:cs typeface="Times New Roman" pitchFamily="18" charset="0"/>
              </a:rPr>
              <a:t>:</a:t>
            </a:r>
            <a:endParaRPr lang="en-US" sz="2400" dirty="0"/>
          </a:p>
        </p:txBody>
      </p:sp>
      <p:sp>
        <p:nvSpPr>
          <p:cNvPr id="11" name="Rounded Rectangle 10"/>
          <p:cNvSpPr/>
          <p:nvPr/>
        </p:nvSpPr>
        <p:spPr bwMode="auto">
          <a:xfrm>
            <a:off x="814191" y="4844940"/>
            <a:ext cx="5943600" cy="125106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AutoShape 25"/>
          <p:cNvSpPr>
            <a:spLocks noChangeArrowheads="1"/>
          </p:cNvSpPr>
          <p:nvPr/>
        </p:nvSpPr>
        <p:spPr bwMode="auto">
          <a:xfrm>
            <a:off x="844462" y="446047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479" y="5041540"/>
            <a:ext cx="4766409" cy="902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a:spLocks noChangeArrowheads="1"/>
          </p:cNvSpPr>
          <p:nvPr/>
        </p:nvSpPr>
        <p:spPr bwMode="auto">
          <a:xfrm>
            <a:off x="7010400" y="5180019"/>
            <a:ext cx="6808709" cy="584775"/>
          </a:xfrm>
          <a:prstGeom prst="rect">
            <a:avLst/>
          </a:prstGeom>
          <a:noFill/>
          <a:ln w="9525">
            <a:noFill/>
            <a:miter lim="800000"/>
            <a:headEnd/>
            <a:tailEnd/>
          </a:ln>
        </p:spPr>
        <p:txBody>
          <a:bodyPr>
            <a:spAutoFit/>
          </a:bodyPr>
          <a:lstStyle/>
          <a:p>
            <a:r>
              <a:rPr lang="en-US" sz="1600" b="1" dirty="0">
                <a:cs typeface="Arial" pitchFamily="34" charset="0"/>
              </a:rPr>
              <a:t>Enables the check constraint applied on </a:t>
            </a:r>
            <a:endParaRPr lang="en-US" sz="1600" b="1" dirty="0" smtClean="0">
              <a:cs typeface="Arial" pitchFamily="34" charset="0"/>
            </a:endParaRPr>
          </a:p>
          <a:p>
            <a:r>
              <a:rPr lang="en-US" sz="1600" b="1" dirty="0" smtClean="0">
                <a:cs typeface="Arial" pitchFamily="34" charset="0"/>
              </a:rPr>
              <a:t>the </a:t>
            </a:r>
            <a:r>
              <a:rPr lang="en-US" sz="1600" b="1" dirty="0" err="1">
                <a:cs typeface="Arial" pitchFamily="34" charset="0"/>
              </a:rPr>
              <a:t>EmployeeLeave</a:t>
            </a:r>
            <a:r>
              <a:rPr lang="en-US" sz="1600" b="1" dirty="0">
                <a:cs typeface="Arial" pitchFamily="34" charset="0"/>
              </a:rPr>
              <a:t> table.</a:t>
            </a:r>
          </a:p>
        </p:txBody>
      </p:sp>
    </p:spTree>
    <p:extLst>
      <p:ext uri="{BB962C8B-B14F-4D97-AF65-F5344CB8AC3E}">
        <p14:creationId xmlns:p14="http://schemas.microsoft.com/office/powerpoint/2010/main" val="1705253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11353800" cy="3416320"/>
          </a:xfrm>
          <a:prstGeom prst="rect">
            <a:avLst/>
          </a:prstGeom>
        </p:spPr>
        <p:txBody>
          <a:bodyPr wrap="square">
            <a:spAutoFit/>
          </a:bodyPr>
          <a:lstStyle/>
          <a:p>
            <a:r>
              <a:rPr lang="en-US" sz="2400" dirty="0">
                <a:cs typeface="Times New Roman" pitchFamily="18" charset="0"/>
              </a:rPr>
              <a:t>Rules:</a:t>
            </a:r>
            <a:endParaRPr lang="en-US" sz="2400" dirty="0"/>
          </a:p>
          <a:p>
            <a:pPr marL="742950" lvl="1" indent="-285750">
              <a:buFont typeface="Wingdings" panose="05000000000000000000" pitchFamily="2" charset="2"/>
              <a:buChar char="Ø"/>
            </a:pPr>
            <a:r>
              <a:rPr lang="en-US" sz="2400" dirty="0">
                <a:cs typeface="Times New Roman" pitchFamily="18" charset="0"/>
              </a:rPr>
              <a:t>Help</a:t>
            </a:r>
            <a:r>
              <a:rPr lang="en-US" sz="2400" dirty="0"/>
              <a:t> in enforcing domain integrity for columns or user-defined data types.</a:t>
            </a:r>
            <a:r>
              <a:rPr lang="en-IN" sz="2400" dirty="0"/>
              <a:t> </a:t>
            </a:r>
            <a:endParaRPr lang="en-IN" sz="2400" dirty="0" smtClean="0"/>
          </a:p>
          <a:p>
            <a:pPr lvl="1"/>
            <a:endParaRPr lang="en-IN" sz="2400" dirty="0"/>
          </a:p>
          <a:p>
            <a:pPr marL="742950" lvl="1" indent="-285750">
              <a:buFont typeface="Wingdings" panose="05000000000000000000" pitchFamily="2" charset="2"/>
              <a:buChar char="Ø"/>
            </a:pPr>
            <a:r>
              <a:rPr lang="en-US" sz="2400" dirty="0"/>
              <a:t>Can be applied to the column or the user-defined data type before an INSERT or UPDATE statement is issued</a:t>
            </a:r>
            <a:r>
              <a:rPr lang="en-US" sz="2400" dirty="0" smtClean="0"/>
              <a:t>.</a:t>
            </a:r>
          </a:p>
          <a:p>
            <a:pPr marL="742950" lvl="1"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Are used to implement business-related restrictions or limitations.</a:t>
            </a:r>
            <a:r>
              <a:rPr lang="en-IN" sz="2400" dirty="0"/>
              <a:t> </a:t>
            </a:r>
            <a:endParaRPr lang="en-IN" sz="2400" dirty="0" smtClean="0"/>
          </a:p>
          <a:p>
            <a:pPr lvl="1"/>
            <a:r>
              <a:rPr lang="en-IN" sz="2400" dirty="0" smtClean="0"/>
              <a:t> </a:t>
            </a:r>
            <a:endParaRPr lang="en-IN" sz="2400" dirty="0"/>
          </a:p>
          <a:p>
            <a:pPr marL="742950" lvl="1" indent="-285750">
              <a:buFont typeface="Wingdings" panose="05000000000000000000" pitchFamily="2" charset="2"/>
              <a:buChar char="Ø"/>
            </a:pPr>
            <a:r>
              <a:rPr lang="en-US" sz="2400" dirty="0">
                <a:cs typeface="Times New Roman" pitchFamily="18" charset="0"/>
              </a:rPr>
              <a:t>Can be created by using </a:t>
            </a:r>
            <a:r>
              <a:rPr lang="en-US" sz="2400" dirty="0"/>
              <a:t>the CREATE RULE statement.</a:t>
            </a:r>
            <a:r>
              <a:rPr lang="en-IN" sz="2400" dirty="0"/>
              <a:t> </a:t>
            </a:r>
          </a:p>
        </p:txBody>
      </p:sp>
      <p:sp>
        <p:nvSpPr>
          <p:cNvPr id="5"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6" name="Rounded Rectangle 5"/>
          <p:cNvSpPr/>
          <p:nvPr/>
        </p:nvSpPr>
        <p:spPr bwMode="auto">
          <a:xfrm>
            <a:off x="990600" y="5072172"/>
            <a:ext cx="6019800" cy="1188195"/>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1020871" y="4687710"/>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260909"/>
            <a:ext cx="4343400" cy="770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84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152400" y="2286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a:t>
            </a:r>
            <a:endParaRPr lang="en-US" sz="3200" b="1" dirty="0">
              <a:cs typeface="Times New Roman" pitchFamily="18" charset="0"/>
            </a:endParaRPr>
          </a:p>
        </p:txBody>
      </p:sp>
      <p:sp>
        <p:nvSpPr>
          <p:cNvPr id="2" name="Rectangle 1"/>
          <p:cNvSpPr/>
          <p:nvPr/>
        </p:nvSpPr>
        <p:spPr>
          <a:xfrm>
            <a:off x="381000" y="1066800"/>
            <a:ext cx="9601200" cy="4154984"/>
          </a:xfrm>
          <a:prstGeom prst="rect">
            <a:avLst/>
          </a:prstGeom>
        </p:spPr>
        <p:txBody>
          <a:bodyPr wrap="square">
            <a:spAutoFit/>
          </a:bodyPr>
          <a:lstStyle/>
          <a:p>
            <a:pPr marL="0" lvl="1">
              <a:defRPr/>
            </a:pPr>
            <a:r>
              <a:rPr lang="en-US" sz="2400" dirty="0">
                <a:cs typeface="Times New Roman" pitchFamily="18" charset="0"/>
              </a:rPr>
              <a:t>Data integrity</a:t>
            </a:r>
            <a:r>
              <a:rPr lang="en-US" sz="2400" dirty="0" smtClean="0">
                <a:cs typeface="Times New Roman" pitchFamily="18" charset="0"/>
              </a:rPr>
              <a:t>:</a:t>
            </a:r>
          </a:p>
          <a:p>
            <a:pPr marL="342900" lvl="1" indent="-342900">
              <a:buFont typeface="Wingdings" panose="05000000000000000000" pitchFamily="2" charset="2"/>
              <a:buChar char="Ø"/>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Is enforced to ensure that the data in a database is accurate, consistent, and reliable. </a:t>
            </a:r>
            <a:endParaRPr lang="en-US" sz="2400" dirty="0" smtClean="0">
              <a:cs typeface="Times New Roman" pitchFamily="18" charset="0"/>
            </a:endParaRPr>
          </a:p>
          <a:p>
            <a:pPr lvl="1">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Is broadly classified into the following categories</a:t>
            </a:r>
            <a:r>
              <a:rPr lang="en-US" sz="2400" dirty="0" smtClean="0">
                <a:cs typeface="Times New Roman" pitchFamily="18" charset="0"/>
              </a:rPr>
              <a:t>:</a:t>
            </a:r>
          </a:p>
          <a:p>
            <a:pPr marL="800100" lvl="1" indent="-342900">
              <a:buFont typeface="Wingdings" panose="05000000000000000000" pitchFamily="2" charset="2"/>
              <a:buChar char="Ø"/>
              <a:defRPr/>
            </a:pPr>
            <a:endParaRPr lang="en-US" sz="2400" dirty="0">
              <a:cs typeface="Times New Roman" pitchFamily="18" charset="0"/>
            </a:endParaRPr>
          </a:p>
          <a:p>
            <a:pPr marL="1257300" lvl="2" indent="-342900">
              <a:buFont typeface="Wingdings" panose="05000000000000000000" pitchFamily="2" charset="2"/>
              <a:buChar char="Ø"/>
              <a:defRPr/>
            </a:pPr>
            <a:r>
              <a:rPr lang="en-US" sz="2400" dirty="0">
                <a:cs typeface="Times New Roman" pitchFamily="18" charset="0"/>
              </a:rPr>
              <a:t>Entity integrity</a:t>
            </a:r>
          </a:p>
          <a:p>
            <a:pPr marL="1257300" lvl="2" indent="-342900">
              <a:buFont typeface="Wingdings" panose="05000000000000000000" pitchFamily="2" charset="2"/>
              <a:buChar char="Ø"/>
              <a:defRPr/>
            </a:pPr>
            <a:r>
              <a:rPr lang="en-US" sz="2400" dirty="0">
                <a:cs typeface="Times New Roman" pitchFamily="18" charset="0"/>
              </a:rPr>
              <a:t>Domain integrity</a:t>
            </a:r>
          </a:p>
          <a:p>
            <a:pPr marL="1257300" lvl="2" indent="-342900">
              <a:buFont typeface="Wingdings" panose="05000000000000000000" pitchFamily="2" charset="2"/>
              <a:buChar char="Ø"/>
              <a:defRPr/>
            </a:pPr>
            <a:r>
              <a:rPr lang="en-US" sz="2400" dirty="0">
                <a:cs typeface="Times New Roman" pitchFamily="18" charset="0"/>
              </a:rPr>
              <a:t>Referential integrity</a:t>
            </a:r>
          </a:p>
          <a:p>
            <a:pPr marL="1257300" lvl="2" indent="-342900">
              <a:buFont typeface="Wingdings" panose="05000000000000000000" pitchFamily="2" charset="2"/>
              <a:buChar char="Ø"/>
              <a:defRPr/>
            </a:pPr>
            <a:r>
              <a:rPr lang="en-US" sz="2400" dirty="0">
                <a:cs typeface="Times New Roman" pitchFamily="18" charset="0"/>
              </a:rPr>
              <a:t>User-defined integrity</a:t>
            </a:r>
          </a:p>
        </p:txBody>
      </p:sp>
    </p:spTree>
    <p:extLst>
      <p:ext uri="{BB962C8B-B14F-4D97-AF65-F5344CB8AC3E}">
        <p14:creationId xmlns:p14="http://schemas.microsoft.com/office/powerpoint/2010/main" val="1273125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0761" y="1295400"/>
            <a:ext cx="7675371" cy="461665"/>
          </a:xfrm>
          <a:prstGeom prst="rect">
            <a:avLst/>
          </a:prstGeom>
        </p:spPr>
        <p:txBody>
          <a:bodyPr wrap="none">
            <a:spAutoFit/>
          </a:bodyPr>
          <a:lstStyle/>
          <a:p>
            <a:r>
              <a:rPr lang="en-US" sz="2400" dirty="0">
                <a:cs typeface="Times New Roman" pitchFamily="18" charset="0"/>
              </a:rPr>
              <a:t>The following table lists the statements to create a rule</a:t>
            </a:r>
            <a:r>
              <a:rPr lang="en-US" dirty="0">
                <a:solidFill>
                  <a:schemeClr val="accent2"/>
                </a:solidFill>
                <a:latin typeface="Arial "/>
                <a:cs typeface="Times New Roman" pitchFamily="18" charset="0"/>
              </a:rPr>
              <a:t>.</a:t>
            </a:r>
            <a:endParaRPr lang="en-US" dirty="0"/>
          </a:p>
        </p:txBody>
      </p:sp>
      <p:sp>
        <p:nvSpPr>
          <p:cNvPr id="8"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84044513"/>
              </p:ext>
            </p:extLst>
          </p:nvPr>
        </p:nvGraphicFramePr>
        <p:xfrm>
          <a:off x="457200" y="2057400"/>
          <a:ext cx="11430000" cy="4135602"/>
        </p:xfrm>
        <a:graphic>
          <a:graphicData uri="http://schemas.openxmlformats.org/drawingml/2006/table">
            <a:tbl>
              <a:tblPr firstRow="1" bandRow="1">
                <a:tableStyleId>{5C22544A-7EE6-4342-B048-85BDC9FD1C3A}</a:tableStyleId>
              </a:tblPr>
              <a:tblGrid>
                <a:gridCol w="5715000"/>
                <a:gridCol w="5715000"/>
              </a:tblGrid>
              <a:tr h="458190">
                <a:tc>
                  <a:txBody>
                    <a:bodyPr/>
                    <a:lstStyle/>
                    <a:p>
                      <a:pPr marL="0" marR="0" fontAlgn="base">
                        <a:lnSpc>
                          <a:spcPct val="115000"/>
                        </a:lnSpc>
                        <a:spcBef>
                          <a:spcPts val="290"/>
                        </a:spcBef>
                        <a:spcAft>
                          <a:spcPts val="0"/>
                        </a:spcAft>
                      </a:pPr>
                      <a:r>
                        <a:rPr lang="en-IN" sz="1600" b="1" i="0" kern="1200" dirty="0">
                          <a:solidFill>
                            <a:schemeClr val="tx1"/>
                          </a:solidFill>
                          <a:effectLst/>
                          <a:latin typeface="Arial"/>
                          <a:ea typeface="Times New Roman"/>
                          <a:cs typeface="Times New Roman"/>
                        </a:rPr>
                        <a:t>Example</a:t>
                      </a:r>
                      <a:endParaRPr lang="en-US" sz="1600" b="1" i="0" dirty="0">
                        <a:solidFill>
                          <a:schemeClr val="tx1"/>
                        </a:solidFill>
                        <a:effectLst/>
                        <a:latin typeface="Calibri"/>
                        <a:ea typeface="Calibri"/>
                        <a:cs typeface="Times New Roman"/>
                      </a:endParaRPr>
                    </a:p>
                  </a:txBody>
                  <a:tcPr marL="123190" marR="123190">
                    <a:solidFill>
                      <a:schemeClr val="bg2">
                        <a:lumMod val="40000"/>
                        <a:lumOff val="60000"/>
                      </a:schemeClr>
                    </a:solidFill>
                  </a:tcPr>
                </a:tc>
                <a:tc>
                  <a:txBody>
                    <a:bodyPr/>
                    <a:lstStyle/>
                    <a:p>
                      <a:pPr marL="0" marR="0" fontAlgn="base">
                        <a:lnSpc>
                          <a:spcPct val="115000"/>
                        </a:lnSpc>
                        <a:spcBef>
                          <a:spcPts val="290"/>
                        </a:spcBef>
                        <a:spcAft>
                          <a:spcPts val="0"/>
                        </a:spcAft>
                      </a:pPr>
                      <a:r>
                        <a:rPr lang="en-IN" sz="1600" b="1" i="0" kern="1200">
                          <a:solidFill>
                            <a:schemeClr val="tx1"/>
                          </a:solidFill>
                          <a:effectLst/>
                          <a:latin typeface="Arial"/>
                          <a:ea typeface="Times New Roman"/>
                          <a:cs typeface="Times New Roman"/>
                        </a:rPr>
                        <a:t>Description</a:t>
                      </a:r>
                      <a:endParaRPr lang="en-US" sz="1600" b="1" i="0">
                        <a:solidFill>
                          <a:schemeClr val="tx1"/>
                        </a:solidFill>
                        <a:effectLst/>
                        <a:latin typeface="Calibri"/>
                        <a:ea typeface="Calibri"/>
                        <a:cs typeface="Times New Roman"/>
                      </a:endParaRPr>
                    </a:p>
                  </a:txBody>
                  <a:tcPr marL="123190" marR="123190">
                    <a:solidFill>
                      <a:schemeClr val="bg2">
                        <a:lumMod val="40000"/>
                        <a:lumOff val="60000"/>
                      </a:schemeClr>
                    </a:solidFill>
                  </a:tcPr>
                </a:tc>
              </a:tr>
              <a:tr h="892529">
                <a:tc>
                  <a:txBody>
                    <a:bodyPr/>
                    <a:lstStyle/>
                    <a:p>
                      <a:pPr marL="0" marR="0" fontAlgn="base">
                        <a:lnSpc>
                          <a:spcPct val="115000"/>
                        </a:lnSpc>
                        <a:spcBef>
                          <a:spcPts val="290"/>
                        </a:spcBef>
                        <a:spcAft>
                          <a:spcPts val="0"/>
                        </a:spcAft>
                      </a:pPr>
                      <a:r>
                        <a:rPr lang="en-US" sz="1600" b="1" i="0" kern="1200" dirty="0">
                          <a:solidFill>
                            <a:schemeClr val="tx1"/>
                          </a:solidFill>
                          <a:effectLst/>
                          <a:latin typeface="Courier New"/>
                          <a:ea typeface="Times New Roman"/>
                          <a:cs typeface="Times New Roman"/>
                        </a:rPr>
                        <a:t>CREATE RULE </a:t>
                      </a:r>
                      <a:r>
                        <a:rPr lang="en-US" sz="1600" b="1" i="0" kern="1200" dirty="0" err="1">
                          <a:solidFill>
                            <a:schemeClr val="tx1"/>
                          </a:solidFill>
                          <a:effectLst/>
                          <a:latin typeface="Courier New"/>
                          <a:ea typeface="Times New Roman"/>
                          <a:cs typeface="Times New Roman"/>
                        </a:rPr>
                        <a:t>dept_name_rule</a:t>
                      </a:r>
                      <a:endParaRPr lang="en-US" sz="1600" b="1" i="0" dirty="0">
                        <a:solidFill>
                          <a:schemeClr val="tx1"/>
                        </a:solidFill>
                        <a:effectLst/>
                        <a:latin typeface="Calibri"/>
                        <a:ea typeface="Calibri"/>
                        <a:cs typeface="Times New Roman"/>
                      </a:endParaRPr>
                    </a:p>
                    <a:p>
                      <a:pPr marL="0" marR="0" fontAlgn="base">
                        <a:lnSpc>
                          <a:spcPct val="115000"/>
                        </a:lnSpc>
                        <a:spcBef>
                          <a:spcPts val="290"/>
                        </a:spcBef>
                        <a:spcAft>
                          <a:spcPts val="0"/>
                        </a:spcAft>
                      </a:pPr>
                      <a:r>
                        <a:rPr lang="en-US" sz="1600" b="1" i="0" kern="1200" dirty="0">
                          <a:solidFill>
                            <a:schemeClr val="tx1"/>
                          </a:solidFill>
                          <a:effectLst/>
                          <a:latin typeface="Courier New"/>
                          <a:ea typeface="Times New Roman"/>
                          <a:cs typeface="Times New Roman"/>
                        </a:rPr>
                        <a:t>AS @</a:t>
                      </a:r>
                      <a:r>
                        <a:rPr lang="en-US" sz="1600" b="1" i="0" kern="1200" dirty="0" err="1">
                          <a:solidFill>
                            <a:schemeClr val="tx1"/>
                          </a:solidFill>
                          <a:effectLst/>
                          <a:latin typeface="Courier New"/>
                          <a:ea typeface="Times New Roman"/>
                          <a:cs typeface="Times New Roman"/>
                        </a:rPr>
                        <a:t>deptname</a:t>
                      </a:r>
                      <a:r>
                        <a:rPr lang="en-US" sz="1600" b="1" i="0" kern="1200" dirty="0">
                          <a:solidFill>
                            <a:schemeClr val="tx1"/>
                          </a:solidFill>
                          <a:effectLst/>
                          <a:latin typeface="Courier New"/>
                          <a:ea typeface="Times New Roman"/>
                          <a:cs typeface="Times New Roman"/>
                        </a:rPr>
                        <a:t> NOT IN (‘</a:t>
                      </a:r>
                      <a:r>
                        <a:rPr lang="en-US" sz="1600" b="1" i="0" kern="1200" dirty="0" err="1">
                          <a:solidFill>
                            <a:schemeClr val="tx1"/>
                          </a:solidFill>
                          <a:effectLst/>
                          <a:latin typeface="Courier New"/>
                          <a:ea typeface="Times New Roman"/>
                          <a:cs typeface="Times New Roman"/>
                        </a:rPr>
                        <a:t>accounts’,’stores</a:t>
                      </a:r>
                      <a:r>
                        <a:rPr lang="en-US" sz="1600" b="1" i="0" kern="1200" dirty="0">
                          <a:solidFill>
                            <a:schemeClr val="tx1"/>
                          </a:solidFill>
                          <a:effectLst/>
                          <a:latin typeface="Courier New"/>
                          <a:ea typeface="Times New Roman"/>
                          <a:cs typeface="Times New Roman"/>
                        </a:rPr>
                        <a:t>’)</a:t>
                      </a:r>
                      <a:endParaRPr lang="en-US" sz="1600" b="1" i="0" dirty="0">
                        <a:solidFill>
                          <a:schemeClr val="tx1"/>
                        </a:solidFill>
                        <a:effectLst/>
                        <a:latin typeface="Calibri"/>
                        <a:ea typeface="Calibri"/>
                        <a:cs typeface="Times New Roman"/>
                      </a:endParaRPr>
                    </a:p>
                  </a:txBody>
                  <a:tcPr marL="123190" marR="123190">
                    <a:solidFill>
                      <a:schemeClr val="bg2">
                        <a:lumMod val="40000"/>
                        <a:lumOff val="60000"/>
                      </a:schemeClr>
                    </a:solidFill>
                  </a:tcPr>
                </a:tc>
                <a:tc>
                  <a:txBody>
                    <a:bodyPr/>
                    <a:lstStyle/>
                    <a:p>
                      <a:pPr marL="0" marR="0" fontAlgn="base">
                        <a:lnSpc>
                          <a:spcPct val="115000"/>
                        </a:lnSpc>
                        <a:spcBef>
                          <a:spcPts val="290"/>
                        </a:spcBef>
                        <a:spcAft>
                          <a:spcPts val="0"/>
                        </a:spcAft>
                      </a:pPr>
                      <a:r>
                        <a:rPr lang="en-US" sz="1600" b="1" i="0" kern="1200">
                          <a:solidFill>
                            <a:schemeClr val="tx1"/>
                          </a:solidFill>
                          <a:effectLst/>
                          <a:latin typeface="Arial"/>
                          <a:ea typeface="Times New Roman"/>
                          <a:cs typeface="Times New Roman"/>
                        </a:rPr>
                        <a:t>Specifies that if the value of deptname is accounts or stores, then the value is to be rejected from being inserted into the column to which the rule is bound. </a:t>
                      </a:r>
                      <a:endParaRPr lang="en-US" sz="1600" b="1" i="0">
                        <a:solidFill>
                          <a:schemeClr val="tx1"/>
                        </a:solidFill>
                        <a:effectLst/>
                        <a:latin typeface="Calibri"/>
                        <a:ea typeface="Calibri"/>
                        <a:cs typeface="Times New Roman"/>
                      </a:endParaRPr>
                    </a:p>
                  </a:txBody>
                  <a:tcPr marL="123190" marR="123190">
                    <a:solidFill>
                      <a:schemeClr val="bg2">
                        <a:lumMod val="40000"/>
                        <a:lumOff val="60000"/>
                      </a:schemeClr>
                    </a:solidFill>
                  </a:tcPr>
                </a:tc>
              </a:tr>
              <a:tr h="679752">
                <a:tc>
                  <a:txBody>
                    <a:bodyPr/>
                    <a:lstStyle/>
                    <a:p>
                      <a:pPr marL="0" marR="0" fontAlgn="base">
                        <a:lnSpc>
                          <a:spcPct val="115000"/>
                        </a:lnSpc>
                        <a:spcBef>
                          <a:spcPts val="290"/>
                        </a:spcBef>
                        <a:spcAft>
                          <a:spcPts val="0"/>
                        </a:spcAft>
                      </a:pPr>
                      <a:r>
                        <a:rPr lang="en-US" sz="1600" b="1" i="0" kern="1200" dirty="0">
                          <a:solidFill>
                            <a:schemeClr val="tx1"/>
                          </a:solidFill>
                          <a:effectLst/>
                          <a:latin typeface="Courier New"/>
                          <a:ea typeface="Times New Roman"/>
                          <a:cs typeface="Times New Roman"/>
                        </a:rPr>
                        <a:t>CREATE RULE </a:t>
                      </a:r>
                      <a:r>
                        <a:rPr lang="en-US" sz="1600" b="1" i="0" kern="1200" dirty="0" err="1">
                          <a:solidFill>
                            <a:schemeClr val="tx1"/>
                          </a:solidFill>
                          <a:effectLst/>
                          <a:latin typeface="Courier New"/>
                          <a:ea typeface="Times New Roman"/>
                          <a:cs typeface="Times New Roman"/>
                        </a:rPr>
                        <a:t>min_price_rule</a:t>
                      </a:r>
                      <a:endParaRPr lang="en-US" sz="1600" b="1" i="0" dirty="0">
                        <a:solidFill>
                          <a:schemeClr val="tx1"/>
                        </a:solidFill>
                        <a:effectLst/>
                        <a:latin typeface="Calibri"/>
                        <a:ea typeface="Calibri"/>
                        <a:cs typeface="Times New Roman"/>
                      </a:endParaRPr>
                    </a:p>
                    <a:p>
                      <a:pPr marL="0" marR="0" fontAlgn="base">
                        <a:lnSpc>
                          <a:spcPct val="115000"/>
                        </a:lnSpc>
                        <a:spcBef>
                          <a:spcPts val="290"/>
                        </a:spcBef>
                        <a:spcAft>
                          <a:spcPts val="0"/>
                        </a:spcAft>
                      </a:pPr>
                      <a:r>
                        <a:rPr lang="en-US" sz="1600" b="1" i="0" kern="1200" dirty="0">
                          <a:solidFill>
                            <a:schemeClr val="tx1"/>
                          </a:solidFill>
                          <a:effectLst/>
                          <a:latin typeface="Courier New"/>
                          <a:ea typeface="Times New Roman"/>
                          <a:cs typeface="Times New Roman"/>
                        </a:rPr>
                        <a:t>AS @</a:t>
                      </a:r>
                      <a:r>
                        <a:rPr lang="en-US" sz="1600" b="1" i="0" kern="1200" dirty="0" err="1">
                          <a:solidFill>
                            <a:schemeClr val="tx1"/>
                          </a:solidFill>
                          <a:effectLst/>
                          <a:latin typeface="Courier New"/>
                          <a:ea typeface="Times New Roman"/>
                          <a:cs typeface="Times New Roman"/>
                        </a:rPr>
                        <a:t>minprice</a:t>
                      </a:r>
                      <a:r>
                        <a:rPr lang="en-US" sz="1600" b="1" i="0" kern="1200" dirty="0">
                          <a:solidFill>
                            <a:schemeClr val="tx1"/>
                          </a:solidFill>
                          <a:effectLst/>
                          <a:latin typeface="Courier New"/>
                          <a:ea typeface="Times New Roman"/>
                          <a:cs typeface="Times New Roman"/>
                        </a:rPr>
                        <a:t> &gt;= $5000</a:t>
                      </a:r>
                      <a:endParaRPr lang="en-US" sz="1600" b="1" i="0" dirty="0">
                        <a:solidFill>
                          <a:schemeClr val="tx1"/>
                        </a:solidFill>
                        <a:effectLst/>
                        <a:latin typeface="Calibri"/>
                        <a:ea typeface="Calibri"/>
                        <a:cs typeface="Times New Roman"/>
                      </a:endParaRPr>
                    </a:p>
                  </a:txBody>
                  <a:tcPr marL="123190" marR="123190">
                    <a:solidFill>
                      <a:schemeClr val="bg2">
                        <a:lumMod val="40000"/>
                        <a:lumOff val="60000"/>
                      </a:schemeClr>
                    </a:solidFill>
                  </a:tcPr>
                </a:tc>
                <a:tc>
                  <a:txBody>
                    <a:bodyPr/>
                    <a:lstStyle/>
                    <a:p>
                      <a:pPr marL="0" marR="0" fontAlgn="base">
                        <a:lnSpc>
                          <a:spcPct val="115000"/>
                        </a:lnSpc>
                        <a:spcBef>
                          <a:spcPts val="290"/>
                        </a:spcBef>
                        <a:spcAft>
                          <a:spcPts val="0"/>
                        </a:spcAft>
                      </a:pPr>
                      <a:r>
                        <a:rPr lang="en-US" sz="1600" b="1" i="0" kern="1200" dirty="0">
                          <a:solidFill>
                            <a:schemeClr val="tx1"/>
                          </a:solidFill>
                          <a:effectLst/>
                          <a:latin typeface="Arial"/>
                          <a:ea typeface="Times New Roman"/>
                          <a:cs typeface="Times New Roman"/>
                        </a:rPr>
                        <a:t>Allows a value of $5000 or more to be inserted in the column, to which the rule is bound.</a:t>
                      </a:r>
                      <a:endParaRPr lang="en-US" sz="1600" b="1" i="0" dirty="0">
                        <a:solidFill>
                          <a:schemeClr val="tx1"/>
                        </a:solidFill>
                        <a:effectLst/>
                        <a:latin typeface="Calibri"/>
                        <a:ea typeface="Calibri"/>
                        <a:cs typeface="Times New Roman"/>
                      </a:endParaRPr>
                    </a:p>
                  </a:txBody>
                  <a:tcPr marL="123190" marR="123190">
                    <a:solidFill>
                      <a:schemeClr val="bg2">
                        <a:lumMod val="40000"/>
                        <a:lumOff val="60000"/>
                      </a:schemeClr>
                    </a:solidFill>
                  </a:tcPr>
                </a:tc>
              </a:tr>
              <a:tr h="1931928">
                <a:tc>
                  <a:txBody>
                    <a:bodyPr/>
                    <a:lstStyle/>
                    <a:p>
                      <a:pPr marL="0" marR="0" fontAlgn="base">
                        <a:lnSpc>
                          <a:spcPct val="115000"/>
                        </a:lnSpc>
                        <a:spcBef>
                          <a:spcPts val="290"/>
                        </a:spcBef>
                        <a:spcAft>
                          <a:spcPts val="0"/>
                        </a:spcAft>
                      </a:pPr>
                      <a:r>
                        <a:rPr lang="en-US" sz="1600" b="1" i="0" kern="1200">
                          <a:solidFill>
                            <a:schemeClr val="tx1"/>
                          </a:solidFill>
                          <a:effectLst/>
                          <a:latin typeface="Courier New"/>
                          <a:ea typeface="Times New Roman"/>
                          <a:cs typeface="Times New Roman"/>
                        </a:rPr>
                        <a:t>CREATE RULE emp_code_rule</a:t>
                      </a:r>
                      <a:endParaRPr lang="en-US" sz="1600" b="1" i="0">
                        <a:solidFill>
                          <a:schemeClr val="tx1"/>
                        </a:solidFill>
                        <a:effectLst/>
                        <a:latin typeface="Calibri"/>
                        <a:ea typeface="Calibri"/>
                        <a:cs typeface="Times New Roman"/>
                      </a:endParaRPr>
                    </a:p>
                    <a:p>
                      <a:pPr marL="0" marR="0" fontAlgn="base">
                        <a:lnSpc>
                          <a:spcPct val="115000"/>
                        </a:lnSpc>
                        <a:spcBef>
                          <a:spcPts val="290"/>
                        </a:spcBef>
                        <a:spcAft>
                          <a:spcPts val="0"/>
                        </a:spcAft>
                      </a:pPr>
                      <a:r>
                        <a:rPr lang="en-US" sz="1600" b="1" i="0" kern="1200">
                          <a:solidFill>
                            <a:schemeClr val="tx1"/>
                          </a:solidFill>
                          <a:effectLst/>
                          <a:latin typeface="Courier New"/>
                          <a:ea typeface="Times New Roman"/>
                          <a:cs typeface="Times New Roman"/>
                        </a:rPr>
                        <a:t>AS @empcode LIKE '[F M][A Z][0-9] [0 9][0 9]'</a:t>
                      </a:r>
                      <a:endParaRPr lang="en-US" sz="1600" b="1" i="0">
                        <a:solidFill>
                          <a:schemeClr val="tx1"/>
                        </a:solidFill>
                        <a:effectLst/>
                        <a:latin typeface="Calibri"/>
                        <a:ea typeface="Calibri"/>
                        <a:cs typeface="Times New Roman"/>
                      </a:endParaRPr>
                    </a:p>
                  </a:txBody>
                  <a:tcPr marL="123190" marR="123190">
                    <a:solidFill>
                      <a:schemeClr val="bg2">
                        <a:lumMod val="40000"/>
                        <a:lumOff val="60000"/>
                      </a:schemeClr>
                    </a:solidFill>
                  </a:tcPr>
                </a:tc>
                <a:tc>
                  <a:txBody>
                    <a:bodyPr/>
                    <a:lstStyle/>
                    <a:p>
                      <a:pPr marL="0" marR="0" fontAlgn="base">
                        <a:lnSpc>
                          <a:spcPct val="115000"/>
                        </a:lnSpc>
                        <a:spcBef>
                          <a:spcPts val="290"/>
                        </a:spcBef>
                        <a:spcAft>
                          <a:spcPts val="0"/>
                        </a:spcAft>
                      </a:pPr>
                      <a:r>
                        <a:rPr lang="en-US" sz="1600" b="1" i="0" kern="1200" dirty="0">
                          <a:solidFill>
                            <a:schemeClr val="tx1"/>
                          </a:solidFill>
                          <a:effectLst/>
                          <a:latin typeface="Arial"/>
                          <a:ea typeface="Times New Roman"/>
                          <a:cs typeface="Times New Roman"/>
                        </a:rPr>
                        <a:t>Specifies that the value to be inserted in the column, to which the rule will be bound, must follow the pattern specified in the LIKE clause. The first character of the string can be any value between F to M; the second character can be any value ranging from A to Z; and from the third character onwards, the acceptable range is a numeric value from 0 to 9</a:t>
                      </a:r>
                      <a:endParaRPr lang="en-US" sz="1600" b="1" i="0" dirty="0">
                        <a:solidFill>
                          <a:schemeClr val="tx1"/>
                        </a:solidFill>
                        <a:effectLst/>
                        <a:latin typeface="Calibri"/>
                        <a:ea typeface="Calibri"/>
                        <a:cs typeface="Times New Roman"/>
                      </a:endParaRPr>
                    </a:p>
                  </a:txBody>
                  <a:tcPr marL="123190" marR="123190">
                    <a:solidFill>
                      <a:schemeClr val="bg2">
                        <a:lumMod val="40000"/>
                        <a:lumOff val="60000"/>
                      </a:schemeClr>
                    </a:solidFill>
                  </a:tcPr>
                </a:tc>
              </a:tr>
            </a:tbl>
          </a:graphicData>
        </a:graphic>
      </p:graphicFrame>
    </p:spTree>
    <p:extLst>
      <p:ext uri="{BB962C8B-B14F-4D97-AF65-F5344CB8AC3E}">
        <p14:creationId xmlns:p14="http://schemas.microsoft.com/office/powerpoint/2010/main" val="165247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079768" y="6019800"/>
            <a:ext cx="7911831" cy="338554"/>
          </a:xfrm>
          <a:prstGeom prst="rect">
            <a:avLst/>
          </a:prstGeom>
          <a:noFill/>
          <a:ln w="9525">
            <a:noFill/>
            <a:miter lim="800000"/>
            <a:headEnd/>
            <a:tailEnd/>
          </a:ln>
        </p:spPr>
        <p:txBody>
          <a:bodyPr wrap="square">
            <a:spAutoFit/>
          </a:bodyPr>
          <a:lstStyle/>
          <a:p>
            <a:r>
              <a:rPr lang="en-US" sz="1600" b="1" dirty="0">
                <a:cs typeface="Arial" pitchFamily="34" charset="0"/>
              </a:rPr>
              <a:t>Binds the </a:t>
            </a:r>
            <a:r>
              <a:rPr lang="en-US" sz="1600" b="1" dirty="0" err="1">
                <a:cs typeface="Arial" pitchFamily="34" charset="0"/>
              </a:rPr>
              <a:t>rulType</a:t>
            </a:r>
            <a:r>
              <a:rPr lang="en-US" sz="1600" b="1" dirty="0">
                <a:cs typeface="Arial" pitchFamily="34" charset="0"/>
              </a:rPr>
              <a:t> rule to the </a:t>
            </a:r>
            <a:r>
              <a:rPr lang="en-US" sz="1600" b="1" dirty="0" err="1">
                <a:cs typeface="Arial" pitchFamily="34" charset="0"/>
              </a:rPr>
              <a:t>LeaveType</a:t>
            </a:r>
            <a:r>
              <a:rPr lang="en-US" sz="1600" b="1" dirty="0">
                <a:cs typeface="Arial" pitchFamily="34" charset="0"/>
              </a:rPr>
              <a:t> column of the </a:t>
            </a:r>
            <a:r>
              <a:rPr lang="en-US" sz="1600" b="1" dirty="0" err="1">
                <a:cs typeface="Arial" pitchFamily="34" charset="0"/>
              </a:rPr>
              <a:t>EmployeeLeave</a:t>
            </a:r>
            <a:r>
              <a:rPr lang="en-US" sz="1600" b="1" dirty="0">
                <a:cs typeface="Arial" pitchFamily="34" charset="0"/>
              </a:rPr>
              <a:t> table.</a:t>
            </a:r>
          </a:p>
        </p:txBody>
      </p:sp>
      <p:sp>
        <p:nvSpPr>
          <p:cNvPr id="2" name="Rectangle 1"/>
          <p:cNvSpPr/>
          <p:nvPr/>
        </p:nvSpPr>
        <p:spPr>
          <a:xfrm>
            <a:off x="617220" y="1447800"/>
            <a:ext cx="10431780" cy="830997"/>
          </a:xfrm>
          <a:prstGeom prst="rect">
            <a:avLst/>
          </a:prstGeom>
        </p:spPr>
        <p:txBody>
          <a:bodyPr wrap="square">
            <a:spAutoFit/>
          </a:bodyPr>
          <a:lstStyle/>
          <a:p>
            <a:pPr marL="800100" lvl="1" indent="-342900">
              <a:buFont typeface="Wingdings" panose="05000000000000000000" pitchFamily="2" charset="2"/>
              <a:buChar char="Ø"/>
            </a:pPr>
            <a:r>
              <a:rPr lang="en-US" sz="2400" dirty="0">
                <a:cs typeface="Times New Roman" pitchFamily="18" charset="0"/>
              </a:rPr>
              <a:t>After you create the rule, you need to activate the rule by using a stored procedure, </a:t>
            </a:r>
            <a:r>
              <a:rPr lang="en-US" sz="2400" dirty="0" err="1">
                <a:cs typeface="Times New Roman" pitchFamily="18" charset="0"/>
              </a:rPr>
              <a:t>sp_bindrule</a:t>
            </a:r>
            <a:r>
              <a:rPr lang="en-US" sz="2400" dirty="0" smtClean="0">
                <a:cs typeface="Times New Roman" pitchFamily="18" charset="0"/>
              </a:rPr>
              <a:t>.</a:t>
            </a:r>
            <a:endParaRPr lang="en-US" sz="2400" dirty="0">
              <a:cs typeface="Times New Roman" pitchFamily="18" charset="0"/>
            </a:endParaRPr>
          </a:p>
        </p:txBody>
      </p:sp>
      <p:sp>
        <p:nvSpPr>
          <p:cNvPr id="6"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7" name="Rounded Rectangle 6"/>
          <p:cNvSpPr/>
          <p:nvPr/>
        </p:nvSpPr>
        <p:spPr bwMode="auto">
          <a:xfrm>
            <a:off x="834024" y="2971800"/>
            <a:ext cx="5956126" cy="1151437"/>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64295" y="258733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sp>
        <p:nvSpPr>
          <p:cNvPr id="9" name="Rounded Rectangle 8"/>
          <p:cNvSpPr/>
          <p:nvPr/>
        </p:nvSpPr>
        <p:spPr bwMode="auto">
          <a:xfrm>
            <a:off x="846550" y="4708383"/>
            <a:ext cx="6087650" cy="107437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AutoShape 25"/>
          <p:cNvSpPr>
            <a:spLocks noChangeArrowheads="1"/>
          </p:cNvSpPr>
          <p:nvPr/>
        </p:nvSpPr>
        <p:spPr bwMode="auto">
          <a:xfrm>
            <a:off x="876821" y="4323921"/>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3242074"/>
            <a:ext cx="5522775" cy="64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012" y="4952999"/>
            <a:ext cx="5581962" cy="658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01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796" y="889574"/>
            <a:ext cx="11463404" cy="3785652"/>
          </a:xfrm>
          <a:prstGeom prst="rect">
            <a:avLst/>
          </a:prstGeom>
        </p:spPr>
        <p:txBody>
          <a:bodyPr wrap="square">
            <a:spAutoFit/>
          </a:bodyPr>
          <a:lstStyle/>
          <a:p>
            <a:r>
              <a:rPr lang="en-US" sz="2400" dirty="0">
                <a:cs typeface="Times New Roman" pitchFamily="18" charset="0"/>
              </a:rPr>
              <a:t>User-defined data types:</a:t>
            </a:r>
            <a:endParaRPr lang="en-US" sz="2400" dirty="0"/>
          </a:p>
          <a:p>
            <a:pPr marL="800100" lvl="1" indent="-342900">
              <a:buFont typeface="Wingdings" panose="05000000000000000000" pitchFamily="2" charset="2"/>
              <a:buChar char="Ø"/>
            </a:pPr>
            <a:r>
              <a:rPr lang="en-US" sz="2400" dirty="0"/>
              <a:t>Are custom data types defined by the users with a custom name.</a:t>
            </a:r>
            <a:r>
              <a:rPr lang="en-IN" sz="2400" dirty="0"/>
              <a:t> </a:t>
            </a:r>
          </a:p>
          <a:p>
            <a:pPr marL="800100" lvl="1" indent="-342900">
              <a:buFont typeface="Wingdings" panose="05000000000000000000" pitchFamily="2" charset="2"/>
              <a:buChar char="Ø"/>
            </a:pPr>
            <a:r>
              <a:rPr lang="en-US" sz="2400" dirty="0"/>
              <a:t>Are basically named objects with the following additional features:</a:t>
            </a:r>
          </a:p>
          <a:p>
            <a:pPr marL="1257300" lvl="2" indent="-342900">
              <a:buFont typeface="Wingdings" panose="05000000000000000000" pitchFamily="2" charset="2"/>
              <a:buChar char="Ø"/>
            </a:pPr>
            <a:r>
              <a:rPr lang="en-US" sz="2400" dirty="0"/>
              <a:t>Defined data type and length</a:t>
            </a:r>
          </a:p>
          <a:p>
            <a:pPr marL="1257300" lvl="2" indent="-342900">
              <a:buFont typeface="Wingdings" panose="05000000000000000000" pitchFamily="2" charset="2"/>
              <a:buChar char="Ø"/>
            </a:pPr>
            <a:r>
              <a:rPr lang="en-US" sz="2400" dirty="0"/>
              <a:t>Defined </a:t>
            </a:r>
            <a:r>
              <a:rPr lang="en-US" sz="2400" dirty="0" err="1"/>
              <a:t>nullability</a:t>
            </a:r>
            <a:endParaRPr lang="en-US" sz="2400" dirty="0"/>
          </a:p>
          <a:p>
            <a:pPr marL="1257300" lvl="2" indent="-342900">
              <a:buFont typeface="Wingdings" panose="05000000000000000000" pitchFamily="2" charset="2"/>
              <a:buChar char="Ø"/>
            </a:pPr>
            <a:r>
              <a:rPr lang="en-US" sz="2400" dirty="0"/>
              <a:t>Predefined rules that may be bound to the user-defined data types</a:t>
            </a:r>
          </a:p>
          <a:p>
            <a:pPr marL="1257300" lvl="2" indent="-342900">
              <a:buFont typeface="Wingdings" panose="05000000000000000000" pitchFamily="2" charset="2"/>
              <a:buChar char="Ø"/>
            </a:pPr>
            <a:r>
              <a:rPr lang="en-US" sz="2400" dirty="0"/>
              <a:t>Predefined default value that may be bound to the user-defined data </a:t>
            </a:r>
            <a:r>
              <a:rPr lang="en-US" sz="2400" dirty="0" smtClean="0"/>
              <a:t>types</a:t>
            </a:r>
          </a:p>
          <a:p>
            <a:pPr marL="1257300" lvl="2" indent="-342900">
              <a:buFont typeface="Wingdings" panose="05000000000000000000" pitchFamily="2" charset="2"/>
              <a:buChar char="Ø"/>
            </a:pPr>
            <a:r>
              <a:rPr lang="en-US" sz="2400" dirty="0"/>
              <a:t>Can be created by using the CREATE TYPE statement.</a:t>
            </a:r>
          </a:p>
          <a:p>
            <a:pPr lvl="2"/>
            <a:endParaRPr lang="en-IN" sz="2400" dirty="0"/>
          </a:p>
        </p:txBody>
      </p:sp>
      <p:sp>
        <p:nvSpPr>
          <p:cNvPr id="5" name="Text Box 3"/>
          <p:cNvSpPr txBox="1">
            <a:spLocks noChangeArrowheads="1"/>
          </p:cNvSpPr>
          <p:nvPr/>
        </p:nvSpPr>
        <p:spPr bwMode="auto">
          <a:xfrm>
            <a:off x="205740" y="304799"/>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7" name="Rounded Rectangle 6"/>
          <p:cNvSpPr/>
          <p:nvPr/>
        </p:nvSpPr>
        <p:spPr bwMode="auto">
          <a:xfrm>
            <a:off x="864295" y="4800600"/>
            <a:ext cx="4926905" cy="18288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94566" y="441613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287" y="5100042"/>
            <a:ext cx="4168513" cy="130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6324601" y="4755715"/>
            <a:ext cx="4572000" cy="14478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6354871" y="4371253"/>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818455"/>
            <a:ext cx="3581400" cy="1130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165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Text Box 3"/>
          <p:cNvSpPr txBox="1">
            <a:spLocks noChangeArrowheads="1"/>
          </p:cNvSpPr>
          <p:nvPr/>
        </p:nvSpPr>
        <p:spPr bwMode="auto">
          <a:xfrm>
            <a:off x="205740" y="711201"/>
            <a:ext cx="9258300" cy="584775"/>
          </a:xfrm>
          <a:prstGeom prst="rect">
            <a:avLst/>
          </a:prstGeom>
          <a:noFill/>
          <a:ln w="9525">
            <a:noFill/>
            <a:miter lim="800000"/>
            <a:headEnd/>
            <a:tailEnd/>
          </a:ln>
        </p:spPr>
        <p:txBody>
          <a:bodyPr>
            <a:spAutoFit/>
          </a:bodyPr>
          <a:lstStyle/>
          <a:p>
            <a:pPr>
              <a:spcBef>
                <a:spcPct val="50000"/>
              </a:spcBef>
            </a:pPr>
            <a:r>
              <a:rPr lang="en-US" sz="3200" b="1" dirty="0"/>
              <a:t>Just a minute</a:t>
            </a:r>
          </a:p>
        </p:txBody>
      </p:sp>
      <p:sp>
        <p:nvSpPr>
          <p:cNvPr id="2" name="Rectangle 1"/>
          <p:cNvSpPr/>
          <p:nvPr/>
        </p:nvSpPr>
        <p:spPr>
          <a:xfrm>
            <a:off x="457200" y="1619112"/>
            <a:ext cx="10363200" cy="1200329"/>
          </a:xfrm>
          <a:prstGeom prst="rect">
            <a:avLst/>
          </a:prstGeom>
        </p:spPr>
        <p:txBody>
          <a:bodyPr wrap="square">
            <a:spAutoFit/>
          </a:bodyPr>
          <a:lstStyle/>
          <a:p>
            <a:pPr>
              <a:spcBef>
                <a:spcPct val="20000"/>
              </a:spcBef>
            </a:pPr>
            <a:r>
              <a:rPr lang="en-US" sz="2400" dirty="0">
                <a:cs typeface="Times New Roman" pitchFamily="18" charset="0"/>
              </a:rPr>
              <a:t>You want to create a rule, rule1, which allows the user to enter any of the four values: Tea, Coffee, Soup, or Miranda in a column. Which statement should you execute?</a:t>
            </a:r>
            <a:endParaRPr lang="en-IN" sz="2400" dirty="0">
              <a:cs typeface="Times New Roman" pitchFamily="18" charset="0"/>
            </a:endParaRPr>
          </a:p>
        </p:txBody>
      </p:sp>
      <p:sp>
        <p:nvSpPr>
          <p:cNvPr id="8" name="Rounded Rectangle 7"/>
          <p:cNvSpPr/>
          <p:nvPr/>
        </p:nvSpPr>
        <p:spPr bwMode="auto">
          <a:xfrm>
            <a:off x="762000" y="4904624"/>
            <a:ext cx="6096000" cy="134377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792270" y="4520162"/>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rgbClr val="FF0000"/>
                </a:solidFill>
                <a:cs typeface="Arial" charset="0"/>
              </a:rPr>
              <a:t>Solution</a:t>
            </a:r>
            <a:endParaRPr lang="en-GB" b="1" dirty="0">
              <a:solidFill>
                <a:srgbClr val="FF0000"/>
              </a:solidFill>
              <a:cs typeface="Arial"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70" y="5029200"/>
            <a:ext cx="583713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28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381000" y="480368"/>
            <a:ext cx="9258300" cy="584775"/>
          </a:xfrm>
          <a:prstGeom prst="rect">
            <a:avLst/>
          </a:prstGeom>
          <a:noFill/>
          <a:ln w="9525">
            <a:noFill/>
            <a:miter lim="800000"/>
            <a:headEnd/>
            <a:tailEnd/>
          </a:ln>
        </p:spPr>
        <p:txBody>
          <a:bodyPr>
            <a:spAutoFit/>
          </a:bodyPr>
          <a:lstStyle/>
          <a:p>
            <a:pPr>
              <a:spcBef>
                <a:spcPct val="50000"/>
              </a:spcBef>
            </a:pPr>
            <a:r>
              <a:rPr lang="en-US" sz="3200" b="1" dirty="0"/>
              <a:t>Summary</a:t>
            </a:r>
          </a:p>
        </p:txBody>
      </p:sp>
      <p:sp>
        <p:nvSpPr>
          <p:cNvPr id="2" name="Rectangle 1"/>
          <p:cNvSpPr/>
          <p:nvPr/>
        </p:nvSpPr>
        <p:spPr>
          <a:xfrm>
            <a:off x="609600" y="1371600"/>
            <a:ext cx="11277600" cy="4154984"/>
          </a:xfrm>
          <a:prstGeom prst="rect">
            <a:avLst/>
          </a:prstGeom>
        </p:spPr>
        <p:txBody>
          <a:bodyPr wrap="square">
            <a:spAutoFit/>
          </a:bodyPr>
          <a:lstStyle/>
          <a:p>
            <a:r>
              <a:rPr lang="en-US" sz="2400" dirty="0">
                <a:cs typeface="Times New Roman" pitchFamily="18" charset="0"/>
              </a:rPr>
              <a:t>In this session, you learned that:</a:t>
            </a:r>
          </a:p>
          <a:p>
            <a:pPr marL="800100" lvl="1" indent="-342900">
              <a:buFont typeface="Wingdings" panose="05000000000000000000" pitchFamily="2" charset="2"/>
              <a:buChar char="Ø"/>
            </a:pPr>
            <a:r>
              <a:rPr lang="en-US" sz="2400" dirty="0">
                <a:cs typeface="Times New Roman" pitchFamily="18" charset="0"/>
              </a:rPr>
              <a:t>Data integrity is enforced to keep the data in a database accurate, consistent, and reliable. It is broadly classified into the following categories:</a:t>
            </a:r>
          </a:p>
          <a:p>
            <a:pPr marL="1257300" lvl="2" indent="-342900">
              <a:buFont typeface="Wingdings" panose="05000000000000000000" pitchFamily="2" charset="2"/>
              <a:buChar char="Ø"/>
            </a:pPr>
            <a:r>
              <a:rPr lang="en-US" sz="2400" dirty="0">
                <a:cs typeface="Times New Roman" pitchFamily="18" charset="0"/>
              </a:rPr>
              <a:t>Entity integrity: Ensures that each row can be uniquely identified by an attribute called the primary key.</a:t>
            </a:r>
          </a:p>
          <a:p>
            <a:pPr marL="1257300" lvl="2" indent="-342900">
              <a:buFont typeface="Wingdings" panose="05000000000000000000" pitchFamily="2" charset="2"/>
              <a:buChar char="Ø"/>
            </a:pPr>
            <a:r>
              <a:rPr lang="en-US" sz="2400" dirty="0">
                <a:cs typeface="Times New Roman" pitchFamily="18" charset="0"/>
              </a:rPr>
              <a:t>Domain integrity: Ensures that only a valid range of values is allowed to be stored in a column.</a:t>
            </a:r>
          </a:p>
          <a:p>
            <a:pPr marL="1257300" lvl="2" indent="-342900">
              <a:buFont typeface="Wingdings" panose="05000000000000000000" pitchFamily="2" charset="2"/>
              <a:buChar char="Ø"/>
            </a:pPr>
            <a:r>
              <a:rPr lang="en-US" sz="2400" dirty="0">
                <a:cs typeface="Times New Roman" pitchFamily="18" charset="0"/>
              </a:rPr>
              <a:t>Referential integrity: Ensures that the values of the foreign key match the value of the corresponding primary key.</a:t>
            </a:r>
          </a:p>
          <a:p>
            <a:pPr marL="1257300" lvl="2" indent="-342900">
              <a:buFont typeface="Wingdings" panose="05000000000000000000" pitchFamily="2" charset="2"/>
              <a:buChar char="Ø"/>
            </a:pPr>
            <a:r>
              <a:rPr lang="en-US" sz="2400" dirty="0">
                <a:cs typeface="Times New Roman" pitchFamily="18" charset="0"/>
              </a:rPr>
              <a:t>User-defined integrity: Refers to a set of rules specified by a user, which do not belong to the entity, domain, and referential integrity categories.</a:t>
            </a:r>
          </a:p>
        </p:txBody>
      </p:sp>
    </p:spTree>
    <p:extLst>
      <p:ext uri="{BB962C8B-B14F-4D97-AF65-F5344CB8AC3E}">
        <p14:creationId xmlns:p14="http://schemas.microsoft.com/office/powerpoint/2010/main" val="1730719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81000" y="480368"/>
            <a:ext cx="9258300" cy="584775"/>
          </a:xfrm>
          <a:prstGeom prst="rect">
            <a:avLst/>
          </a:prstGeom>
          <a:noFill/>
          <a:ln w="9525">
            <a:noFill/>
            <a:miter lim="800000"/>
            <a:headEnd/>
            <a:tailEnd/>
          </a:ln>
        </p:spPr>
        <p:txBody>
          <a:bodyPr>
            <a:spAutoFit/>
          </a:bodyPr>
          <a:lstStyle/>
          <a:p>
            <a:pPr>
              <a:spcBef>
                <a:spcPct val="50000"/>
              </a:spcBef>
            </a:pPr>
            <a:r>
              <a:rPr lang="en-US" sz="3200" b="1" dirty="0" smtClean="0"/>
              <a:t>Summary(Contd.)</a:t>
            </a:r>
            <a:endParaRPr lang="en-US" sz="3200" b="1" dirty="0"/>
          </a:p>
        </p:txBody>
      </p:sp>
      <p:sp>
        <p:nvSpPr>
          <p:cNvPr id="2" name="Rectangle 1"/>
          <p:cNvSpPr/>
          <p:nvPr/>
        </p:nvSpPr>
        <p:spPr>
          <a:xfrm>
            <a:off x="605424" y="1219200"/>
            <a:ext cx="11510376" cy="5262979"/>
          </a:xfrm>
          <a:prstGeom prst="rect">
            <a:avLst/>
          </a:prstGeom>
        </p:spPr>
        <p:txBody>
          <a:bodyPr wrap="square">
            <a:spAutoFit/>
          </a:bodyPr>
          <a:lstStyle/>
          <a:p>
            <a:pPr marL="742950" lvl="1" indent="-285750">
              <a:buFont typeface="Wingdings" panose="05000000000000000000" pitchFamily="2" charset="2"/>
              <a:buChar char="Ø"/>
            </a:pPr>
            <a:r>
              <a:rPr lang="en-US" sz="2400" dirty="0">
                <a:cs typeface="Times New Roman" pitchFamily="18" charset="0"/>
              </a:rPr>
              <a:t>Constraints define rules that must be followed to maintain consistency and correctness of data.</a:t>
            </a:r>
          </a:p>
          <a:p>
            <a:pPr marL="742950" lvl="1" indent="-285750">
              <a:buFont typeface="Wingdings" panose="05000000000000000000" pitchFamily="2" charset="2"/>
              <a:buChar char="Ø"/>
            </a:pPr>
            <a:r>
              <a:rPr lang="en-US" sz="2400" dirty="0">
                <a:cs typeface="Times New Roman" pitchFamily="18" charset="0"/>
              </a:rPr>
              <a:t>A primary key constraint is defined on a column or a set of columns whose values uniquely identify rows in a table.</a:t>
            </a:r>
          </a:p>
          <a:p>
            <a:pPr marL="742950" lvl="1" indent="-285750">
              <a:buFont typeface="Wingdings" panose="05000000000000000000" pitchFamily="2" charset="2"/>
              <a:buChar char="Ø"/>
            </a:pPr>
            <a:r>
              <a:rPr lang="en-US" sz="2400" dirty="0">
                <a:cs typeface="Times New Roman" pitchFamily="18" charset="0"/>
              </a:rPr>
              <a:t>The unique constraint is used to enforce uniqueness on </a:t>
            </a:r>
            <a:br>
              <a:rPr lang="en-US" sz="2400" dirty="0">
                <a:cs typeface="Times New Roman" pitchFamily="18" charset="0"/>
              </a:rPr>
            </a:br>
            <a:r>
              <a:rPr lang="en-US" sz="2400" dirty="0">
                <a:cs typeface="Times New Roman" pitchFamily="18" charset="0"/>
              </a:rPr>
              <a:t>non-primary key columns.</a:t>
            </a:r>
          </a:p>
          <a:p>
            <a:pPr marL="742950" lvl="1" indent="-285750">
              <a:buFont typeface="Wingdings" panose="05000000000000000000" pitchFamily="2" charset="2"/>
              <a:buChar char="Ø"/>
            </a:pPr>
            <a:r>
              <a:rPr lang="en-US" sz="2400" dirty="0">
                <a:cs typeface="Times New Roman" pitchFamily="18" charset="0"/>
              </a:rPr>
              <a:t>A foreign key constraint associates one or more columns (the foreign key) of a table  with an identical set of columns (a primary key column in another table) on which a primary key constraint has been defined.</a:t>
            </a:r>
          </a:p>
          <a:p>
            <a:pPr marL="742950" lvl="1" indent="-285750">
              <a:buFont typeface="Wingdings" panose="05000000000000000000" pitchFamily="2" charset="2"/>
              <a:buChar char="Ø"/>
            </a:pPr>
            <a:r>
              <a:rPr lang="en-US" sz="2400" dirty="0">
                <a:cs typeface="Times New Roman" pitchFamily="18" charset="0"/>
              </a:rPr>
              <a:t>A check constraint enforces domain integrity by restricting the values to be inserted in a column. The IN, LIKE, and BETWEEN keywords are used to define the check constraint.</a:t>
            </a:r>
          </a:p>
          <a:p>
            <a:pPr marL="742950" lvl="1" indent="-285750">
              <a:buFont typeface="Wingdings" panose="05000000000000000000" pitchFamily="2" charset="2"/>
              <a:buChar char="Ø"/>
            </a:pPr>
            <a:r>
              <a:rPr lang="en-US" sz="2400" dirty="0">
                <a:cs typeface="Times New Roman" pitchFamily="18" charset="0"/>
              </a:rPr>
              <a:t>A default constraint can be used to assign a constant value to a column, and the user need not insert values for such a column.</a:t>
            </a:r>
            <a:endParaRPr lang="en-US" sz="2400" dirty="0"/>
          </a:p>
        </p:txBody>
      </p:sp>
    </p:spTree>
    <p:extLst>
      <p:ext uri="{BB962C8B-B14F-4D97-AF65-F5344CB8AC3E}">
        <p14:creationId xmlns:p14="http://schemas.microsoft.com/office/powerpoint/2010/main" val="2052187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524000"/>
            <a:ext cx="11353800" cy="1569660"/>
          </a:xfrm>
          <a:prstGeom prst="rect">
            <a:avLst/>
          </a:prstGeom>
        </p:spPr>
        <p:txBody>
          <a:bodyPr wrap="square">
            <a:spAutoFit/>
          </a:bodyPr>
          <a:lstStyle/>
          <a:p>
            <a:pPr marL="746125" lvl="1" indent="-285750">
              <a:buFont typeface="Wingdings" panose="05000000000000000000" pitchFamily="2" charset="2"/>
              <a:buChar char="Ø"/>
            </a:pPr>
            <a:r>
              <a:rPr lang="en-US" sz="2400" dirty="0"/>
              <a:t>A rule provides a mechanism for enforcing domain integrity for columns or user‑defined data types.</a:t>
            </a:r>
          </a:p>
          <a:p>
            <a:pPr marL="746125" lvl="1" indent="-285750">
              <a:buFont typeface="Wingdings" panose="05000000000000000000" pitchFamily="2" charset="2"/>
              <a:buChar char="Ø"/>
            </a:pPr>
            <a:r>
              <a:rPr lang="en-US" sz="2400" dirty="0"/>
              <a:t>User-defined data types are custom data types defined by the users with a custom name.</a:t>
            </a:r>
          </a:p>
        </p:txBody>
      </p:sp>
      <p:sp>
        <p:nvSpPr>
          <p:cNvPr id="6" name="Text Box 3"/>
          <p:cNvSpPr txBox="1">
            <a:spLocks noChangeArrowheads="1"/>
          </p:cNvSpPr>
          <p:nvPr/>
        </p:nvSpPr>
        <p:spPr bwMode="auto">
          <a:xfrm>
            <a:off x="381000" y="480368"/>
            <a:ext cx="9258300" cy="584775"/>
          </a:xfrm>
          <a:prstGeom prst="rect">
            <a:avLst/>
          </a:prstGeom>
          <a:noFill/>
          <a:ln w="9525">
            <a:noFill/>
            <a:miter lim="800000"/>
            <a:headEnd/>
            <a:tailEnd/>
          </a:ln>
        </p:spPr>
        <p:txBody>
          <a:bodyPr>
            <a:spAutoFit/>
          </a:bodyPr>
          <a:lstStyle/>
          <a:p>
            <a:pPr>
              <a:spcBef>
                <a:spcPct val="50000"/>
              </a:spcBef>
            </a:pPr>
            <a:r>
              <a:rPr lang="en-US" sz="3200" b="1" dirty="0" smtClean="0"/>
              <a:t>Summary(Contd.)</a:t>
            </a:r>
            <a:endParaRPr lang="en-US" sz="3200" b="1" dirty="0"/>
          </a:p>
        </p:txBody>
      </p:sp>
    </p:spTree>
    <p:extLst>
      <p:ext uri="{BB962C8B-B14F-4D97-AF65-F5344CB8AC3E}">
        <p14:creationId xmlns:p14="http://schemas.microsoft.com/office/powerpoint/2010/main" val="162777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 y="1371600"/>
            <a:ext cx="10058400" cy="2308324"/>
          </a:xfrm>
          <a:prstGeom prst="rect">
            <a:avLst/>
          </a:prstGeom>
        </p:spPr>
        <p:txBody>
          <a:bodyPr wrap="square">
            <a:spAutoFit/>
          </a:bodyPr>
          <a:lstStyle/>
          <a:p>
            <a:pPr marL="0" lvl="1">
              <a:defRPr/>
            </a:pPr>
            <a:r>
              <a:rPr lang="en-US" sz="2400" dirty="0">
                <a:cs typeface="Times New Roman" pitchFamily="18" charset="0"/>
              </a:rPr>
              <a:t>When creating tables, SQL Server allows you to maintain integrity by</a:t>
            </a:r>
            <a:r>
              <a:rPr lang="en-US" sz="2400" dirty="0" smtClean="0">
                <a:cs typeface="Times New Roman" pitchFamily="18" charset="0"/>
              </a:rPr>
              <a:t>:</a:t>
            </a:r>
          </a:p>
          <a:p>
            <a:pPr marL="0" lvl="1">
              <a:defRPr/>
            </a:pPr>
            <a:endParaRPr lang="en-US" sz="2400" dirty="0">
              <a:cs typeface="Times New Roman" pitchFamily="18" charset="0"/>
            </a:endParaRPr>
          </a:p>
          <a:p>
            <a:pPr marL="742950" lvl="1" indent="-285750">
              <a:buFont typeface="Wingdings" panose="05000000000000000000" pitchFamily="2" charset="2"/>
              <a:buChar char="Ø"/>
              <a:defRPr/>
            </a:pPr>
            <a:r>
              <a:rPr lang="en-US" sz="2400" dirty="0">
                <a:cs typeface="Times New Roman" pitchFamily="18" charset="0"/>
              </a:rPr>
              <a:t>Applying constraints.</a:t>
            </a:r>
          </a:p>
          <a:p>
            <a:pPr marL="742950" lvl="1" indent="-285750">
              <a:buFont typeface="Wingdings" panose="05000000000000000000" pitchFamily="2" charset="2"/>
              <a:buChar char="Ø"/>
              <a:defRPr/>
            </a:pPr>
            <a:r>
              <a:rPr lang="en-US" sz="2400" dirty="0">
                <a:cs typeface="Times New Roman" pitchFamily="18" charset="0"/>
              </a:rPr>
              <a:t>Enabling and disabling constraints.</a:t>
            </a:r>
          </a:p>
          <a:p>
            <a:pPr marL="742950" lvl="1" indent="-285750">
              <a:buFont typeface="Wingdings" panose="05000000000000000000" pitchFamily="2" charset="2"/>
              <a:buChar char="Ø"/>
              <a:defRPr/>
            </a:pPr>
            <a:r>
              <a:rPr lang="en-US" sz="2400" dirty="0">
                <a:cs typeface="Times New Roman" pitchFamily="18" charset="0"/>
              </a:rPr>
              <a:t>Applying rules.</a:t>
            </a:r>
          </a:p>
          <a:p>
            <a:pPr marL="742950" lvl="1" indent="-285750">
              <a:buFont typeface="Wingdings" panose="05000000000000000000" pitchFamily="2" charset="2"/>
              <a:buChar char="Ø"/>
              <a:defRPr/>
            </a:pPr>
            <a:r>
              <a:rPr lang="en-US" sz="2400" dirty="0">
                <a:cs typeface="Times New Roman" pitchFamily="18" charset="0"/>
              </a:rPr>
              <a:t>Using user-defined types.</a:t>
            </a:r>
          </a:p>
        </p:txBody>
      </p:sp>
      <p:sp>
        <p:nvSpPr>
          <p:cNvPr id="5" name="Text Box 3"/>
          <p:cNvSpPr txBox="1">
            <a:spLocks noChangeArrowheads="1"/>
          </p:cNvSpPr>
          <p:nvPr/>
        </p:nvSpPr>
        <p:spPr bwMode="auto">
          <a:xfrm>
            <a:off x="188680" y="1524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Tree>
    <p:extLst>
      <p:ext uri="{BB962C8B-B14F-4D97-AF65-F5344CB8AC3E}">
        <p14:creationId xmlns:p14="http://schemas.microsoft.com/office/powerpoint/2010/main" val="186026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75" y="990600"/>
            <a:ext cx="11582400" cy="4955203"/>
          </a:xfrm>
          <a:prstGeom prst="rect">
            <a:avLst/>
          </a:prstGeom>
        </p:spPr>
        <p:txBody>
          <a:bodyPr wrap="square">
            <a:spAutoFit/>
          </a:bodyPr>
          <a:lstStyle/>
          <a:p>
            <a:pPr marL="0" lvl="1">
              <a:defRPr/>
            </a:pPr>
            <a:r>
              <a:rPr lang="en-US" sz="2800" dirty="0">
                <a:cs typeface="Times New Roman" pitchFamily="18" charset="0"/>
              </a:rPr>
              <a:t>Constraints</a:t>
            </a:r>
            <a:r>
              <a:rPr lang="en-US" sz="2800" dirty="0" smtClean="0">
                <a:cs typeface="Times New Roman" pitchFamily="18" charset="0"/>
              </a:rPr>
              <a:t>:</a:t>
            </a:r>
          </a:p>
          <a:p>
            <a:pPr marL="0" lvl="1">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Define rules that must be followed to maintain consistency and correctness of the data. </a:t>
            </a:r>
            <a:endParaRPr lang="en-US" sz="2400" dirty="0" smtClean="0">
              <a:cs typeface="Times New Roman" pitchFamily="18" charset="0"/>
            </a:endParaRPr>
          </a:p>
          <a:p>
            <a:pPr lvl="1">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Can be either created while creating a table or added later</a:t>
            </a:r>
            <a:r>
              <a:rPr lang="en-US" sz="2400" dirty="0" smtClean="0">
                <a:cs typeface="Times New Roman" pitchFamily="18" charset="0"/>
              </a:rPr>
              <a:t>.</a:t>
            </a:r>
          </a:p>
          <a:p>
            <a:pPr lvl="1">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Check the existing data if added after the creation of the table</a:t>
            </a:r>
            <a:r>
              <a:rPr lang="en-US" sz="2400" dirty="0" smtClean="0">
                <a:cs typeface="Times New Roman" pitchFamily="18" charset="0"/>
              </a:rPr>
              <a:t>.</a:t>
            </a:r>
          </a:p>
          <a:p>
            <a:pPr lvl="1">
              <a:defRPr/>
            </a:pPr>
            <a:endParaRPr lang="en-US" sz="2400"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Can be created by using either of the following statements</a:t>
            </a:r>
            <a:r>
              <a:rPr lang="en-US" sz="2400" dirty="0" smtClean="0">
                <a:cs typeface="Times New Roman" pitchFamily="18" charset="0"/>
              </a:rPr>
              <a:t>:</a:t>
            </a:r>
          </a:p>
          <a:p>
            <a:pPr lvl="1">
              <a:defRPr/>
            </a:pPr>
            <a:endParaRPr lang="en-US" sz="2400" dirty="0">
              <a:cs typeface="Times New Roman" pitchFamily="18" charset="0"/>
            </a:endParaRPr>
          </a:p>
          <a:p>
            <a:pPr marL="1257300" lvl="2" indent="-342900">
              <a:buFont typeface="Wingdings" panose="05000000000000000000" pitchFamily="2" charset="2"/>
              <a:buChar char="Ø"/>
              <a:defRPr/>
            </a:pPr>
            <a:r>
              <a:rPr lang="en-US" sz="2400" dirty="0">
                <a:cs typeface="Times New Roman" pitchFamily="18" charset="0"/>
              </a:rPr>
              <a:t>CREATE TABLE statement</a:t>
            </a:r>
          </a:p>
          <a:p>
            <a:pPr marL="1257300" lvl="2" indent="-342900">
              <a:buFont typeface="Wingdings" panose="05000000000000000000" pitchFamily="2" charset="2"/>
              <a:buChar char="Ø"/>
              <a:defRPr/>
            </a:pPr>
            <a:r>
              <a:rPr lang="en-US" sz="2400" dirty="0">
                <a:cs typeface="Times New Roman" pitchFamily="18" charset="0"/>
              </a:rPr>
              <a:t>ALTER TABLE statement</a:t>
            </a:r>
          </a:p>
        </p:txBody>
      </p:sp>
      <p:sp>
        <p:nvSpPr>
          <p:cNvPr id="5" name="Text Box 3"/>
          <p:cNvSpPr txBox="1">
            <a:spLocks noChangeArrowheads="1"/>
          </p:cNvSpPr>
          <p:nvPr/>
        </p:nvSpPr>
        <p:spPr bwMode="auto">
          <a:xfrm>
            <a:off x="133350" y="2286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Tree>
    <p:extLst>
      <p:ext uri="{BB962C8B-B14F-4D97-AF65-F5344CB8AC3E}">
        <p14:creationId xmlns:p14="http://schemas.microsoft.com/office/powerpoint/2010/main" val="914681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392466"/>
            <a:ext cx="8153400" cy="2954655"/>
          </a:xfrm>
          <a:prstGeom prst="rect">
            <a:avLst/>
          </a:prstGeom>
        </p:spPr>
        <p:txBody>
          <a:bodyPr wrap="square">
            <a:spAutoFit/>
          </a:bodyPr>
          <a:lstStyle/>
          <a:p>
            <a:pPr lvl="1">
              <a:defRPr/>
            </a:pPr>
            <a:endParaRPr lang="en-US" dirty="0">
              <a:latin typeface="Arial" charset="0"/>
              <a:cs typeface="Times New Roman" pitchFamily="18" charset="0"/>
            </a:endParaRPr>
          </a:p>
          <a:p>
            <a:pPr marL="742950" lvl="1" indent="-285750">
              <a:buFont typeface="Wingdings" panose="05000000000000000000" pitchFamily="2" charset="2"/>
              <a:buChar char="Ø"/>
              <a:defRPr/>
            </a:pPr>
            <a:r>
              <a:rPr lang="en-US" sz="2400" dirty="0" smtClean="0">
                <a:cs typeface="Times New Roman" pitchFamily="18" charset="0"/>
              </a:rPr>
              <a:t>Constraints </a:t>
            </a:r>
            <a:r>
              <a:rPr lang="en-US" sz="2400" dirty="0">
                <a:cs typeface="Times New Roman" pitchFamily="18" charset="0"/>
              </a:rPr>
              <a:t>can be divided into the following types</a:t>
            </a:r>
            <a:r>
              <a:rPr lang="en-US" sz="2400" dirty="0" smtClean="0">
                <a:cs typeface="Times New Roman" pitchFamily="18" charset="0"/>
              </a:rPr>
              <a:t>:</a:t>
            </a:r>
          </a:p>
          <a:p>
            <a:pPr lvl="1">
              <a:defRPr/>
            </a:pPr>
            <a:endParaRPr lang="en-US" sz="2400" dirty="0">
              <a:cs typeface="Times New Roman" pitchFamily="18" charset="0"/>
            </a:endParaRPr>
          </a:p>
          <a:p>
            <a:pPr marL="1200150" lvl="2" indent="-285750">
              <a:buFont typeface="Wingdings" panose="05000000000000000000" pitchFamily="2" charset="2"/>
              <a:buChar char="Ø"/>
              <a:defRPr/>
            </a:pPr>
            <a:r>
              <a:rPr lang="en-US" sz="2400" dirty="0">
                <a:cs typeface="Times New Roman" pitchFamily="18" charset="0"/>
              </a:rPr>
              <a:t>Primary key constraint</a:t>
            </a:r>
          </a:p>
          <a:p>
            <a:pPr marL="1200150" lvl="2" indent="-285750">
              <a:buFont typeface="Wingdings" panose="05000000000000000000" pitchFamily="2" charset="2"/>
              <a:buChar char="Ø"/>
              <a:defRPr/>
            </a:pPr>
            <a:r>
              <a:rPr lang="en-US" sz="2400" dirty="0">
                <a:cs typeface="Times New Roman" pitchFamily="18" charset="0"/>
              </a:rPr>
              <a:t>Unique constraint </a:t>
            </a:r>
          </a:p>
          <a:p>
            <a:pPr marL="1200150" lvl="2" indent="-285750">
              <a:buFont typeface="Wingdings" panose="05000000000000000000" pitchFamily="2" charset="2"/>
              <a:buChar char="Ø"/>
              <a:defRPr/>
            </a:pPr>
            <a:r>
              <a:rPr lang="en-US" sz="2400" dirty="0">
                <a:cs typeface="Times New Roman" pitchFamily="18" charset="0"/>
              </a:rPr>
              <a:t>Foreign key constraint</a:t>
            </a:r>
          </a:p>
          <a:p>
            <a:pPr marL="1200150" lvl="2" indent="-285750">
              <a:buFont typeface="Wingdings" panose="05000000000000000000" pitchFamily="2" charset="2"/>
              <a:buChar char="Ø"/>
              <a:defRPr/>
            </a:pPr>
            <a:r>
              <a:rPr lang="en-US" sz="2400" dirty="0">
                <a:cs typeface="Times New Roman" pitchFamily="18" charset="0"/>
              </a:rPr>
              <a:t>Check constraint</a:t>
            </a:r>
          </a:p>
          <a:p>
            <a:pPr marL="1200150" lvl="2" indent="-285750">
              <a:buFont typeface="Wingdings" panose="05000000000000000000" pitchFamily="2" charset="2"/>
              <a:buChar char="Ø"/>
              <a:defRPr/>
            </a:pPr>
            <a:r>
              <a:rPr lang="en-US" sz="2400" dirty="0">
                <a:cs typeface="Times New Roman" pitchFamily="18" charset="0"/>
              </a:rPr>
              <a:t>Default constraint</a:t>
            </a:r>
          </a:p>
        </p:txBody>
      </p:sp>
      <p:sp>
        <p:nvSpPr>
          <p:cNvPr id="5"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7" name="Rounded Rectangle 6"/>
          <p:cNvSpPr/>
          <p:nvPr/>
        </p:nvSpPr>
        <p:spPr bwMode="auto">
          <a:xfrm>
            <a:off x="617950" y="1622632"/>
            <a:ext cx="5782849" cy="1882568"/>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648222" y="1238170"/>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4173"/>
            <a:ext cx="5257800" cy="1700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79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9525000" cy="1569660"/>
          </a:xfrm>
          <a:prstGeom prst="rect">
            <a:avLst/>
          </a:prstGeom>
        </p:spPr>
        <p:txBody>
          <a:bodyPr wrap="square">
            <a:spAutoFit/>
          </a:bodyPr>
          <a:lstStyle/>
          <a:p>
            <a:pPr marL="742950" lvl="1" indent="-285750">
              <a:buFont typeface="Wingdings" panose="05000000000000000000" pitchFamily="2" charset="2"/>
              <a:buChar char="Ø"/>
              <a:defRPr/>
            </a:pPr>
            <a:r>
              <a:rPr lang="en-US" sz="2400" dirty="0">
                <a:cs typeface="Times New Roman" pitchFamily="18" charset="0"/>
              </a:rPr>
              <a:t>Primary key constraint:</a:t>
            </a:r>
          </a:p>
          <a:p>
            <a:pPr marL="1200150" lvl="2" indent="-285750">
              <a:buFont typeface="Wingdings" panose="05000000000000000000" pitchFamily="2" charset="2"/>
              <a:buChar char="Ø"/>
              <a:defRPr/>
            </a:pPr>
            <a:r>
              <a:rPr lang="en-US" sz="2400" dirty="0">
                <a:cs typeface="Times New Roman" pitchFamily="18" charset="0"/>
              </a:rPr>
              <a:t>Is defined on a column or a set of columns whose values uniquely identify all the rows in a table.</a:t>
            </a:r>
          </a:p>
          <a:p>
            <a:pPr marL="1200150" lvl="2" indent="-285750">
              <a:buFont typeface="Wingdings" panose="05000000000000000000" pitchFamily="2" charset="2"/>
              <a:buChar char="Ø"/>
              <a:defRPr/>
            </a:pPr>
            <a:r>
              <a:rPr lang="en-US" sz="2400" dirty="0">
                <a:cs typeface="Times New Roman" pitchFamily="18" charset="0"/>
              </a:rPr>
              <a:t>Ensures entity integrity</a:t>
            </a:r>
            <a:r>
              <a:rPr lang="en-US" sz="2400" dirty="0" smtClean="0">
                <a:cs typeface="Times New Roman" pitchFamily="18" charset="0"/>
              </a:rPr>
              <a:t>.</a:t>
            </a:r>
            <a:endParaRPr lang="en-US" sz="2400" dirty="0">
              <a:cs typeface="Times New Roman" pitchFamily="18" charset="0"/>
            </a:endParaRPr>
          </a:p>
        </p:txBody>
      </p:sp>
      <p:sp>
        <p:nvSpPr>
          <p:cNvPr id="5" name="Text Box 3"/>
          <p:cNvSpPr txBox="1">
            <a:spLocks noChangeArrowheads="1"/>
          </p:cNvSpPr>
          <p:nvPr/>
        </p:nvSpPr>
        <p:spPr bwMode="auto">
          <a:xfrm>
            <a:off x="104775" y="207752"/>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6" name="Rounded Rectangle 5"/>
          <p:cNvSpPr/>
          <p:nvPr/>
        </p:nvSpPr>
        <p:spPr bwMode="auto">
          <a:xfrm>
            <a:off x="838200" y="3116104"/>
            <a:ext cx="5943600" cy="1706927"/>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868471" y="2731643"/>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sp>
        <p:nvSpPr>
          <p:cNvPr id="8" name="Rounded Rectangle 7"/>
          <p:cNvSpPr/>
          <p:nvPr/>
        </p:nvSpPr>
        <p:spPr bwMode="auto">
          <a:xfrm>
            <a:off x="838200" y="5257800"/>
            <a:ext cx="5502814" cy="1600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868471" y="487333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87038"/>
            <a:ext cx="5486400" cy="136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486400"/>
            <a:ext cx="48768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167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2" name="Rectangle 1"/>
          <p:cNvSpPr/>
          <p:nvPr/>
        </p:nvSpPr>
        <p:spPr>
          <a:xfrm>
            <a:off x="205740" y="1143000"/>
            <a:ext cx="10690860" cy="1569660"/>
          </a:xfrm>
          <a:prstGeom prst="rect">
            <a:avLst/>
          </a:prstGeom>
        </p:spPr>
        <p:txBody>
          <a:bodyPr wrap="square">
            <a:spAutoFit/>
          </a:bodyPr>
          <a:lstStyle/>
          <a:p>
            <a:pPr marL="800100" lvl="1" indent="-342900">
              <a:buFont typeface="Wingdings" panose="05000000000000000000" pitchFamily="2" charset="2"/>
              <a:buChar char="Ø"/>
              <a:defRPr/>
            </a:pPr>
            <a:r>
              <a:rPr lang="en-US" sz="2400" dirty="0">
                <a:cs typeface="Times New Roman" pitchFamily="18" charset="0"/>
              </a:rPr>
              <a:t>Unique constraint:</a:t>
            </a:r>
          </a:p>
          <a:p>
            <a:pPr marL="1257300" lvl="2" indent="-342900">
              <a:buFont typeface="Wingdings" panose="05000000000000000000" pitchFamily="2" charset="2"/>
              <a:buChar char="Ø"/>
              <a:defRPr/>
            </a:pPr>
            <a:r>
              <a:rPr lang="en-US" sz="2400" dirty="0">
                <a:cs typeface="Times New Roman" pitchFamily="18" charset="0"/>
              </a:rPr>
              <a:t>Is used to enforce uniqueness on non-primary key columns.</a:t>
            </a:r>
          </a:p>
          <a:p>
            <a:pPr marL="1257300" lvl="2" indent="-342900">
              <a:buFont typeface="Wingdings" panose="05000000000000000000" pitchFamily="2" charset="2"/>
              <a:buChar char="Ø"/>
              <a:defRPr/>
            </a:pPr>
            <a:r>
              <a:rPr lang="en-US" sz="2400" dirty="0">
                <a:cs typeface="Times New Roman" pitchFamily="18" charset="0"/>
              </a:rPr>
              <a:t>Is similar to the primary key constraint except that it allows one NULL row</a:t>
            </a:r>
            <a:r>
              <a:rPr lang="en-US" sz="2400" dirty="0" smtClean="0">
                <a:cs typeface="Times New Roman" pitchFamily="18" charset="0"/>
              </a:rPr>
              <a:t>.</a:t>
            </a:r>
            <a:endParaRPr lang="en-US" sz="2400" dirty="0">
              <a:cs typeface="Times New Roman" pitchFamily="18" charset="0"/>
            </a:endParaRPr>
          </a:p>
        </p:txBody>
      </p:sp>
      <p:sp>
        <p:nvSpPr>
          <p:cNvPr id="6" name="Rounded Rectangle 5"/>
          <p:cNvSpPr/>
          <p:nvPr/>
        </p:nvSpPr>
        <p:spPr bwMode="auto">
          <a:xfrm>
            <a:off x="838200" y="3116104"/>
            <a:ext cx="5943600" cy="1551065"/>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868471" y="2731643"/>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sp>
        <p:nvSpPr>
          <p:cNvPr id="8" name="Rounded Rectangle 7"/>
          <p:cNvSpPr/>
          <p:nvPr/>
        </p:nvSpPr>
        <p:spPr bwMode="auto">
          <a:xfrm>
            <a:off x="838200" y="5257800"/>
            <a:ext cx="5943600" cy="15240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AutoShape 25"/>
          <p:cNvSpPr>
            <a:spLocks noChangeArrowheads="1"/>
          </p:cNvSpPr>
          <p:nvPr/>
        </p:nvSpPr>
        <p:spPr bwMode="auto">
          <a:xfrm>
            <a:off x="868471" y="487333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316" y="3276600"/>
            <a:ext cx="5148484"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410200"/>
            <a:ext cx="4648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460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7" descr="image001"/>
          <p:cNvPicPr>
            <a:picLocks noChangeAspect="1" noChangeArrowheads="1"/>
          </p:cNvPicPr>
          <p:nvPr/>
        </p:nvPicPr>
        <p:blipFill>
          <a:blip r:embed="rId3" cstate="print"/>
          <a:srcRect/>
          <a:stretch>
            <a:fillRect/>
          </a:stretch>
        </p:blipFill>
        <p:spPr bwMode="auto">
          <a:xfrm>
            <a:off x="1066800" y="3733800"/>
            <a:ext cx="8651796" cy="2705100"/>
          </a:xfrm>
          <a:prstGeom prst="rect">
            <a:avLst/>
          </a:prstGeom>
          <a:noFill/>
          <a:ln w="9525">
            <a:noFill/>
            <a:miter lim="800000"/>
            <a:headEnd/>
            <a:tailEnd/>
          </a:ln>
        </p:spPr>
      </p:pic>
      <p:sp>
        <p:nvSpPr>
          <p:cNvPr id="2" name="Rectangle 1"/>
          <p:cNvSpPr/>
          <p:nvPr/>
        </p:nvSpPr>
        <p:spPr>
          <a:xfrm>
            <a:off x="381000" y="1295400"/>
            <a:ext cx="10210800" cy="1938992"/>
          </a:xfrm>
          <a:prstGeom prst="rect">
            <a:avLst/>
          </a:prstGeom>
        </p:spPr>
        <p:txBody>
          <a:bodyPr wrap="square">
            <a:spAutoFit/>
          </a:bodyPr>
          <a:lstStyle/>
          <a:p>
            <a:pPr marL="800100" lvl="1" indent="-342900">
              <a:buFont typeface="Wingdings" panose="05000000000000000000" pitchFamily="2" charset="2"/>
              <a:buChar char="Ø"/>
              <a:defRPr/>
            </a:pPr>
            <a:r>
              <a:rPr lang="en-US" sz="2400" dirty="0">
                <a:cs typeface="Times New Roman" pitchFamily="18" charset="0"/>
              </a:rPr>
              <a:t>Foreign key constraint:</a:t>
            </a:r>
          </a:p>
          <a:p>
            <a:pPr marL="1257300" lvl="2" indent="-342900">
              <a:buFont typeface="Wingdings" panose="05000000000000000000" pitchFamily="2" charset="2"/>
              <a:buChar char="Ø"/>
              <a:defRPr/>
            </a:pPr>
            <a:r>
              <a:rPr lang="en-US" sz="2400" dirty="0">
                <a:cs typeface="Times New Roman" pitchFamily="18" charset="0"/>
              </a:rPr>
              <a:t>Removes the inconsistency in two tables when the data in one table depends on the data in another table.</a:t>
            </a:r>
          </a:p>
          <a:p>
            <a:pPr marL="1257300" lvl="2" indent="-342900">
              <a:buFont typeface="Wingdings" panose="05000000000000000000" pitchFamily="2" charset="2"/>
              <a:buChar char="Ø"/>
              <a:defRPr/>
            </a:pPr>
            <a:r>
              <a:rPr lang="en-US" sz="2400" dirty="0">
                <a:cs typeface="Times New Roman" pitchFamily="18" charset="0"/>
              </a:rPr>
              <a:t>Always refers the primary key column of another table, as shown in the following figure.</a:t>
            </a:r>
          </a:p>
        </p:txBody>
      </p:sp>
      <p:sp>
        <p:nvSpPr>
          <p:cNvPr id="6"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Tree>
    <p:extLst>
      <p:ext uri="{BB962C8B-B14F-4D97-AF65-F5344CB8AC3E}">
        <p14:creationId xmlns:p14="http://schemas.microsoft.com/office/powerpoint/2010/main" val="950589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05740" y="304800"/>
            <a:ext cx="11830050" cy="584775"/>
          </a:xfrm>
          <a:prstGeom prst="rect">
            <a:avLst/>
          </a:prstGeom>
          <a:noFill/>
          <a:ln w="9525">
            <a:noFill/>
            <a:miter lim="800000"/>
            <a:headEnd/>
            <a:tailEnd/>
          </a:ln>
        </p:spPr>
        <p:txBody>
          <a:bodyPr>
            <a:spAutoFit/>
          </a:bodyPr>
          <a:lstStyle/>
          <a:p>
            <a:r>
              <a:rPr lang="en-US" sz="3200" b="1" dirty="0" smtClean="0">
                <a:cs typeface="Times New Roman" pitchFamily="18" charset="0"/>
              </a:rPr>
              <a:t>Implementing Data Integrity(Contd.)</a:t>
            </a:r>
            <a:endParaRPr lang="en-US" sz="3200" b="1" dirty="0">
              <a:cs typeface="Times New Roman" pitchFamily="18" charset="0"/>
            </a:endParaRPr>
          </a:p>
        </p:txBody>
      </p:sp>
      <p:sp>
        <p:nvSpPr>
          <p:cNvPr id="5" name="Rounded Rectangle 4"/>
          <p:cNvSpPr/>
          <p:nvPr/>
        </p:nvSpPr>
        <p:spPr bwMode="auto">
          <a:xfrm>
            <a:off x="836112" y="1706391"/>
            <a:ext cx="6936288" cy="173948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25"/>
          <p:cNvSpPr>
            <a:spLocks noChangeArrowheads="1"/>
          </p:cNvSpPr>
          <p:nvPr/>
        </p:nvSpPr>
        <p:spPr bwMode="auto">
          <a:xfrm>
            <a:off x="866383" y="1321929"/>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sp>
        <p:nvSpPr>
          <p:cNvPr id="7" name="Rounded Rectangle 6"/>
          <p:cNvSpPr/>
          <p:nvPr/>
        </p:nvSpPr>
        <p:spPr bwMode="auto">
          <a:xfrm>
            <a:off x="836112" y="3848086"/>
            <a:ext cx="7164888" cy="224791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66383" y="3463624"/>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274" y="1905000"/>
            <a:ext cx="6169526" cy="1364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784" y="4042499"/>
            <a:ext cx="6614216" cy="185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1660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A159A9-9A0B-4124-8399-BFD20D3019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CF3401F-4D56-4A5E-9CEB-27FCB97437F0}">
  <ds:schemaRefs>
    <ds:schemaRef ds:uri="http://schemas.microsoft.com/office/2006/documentManagement/types"/>
    <ds:schemaRef ds:uri="http://purl.org/dc/dcmitype/"/>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630BE6-6559-4A1B-83A6-914A9A140D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1855</TotalTime>
  <Words>1284</Words>
  <Application>Microsoft Office PowerPoint</Application>
  <PresentationFormat>Custom</PresentationFormat>
  <Paragraphs>213</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Arial</vt:lpstr>
      <vt:lpstr>Arial </vt:lpstr>
      <vt:lpstr>Calibri</vt:lpstr>
      <vt:lpstr>Courier New</vt:lpstr>
      <vt:lpstr>Segoe UI</vt:lpstr>
      <vt:lpstr>Segoe UI Light</vt:lpstr>
      <vt:lpstr>Times New Roman</vt:lpstr>
      <vt:lpstr>Wingdings</vt:lpstr>
      <vt:lpstr>Build_Template_16x9</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259</cp:revision>
  <dcterms:created xsi:type="dcterms:W3CDTF">2015-03-19T06:19:49Z</dcterms:created>
  <dcterms:modified xsi:type="dcterms:W3CDTF">2016-05-20T09:36:35Z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