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1" r:id="rId3"/>
    <p:sldId id="257" r:id="rId4"/>
    <p:sldId id="258" r:id="rId5"/>
    <p:sldId id="260" r:id="rId6"/>
    <p:sldId id="263" r:id="rId7"/>
    <p:sldId id="266" r:id="rId8"/>
    <p:sldId id="267" r:id="rId9"/>
    <p:sldId id="268"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F59B1E-14B3-4DE5-A62F-BC8FC9B9FCEA}" v="35" dt="2021-04-10T01:43:05.598"/>
    <p1510:client id="{B8EF29D7-D327-4EE5-AABC-01DA22DA3B78}" v="378" dt="2021-04-09T21:20:50.806"/>
    <p1510:client id="{DBBE0F58-ABF5-4027-B741-8B970E419AB9}" v="10" dt="2021-04-09T21:06:15.154"/>
    <p1510:client id="{DC1489D3-0539-4B75-8B50-B64F7031A5B2}" v="45" dt="2021-04-09T20:06:02.964"/>
    <p1510:client id="{F0FDC7FE-E1EF-470F-B81E-0E9FB82EB318}" v="715" dt="2021-04-10T01:58:29.8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A2852-BE5D-465D-A7AF-3D4B8B0DC098}"/>
              </a:ext>
            </a:extLst>
          </p:cNvPr>
          <p:cNvSpPr>
            <a:spLocks noGrp="1"/>
          </p:cNvSpPr>
          <p:nvPr>
            <p:ph type="ctrTitle"/>
          </p:nvPr>
        </p:nvSpPr>
        <p:spPr/>
        <p:txBody>
          <a:bodyPr>
            <a:normAutofit/>
          </a:bodyPr>
          <a:lstStyle/>
          <a:p>
            <a:r>
              <a:rPr lang="en-GB">
                <a:cs typeface="Calibri Light"/>
              </a:rPr>
              <a:t>CSE 564 Visualization</a:t>
            </a:r>
            <a:endParaRPr lang="en-GB" dirty="0">
              <a:cs typeface="Calibri Light"/>
            </a:endParaRPr>
          </a:p>
        </p:txBody>
      </p:sp>
      <p:sp>
        <p:nvSpPr>
          <p:cNvPr id="3" name="Subtitle 2">
            <a:extLst>
              <a:ext uri="{FF2B5EF4-FFF2-40B4-BE49-F238E27FC236}">
                <a16:creationId xmlns:a16="http://schemas.microsoft.com/office/drawing/2014/main" id="{7C96105D-B90A-4B6F-A3B3-6C24B6295905}"/>
              </a:ext>
            </a:extLst>
          </p:cNvPr>
          <p:cNvSpPr>
            <a:spLocks noGrp="1"/>
          </p:cNvSpPr>
          <p:nvPr>
            <p:ph type="subTitle" idx="1"/>
          </p:nvPr>
        </p:nvSpPr>
        <p:spPr/>
        <p:txBody>
          <a:bodyPr vert="horz" lIns="91440" tIns="45720" rIns="91440" bIns="45720" rtlCol="0" anchor="t">
            <a:normAutofit/>
          </a:bodyPr>
          <a:lstStyle/>
          <a:p>
            <a:r>
              <a:rPr lang="en-GB">
                <a:cs typeface="Calibri"/>
              </a:rPr>
              <a:t>Project Proposal | US Accidents</a:t>
            </a:r>
            <a:endParaRPr lang="en-GB"/>
          </a:p>
        </p:txBody>
      </p:sp>
    </p:spTree>
    <p:extLst>
      <p:ext uri="{BB962C8B-B14F-4D97-AF65-F5344CB8AC3E}">
        <p14:creationId xmlns:p14="http://schemas.microsoft.com/office/powerpoint/2010/main" val="2737343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B638-ED9B-47AD-B7B4-9351083D37D8}"/>
              </a:ext>
            </a:extLst>
          </p:cNvPr>
          <p:cNvSpPr>
            <a:spLocks noGrp="1"/>
          </p:cNvSpPr>
          <p:nvPr>
            <p:ph type="title"/>
          </p:nvPr>
        </p:nvSpPr>
        <p:spPr/>
        <p:txBody>
          <a:bodyPr/>
          <a:lstStyle/>
          <a:p>
            <a:r>
              <a:rPr lang="en-IN" dirty="0"/>
              <a:t>MDS(Multi Dimension Scaling)</a:t>
            </a:r>
          </a:p>
        </p:txBody>
      </p:sp>
      <p:sp>
        <p:nvSpPr>
          <p:cNvPr id="3" name="Content Placeholder 2">
            <a:extLst>
              <a:ext uri="{FF2B5EF4-FFF2-40B4-BE49-F238E27FC236}">
                <a16:creationId xmlns:a16="http://schemas.microsoft.com/office/drawing/2014/main" id="{82AD9F4C-2DBF-4B78-B18C-F71F34E2B8F9}"/>
              </a:ext>
            </a:extLst>
          </p:cNvPr>
          <p:cNvSpPr>
            <a:spLocks noGrp="1"/>
          </p:cNvSpPr>
          <p:nvPr>
            <p:ph idx="1"/>
          </p:nvPr>
        </p:nvSpPr>
        <p:spPr/>
        <p:txBody>
          <a:bodyPr/>
          <a:lstStyle/>
          <a:p>
            <a:r>
              <a:rPr lang="en-IN" dirty="0"/>
              <a:t>We intend to visualize the variables of all the states.</a:t>
            </a:r>
          </a:p>
          <a:p>
            <a:r>
              <a:rPr lang="en-IN" dirty="0"/>
              <a:t>When we click on the state we intend to plot the variables of the state.</a:t>
            </a:r>
          </a:p>
        </p:txBody>
      </p:sp>
    </p:spTree>
    <p:extLst>
      <p:ext uri="{BB962C8B-B14F-4D97-AF65-F5344CB8AC3E}">
        <p14:creationId xmlns:p14="http://schemas.microsoft.com/office/powerpoint/2010/main" val="1483259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33FE6-5555-475C-9EFA-56F2F4ABBD79}"/>
              </a:ext>
            </a:extLst>
          </p:cNvPr>
          <p:cNvSpPr>
            <a:spLocks noGrp="1"/>
          </p:cNvSpPr>
          <p:nvPr>
            <p:ph type="title"/>
          </p:nvPr>
        </p:nvSpPr>
        <p:spPr/>
        <p:txBody>
          <a:bodyPr/>
          <a:lstStyle/>
          <a:p>
            <a:r>
              <a:rPr lang="en-IN" dirty="0"/>
              <a:t>Additional design techniques</a:t>
            </a:r>
          </a:p>
        </p:txBody>
      </p:sp>
      <p:sp>
        <p:nvSpPr>
          <p:cNvPr id="3" name="Content Placeholder 2">
            <a:extLst>
              <a:ext uri="{FF2B5EF4-FFF2-40B4-BE49-F238E27FC236}">
                <a16:creationId xmlns:a16="http://schemas.microsoft.com/office/drawing/2014/main" id="{40204C3C-D4B9-4E1F-9E43-B9B0699F13B3}"/>
              </a:ext>
            </a:extLst>
          </p:cNvPr>
          <p:cNvSpPr>
            <a:spLocks noGrp="1"/>
          </p:cNvSpPr>
          <p:nvPr>
            <p:ph idx="1"/>
          </p:nvPr>
        </p:nvSpPr>
        <p:spPr/>
        <p:txBody>
          <a:bodyPr/>
          <a:lstStyle/>
          <a:p>
            <a:r>
              <a:rPr lang="en-IN" dirty="0"/>
              <a:t>We will implement brushing and zooming for the bar chart.</a:t>
            </a:r>
          </a:p>
        </p:txBody>
      </p:sp>
    </p:spTree>
    <p:extLst>
      <p:ext uri="{BB962C8B-B14F-4D97-AF65-F5344CB8AC3E}">
        <p14:creationId xmlns:p14="http://schemas.microsoft.com/office/powerpoint/2010/main" val="4036907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8667C-7273-40AC-BF3F-180C101F93EA}"/>
              </a:ext>
            </a:extLst>
          </p:cNvPr>
          <p:cNvSpPr>
            <a:spLocks noGrp="1"/>
          </p:cNvSpPr>
          <p:nvPr>
            <p:ph type="title"/>
          </p:nvPr>
        </p:nvSpPr>
        <p:spPr/>
        <p:txBody>
          <a:bodyPr/>
          <a:lstStyle/>
          <a:p>
            <a:r>
              <a:rPr lang="en-US">
                <a:ea typeface="+mj-lt"/>
                <a:cs typeface="+mj-lt"/>
              </a:rPr>
              <a:t>Background</a:t>
            </a:r>
            <a:endParaRPr lang="en-GB">
              <a:ea typeface="+mj-lt"/>
              <a:cs typeface="+mj-lt"/>
            </a:endParaRPr>
          </a:p>
        </p:txBody>
      </p:sp>
      <p:sp>
        <p:nvSpPr>
          <p:cNvPr id="3" name="Content Placeholder 2">
            <a:extLst>
              <a:ext uri="{FF2B5EF4-FFF2-40B4-BE49-F238E27FC236}">
                <a16:creationId xmlns:a16="http://schemas.microsoft.com/office/drawing/2014/main" id="{88E7F70F-50F4-4077-B368-330993132DF4}"/>
              </a:ext>
            </a:extLst>
          </p:cNvPr>
          <p:cNvSpPr>
            <a:spLocks noGrp="1"/>
          </p:cNvSpPr>
          <p:nvPr>
            <p:ph idx="1"/>
          </p:nvPr>
        </p:nvSpPr>
        <p:spPr/>
        <p:txBody>
          <a:bodyPr vert="horz" lIns="91440" tIns="45720" rIns="91440" bIns="45720" rtlCol="0" anchor="t">
            <a:normAutofit/>
          </a:bodyPr>
          <a:lstStyle/>
          <a:p>
            <a:pPr marL="0" indent="0" algn="just">
              <a:buNone/>
            </a:pPr>
            <a:r>
              <a:rPr lang="en-US">
                <a:ea typeface="+mn-lt"/>
                <a:cs typeface="+mn-lt"/>
              </a:rPr>
              <a:t>With the rise of the automobile industry and the construction of roads, accidents on roads have increased exponentially over the past few years. Countless lives are lost due to road accidents every year. There are millions of dollars in damages to the individuals, insurance companies, and the reconstruction of roads. </a:t>
            </a:r>
            <a:endParaRPr lang="en-US"/>
          </a:p>
          <a:p>
            <a:pPr marL="0" indent="0" algn="just">
              <a:buNone/>
            </a:pPr>
            <a:r>
              <a:rPr lang="en-US">
                <a:ea typeface="+mn-lt"/>
                <a:cs typeface="+mn-lt"/>
              </a:rPr>
              <a:t>Road accidents depend on various factors such as the speed of the car, wind direction, weather patterns. </a:t>
            </a:r>
          </a:p>
          <a:p>
            <a:pPr marL="0" indent="0" algn="just">
              <a:buNone/>
            </a:pPr>
            <a:r>
              <a:rPr lang="en-US">
                <a:ea typeface="+mn-lt"/>
                <a:cs typeface="+mn-lt"/>
              </a:rPr>
              <a:t>With a plethora of information, as computer science students we would like to analyze various trends and insights into the causes of road accidents every year. </a:t>
            </a:r>
          </a:p>
          <a:p>
            <a:pPr marL="0" indent="0" algn="ctr">
              <a:buNone/>
            </a:pPr>
            <a:endParaRPr lang="en-US" dirty="0">
              <a:ea typeface="+mn-lt"/>
              <a:cs typeface="+mn-lt"/>
            </a:endParaRPr>
          </a:p>
          <a:p>
            <a:pPr marL="0" indent="0">
              <a:buNone/>
            </a:pPr>
            <a:endParaRPr lang="en-GB" dirty="0">
              <a:cs typeface="Calibri"/>
            </a:endParaRPr>
          </a:p>
        </p:txBody>
      </p:sp>
    </p:spTree>
    <p:extLst>
      <p:ext uri="{BB962C8B-B14F-4D97-AF65-F5344CB8AC3E}">
        <p14:creationId xmlns:p14="http://schemas.microsoft.com/office/powerpoint/2010/main" val="1932125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DC8C-D64B-4CDA-A4FD-38F24547523F}"/>
              </a:ext>
            </a:extLst>
          </p:cNvPr>
          <p:cNvSpPr>
            <a:spLocks noGrp="1"/>
          </p:cNvSpPr>
          <p:nvPr>
            <p:ph type="title"/>
          </p:nvPr>
        </p:nvSpPr>
        <p:spPr/>
        <p:txBody>
          <a:bodyPr/>
          <a:lstStyle/>
          <a:p>
            <a:r>
              <a:rPr lang="en-US">
                <a:ea typeface="+mj-lt"/>
                <a:cs typeface="+mj-lt"/>
              </a:rPr>
              <a:t>Problem</a:t>
            </a:r>
            <a:endParaRPr lang="en-US"/>
          </a:p>
        </p:txBody>
      </p:sp>
      <p:sp>
        <p:nvSpPr>
          <p:cNvPr id="3" name="Content Placeholder 2">
            <a:extLst>
              <a:ext uri="{FF2B5EF4-FFF2-40B4-BE49-F238E27FC236}">
                <a16:creationId xmlns:a16="http://schemas.microsoft.com/office/drawing/2014/main" id="{228C3FF8-DF19-476D-B7FB-4D6EB660C70C}"/>
              </a:ext>
            </a:extLst>
          </p:cNvPr>
          <p:cNvSpPr>
            <a:spLocks noGrp="1"/>
          </p:cNvSpPr>
          <p:nvPr>
            <p:ph idx="1"/>
          </p:nvPr>
        </p:nvSpPr>
        <p:spPr/>
        <p:txBody>
          <a:bodyPr vert="horz" lIns="91440" tIns="45720" rIns="91440" bIns="45720" rtlCol="0" anchor="t">
            <a:normAutofit/>
          </a:bodyPr>
          <a:lstStyle/>
          <a:p>
            <a:r>
              <a:rPr lang="en-US">
                <a:ea typeface="+mn-lt"/>
                <a:cs typeface="+mn-lt"/>
              </a:rPr>
              <a:t>We would like to pair up with different organization to help them understand the major causes for road accidents and help them with the steps to reduce the road accidents.</a:t>
            </a:r>
            <a:endParaRPr lang="en-US">
              <a:cs typeface="Calibri" panose="020F0502020204030204"/>
            </a:endParaRPr>
          </a:p>
          <a:p>
            <a:r>
              <a:rPr lang="en-US">
                <a:ea typeface="+mn-lt"/>
                <a:cs typeface="+mn-lt"/>
              </a:rPr>
              <a:t>Show the number of accidents in different states on a map</a:t>
            </a:r>
            <a:endParaRPr lang="en-US"/>
          </a:p>
          <a:p>
            <a:r>
              <a:rPr lang="en-US">
                <a:ea typeface="+mn-lt"/>
                <a:cs typeface="+mn-lt"/>
              </a:rPr>
              <a:t>How has weather conditions affected the road accidents?</a:t>
            </a:r>
            <a:endParaRPr lang="en-US"/>
          </a:p>
          <a:p>
            <a:r>
              <a:rPr lang="en-US">
                <a:ea typeface="+mn-lt"/>
                <a:cs typeface="+mn-lt"/>
              </a:rPr>
              <a:t>Identify the correlation between different attributes with the number of road accidents.</a:t>
            </a:r>
            <a:endParaRPr lang="en-US"/>
          </a:p>
          <a:p>
            <a:r>
              <a:rPr lang="en-US">
                <a:ea typeface="+mn-lt"/>
                <a:cs typeface="+mn-lt"/>
              </a:rPr>
              <a:t>Identify the number of road accidents per state and per city</a:t>
            </a:r>
            <a:endParaRPr lang="en-US" dirty="0"/>
          </a:p>
          <a:p>
            <a:r>
              <a:rPr lang="en-US">
                <a:ea typeface="+mn-lt"/>
                <a:cs typeface="+mn-lt"/>
              </a:rPr>
              <a:t>Where are the accident prone hotspots?</a:t>
            </a:r>
            <a:endParaRPr lang="en-US" dirty="0">
              <a:ea typeface="+mn-lt"/>
              <a:cs typeface="+mn-lt"/>
            </a:endParaRPr>
          </a:p>
          <a:p>
            <a:pPr marL="0" indent="0">
              <a:buNone/>
            </a:pPr>
            <a:endParaRPr lang="en-US" dirty="0">
              <a:cs typeface="Calibri" panose="020F0502020204030204"/>
            </a:endParaRPr>
          </a:p>
          <a:p>
            <a:endParaRPr lang="en-US">
              <a:cs typeface="Calibri"/>
            </a:endParaRPr>
          </a:p>
        </p:txBody>
      </p:sp>
    </p:spTree>
    <p:extLst>
      <p:ext uri="{BB962C8B-B14F-4D97-AF65-F5344CB8AC3E}">
        <p14:creationId xmlns:p14="http://schemas.microsoft.com/office/powerpoint/2010/main" val="4082117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F9304-3167-42E0-8491-1BC8A1BF5C3E}"/>
              </a:ext>
            </a:extLst>
          </p:cNvPr>
          <p:cNvSpPr>
            <a:spLocks noGrp="1"/>
          </p:cNvSpPr>
          <p:nvPr>
            <p:ph type="title"/>
          </p:nvPr>
        </p:nvSpPr>
        <p:spPr/>
        <p:txBody>
          <a:bodyPr/>
          <a:lstStyle/>
          <a:p>
            <a:r>
              <a:rPr lang="en-US" dirty="0">
                <a:cs typeface="Calibri Light"/>
              </a:rPr>
              <a:t>Approach</a:t>
            </a:r>
          </a:p>
        </p:txBody>
      </p:sp>
      <p:sp>
        <p:nvSpPr>
          <p:cNvPr id="3" name="Content Placeholder 2">
            <a:extLst>
              <a:ext uri="{FF2B5EF4-FFF2-40B4-BE49-F238E27FC236}">
                <a16:creationId xmlns:a16="http://schemas.microsoft.com/office/drawing/2014/main" id="{D1AEA416-4930-4FC5-BA7B-86343CAEB588}"/>
              </a:ext>
            </a:extLst>
          </p:cNvPr>
          <p:cNvSpPr>
            <a:spLocks noGrp="1"/>
          </p:cNvSpPr>
          <p:nvPr>
            <p:ph idx="1"/>
          </p:nvPr>
        </p:nvSpPr>
        <p:spPr/>
        <p:txBody>
          <a:bodyPr vert="horz" lIns="91440" tIns="45720" rIns="91440" bIns="45720" rtlCol="0" anchor="t">
            <a:normAutofit/>
          </a:bodyPr>
          <a:lstStyle/>
          <a:p>
            <a:r>
              <a:rPr lang="en-US" dirty="0">
                <a:cs typeface="Calibri"/>
              </a:rPr>
              <a:t>Map visualizations of accidents in U.S by state from 2016-2020</a:t>
            </a:r>
          </a:p>
          <a:p>
            <a:r>
              <a:rPr lang="en-US" dirty="0">
                <a:cs typeface="Calibri"/>
              </a:rPr>
              <a:t>Parallel coordinate graph to show relation between various attributes wind speed, humidity and the severity of accident.</a:t>
            </a:r>
          </a:p>
          <a:p>
            <a:r>
              <a:rPr lang="en-US" dirty="0">
                <a:cs typeface="Calibri"/>
              </a:rPr>
              <a:t>Number of accidents per state – Bar chart</a:t>
            </a:r>
          </a:p>
          <a:p>
            <a:r>
              <a:rPr lang="en-US" dirty="0">
                <a:cs typeface="Calibri"/>
              </a:rPr>
              <a:t>MDS plot for identifying correlation between attributes.</a:t>
            </a:r>
          </a:p>
          <a:p>
            <a:r>
              <a:rPr lang="en-US" dirty="0">
                <a:cs typeface="Calibri"/>
              </a:rPr>
              <a:t>State wise </a:t>
            </a:r>
            <a:r>
              <a:rPr lang="en-US" dirty="0">
                <a:ea typeface="+mn-lt"/>
                <a:cs typeface="+mn-lt"/>
              </a:rPr>
              <a:t>visualization using</a:t>
            </a:r>
            <a:r>
              <a:rPr lang="en-US" dirty="0">
                <a:cs typeface="Calibri"/>
              </a:rPr>
              <a:t> interactive elements.</a:t>
            </a: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3251615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8D2991B4-A469-4E19-9653-CCF32EC347CF}"/>
              </a:ext>
            </a:extLst>
          </p:cNvPr>
          <p:cNvPicPr>
            <a:picLocks noChangeAspect="1"/>
          </p:cNvPicPr>
          <p:nvPr/>
        </p:nvPicPr>
        <p:blipFill>
          <a:blip r:embed="rId2"/>
          <a:stretch>
            <a:fillRect/>
          </a:stretch>
        </p:blipFill>
        <p:spPr>
          <a:xfrm>
            <a:off x="7274945" y="872786"/>
            <a:ext cx="3672890" cy="2646044"/>
          </a:xfrm>
          <a:prstGeom prst="rect">
            <a:avLst/>
          </a:prstGeom>
        </p:spPr>
      </p:pic>
      <p:pic>
        <p:nvPicPr>
          <p:cNvPr id="3" name="Picture 3" descr="Map&#10;&#10;Description automatically generated">
            <a:extLst>
              <a:ext uri="{FF2B5EF4-FFF2-40B4-BE49-F238E27FC236}">
                <a16:creationId xmlns:a16="http://schemas.microsoft.com/office/drawing/2014/main" id="{335E606D-D0C6-4692-AB0C-39732BAA7980}"/>
              </a:ext>
            </a:extLst>
          </p:cNvPr>
          <p:cNvPicPr>
            <a:picLocks noChangeAspect="1"/>
          </p:cNvPicPr>
          <p:nvPr/>
        </p:nvPicPr>
        <p:blipFill rotWithShape="1">
          <a:blip r:embed="rId3"/>
          <a:srcRect r="45571" b="45434"/>
          <a:stretch/>
        </p:blipFill>
        <p:spPr>
          <a:xfrm>
            <a:off x="1897523" y="741915"/>
            <a:ext cx="4610185" cy="2602209"/>
          </a:xfrm>
          <a:prstGeom prst="rect">
            <a:avLst/>
          </a:prstGeom>
        </p:spPr>
      </p:pic>
      <p:pic>
        <p:nvPicPr>
          <p:cNvPr id="4" name="Picture 4" descr="Bar chart&#10;&#10;Description automatically generated">
            <a:extLst>
              <a:ext uri="{FF2B5EF4-FFF2-40B4-BE49-F238E27FC236}">
                <a16:creationId xmlns:a16="http://schemas.microsoft.com/office/drawing/2014/main" id="{7753A81C-3426-4901-95D1-90E5EE9AE63C}"/>
              </a:ext>
            </a:extLst>
          </p:cNvPr>
          <p:cNvPicPr>
            <a:picLocks noChangeAspect="1"/>
          </p:cNvPicPr>
          <p:nvPr/>
        </p:nvPicPr>
        <p:blipFill rotWithShape="1">
          <a:blip r:embed="rId4"/>
          <a:srcRect r="42775" b="32587"/>
          <a:stretch/>
        </p:blipFill>
        <p:spPr>
          <a:xfrm>
            <a:off x="6861717" y="3791183"/>
            <a:ext cx="4638115" cy="3069929"/>
          </a:xfrm>
          <a:prstGeom prst="rect">
            <a:avLst/>
          </a:prstGeom>
        </p:spPr>
      </p:pic>
      <p:pic>
        <p:nvPicPr>
          <p:cNvPr id="5" name="Picture 5" descr="A picture containing diagram&#10;&#10;Description automatically generated">
            <a:extLst>
              <a:ext uri="{FF2B5EF4-FFF2-40B4-BE49-F238E27FC236}">
                <a16:creationId xmlns:a16="http://schemas.microsoft.com/office/drawing/2014/main" id="{6BB7ABC1-31E8-4924-924B-5832DE19701B}"/>
              </a:ext>
            </a:extLst>
          </p:cNvPr>
          <p:cNvPicPr>
            <a:picLocks noChangeAspect="1"/>
          </p:cNvPicPr>
          <p:nvPr/>
        </p:nvPicPr>
        <p:blipFill rotWithShape="1">
          <a:blip r:embed="rId5"/>
          <a:srcRect l="-277" t="739" r="51247" b="15025"/>
          <a:stretch/>
        </p:blipFill>
        <p:spPr>
          <a:xfrm>
            <a:off x="2401229" y="3633207"/>
            <a:ext cx="3290511" cy="3170679"/>
          </a:xfrm>
          <a:prstGeom prst="rect">
            <a:avLst/>
          </a:prstGeom>
        </p:spPr>
      </p:pic>
    </p:spTree>
    <p:extLst>
      <p:ext uri="{BB962C8B-B14F-4D97-AF65-F5344CB8AC3E}">
        <p14:creationId xmlns:p14="http://schemas.microsoft.com/office/powerpoint/2010/main" val="4185450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F5C2C5-0F81-4036-822A-A2E85787D316}"/>
              </a:ext>
            </a:extLst>
          </p:cNvPr>
          <p:cNvPicPr/>
          <p:nvPr/>
        </p:nvPicPr>
        <p:blipFill>
          <a:blip r:embed="rId2"/>
          <a:stretch>
            <a:fillRect/>
          </a:stretch>
        </p:blipFill>
        <p:spPr>
          <a:xfrm>
            <a:off x="737118" y="447869"/>
            <a:ext cx="10926147" cy="5915609"/>
          </a:xfrm>
          <a:prstGeom prst="rect">
            <a:avLst/>
          </a:prstGeom>
        </p:spPr>
      </p:pic>
    </p:spTree>
    <p:extLst>
      <p:ext uri="{BB962C8B-B14F-4D97-AF65-F5344CB8AC3E}">
        <p14:creationId xmlns:p14="http://schemas.microsoft.com/office/powerpoint/2010/main" val="1076397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F9304-3167-42E0-8491-1BC8A1BF5C3E}"/>
              </a:ext>
            </a:extLst>
          </p:cNvPr>
          <p:cNvSpPr>
            <a:spLocks noGrp="1"/>
          </p:cNvSpPr>
          <p:nvPr>
            <p:ph type="title"/>
          </p:nvPr>
        </p:nvSpPr>
        <p:spPr/>
        <p:txBody>
          <a:bodyPr/>
          <a:lstStyle/>
          <a:p>
            <a:r>
              <a:rPr lang="en-US" dirty="0">
                <a:cs typeface="Calibri Light"/>
              </a:rPr>
              <a:t>Map</a:t>
            </a:r>
          </a:p>
        </p:txBody>
      </p:sp>
      <p:sp>
        <p:nvSpPr>
          <p:cNvPr id="3" name="Content Placeholder 2">
            <a:extLst>
              <a:ext uri="{FF2B5EF4-FFF2-40B4-BE49-F238E27FC236}">
                <a16:creationId xmlns:a16="http://schemas.microsoft.com/office/drawing/2014/main" id="{D1AEA416-4930-4FC5-BA7B-86343CAEB588}"/>
              </a:ext>
            </a:extLst>
          </p:cNvPr>
          <p:cNvSpPr>
            <a:spLocks noGrp="1"/>
          </p:cNvSpPr>
          <p:nvPr>
            <p:ph idx="1"/>
          </p:nvPr>
        </p:nvSpPr>
        <p:spPr/>
        <p:txBody>
          <a:bodyPr vert="horz" lIns="91440" tIns="45720" rIns="91440" bIns="45720" rtlCol="0" anchor="t">
            <a:normAutofit/>
          </a:bodyPr>
          <a:lstStyle/>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The map shows the accident-prone areas based on the latitude ,longitude and city where it occurred. The background of each state specifies the number of accidents in a state.</a:t>
            </a: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We have plotted the latitude and longitude of the accident-prone areas on the map with red dots.</a:t>
            </a: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pic>
        <p:nvPicPr>
          <p:cNvPr id="4" name="Picture 3">
            <a:extLst>
              <a:ext uri="{FF2B5EF4-FFF2-40B4-BE49-F238E27FC236}">
                <a16:creationId xmlns:a16="http://schemas.microsoft.com/office/drawing/2014/main" id="{AF430781-5A6B-4355-AAEF-28E2617660D7}"/>
              </a:ext>
            </a:extLst>
          </p:cNvPr>
          <p:cNvPicPr/>
          <p:nvPr/>
        </p:nvPicPr>
        <p:blipFill>
          <a:blip r:embed="rId2"/>
          <a:stretch>
            <a:fillRect/>
          </a:stretch>
        </p:blipFill>
        <p:spPr>
          <a:xfrm>
            <a:off x="7641771" y="4027488"/>
            <a:ext cx="3778898" cy="2149475"/>
          </a:xfrm>
          <a:prstGeom prst="rect">
            <a:avLst/>
          </a:prstGeom>
        </p:spPr>
      </p:pic>
    </p:spTree>
    <p:extLst>
      <p:ext uri="{BB962C8B-B14F-4D97-AF65-F5344CB8AC3E}">
        <p14:creationId xmlns:p14="http://schemas.microsoft.com/office/powerpoint/2010/main" val="2857121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F9304-3167-42E0-8491-1BC8A1BF5C3E}"/>
              </a:ext>
            </a:extLst>
          </p:cNvPr>
          <p:cNvSpPr>
            <a:spLocks noGrp="1"/>
          </p:cNvSpPr>
          <p:nvPr>
            <p:ph type="title"/>
          </p:nvPr>
        </p:nvSpPr>
        <p:spPr/>
        <p:txBody>
          <a:bodyPr/>
          <a:lstStyle/>
          <a:p>
            <a:r>
              <a:rPr lang="en-US" dirty="0">
                <a:cs typeface="Calibri Light"/>
              </a:rPr>
              <a:t>Bar Chart</a:t>
            </a:r>
          </a:p>
        </p:txBody>
      </p:sp>
      <p:sp>
        <p:nvSpPr>
          <p:cNvPr id="3" name="Content Placeholder 2">
            <a:extLst>
              <a:ext uri="{FF2B5EF4-FFF2-40B4-BE49-F238E27FC236}">
                <a16:creationId xmlns:a16="http://schemas.microsoft.com/office/drawing/2014/main" id="{D1AEA416-4930-4FC5-BA7B-86343CAEB588}"/>
              </a:ext>
            </a:extLst>
          </p:cNvPr>
          <p:cNvSpPr>
            <a:spLocks noGrp="1"/>
          </p:cNvSpPr>
          <p:nvPr>
            <p:ph idx="1"/>
          </p:nvPr>
        </p:nvSpPr>
        <p:spPr/>
        <p:txBody>
          <a:bodyPr vert="horz" lIns="91440" tIns="45720" rIns="91440" bIns="45720" rtlCol="0" anchor="t">
            <a:normAutofit/>
          </a:bodyPr>
          <a:lstStyle/>
          <a:p>
            <a:r>
              <a:rPr lang="en-US" dirty="0">
                <a:cs typeface="Calibri"/>
              </a:rPr>
              <a:t>Initially the bar chart shows the accidents in the state by the order of accidents.</a:t>
            </a: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We would like to implement an interaction when we click on the state. We change the bar chart to update the names of cities by number of accidents in place of number of states by the number of accidents.</a:t>
            </a: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pic>
        <p:nvPicPr>
          <p:cNvPr id="5" name="Picture 4">
            <a:extLst>
              <a:ext uri="{FF2B5EF4-FFF2-40B4-BE49-F238E27FC236}">
                <a16:creationId xmlns:a16="http://schemas.microsoft.com/office/drawing/2014/main" id="{512FD9C7-A96D-40CA-8226-DDF814FF045F}"/>
              </a:ext>
            </a:extLst>
          </p:cNvPr>
          <p:cNvPicPr>
            <a:picLocks noChangeAspect="1"/>
          </p:cNvPicPr>
          <p:nvPr/>
        </p:nvPicPr>
        <p:blipFill>
          <a:blip r:embed="rId2"/>
          <a:stretch>
            <a:fillRect/>
          </a:stretch>
        </p:blipFill>
        <p:spPr>
          <a:xfrm>
            <a:off x="5887616" y="4217436"/>
            <a:ext cx="4556546" cy="1959527"/>
          </a:xfrm>
          <a:prstGeom prst="rect">
            <a:avLst/>
          </a:prstGeom>
        </p:spPr>
      </p:pic>
    </p:spTree>
    <p:extLst>
      <p:ext uri="{BB962C8B-B14F-4D97-AF65-F5344CB8AC3E}">
        <p14:creationId xmlns:p14="http://schemas.microsoft.com/office/powerpoint/2010/main" val="2325650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F9304-3167-42E0-8491-1BC8A1BF5C3E}"/>
              </a:ext>
            </a:extLst>
          </p:cNvPr>
          <p:cNvSpPr>
            <a:spLocks noGrp="1"/>
          </p:cNvSpPr>
          <p:nvPr>
            <p:ph type="title"/>
          </p:nvPr>
        </p:nvSpPr>
        <p:spPr/>
        <p:txBody>
          <a:bodyPr/>
          <a:lstStyle/>
          <a:p>
            <a:r>
              <a:rPr lang="en-US" dirty="0">
                <a:cs typeface="Calibri Light"/>
              </a:rPr>
              <a:t>Parallel Coordinate Plot(PCP)</a:t>
            </a:r>
          </a:p>
        </p:txBody>
      </p:sp>
      <p:sp>
        <p:nvSpPr>
          <p:cNvPr id="3" name="Content Placeholder 2">
            <a:extLst>
              <a:ext uri="{FF2B5EF4-FFF2-40B4-BE49-F238E27FC236}">
                <a16:creationId xmlns:a16="http://schemas.microsoft.com/office/drawing/2014/main" id="{D1AEA416-4930-4FC5-BA7B-86343CAEB588}"/>
              </a:ext>
            </a:extLst>
          </p:cNvPr>
          <p:cNvSpPr>
            <a:spLocks noGrp="1"/>
          </p:cNvSpPr>
          <p:nvPr>
            <p:ph idx="1"/>
          </p:nvPr>
        </p:nvSpPr>
        <p:spPr/>
        <p:txBody>
          <a:bodyPr vert="horz" lIns="91440" tIns="45720" rIns="91440" bIns="45720" rtlCol="0" anchor="t">
            <a:normAutofit/>
          </a:bodyPr>
          <a:lstStyle/>
          <a:p>
            <a:r>
              <a:rPr lang="en-US" dirty="0">
                <a:cs typeface="Calibri"/>
              </a:rPr>
              <a:t>PCP Initially shows the number of datapoints of all the states in the US.</a:t>
            </a: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The PCP graph only shows the datapoints of the state in place of datapoints of all the states when a state is clicked on the map.</a:t>
            </a: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pic>
        <p:nvPicPr>
          <p:cNvPr id="5" name="Picture 4">
            <a:extLst>
              <a:ext uri="{FF2B5EF4-FFF2-40B4-BE49-F238E27FC236}">
                <a16:creationId xmlns:a16="http://schemas.microsoft.com/office/drawing/2014/main" id="{EB22A5F0-C25F-4A55-8088-DD920AD03E12}"/>
              </a:ext>
            </a:extLst>
          </p:cNvPr>
          <p:cNvPicPr>
            <a:picLocks noChangeAspect="1"/>
          </p:cNvPicPr>
          <p:nvPr/>
        </p:nvPicPr>
        <p:blipFill>
          <a:blip r:embed="rId2"/>
          <a:stretch>
            <a:fillRect/>
          </a:stretch>
        </p:blipFill>
        <p:spPr>
          <a:xfrm>
            <a:off x="7324531" y="4624898"/>
            <a:ext cx="4177004" cy="1552065"/>
          </a:xfrm>
          <a:prstGeom prst="rect">
            <a:avLst/>
          </a:prstGeom>
        </p:spPr>
      </p:pic>
    </p:spTree>
    <p:extLst>
      <p:ext uri="{BB962C8B-B14F-4D97-AF65-F5344CB8AC3E}">
        <p14:creationId xmlns:p14="http://schemas.microsoft.com/office/powerpoint/2010/main" val="4350458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TotalTime>
  <Words>456</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CSE 564 Visualization</vt:lpstr>
      <vt:lpstr>Background</vt:lpstr>
      <vt:lpstr>Problem</vt:lpstr>
      <vt:lpstr>Approach</vt:lpstr>
      <vt:lpstr>PowerPoint Presentation</vt:lpstr>
      <vt:lpstr>PowerPoint Presentation</vt:lpstr>
      <vt:lpstr>Map</vt:lpstr>
      <vt:lpstr>Bar Chart</vt:lpstr>
      <vt:lpstr>Parallel Coordinate Plot(PCP)</vt:lpstr>
      <vt:lpstr>MDS(Multi Dimension Scaling)</vt:lpstr>
      <vt:lpstr>Additional design techniques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ravuri</dc:creator>
  <cp:lastModifiedBy>Manoj Kumar Ravuri</cp:lastModifiedBy>
  <cp:revision>245</cp:revision>
  <dcterms:created xsi:type="dcterms:W3CDTF">2021-04-09T20:03:42Z</dcterms:created>
  <dcterms:modified xsi:type="dcterms:W3CDTF">2021-04-23T02:23:27Z</dcterms:modified>
</cp:coreProperties>
</file>