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7" d="100"/>
          <a:sy n="67" d="100"/>
        </p:scale>
        <p:origin x="32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38415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gamma.app"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sp>
        <p:nvSpPr>
          <p:cNvPr id="4" name="Text 2"/>
          <p:cNvSpPr/>
          <p:nvPr/>
        </p:nvSpPr>
        <p:spPr>
          <a:xfrm>
            <a:off x="833199" y="2262426"/>
            <a:ext cx="7477601" cy="1666399"/>
          </a:xfrm>
          <a:prstGeom prst="rect">
            <a:avLst/>
          </a:prstGeom>
          <a:noFill/>
          <a:ln/>
        </p:spPr>
        <p:txBody>
          <a:bodyPr wrap="square" rtlCol="0" anchor="t"/>
          <a:lstStyle/>
          <a:p>
            <a:pPr marL="0" indent="0">
              <a:lnSpc>
                <a:spcPts val="6561"/>
              </a:lnSpc>
              <a:buNone/>
            </a:pPr>
            <a:r>
              <a:rPr lang="en-US" sz="5249" dirty="0">
                <a:solidFill>
                  <a:srgbClr val="EBCCBB"/>
                </a:solidFill>
                <a:latin typeface="Gelasio" pitchFamily="34" charset="0"/>
                <a:ea typeface="Gelasio" pitchFamily="34" charset="-122"/>
                <a:cs typeface="Gelasio" pitchFamily="34" charset="-120"/>
              </a:rPr>
              <a:t>Product Demand Prediction</a:t>
            </a:r>
            <a:endParaRPr lang="en-US" sz="5249" dirty="0"/>
          </a:p>
        </p:txBody>
      </p:sp>
      <p:sp>
        <p:nvSpPr>
          <p:cNvPr id="5" name="Text 3"/>
          <p:cNvSpPr/>
          <p:nvPr/>
        </p:nvSpPr>
        <p:spPr>
          <a:xfrm>
            <a:off x="833199" y="4262080"/>
            <a:ext cx="7477601" cy="1066205"/>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Predicting product demand is crucial for any business. In this presentation, we'll cover the methods, factors, and benefits of demand prediction, as well as the challenges and best practices for successful prediction.</a:t>
            </a:r>
            <a:endParaRPr lang="en-US" sz="1750" dirty="0"/>
          </a:p>
        </p:txBody>
      </p:sp>
      <p:sp>
        <p:nvSpPr>
          <p:cNvPr id="8" name="Text 5"/>
          <p:cNvSpPr/>
          <p:nvPr/>
        </p:nvSpPr>
        <p:spPr>
          <a:xfrm>
            <a:off x="833199" y="5880437"/>
            <a:ext cx="4419600" cy="2422803"/>
          </a:xfrm>
          <a:prstGeom prst="rect">
            <a:avLst/>
          </a:prstGeom>
          <a:noFill/>
          <a:ln/>
        </p:spPr>
        <p:txBody>
          <a:bodyPr wrap="none" rtlCol="0" anchor="t"/>
          <a:lstStyle/>
          <a:p>
            <a:pPr marL="0" indent="0" algn="l">
              <a:lnSpc>
                <a:spcPts val="3062"/>
              </a:lnSpc>
              <a:buNone/>
            </a:pPr>
            <a:r>
              <a:rPr lang="en-US" sz="2187" b="1" dirty="0" smtClean="0">
                <a:solidFill>
                  <a:srgbClr val="C9C2C0"/>
                </a:solidFill>
                <a:latin typeface="Gelasio" pitchFamily="34" charset="0"/>
                <a:ea typeface="Gelasio" pitchFamily="34" charset="-122"/>
                <a:cs typeface="Gelasio" pitchFamily="34" charset="-120"/>
              </a:rPr>
              <a:t>By</a:t>
            </a:r>
            <a:endParaRPr lang="en-US" sz="2187" b="1" dirty="0" smtClean="0">
              <a:solidFill>
                <a:srgbClr val="C9C2C0"/>
              </a:solidFill>
              <a:latin typeface="Gelasio" pitchFamily="34" charset="0"/>
              <a:ea typeface="Gelasio" pitchFamily="34" charset="-122"/>
              <a:cs typeface="Gelasio" pitchFamily="34" charset="-120"/>
            </a:endParaRPr>
          </a:p>
          <a:p>
            <a:pPr marL="0" indent="0" algn="l">
              <a:lnSpc>
                <a:spcPts val="3062"/>
              </a:lnSpc>
              <a:buNone/>
            </a:pPr>
            <a:r>
              <a:rPr lang="en-US" sz="2187" b="1" dirty="0" smtClean="0">
                <a:solidFill>
                  <a:srgbClr val="C9C2C0"/>
                </a:solidFill>
                <a:latin typeface="Gelasio" pitchFamily="34" charset="0"/>
                <a:ea typeface="Gelasio" pitchFamily="34" charset="-122"/>
                <a:cs typeface="Gelasio" pitchFamily="34" charset="-120"/>
              </a:rPr>
              <a:t> </a:t>
            </a:r>
            <a:r>
              <a:rPr lang="en-US" sz="2187" b="1" dirty="0" err="1" smtClean="0">
                <a:solidFill>
                  <a:srgbClr val="C9C2C0"/>
                </a:solidFill>
                <a:latin typeface="Gelasio" pitchFamily="34" charset="0"/>
                <a:ea typeface="Gelasio" pitchFamily="34" charset="-122"/>
                <a:cs typeface="Gelasio" pitchFamily="34" charset="-120"/>
              </a:rPr>
              <a:t>Rohith</a:t>
            </a:r>
            <a:r>
              <a:rPr lang="en-US" sz="2187" b="1" dirty="0" smtClean="0">
                <a:solidFill>
                  <a:srgbClr val="C9C2C0"/>
                </a:solidFill>
                <a:latin typeface="Gelasio" pitchFamily="34" charset="0"/>
                <a:ea typeface="Gelasio" pitchFamily="34" charset="-122"/>
                <a:cs typeface="Gelasio" pitchFamily="34" charset="-120"/>
              </a:rPr>
              <a:t> </a:t>
            </a:r>
            <a:r>
              <a:rPr lang="en-US" sz="2187" b="1" dirty="0" err="1" smtClean="0">
                <a:solidFill>
                  <a:srgbClr val="C9C2C0"/>
                </a:solidFill>
                <a:latin typeface="Gelasio" pitchFamily="34" charset="0"/>
                <a:ea typeface="Gelasio" pitchFamily="34" charset="-122"/>
                <a:cs typeface="Gelasio" pitchFamily="34" charset="-120"/>
              </a:rPr>
              <a:t>Vaasan</a:t>
            </a:r>
            <a:r>
              <a:rPr lang="en-US" sz="2187" b="1" dirty="0" smtClean="0">
                <a:solidFill>
                  <a:srgbClr val="C9C2C0"/>
                </a:solidFill>
                <a:latin typeface="Gelasio" pitchFamily="34" charset="0"/>
                <a:ea typeface="Gelasio" pitchFamily="34" charset="-122"/>
                <a:cs typeface="Gelasio" pitchFamily="34" charset="-120"/>
              </a:rPr>
              <a:t> A M</a:t>
            </a:r>
          </a:p>
          <a:p>
            <a:pPr marL="0" indent="0" algn="l">
              <a:lnSpc>
                <a:spcPts val="3062"/>
              </a:lnSpc>
              <a:buNone/>
            </a:pPr>
            <a:r>
              <a:rPr lang="en-US" sz="2187" b="1" dirty="0" smtClean="0">
                <a:solidFill>
                  <a:srgbClr val="C9C2C0"/>
                </a:solidFill>
                <a:latin typeface="Gelasio" pitchFamily="34" charset="0"/>
                <a:ea typeface="Gelasio" pitchFamily="34" charset="-122"/>
              </a:rPr>
              <a:t> </a:t>
            </a:r>
            <a:r>
              <a:rPr lang="en-US" sz="2187" b="1" dirty="0" err="1" smtClean="0">
                <a:solidFill>
                  <a:srgbClr val="C9C2C0"/>
                </a:solidFill>
                <a:latin typeface="Gelasio" pitchFamily="34" charset="0"/>
                <a:ea typeface="Gelasio" pitchFamily="34" charset="-122"/>
              </a:rPr>
              <a:t>Rohithkumar</a:t>
            </a:r>
            <a:r>
              <a:rPr lang="en-US" sz="2187" b="1" dirty="0" smtClean="0">
                <a:solidFill>
                  <a:srgbClr val="C9C2C0"/>
                </a:solidFill>
                <a:latin typeface="Gelasio" pitchFamily="34" charset="0"/>
                <a:ea typeface="Gelasio" pitchFamily="34" charset="-122"/>
              </a:rPr>
              <a:t> K</a:t>
            </a:r>
          </a:p>
          <a:p>
            <a:pPr marL="0" indent="0" algn="l">
              <a:lnSpc>
                <a:spcPts val="3062"/>
              </a:lnSpc>
              <a:buNone/>
            </a:pPr>
            <a:r>
              <a:rPr lang="en-US" sz="2187" b="1" dirty="0" smtClean="0">
                <a:solidFill>
                  <a:srgbClr val="C9C2C0"/>
                </a:solidFill>
                <a:latin typeface="Gelasio" pitchFamily="34" charset="0"/>
                <a:ea typeface="Gelasio" pitchFamily="34" charset="-122"/>
              </a:rPr>
              <a:t> </a:t>
            </a:r>
            <a:r>
              <a:rPr lang="en-US" sz="2187" b="1" dirty="0" err="1" smtClean="0">
                <a:solidFill>
                  <a:srgbClr val="C9C2C0"/>
                </a:solidFill>
                <a:latin typeface="Gelasio" pitchFamily="34" charset="0"/>
                <a:ea typeface="Gelasio" pitchFamily="34" charset="-122"/>
              </a:rPr>
              <a:t>Guruprasad</a:t>
            </a:r>
            <a:r>
              <a:rPr lang="en-US" sz="2187" b="1" dirty="0" smtClean="0">
                <a:solidFill>
                  <a:srgbClr val="C9C2C0"/>
                </a:solidFill>
                <a:latin typeface="Gelasio" pitchFamily="34" charset="0"/>
                <a:ea typeface="Gelasio" pitchFamily="34" charset="-122"/>
              </a:rPr>
              <a:t> R</a:t>
            </a:r>
          </a:p>
          <a:p>
            <a:pPr marL="0" indent="0" algn="l">
              <a:lnSpc>
                <a:spcPts val="3062"/>
              </a:lnSpc>
              <a:buNone/>
            </a:pPr>
            <a:r>
              <a:rPr lang="en-US" sz="2187" b="1" dirty="0" smtClean="0">
                <a:solidFill>
                  <a:srgbClr val="C9C2C0"/>
                </a:solidFill>
                <a:latin typeface="Gelasio" pitchFamily="34" charset="0"/>
                <a:ea typeface="Gelasio" pitchFamily="34" charset="-122"/>
              </a:rPr>
              <a:t> </a:t>
            </a:r>
            <a:r>
              <a:rPr lang="en-US" sz="2187" b="1" dirty="0" err="1" smtClean="0">
                <a:solidFill>
                  <a:srgbClr val="C9C2C0"/>
                </a:solidFill>
                <a:latin typeface="Gelasio" pitchFamily="34" charset="0"/>
                <a:ea typeface="Gelasio" pitchFamily="34" charset="-122"/>
              </a:rPr>
              <a:t>Prasanna</a:t>
            </a:r>
            <a:r>
              <a:rPr lang="en-US" sz="2187" b="1" dirty="0" smtClean="0">
                <a:solidFill>
                  <a:srgbClr val="C9C2C0"/>
                </a:solidFill>
                <a:latin typeface="Gelasio" pitchFamily="34" charset="0"/>
                <a:ea typeface="Gelasio" pitchFamily="34" charset="-122"/>
              </a:rPr>
              <a:t> </a:t>
            </a:r>
            <a:r>
              <a:rPr lang="en-US" sz="2187" b="1" dirty="0" err="1" smtClean="0">
                <a:solidFill>
                  <a:srgbClr val="C9C2C0"/>
                </a:solidFill>
                <a:latin typeface="Gelasio" pitchFamily="34" charset="0"/>
                <a:ea typeface="Gelasio" pitchFamily="34" charset="-122"/>
              </a:rPr>
              <a:t>Balaji</a:t>
            </a:r>
            <a:r>
              <a:rPr lang="en-US" sz="2187" b="1" dirty="0" smtClean="0">
                <a:solidFill>
                  <a:srgbClr val="C9C2C0"/>
                </a:solidFill>
                <a:latin typeface="Gelasio" pitchFamily="34" charset="0"/>
                <a:ea typeface="Gelasio" pitchFamily="34" charset="-122"/>
              </a:rPr>
              <a:t> M</a:t>
            </a:r>
          </a:p>
          <a:p>
            <a:pPr marL="0" indent="0" algn="l">
              <a:lnSpc>
                <a:spcPts val="3062"/>
              </a:lnSpc>
              <a:buNone/>
            </a:pPr>
            <a:r>
              <a:rPr lang="en-US" sz="2187" b="1" dirty="0" smtClean="0">
                <a:solidFill>
                  <a:srgbClr val="C9C2C0"/>
                </a:solidFill>
                <a:latin typeface="Gelasio" pitchFamily="34" charset="0"/>
                <a:ea typeface="Gelasio" pitchFamily="34" charset="-122"/>
              </a:rPr>
              <a:t> Sanjay M</a:t>
            </a:r>
            <a:endParaRPr lang="en-US" sz="2187" dirty="0"/>
          </a:p>
        </p:txBody>
      </p:sp>
      <p:pic>
        <p:nvPicPr>
          <p:cNvPr id="9" name="Image 1" descr="preencoded.png"/>
          <p:cNvPicPr>
            <a:picLocks noChangeAspect="1"/>
          </p:cNvPicPr>
          <p:nvPr/>
        </p:nvPicPr>
        <p:blipFill>
          <a:blip r:embed="rId3"/>
          <a:stretch>
            <a:fillRect/>
          </a:stretch>
        </p:blipFill>
        <p:spPr>
          <a:xfrm>
            <a:off x="9144000" y="0"/>
            <a:ext cx="5486400" cy="8229600"/>
          </a:xfrm>
          <a:prstGeom prst="rect">
            <a:avLst/>
          </a:prstGeom>
        </p:spPr>
      </p:pic>
      <p:pic>
        <p:nvPicPr>
          <p:cNvPr id="10" name="Image 2"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sp>
        <p:nvSpPr>
          <p:cNvPr id="4" name="Text 2"/>
          <p:cNvSpPr/>
          <p:nvPr/>
        </p:nvSpPr>
        <p:spPr>
          <a:xfrm>
            <a:off x="2037993" y="656987"/>
            <a:ext cx="10012680" cy="694373"/>
          </a:xfrm>
          <a:prstGeom prst="rect">
            <a:avLst/>
          </a:prstGeom>
          <a:noFill/>
          <a:ln/>
        </p:spPr>
        <p:txBody>
          <a:bodyPr wrap="none" rtlCol="0" anchor="t"/>
          <a:lstStyle/>
          <a:p>
            <a:pPr marL="0" indent="0">
              <a:lnSpc>
                <a:spcPts val="5468"/>
              </a:lnSpc>
              <a:buNone/>
            </a:pPr>
            <a:r>
              <a:rPr lang="en-US" sz="4374" dirty="0">
                <a:solidFill>
                  <a:srgbClr val="EBCCBB"/>
                </a:solidFill>
                <a:latin typeface="Gelasio" pitchFamily="34" charset="0"/>
                <a:ea typeface="Gelasio" pitchFamily="34" charset="-122"/>
                <a:cs typeface="Gelasio" pitchFamily="34" charset="-120"/>
              </a:rPr>
              <a:t>Methods for Product Demand Prediction</a:t>
            </a:r>
            <a:endParaRPr lang="en-US" sz="4374" dirty="0"/>
          </a:p>
        </p:txBody>
      </p:sp>
      <p:sp>
        <p:nvSpPr>
          <p:cNvPr id="5" name="Shape 3"/>
          <p:cNvSpPr/>
          <p:nvPr/>
        </p:nvSpPr>
        <p:spPr>
          <a:xfrm>
            <a:off x="2349103" y="1795701"/>
            <a:ext cx="44410" cy="5776793"/>
          </a:xfrm>
          <a:prstGeom prst="rect">
            <a:avLst/>
          </a:prstGeom>
          <a:solidFill>
            <a:srgbClr val="393636"/>
          </a:solidFill>
          <a:ln/>
        </p:spPr>
      </p:sp>
      <p:sp>
        <p:nvSpPr>
          <p:cNvPr id="6" name="Shape 4"/>
          <p:cNvSpPr/>
          <p:nvPr/>
        </p:nvSpPr>
        <p:spPr>
          <a:xfrm>
            <a:off x="2621220" y="2197001"/>
            <a:ext cx="777597" cy="44410"/>
          </a:xfrm>
          <a:prstGeom prst="rect">
            <a:avLst/>
          </a:prstGeom>
          <a:solidFill>
            <a:srgbClr val="393636"/>
          </a:solidFill>
          <a:ln/>
        </p:spPr>
      </p:sp>
      <p:sp>
        <p:nvSpPr>
          <p:cNvPr id="7" name="Shape 5"/>
          <p:cNvSpPr/>
          <p:nvPr/>
        </p:nvSpPr>
        <p:spPr>
          <a:xfrm>
            <a:off x="2121277" y="1969294"/>
            <a:ext cx="499943" cy="499943"/>
          </a:xfrm>
          <a:prstGeom prst="roundRect">
            <a:avLst>
              <a:gd name="adj" fmla="val 26667"/>
            </a:avLst>
          </a:prstGeom>
          <a:solidFill>
            <a:srgbClr val="393636"/>
          </a:solidFill>
          <a:ln/>
        </p:spPr>
      </p:sp>
      <p:sp>
        <p:nvSpPr>
          <p:cNvPr id="8" name="Text 6"/>
          <p:cNvSpPr/>
          <p:nvPr/>
        </p:nvSpPr>
        <p:spPr>
          <a:xfrm>
            <a:off x="2298799" y="2010966"/>
            <a:ext cx="144780" cy="416481"/>
          </a:xfrm>
          <a:prstGeom prst="rect">
            <a:avLst/>
          </a:prstGeom>
          <a:noFill/>
          <a:ln/>
        </p:spPr>
        <p:txBody>
          <a:bodyPr wrap="none" rtlCol="0" anchor="t"/>
          <a:lstStyle/>
          <a:p>
            <a:pPr marL="0" indent="0" algn="ctr">
              <a:lnSpc>
                <a:spcPts val="3281"/>
              </a:lnSpc>
              <a:buNone/>
            </a:pPr>
            <a:r>
              <a:rPr lang="en-US" sz="2624" dirty="0">
                <a:solidFill>
                  <a:srgbClr val="EBCCBB"/>
                </a:solidFill>
                <a:latin typeface="Gelasio" pitchFamily="34" charset="0"/>
                <a:ea typeface="Gelasio" pitchFamily="34" charset="-122"/>
                <a:cs typeface="Gelasio" pitchFamily="34" charset="-120"/>
              </a:rPr>
              <a:t>1</a:t>
            </a:r>
            <a:endParaRPr lang="en-US" sz="2624" dirty="0"/>
          </a:p>
        </p:txBody>
      </p:sp>
      <p:sp>
        <p:nvSpPr>
          <p:cNvPr id="9" name="Text 7"/>
          <p:cNvSpPr/>
          <p:nvPr/>
        </p:nvSpPr>
        <p:spPr>
          <a:xfrm>
            <a:off x="3593306" y="2017871"/>
            <a:ext cx="2926080" cy="347186"/>
          </a:xfrm>
          <a:prstGeom prst="rect">
            <a:avLst/>
          </a:prstGeom>
          <a:noFill/>
          <a:ln/>
        </p:spPr>
        <p:txBody>
          <a:bodyPr wrap="none" rtlCol="0" anchor="t"/>
          <a:lstStyle/>
          <a:p>
            <a:pPr marL="0" indent="0" algn="l">
              <a:lnSpc>
                <a:spcPts val="2734"/>
              </a:lnSpc>
              <a:buNone/>
            </a:pPr>
            <a:r>
              <a:rPr lang="en-US" sz="2187" dirty="0">
                <a:solidFill>
                  <a:srgbClr val="EBCCBB"/>
                </a:solidFill>
                <a:latin typeface="Gelasio" pitchFamily="34" charset="0"/>
                <a:ea typeface="Gelasio" pitchFamily="34" charset="-122"/>
                <a:cs typeface="Gelasio" pitchFamily="34" charset="-120"/>
              </a:rPr>
              <a:t>Historical Data Analysis</a:t>
            </a:r>
            <a:endParaRPr lang="en-US" sz="2187" dirty="0"/>
          </a:p>
        </p:txBody>
      </p:sp>
      <p:sp>
        <p:nvSpPr>
          <p:cNvPr id="10" name="Text 8"/>
          <p:cNvSpPr/>
          <p:nvPr/>
        </p:nvSpPr>
        <p:spPr>
          <a:xfrm>
            <a:off x="3593306" y="2587228"/>
            <a:ext cx="8999101" cy="710803"/>
          </a:xfrm>
          <a:prstGeom prst="rect">
            <a:avLst/>
          </a:prstGeom>
          <a:noFill/>
          <a:ln/>
        </p:spPr>
        <p:txBody>
          <a:bodyPr wrap="square" rtlCol="0" anchor="t"/>
          <a:lstStyle/>
          <a:p>
            <a:pPr marL="0" indent="0" algn="l">
              <a:lnSpc>
                <a:spcPts val="2799"/>
              </a:lnSpc>
              <a:buNone/>
            </a:pPr>
            <a:r>
              <a:rPr lang="en-US" sz="1750" dirty="0">
                <a:solidFill>
                  <a:srgbClr val="C9C2C0"/>
                </a:solidFill>
                <a:latin typeface="Gelasio" pitchFamily="34" charset="0"/>
                <a:ea typeface="Gelasio" pitchFamily="34" charset="-122"/>
                <a:cs typeface="Gelasio" pitchFamily="34" charset="-120"/>
              </a:rPr>
              <a:t>Explore past sales data to identify trends and patterns, and use that information to predict future demand.</a:t>
            </a:r>
            <a:endParaRPr lang="en-US" sz="1750" dirty="0"/>
          </a:p>
        </p:txBody>
      </p:sp>
      <p:sp>
        <p:nvSpPr>
          <p:cNvPr id="11" name="Shape 9"/>
          <p:cNvSpPr/>
          <p:nvPr/>
        </p:nvSpPr>
        <p:spPr>
          <a:xfrm>
            <a:off x="2621220" y="4196655"/>
            <a:ext cx="777597" cy="44410"/>
          </a:xfrm>
          <a:prstGeom prst="rect">
            <a:avLst/>
          </a:prstGeom>
          <a:solidFill>
            <a:srgbClr val="393636"/>
          </a:solidFill>
          <a:ln/>
        </p:spPr>
      </p:sp>
      <p:sp>
        <p:nvSpPr>
          <p:cNvPr id="12" name="Shape 10"/>
          <p:cNvSpPr/>
          <p:nvPr/>
        </p:nvSpPr>
        <p:spPr>
          <a:xfrm>
            <a:off x="2121277" y="3968948"/>
            <a:ext cx="499943" cy="499943"/>
          </a:xfrm>
          <a:prstGeom prst="roundRect">
            <a:avLst>
              <a:gd name="adj" fmla="val 26667"/>
            </a:avLst>
          </a:prstGeom>
          <a:solidFill>
            <a:srgbClr val="393636"/>
          </a:solidFill>
          <a:ln/>
        </p:spPr>
      </p:sp>
      <p:sp>
        <p:nvSpPr>
          <p:cNvPr id="13" name="Text 11"/>
          <p:cNvSpPr/>
          <p:nvPr/>
        </p:nvSpPr>
        <p:spPr>
          <a:xfrm>
            <a:off x="2275939" y="4010620"/>
            <a:ext cx="190500" cy="416481"/>
          </a:xfrm>
          <a:prstGeom prst="rect">
            <a:avLst/>
          </a:prstGeom>
          <a:noFill/>
          <a:ln/>
        </p:spPr>
        <p:txBody>
          <a:bodyPr wrap="none" rtlCol="0" anchor="t"/>
          <a:lstStyle/>
          <a:p>
            <a:pPr marL="0" indent="0" algn="ctr">
              <a:lnSpc>
                <a:spcPts val="3281"/>
              </a:lnSpc>
              <a:buNone/>
            </a:pPr>
            <a:r>
              <a:rPr lang="en-US" sz="2624" dirty="0">
                <a:solidFill>
                  <a:srgbClr val="EBCCBB"/>
                </a:solidFill>
                <a:latin typeface="Gelasio" pitchFamily="34" charset="0"/>
                <a:ea typeface="Gelasio" pitchFamily="34" charset="-122"/>
                <a:cs typeface="Gelasio" pitchFamily="34" charset="-120"/>
              </a:rPr>
              <a:t>2</a:t>
            </a:r>
            <a:endParaRPr lang="en-US" sz="2624" dirty="0"/>
          </a:p>
        </p:txBody>
      </p:sp>
      <p:sp>
        <p:nvSpPr>
          <p:cNvPr id="14" name="Text 12"/>
          <p:cNvSpPr/>
          <p:nvPr/>
        </p:nvSpPr>
        <p:spPr>
          <a:xfrm>
            <a:off x="3593306" y="4017526"/>
            <a:ext cx="4838700" cy="347186"/>
          </a:xfrm>
          <a:prstGeom prst="rect">
            <a:avLst/>
          </a:prstGeom>
          <a:noFill/>
          <a:ln/>
        </p:spPr>
        <p:txBody>
          <a:bodyPr wrap="none" rtlCol="0" anchor="t"/>
          <a:lstStyle/>
          <a:p>
            <a:pPr marL="0" indent="0" algn="l">
              <a:lnSpc>
                <a:spcPts val="2734"/>
              </a:lnSpc>
              <a:buNone/>
            </a:pPr>
            <a:r>
              <a:rPr lang="en-US" sz="2187" dirty="0">
                <a:solidFill>
                  <a:srgbClr val="EBCCBB"/>
                </a:solidFill>
                <a:latin typeface="Gelasio" pitchFamily="34" charset="0"/>
                <a:ea typeface="Gelasio" pitchFamily="34" charset="-122"/>
                <a:cs typeface="Gelasio" pitchFamily="34" charset="-120"/>
              </a:rPr>
              <a:t>Market Research and Customer Surveys</a:t>
            </a:r>
            <a:endParaRPr lang="en-US" sz="2187" dirty="0"/>
          </a:p>
        </p:txBody>
      </p:sp>
      <p:sp>
        <p:nvSpPr>
          <p:cNvPr id="15" name="Text 13"/>
          <p:cNvSpPr/>
          <p:nvPr/>
        </p:nvSpPr>
        <p:spPr>
          <a:xfrm>
            <a:off x="3593306" y="4586883"/>
            <a:ext cx="8999101" cy="710803"/>
          </a:xfrm>
          <a:prstGeom prst="rect">
            <a:avLst/>
          </a:prstGeom>
          <a:noFill/>
          <a:ln/>
        </p:spPr>
        <p:txBody>
          <a:bodyPr wrap="square" rtlCol="0" anchor="t"/>
          <a:lstStyle/>
          <a:p>
            <a:pPr marL="0" indent="0" algn="l">
              <a:lnSpc>
                <a:spcPts val="2799"/>
              </a:lnSpc>
              <a:buNone/>
            </a:pPr>
            <a:r>
              <a:rPr lang="en-US" sz="1750" dirty="0">
                <a:solidFill>
                  <a:srgbClr val="C9C2C0"/>
                </a:solidFill>
                <a:latin typeface="Gelasio" pitchFamily="34" charset="0"/>
                <a:ea typeface="Gelasio" pitchFamily="34" charset="-122"/>
                <a:cs typeface="Gelasio" pitchFamily="34" charset="-120"/>
              </a:rPr>
              <a:t>Collect data on customers' needs and preferences, as well as market conditions, to better understand demand and make more accurate predictions.</a:t>
            </a:r>
            <a:endParaRPr lang="en-US" sz="1750" dirty="0"/>
          </a:p>
        </p:txBody>
      </p:sp>
      <p:sp>
        <p:nvSpPr>
          <p:cNvPr id="16" name="Shape 14"/>
          <p:cNvSpPr/>
          <p:nvPr/>
        </p:nvSpPr>
        <p:spPr>
          <a:xfrm>
            <a:off x="2621220" y="6196310"/>
            <a:ext cx="777597" cy="44410"/>
          </a:xfrm>
          <a:prstGeom prst="rect">
            <a:avLst/>
          </a:prstGeom>
          <a:solidFill>
            <a:srgbClr val="393636"/>
          </a:solidFill>
          <a:ln/>
        </p:spPr>
      </p:sp>
      <p:sp>
        <p:nvSpPr>
          <p:cNvPr id="17" name="Shape 15"/>
          <p:cNvSpPr/>
          <p:nvPr/>
        </p:nvSpPr>
        <p:spPr>
          <a:xfrm>
            <a:off x="2121277" y="5968603"/>
            <a:ext cx="499943" cy="499943"/>
          </a:xfrm>
          <a:prstGeom prst="roundRect">
            <a:avLst>
              <a:gd name="adj" fmla="val 26667"/>
            </a:avLst>
          </a:prstGeom>
          <a:solidFill>
            <a:srgbClr val="393636"/>
          </a:solidFill>
          <a:ln/>
        </p:spPr>
      </p:sp>
      <p:sp>
        <p:nvSpPr>
          <p:cNvPr id="18" name="Text 16"/>
          <p:cNvSpPr/>
          <p:nvPr/>
        </p:nvSpPr>
        <p:spPr>
          <a:xfrm>
            <a:off x="2279749" y="6010275"/>
            <a:ext cx="182880" cy="416481"/>
          </a:xfrm>
          <a:prstGeom prst="rect">
            <a:avLst/>
          </a:prstGeom>
          <a:noFill/>
          <a:ln/>
        </p:spPr>
        <p:txBody>
          <a:bodyPr wrap="none" rtlCol="0" anchor="t"/>
          <a:lstStyle/>
          <a:p>
            <a:pPr marL="0" indent="0" algn="ctr">
              <a:lnSpc>
                <a:spcPts val="3281"/>
              </a:lnSpc>
              <a:buNone/>
            </a:pPr>
            <a:r>
              <a:rPr lang="en-US" sz="2624" dirty="0">
                <a:solidFill>
                  <a:srgbClr val="EBCCBB"/>
                </a:solidFill>
                <a:latin typeface="Gelasio" pitchFamily="34" charset="0"/>
                <a:ea typeface="Gelasio" pitchFamily="34" charset="-122"/>
                <a:cs typeface="Gelasio" pitchFamily="34" charset="-120"/>
              </a:rPr>
              <a:t>3</a:t>
            </a:r>
            <a:endParaRPr lang="en-US" sz="2624" dirty="0"/>
          </a:p>
        </p:txBody>
      </p:sp>
      <p:sp>
        <p:nvSpPr>
          <p:cNvPr id="19" name="Text 17"/>
          <p:cNvSpPr/>
          <p:nvPr/>
        </p:nvSpPr>
        <p:spPr>
          <a:xfrm>
            <a:off x="3593306" y="6017181"/>
            <a:ext cx="5227320" cy="347186"/>
          </a:xfrm>
          <a:prstGeom prst="rect">
            <a:avLst/>
          </a:prstGeom>
          <a:noFill/>
          <a:ln/>
        </p:spPr>
        <p:txBody>
          <a:bodyPr wrap="none" rtlCol="0" anchor="t"/>
          <a:lstStyle/>
          <a:p>
            <a:pPr marL="0" indent="0" algn="l">
              <a:lnSpc>
                <a:spcPts val="2734"/>
              </a:lnSpc>
              <a:buNone/>
            </a:pPr>
            <a:r>
              <a:rPr lang="en-US" sz="2187" dirty="0">
                <a:solidFill>
                  <a:srgbClr val="EBCCBB"/>
                </a:solidFill>
                <a:latin typeface="Gelasio" pitchFamily="34" charset="0"/>
                <a:ea typeface="Gelasio" pitchFamily="34" charset="-122"/>
                <a:cs typeface="Gelasio" pitchFamily="34" charset="-120"/>
              </a:rPr>
              <a:t>Machine Learning and Predictive Modeling</a:t>
            </a:r>
            <a:endParaRPr lang="en-US" sz="2187" dirty="0"/>
          </a:p>
        </p:txBody>
      </p:sp>
      <p:sp>
        <p:nvSpPr>
          <p:cNvPr id="20" name="Text 18"/>
          <p:cNvSpPr/>
          <p:nvPr/>
        </p:nvSpPr>
        <p:spPr>
          <a:xfrm>
            <a:off x="3593306" y="6586538"/>
            <a:ext cx="8999101" cy="710803"/>
          </a:xfrm>
          <a:prstGeom prst="rect">
            <a:avLst/>
          </a:prstGeom>
          <a:noFill/>
          <a:ln/>
        </p:spPr>
        <p:txBody>
          <a:bodyPr wrap="square" rtlCol="0" anchor="t"/>
          <a:lstStyle/>
          <a:p>
            <a:pPr marL="0" indent="0" algn="l">
              <a:lnSpc>
                <a:spcPts val="2799"/>
              </a:lnSpc>
              <a:buNone/>
            </a:pPr>
            <a:r>
              <a:rPr lang="en-US" sz="1750" dirty="0">
                <a:solidFill>
                  <a:srgbClr val="C9C2C0"/>
                </a:solidFill>
                <a:latin typeface="Gelasio" pitchFamily="34" charset="0"/>
                <a:ea typeface="Gelasio" pitchFamily="34" charset="-122"/>
                <a:cs typeface="Gelasio" pitchFamily="34" charset="-120"/>
              </a:rPr>
              <a:t>Use advanced algorithms and techniques to analyze data and make predictions based on patterns and correlations.</a:t>
            </a:r>
            <a:endParaRPr lang="en-US" sz="1750" dirty="0"/>
          </a:p>
        </p:txBody>
      </p:sp>
      <p:pic>
        <p:nvPicPr>
          <p:cNvPr id="21"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sp>
        <p:nvSpPr>
          <p:cNvPr id="4" name="Text 2"/>
          <p:cNvSpPr/>
          <p:nvPr/>
        </p:nvSpPr>
        <p:spPr>
          <a:xfrm>
            <a:off x="2037993" y="1214914"/>
            <a:ext cx="9113520" cy="694373"/>
          </a:xfrm>
          <a:prstGeom prst="rect">
            <a:avLst/>
          </a:prstGeom>
          <a:noFill/>
          <a:ln/>
        </p:spPr>
        <p:txBody>
          <a:bodyPr wrap="none" rtlCol="0" anchor="t"/>
          <a:lstStyle/>
          <a:p>
            <a:pPr marL="0" indent="0">
              <a:lnSpc>
                <a:spcPts val="5468"/>
              </a:lnSpc>
              <a:buNone/>
            </a:pPr>
            <a:r>
              <a:rPr lang="en-US" sz="4374" dirty="0">
                <a:solidFill>
                  <a:srgbClr val="EBCCBB"/>
                </a:solidFill>
                <a:latin typeface="Gelasio" pitchFamily="34" charset="0"/>
                <a:ea typeface="Gelasio" pitchFamily="34" charset="-122"/>
                <a:cs typeface="Gelasio" pitchFamily="34" charset="-120"/>
              </a:rPr>
              <a:t>Factors Influencing Product Demand</a:t>
            </a:r>
            <a:endParaRPr lang="en-US" sz="4374" dirty="0"/>
          </a:p>
        </p:txBody>
      </p:sp>
      <p:pic>
        <p:nvPicPr>
          <p:cNvPr id="5" name="Image 0" descr="preencoded.png"/>
          <p:cNvPicPr>
            <a:picLocks noChangeAspect="1"/>
          </p:cNvPicPr>
          <p:nvPr/>
        </p:nvPicPr>
        <p:blipFill>
          <a:blip r:embed="rId3"/>
          <a:stretch>
            <a:fillRect/>
          </a:stretch>
        </p:blipFill>
        <p:spPr>
          <a:xfrm>
            <a:off x="2037993" y="2353628"/>
            <a:ext cx="3295888" cy="2036921"/>
          </a:xfrm>
          <a:prstGeom prst="rect">
            <a:avLst/>
          </a:prstGeom>
        </p:spPr>
      </p:pic>
      <p:sp>
        <p:nvSpPr>
          <p:cNvPr id="6" name="Text 3"/>
          <p:cNvSpPr/>
          <p:nvPr/>
        </p:nvSpPr>
        <p:spPr>
          <a:xfrm>
            <a:off x="2037993" y="4668203"/>
            <a:ext cx="2221944" cy="347186"/>
          </a:xfrm>
          <a:prstGeom prst="rect">
            <a:avLst/>
          </a:prstGeom>
          <a:noFill/>
          <a:ln/>
        </p:spPr>
        <p:txBody>
          <a:bodyPr wrap="none" rtlCol="0" anchor="t"/>
          <a:lstStyle/>
          <a:p>
            <a:pPr marL="0" indent="0" algn="l">
              <a:lnSpc>
                <a:spcPts val="2734"/>
              </a:lnSpc>
              <a:buNone/>
            </a:pPr>
            <a:r>
              <a:rPr lang="en-US" sz="2187" dirty="0">
                <a:solidFill>
                  <a:srgbClr val="EBCCBB"/>
                </a:solidFill>
                <a:latin typeface="Gelasio" pitchFamily="34" charset="0"/>
                <a:ea typeface="Gelasio" pitchFamily="34" charset="-122"/>
                <a:cs typeface="Gelasio" pitchFamily="34" charset="-120"/>
              </a:rPr>
              <a:t>Economic Factors</a:t>
            </a:r>
            <a:endParaRPr lang="en-US" sz="2187" dirty="0"/>
          </a:p>
        </p:txBody>
      </p:sp>
      <p:sp>
        <p:nvSpPr>
          <p:cNvPr id="7" name="Text 4"/>
          <p:cNvSpPr/>
          <p:nvPr/>
        </p:nvSpPr>
        <p:spPr>
          <a:xfrm>
            <a:off x="2037993" y="5237559"/>
            <a:ext cx="3295888" cy="1421606"/>
          </a:xfrm>
          <a:prstGeom prst="rect">
            <a:avLst/>
          </a:prstGeom>
          <a:noFill/>
          <a:ln/>
        </p:spPr>
        <p:txBody>
          <a:bodyPr wrap="square" rtlCol="0" anchor="t"/>
          <a:lstStyle/>
          <a:p>
            <a:pPr marL="0" indent="0" algn="l">
              <a:lnSpc>
                <a:spcPts val="2799"/>
              </a:lnSpc>
              <a:buNone/>
            </a:pPr>
            <a:r>
              <a:rPr lang="en-US" sz="1750" dirty="0">
                <a:solidFill>
                  <a:srgbClr val="C9C2C0"/>
                </a:solidFill>
                <a:latin typeface="Gelasio" pitchFamily="34" charset="0"/>
                <a:ea typeface="Gelasio" pitchFamily="34" charset="-122"/>
                <a:cs typeface="Gelasio" pitchFamily="34" charset="-120"/>
              </a:rPr>
              <a:t>Changes in the economy, such as inflation or recession, can greatly impact consumer behavior and demand for certain products.</a:t>
            </a:r>
            <a:endParaRPr lang="en-US" sz="1750" dirty="0"/>
          </a:p>
        </p:txBody>
      </p:sp>
      <p:pic>
        <p:nvPicPr>
          <p:cNvPr id="8" name="Image 1" descr="preencoded.png"/>
          <p:cNvPicPr>
            <a:picLocks noChangeAspect="1"/>
          </p:cNvPicPr>
          <p:nvPr/>
        </p:nvPicPr>
        <p:blipFill>
          <a:blip r:embed="rId4"/>
          <a:stretch>
            <a:fillRect/>
          </a:stretch>
        </p:blipFill>
        <p:spPr>
          <a:xfrm>
            <a:off x="5667137" y="2353628"/>
            <a:ext cx="3296007" cy="2037040"/>
          </a:xfrm>
          <a:prstGeom prst="rect">
            <a:avLst/>
          </a:prstGeom>
        </p:spPr>
      </p:pic>
      <p:sp>
        <p:nvSpPr>
          <p:cNvPr id="9" name="Text 5"/>
          <p:cNvSpPr/>
          <p:nvPr/>
        </p:nvSpPr>
        <p:spPr>
          <a:xfrm>
            <a:off x="5667137" y="4668322"/>
            <a:ext cx="3296007" cy="694373"/>
          </a:xfrm>
          <a:prstGeom prst="rect">
            <a:avLst/>
          </a:prstGeom>
          <a:noFill/>
          <a:ln/>
        </p:spPr>
        <p:txBody>
          <a:bodyPr wrap="square" rtlCol="0" anchor="t"/>
          <a:lstStyle/>
          <a:p>
            <a:pPr marL="0" indent="0" algn="l">
              <a:lnSpc>
                <a:spcPts val="2734"/>
              </a:lnSpc>
              <a:buNone/>
            </a:pPr>
            <a:r>
              <a:rPr lang="en-US" sz="2187" dirty="0">
                <a:solidFill>
                  <a:srgbClr val="EBCCBB"/>
                </a:solidFill>
                <a:latin typeface="Gelasio" pitchFamily="34" charset="0"/>
                <a:ea typeface="Gelasio" pitchFamily="34" charset="-122"/>
                <a:cs typeface="Gelasio" pitchFamily="34" charset="-120"/>
              </a:rPr>
              <a:t>Consumer Behavior and Trends</a:t>
            </a:r>
            <a:endParaRPr lang="en-US" sz="2187" dirty="0"/>
          </a:p>
        </p:txBody>
      </p:sp>
      <p:sp>
        <p:nvSpPr>
          <p:cNvPr id="10" name="Text 6"/>
          <p:cNvSpPr/>
          <p:nvPr/>
        </p:nvSpPr>
        <p:spPr>
          <a:xfrm>
            <a:off x="5667137" y="5584865"/>
            <a:ext cx="3296007" cy="1421606"/>
          </a:xfrm>
          <a:prstGeom prst="rect">
            <a:avLst/>
          </a:prstGeom>
          <a:noFill/>
          <a:ln/>
        </p:spPr>
        <p:txBody>
          <a:bodyPr wrap="square" rtlCol="0" anchor="t"/>
          <a:lstStyle/>
          <a:p>
            <a:pPr marL="0" indent="0" algn="l">
              <a:lnSpc>
                <a:spcPts val="2799"/>
              </a:lnSpc>
              <a:buNone/>
            </a:pPr>
            <a:r>
              <a:rPr lang="en-US" sz="1750" dirty="0">
                <a:solidFill>
                  <a:srgbClr val="C9C2C0"/>
                </a:solidFill>
                <a:latin typeface="Gelasio" pitchFamily="34" charset="0"/>
                <a:ea typeface="Gelasio" pitchFamily="34" charset="-122"/>
                <a:cs typeface="Gelasio" pitchFamily="34" charset="-120"/>
              </a:rPr>
              <a:t>Shifting consumer preferences and trends can significantly alter demand and sales patterns for a product.</a:t>
            </a:r>
            <a:endParaRPr lang="en-US" sz="1750" dirty="0"/>
          </a:p>
        </p:txBody>
      </p:sp>
      <p:pic>
        <p:nvPicPr>
          <p:cNvPr id="11" name="Image 2" descr="preencoded.png"/>
          <p:cNvPicPr>
            <a:picLocks noChangeAspect="1"/>
          </p:cNvPicPr>
          <p:nvPr/>
        </p:nvPicPr>
        <p:blipFill>
          <a:blip r:embed="rId5"/>
          <a:stretch>
            <a:fillRect/>
          </a:stretch>
        </p:blipFill>
        <p:spPr>
          <a:xfrm>
            <a:off x="9296400" y="2353628"/>
            <a:ext cx="3296007" cy="2037040"/>
          </a:xfrm>
          <a:prstGeom prst="rect">
            <a:avLst/>
          </a:prstGeom>
        </p:spPr>
      </p:pic>
      <p:sp>
        <p:nvSpPr>
          <p:cNvPr id="12" name="Text 7"/>
          <p:cNvSpPr/>
          <p:nvPr/>
        </p:nvSpPr>
        <p:spPr>
          <a:xfrm>
            <a:off x="9296400" y="4668322"/>
            <a:ext cx="2468880" cy="347186"/>
          </a:xfrm>
          <a:prstGeom prst="rect">
            <a:avLst/>
          </a:prstGeom>
          <a:noFill/>
          <a:ln/>
        </p:spPr>
        <p:txBody>
          <a:bodyPr wrap="none" rtlCol="0" anchor="t"/>
          <a:lstStyle/>
          <a:p>
            <a:pPr marL="0" indent="0" algn="l">
              <a:lnSpc>
                <a:spcPts val="2734"/>
              </a:lnSpc>
              <a:buNone/>
            </a:pPr>
            <a:r>
              <a:rPr lang="en-US" sz="2187" dirty="0">
                <a:solidFill>
                  <a:srgbClr val="EBCCBB"/>
                </a:solidFill>
                <a:latin typeface="Gelasio" pitchFamily="34" charset="0"/>
                <a:ea typeface="Gelasio" pitchFamily="34" charset="-122"/>
                <a:cs typeface="Gelasio" pitchFamily="34" charset="-120"/>
              </a:rPr>
              <a:t>Competitor Analysis</a:t>
            </a:r>
            <a:endParaRPr lang="en-US" sz="2187" dirty="0"/>
          </a:p>
        </p:txBody>
      </p:sp>
      <p:sp>
        <p:nvSpPr>
          <p:cNvPr id="13" name="Text 8"/>
          <p:cNvSpPr/>
          <p:nvPr/>
        </p:nvSpPr>
        <p:spPr>
          <a:xfrm>
            <a:off x="9296400" y="5237678"/>
            <a:ext cx="3296007" cy="1777008"/>
          </a:xfrm>
          <a:prstGeom prst="rect">
            <a:avLst/>
          </a:prstGeom>
          <a:noFill/>
          <a:ln/>
        </p:spPr>
        <p:txBody>
          <a:bodyPr wrap="square" rtlCol="0" anchor="t"/>
          <a:lstStyle/>
          <a:p>
            <a:pPr marL="0" indent="0" algn="l">
              <a:lnSpc>
                <a:spcPts val="2799"/>
              </a:lnSpc>
              <a:buNone/>
            </a:pPr>
            <a:r>
              <a:rPr lang="en-US" sz="1750" dirty="0">
                <a:solidFill>
                  <a:srgbClr val="C9C2C0"/>
                </a:solidFill>
                <a:latin typeface="Gelasio" pitchFamily="34" charset="0"/>
                <a:ea typeface="Gelasio" pitchFamily="34" charset="-122"/>
                <a:cs typeface="Gelasio" pitchFamily="34" charset="-120"/>
              </a:rPr>
              <a:t>Understanding the actions and strategies of competitors in the market can help to predict shifts in demand and stay ahead of the competition.</a:t>
            </a:r>
            <a:endParaRPr lang="en-US" sz="1750" dirty="0"/>
          </a:p>
        </p:txBody>
      </p:sp>
      <p:pic>
        <p:nvPicPr>
          <p:cNvPr id="14" name="Image 3" descr="preencoded.png">
            <a:hlinkClick r:id="rId6"/>
          </p:cNvPr>
          <p:cNvPicPr>
            <a:picLocks noChangeAspect="1"/>
          </p:cNvPicPr>
          <p:nvPr/>
        </p:nvPicPr>
        <p:blipFill>
          <a:blip r:embed="rId7"/>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sp>
        <p:nvSpPr>
          <p:cNvPr id="4" name="Text 2"/>
          <p:cNvSpPr/>
          <p:nvPr/>
        </p:nvSpPr>
        <p:spPr>
          <a:xfrm>
            <a:off x="2037993" y="1976438"/>
            <a:ext cx="9845040" cy="694373"/>
          </a:xfrm>
          <a:prstGeom prst="rect">
            <a:avLst/>
          </a:prstGeom>
          <a:noFill/>
          <a:ln/>
        </p:spPr>
        <p:txBody>
          <a:bodyPr wrap="none" rtlCol="0" anchor="t"/>
          <a:lstStyle/>
          <a:p>
            <a:pPr marL="0" indent="0">
              <a:lnSpc>
                <a:spcPts val="5468"/>
              </a:lnSpc>
              <a:buNone/>
            </a:pPr>
            <a:r>
              <a:rPr lang="en-US" sz="4374" dirty="0">
                <a:solidFill>
                  <a:srgbClr val="EBCCBB"/>
                </a:solidFill>
                <a:latin typeface="Gelasio" pitchFamily="34" charset="0"/>
                <a:ea typeface="Gelasio" pitchFamily="34" charset="-122"/>
                <a:cs typeface="Gelasio" pitchFamily="34" charset="-120"/>
              </a:rPr>
              <a:t>Benefits of Accurate Demand Prediction</a:t>
            </a:r>
            <a:endParaRPr lang="en-US" sz="4374" dirty="0"/>
          </a:p>
        </p:txBody>
      </p:sp>
      <p:sp>
        <p:nvSpPr>
          <p:cNvPr id="5" name="Shape 3"/>
          <p:cNvSpPr/>
          <p:nvPr/>
        </p:nvSpPr>
        <p:spPr>
          <a:xfrm>
            <a:off x="1991479" y="3326130"/>
            <a:ext cx="3370064" cy="3137892"/>
          </a:xfrm>
          <a:prstGeom prst="roundRect">
            <a:avLst>
              <a:gd name="adj" fmla="val 4249"/>
            </a:avLst>
          </a:prstGeom>
          <a:solidFill>
            <a:srgbClr val="393636"/>
          </a:solidFill>
          <a:ln/>
        </p:spPr>
      </p:sp>
      <p:sp>
        <p:nvSpPr>
          <p:cNvPr id="6" name="Text 4"/>
          <p:cNvSpPr/>
          <p:nvPr/>
        </p:nvSpPr>
        <p:spPr>
          <a:xfrm>
            <a:off x="2260163" y="3337322"/>
            <a:ext cx="2925723" cy="694373"/>
          </a:xfrm>
          <a:prstGeom prst="rect">
            <a:avLst/>
          </a:prstGeom>
          <a:noFill/>
          <a:ln/>
        </p:spPr>
        <p:txBody>
          <a:bodyPr wrap="squar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Optimized Inventory Management</a:t>
            </a:r>
            <a:endParaRPr lang="en-US" sz="2187" dirty="0"/>
          </a:p>
        </p:txBody>
      </p:sp>
      <p:sp>
        <p:nvSpPr>
          <p:cNvPr id="7" name="Text 5"/>
          <p:cNvSpPr/>
          <p:nvPr/>
        </p:nvSpPr>
        <p:spPr>
          <a:xfrm>
            <a:off x="2260163" y="4253865"/>
            <a:ext cx="2925723" cy="1777008"/>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By predicting demand, businesses can manage their inventory more efficiently and prevent overstocking or stock shortages.</a:t>
            </a:r>
            <a:endParaRPr lang="en-US" sz="1750" dirty="0"/>
          </a:p>
        </p:txBody>
      </p:sp>
      <p:sp>
        <p:nvSpPr>
          <p:cNvPr id="8" name="Shape 6"/>
          <p:cNvSpPr/>
          <p:nvPr/>
        </p:nvSpPr>
        <p:spPr>
          <a:xfrm>
            <a:off x="5644912" y="3319225"/>
            <a:ext cx="3370064" cy="3137892"/>
          </a:xfrm>
          <a:prstGeom prst="roundRect">
            <a:avLst>
              <a:gd name="adj" fmla="val 4249"/>
            </a:avLst>
          </a:prstGeom>
          <a:solidFill>
            <a:srgbClr val="393636"/>
          </a:solidFill>
          <a:ln/>
        </p:spPr>
      </p:sp>
      <p:sp>
        <p:nvSpPr>
          <p:cNvPr id="9" name="Text 7"/>
          <p:cNvSpPr/>
          <p:nvPr/>
        </p:nvSpPr>
        <p:spPr>
          <a:xfrm>
            <a:off x="5852398" y="3337322"/>
            <a:ext cx="2925723" cy="694373"/>
          </a:xfrm>
          <a:prstGeom prst="rect">
            <a:avLst/>
          </a:prstGeom>
          <a:noFill/>
          <a:ln/>
        </p:spPr>
        <p:txBody>
          <a:bodyPr wrap="squar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Enhanced Production Planning</a:t>
            </a:r>
            <a:endParaRPr lang="en-US" sz="2187" dirty="0"/>
          </a:p>
        </p:txBody>
      </p:sp>
      <p:sp>
        <p:nvSpPr>
          <p:cNvPr id="10" name="Text 8"/>
          <p:cNvSpPr/>
          <p:nvPr/>
        </p:nvSpPr>
        <p:spPr>
          <a:xfrm>
            <a:off x="5852398" y="4253865"/>
            <a:ext cx="2925723" cy="1777008"/>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Accurate demand prediction can assist in production planning, ensuring that the right amount of products are produced at the right time.</a:t>
            </a:r>
            <a:endParaRPr lang="en-US" sz="1750" dirty="0"/>
          </a:p>
        </p:txBody>
      </p:sp>
      <p:sp>
        <p:nvSpPr>
          <p:cNvPr id="11" name="Shape 9"/>
          <p:cNvSpPr/>
          <p:nvPr/>
        </p:nvSpPr>
        <p:spPr>
          <a:xfrm>
            <a:off x="9222462" y="3319225"/>
            <a:ext cx="3370064" cy="3137892"/>
          </a:xfrm>
          <a:prstGeom prst="roundRect">
            <a:avLst>
              <a:gd name="adj" fmla="val 4249"/>
            </a:avLst>
          </a:prstGeom>
          <a:solidFill>
            <a:srgbClr val="393636"/>
          </a:solidFill>
          <a:ln/>
        </p:spPr>
      </p:sp>
      <p:sp>
        <p:nvSpPr>
          <p:cNvPr id="12" name="Text 10"/>
          <p:cNvSpPr/>
          <p:nvPr/>
        </p:nvSpPr>
        <p:spPr>
          <a:xfrm>
            <a:off x="9444633" y="3337322"/>
            <a:ext cx="2925723" cy="694373"/>
          </a:xfrm>
          <a:prstGeom prst="rect">
            <a:avLst/>
          </a:prstGeom>
          <a:noFill/>
          <a:ln/>
        </p:spPr>
        <p:txBody>
          <a:bodyPr wrap="squar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Customer Satisfaction and Retention</a:t>
            </a:r>
            <a:endParaRPr lang="en-US" sz="2187" dirty="0"/>
          </a:p>
        </p:txBody>
      </p:sp>
      <p:sp>
        <p:nvSpPr>
          <p:cNvPr id="13" name="Text 11"/>
          <p:cNvSpPr/>
          <p:nvPr/>
        </p:nvSpPr>
        <p:spPr>
          <a:xfrm>
            <a:off x="9444633" y="4253865"/>
            <a:ext cx="2925723" cy="1777008"/>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Meeting customer demand and ensuring that products are in stock when customers need them leads to greater satisfaction and retention.</a:t>
            </a:r>
            <a:endParaRPr lang="en-US" sz="1750" dirty="0"/>
          </a:p>
        </p:txBody>
      </p:sp>
      <p:pic>
        <p:nvPicPr>
          <p:cNvPr id="14"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sp>
        <p:nvSpPr>
          <p:cNvPr id="4" name="Text 2"/>
          <p:cNvSpPr/>
          <p:nvPr/>
        </p:nvSpPr>
        <p:spPr>
          <a:xfrm>
            <a:off x="833199" y="2631877"/>
            <a:ext cx="7477601" cy="1388745"/>
          </a:xfrm>
          <a:prstGeom prst="rect">
            <a:avLst/>
          </a:prstGeom>
          <a:noFill/>
          <a:ln/>
        </p:spPr>
        <p:txBody>
          <a:bodyPr wrap="square" rtlCol="0" anchor="t"/>
          <a:lstStyle/>
          <a:p>
            <a:pPr marL="0" indent="0">
              <a:lnSpc>
                <a:spcPts val="5468"/>
              </a:lnSpc>
              <a:buNone/>
            </a:pPr>
            <a:r>
              <a:rPr lang="en-US" sz="4374" dirty="0">
                <a:solidFill>
                  <a:srgbClr val="EBCCBB"/>
                </a:solidFill>
                <a:latin typeface="Gelasio" pitchFamily="34" charset="0"/>
                <a:ea typeface="Gelasio" pitchFamily="34" charset="-122"/>
                <a:cs typeface="Gelasio" pitchFamily="34" charset="-120"/>
              </a:rPr>
              <a:t>Challenges in Product Demand Prediction</a:t>
            </a:r>
            <a:endParaRPr lang="en-US" sz="4374" dirty="0"/>
          </a:p>
        </p:txBody>
      </p:sp>
      <p:sp>
        <p:nvSpPr>
          <p:cNvPr id="5" name="Text 3"/>
          <p:cNvSpPr/>
          <p:nvPr/>
        </p:nvSpPr>
        <p:spPr>
          <a:xfrm>
            <a:off x="1188601" y="4353878"/>
            <a:ext cx="7122200"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C9C2C0"/>
                </a:solidFill>
                <a:latin typeface="Gelasio" pitchFamily="34" charset="0"/>
                <a:ea typeface="Gelasio" pitchFamily="34" charset="-122"/>
                <a:cs typeface="Gelasio" pitchFamily="34" charset="-120"/>
              </a:rPr>
              <a:t>Data Quality and Availability</a:t>
            </a:r>
            <a:endParaRPr lang="en-US" sz="1750" dirty="0"/>
          </a:p>
        </p:txBody>
      </p:sp>
      <p:sp>
        <p:nvSpPr>
          <p:cNvPr id="6" name="Text 4"/>
          <p:cNvSpPr/>
          <p:nvPr/>
        </p:nvSpPr>
        <p:spPr>
          <a:xfrm>
            <a:off x="1188601" y="4798100"/>
            <a:ext cx="7122200"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C9C2C0"/>
                </a:solidFill>
                <a:latin typeface="Gelasio" pitchFamily="34" charset="0"/>
                <a:ea typeface="Gelasio" pitchFamily="34" charset="-122"/>
                <a:cs typeface="Gelasio" pitchFamily="34" charset="-120"/>
              </a:rPr>
              <a:t>Uncertainty and Volatility in Market Conditions</a:t>
            </a:r>
            <a:endParaRPr lang="en-US" sz="1750" dirty="0"/>
          </a:p>
        </p:txBody>
      </p:sp>
      <p:sp>
        <p:nvSpPr>
          <p:cNvPr id="7" name="Text 5"/>
          <p:cNvSpPr/>
          <p:nvPr/>
        </p:nvSpPr>
        <p:spPr>
          <a:xfrm>
            <a:off x="1188601" y="5242322"/>
            <a:ext cx="7122200"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C9C2C0"/>
                </a:solidFill>
                <a:latin typeface="Gelasio" pitchFamily="34" charset="0"/>
                <a:ea typeface="Gelasio" pitchFamily="34" charset="-122"/>
                <a:cs typeface="Gelasio" pitchFamily="34" charset="-120"/>
              </a:rPr>
              <a:t>Accuracy and Reliability of Prediction Models</a:t>
            </a:r>
            <a:endParaRPr lang="en-US" sz="1750" dirty="0"/>
          </a:p>
        </p:txBody>
      </p:sp>
      <p:pic>
        <p:nvPicPr>
          <p:cNvPr id="8"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9"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93945"/>
            <a:ext cx="14630400" cy="8229600"/>
          </a:xfrm>
          <a:prstGeom prst="rect">
            <a:avLst/>
          </a:prstGeom>
          <a:solidFill>
            <a:srgbClr val="464342"/>
          </a:solidFill>
          <a:ln/>
        </p:spPr>
      </p:sp>
      <p:sp>
        <p:nvSpPr>
          <p:cNvPr id="4" name="Text 2"/>
          <p:cNvSpPr/>
          <p:nvPr/>
        </p:nvSpPr>
        <p:spPr>
          <a:xfrm>
            <a:off x="2037993" y="1062990"/>
            <a:ext cx="10554414" cy="1388745"/>
          </a:xfrm>
          <a:prstGeom prst="rect">
            <a:avLst/>
          </a:prstGeom>
          <a:noFill/>
          <a:ln/>
        </p:spPr>
        <p:txBody>
          <a:bodyPr wrap="square" rtlCol="0" anchor="t"/>
          <a:lstStyle/>
          <a:p>
            <a:pPr marL="0" indent="0">
              <a:lnSpc>
                <a:spcPts val="5468"/>
              </a:lnSpc>
              <a:buNone/>
            </a:pPr>
            <a:r>
              <a:rPr lang="en-US" sz="4374" dirty="0">
                <a:solidFill>
                  <a:srgbClr val="EBCCBB"/>
                </a:solidFill>
                <a:latin typeface="Gelasio" pitchFamily="34" charset="0"/>
                <a:ea typeface="Gelasio" pitchFamily="34" charset="-122"/>
                <a:cs typeface="Gelasio" pitchFamily="34" charset="-120"/>
              </a:rPr>
              <a:t>Best Practices for Successful Demand Prediction</a:t>
            </a:r>
            <a:endParaRPr lang="en-US" sz="4374" dirty="0"/>
          </a:p>
        </p:txBody>
      </p:sp>
      <p:sp>
        <p:nvSpPr>
          <p:cNvPr id="5" name="Text 3"/>
          <p:cNvSpPr/>
          <p:nvPr/>
        </p:nvSpPr>
        <p:spPr>
          <a:xfrm>
            <a:off x="2037993" y="3007162"/>
            <a:ext cx="3156347" cy="832961"/>
          </a:xfrm>
          <a:prstGeom prst="rect">
            <a:avLst/>
          </a:prstGeom>
          <a:noFill/>
          <a:ln/>
        </p:spPr>
        <p:txBody>
          <a:bodyPr wrap="square" rtlCol="0" anchor="t"/>
          <a:lstStyle/>
          <a:p>
            <a:pPr marL="0" indent="0">
              <a:lnSpc>
                <a:spcPts val="3281"/>
              </a:lnSpc>
              <a:buNone/>
            </a:pPr>
            <a:r>
              <a:rPr lang="en-US" sz="2624" dirty="0">
                <a:solidFill>
                  <a:srgbClr val="EBCCBB"/>
                </a:solidFill>
                <a:latin typeface="Gelasio" pitchFamily="34" charset="0"/>
                <a:ea typeface="Gelasio" pitchFamily="34" charset="-122"/>
                <a:cs typeface="Gelasio" pitchFamily="34" charset="-120"/>
              </a:rPr>
              <a:t>Use of Multiple Prediction Methods</a:t>
            </a:r>
            <a:endParaRPr lang="en-US" sz="2624" dirty="0"/>
          </a:p>
        </p:txBody>
      </p:sp>
      <p:sp>
        <p:nvSpPr>
          <p:cNvPr id="6" name="Text 4"/>
          <p:cNvSpPr/>
          <p:nvPr/>
        </p:nvSpPr>
        <p:spPr>
          <a:xfrm>
            <a:off x="2037993" y="4062293"/>
            <a:ext cx="3156347" cy="1777008"/>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Using multiple methods of predicting demand can improve accuracy and ensure that a variety of factors are considered.</a:t>
            </a:r>
            <a:endParaRPr lang="en-US" sz="1750" dirty="0"/>
          </a:p>
        </p:txBody>
      </p:sp>
      <p:sp>
        <p:nvSpPr>
          <p:cNvPr id="7" name="Text 5"/>
          <p:cNvSpPr/>
          <p:nvPr/>
        </p:nvSpPr>
        <p:spPr>
          <a:xfrm>
            <a:off x="5743932" y="3007162"/>
            <a:ext cx="3156347" cy="1665923"/>
          </a:xfrm>
          <a:prstGeom prst="rect">
            <a:avLst/>
          </a:prstGeom>
          <a:noFill/>
          <a:ln/>
        </p:spPr>
        <p:txBody>
          <a:bodyPr wrap="square" rtlCol="0" anchor="t"/>
          <a:lstStyle/>
          <a:p>
            <a:pPr marL="0" indent="0">
              <a:lnSpc>
                <a:spcPts val="3281"/>
              </a:lnSpc>
              <a:buNone/>
            </a:pPr>
            <a:r>
              <a:rPr lang="en-US" sz="2624" dirty="0">
                <a:solidFill>
                  <a:srgbClr val="EBCCBB"/>
                </a:solidFill>
                <a:latin typeface="Gelasio" pitchFamily="34" charset="0"/>
                <a:ea typeface="Gelasio" pitchFamily="34" charset="-122"/>
                <a:cs typeface="Gelasio" pitchFamily="34" charset="-120"/>
              </a:rPr>
              <a:t>Continual Monitoring and Adjustment of Models</a:t>
            </a:r>
            <a:endParaRPr lang="en-US" sz="2624" dirty="0"/>
          </a:p>
        </p:txBody>
      </p:sp>
      <p:sp>
        <p:nvSpPr>
          <p:cNvPr id="8" name="Text 6"/>
          <p:cNvSpPr/>
          <p:nvPr/>
        </p:nvSpPr>
        <p:spPr>
          <a:xfrm>
            <a:off x="5743932" y="4895255"/>
            <a:ext cx="3156347" cy="1421606"/>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Staying on top of changes in demand and adjusting models accordingly is key to staying ahead of the curve.</a:t>
            </a:r>
            <a:endParaRPr lang="en-US" sz="1750" dirty="0"/>
          </a:p>
        </p:txBody>
      </p:sp>
      <p:sp>
        <p:nvSpPr>
          <p:cNvPr id="9" name="Text 7"/>
          <p:cNvSpPr/>
          <p:nvPr/>
        </p:nvSpPr>
        <p:spPr>
          <a:xfrm>
            <a:off x="9449872" y="3007162"/>
            <a:ext cx="3156347" cy="1249442"/>
          </a:xfrm>
          <a:prstGeom prst="rect">
            <a:avLst/>
          </a:prstGeom>
          <a:noFill/>
          <a:ln/>
        </p:spPr>
        <p:txBody>
          <a:bodyPr wrap="square" rtlCol="0" anchor="t"/>
          <a:lstStyle/>
          <a:p>
            <a:pPr marL="0" indent="0">
              <a:lnSpc>
                <a:spcPts val="3281"/>
              </a:lnSpc>
              <a:buNone/>
            </a:pPr>
            <a:r>
              <a:rPr lang="en-US" sz="2624" dirty="0">
                <a:solidFill>
                  <a:srgbClr val="EBCCBB"/>
                </a:solidFill>
                <a:latin typeface="Gelasio" pitchFamily="34" charset="0"/>
                <a:ea typeface="Gelasio" pitchFamily="34" charset="-122"/>
                <a:cs typeface="Gelasio" pitchFamily="34" charset="-120"/>
              </a:rPr>
              <a:t>Collaboration Between Different Departments</a:t>
            </a:r>
            <a:endParaRPr lang="en-US" sz="2624" dirty="0"/>
          </a:p>
        </p:txBody>
      </p:sp>
      <p:sp>
        <p:nvSpPr>
          <p:cNvPr id="10" name="Text 8"/>
          <p:cNvSpPr/>
          <p:nvPr/>
        </p:nvSpPr>
        <p:spPr>
          <a:xfrm>
            <a:off x="9449872" y="4478774"/>
            <a:ext cx="3156347" cy="2487811"/>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Effective communication and collaboration between departments can ensure that all aspects of demand are considered and that all stakeholders are on the same page.</a:t>
            </a:r>
            <a:endParaRPr lang="en-US" sz="1750" dirty="0"/>
          </a:p>
        </p:txBody>
      </p:sp>
      <p:pic>
        <p:nvPicPr>
          <p:cNvPr id="11"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sp>
        <p:nvSpPr>
          <p:cNvPr id="4" name="Text 2"/>
          <p:cNvSpPr/>
          <p:nvPr/>
        </p:nvSpPr>
        <p:spPr>
          <a:xfrm>
            <a:off x="2037993" y="3513892"/>
            <a:ext cx="4443889" cy="694373"/>
          </a:xfrm>
          <a:prstGeom prst="rect">
            <a:avLst/>
          </a:prstGeom>
          <a:noFill/>
          <a:ln/>
        </p:spPr>
        <p:txBody>
          <a:bodyPr wrap="none" rtlCol="0" anchor="t"/>
          <a:lstStyle/>
          <a:p>
            <a:pPr marL="0" indent="0">
              <a:lnSpc>
                <a:spcPts val="5468"/>
              </a:lnSpc>
              <a:buNone/>
            </a:pPr>
            <a:r>
              <a:rPr lang="en-US" sz="4374" dirty="0">
                <a:solidFill>
                  <a:srgbClr val="EBCCBB"/>
                </a:solidFill>
                <a:latin typeface="Gelasio" pitchFamily="34" charset="0"/>
                <a:ea typeface="Gelasio" pitchFamily="34" charset="-122"/>
                <a:cs typeface="Gelasio" pitchFamily="34" charset="-120"/>
              </a:rPr>
              <a:t>Conclusion</a:t>
            </a:r>
            <a:endParaRPr lang="en-US" sz="4374" dirty="0"/>
          </a:p>
        </p:txBody>
      </p:sp>
      <p:sp>
        <p:nvSpPr>
          <p:cNvPr id="5" name="Shape 3"/>
          <p:cNvSpPr/>
          <p:nvPr/>
        </p:nvSpPr>
        <p:spPr>
          <a:xfrm>
            <a:off x="2037993" y="4715113"/>
            <a:ext cx="499943" cy="499943"/>
          </a:xfrm>
          <a:prstGeom prst="roundRect">
            <a:avLst>
              <a:gd name="adj" fmla="val 26667"/>
            </a:avLst>
          </a:prstGeom>
          <a:solidFill>
            <a:srgbClr val="393636"/>
          </a:solidFill>
          <a:ln/>
        </p:spPr>
      </p:sp>
      <p:sp>
        <p:nvSpPr>
          <p:cNvPr id="6" name="Text 4"/>
          <p:cNvSpPr/>
          <p:nvPr/>
        </p:nvSpPr>
        <p:spPr>
          <a:xfrm>
            <a:off x="2215515" y="4756785"/>
            <a:ext cx="144780" cy="416481"/>
          </a:xfrm>
          <a:prstGeom prst="rect">
            <a:avLst/>
          </a:prstGeom>
          <a:noFill/>
          <a:ln/>
        </p:spPr>
        <p:txBody>
          <a:bodyPr wrap="none" rtlCol="0" anchor="t"/>
          <a:lstStyle/>
          <a:p>
            <a:pPr marL="0" indent="0" algn="ctr">
              <a:lnSpc>
                <a:spcPts val="3281"/>
              </a:lnSpc>
              <a:buNone/>
            </a:pPr>
            <a:r>
              <a:rPr lang="en-US" sz="2624" dirty="0">
                <a:solidFill>
                  <a:srgbClr val="EBCCBB"/>
                </a:solidFill>
                <a:latin typeface="Gelasio" pitchFamily="34" charset="0"/>
                <a:ea typeface="Gelasio" pitchFamily="34" charset="-122"/>
                <a:cs typeface="Gelasio" pitchFamily="34" charset="-120"/>
              </a:rPr>
              <a:t>1</a:t>
            </a:r>
            <a:endParaRPr lang="en-US" sz="2624" dirty="0"/>
          </a:p>
        </p:txBody>
      </p:sp>
      <p:sp>
        <p:nvSpPr>
          <p:cNvPr id="7" name="Text 5"/>
          <p:cNvSpPr/>
          <p:nvPr/>
        </p:nvSpPr>
        <p:spPr>
          <a:xfrm>
            <a:off x="2760107" y="4791432"/>
            <a:ext cx="2857500" cy="347186"/>
          </a:xfrm>
          <a:prstGeom prst="rect">
            <a:avLst/>
          </a:prstGeom>
          <a:noFill/>
          <a:ln/>
        </p:spPr>
        <p:txBody>
          <a:bodyPr wrap="non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Summary of Key Points</a:t>
            </a:r>
            <a:endParaRPr lang="en-US" sz="2187" dirty="0"/>
          </a:p>
        </p:txBody>
      </p:sp>
      <p:sp>
        <p:nvSpPr>
          <p:cNvPr id="8" name="Text 6"/>
          <p:cNvSpPr/>
          <p:nvPr/>
        </p:nvSpPr>
        <p:spPr>
          <a:xfrm>
            <a:off x="2760107" y="5360789"/>
            <a:ext cx="4444008" cy="2132409"/>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Predicting product demand is crucial for optimizing business operations and meeting customer needs. Methods include historical data analysis, market research, and machine learning techniques, while challenges include data quality and model accuracy.</a:t>
            </a:r>
            <a:endParaRPr lang="en-US" sz="1750" dirty="0"/>
          </a:p>
        </p:txBody>
      </p:sp>
      <p:sp>
        <p:nvSpPr>
          <p:cNvPr id="9" name="Shape 7"/>
          <p:cNvSpPr/>
          <p:nvPr/>
        </p:nvSpPr>
        <p:spPr>
          <a:xfrm>
            <a:off x="7426285" y="4715113"/>
            <a:ext cx="499943" cy="499943"/>
          </a:xfrm>
          <a:prstGeom prst="roundRect">
            <a:avLst>
              <a:gd name="adj" fmla="val 26667"/>
            </a:avLst>
          </a:prstGeom>
          <a:solidFill>
            <a:srgbClr val="393636"/>
          </a:solidFill>
          <a:ln/>
        </p:spPr>
      </p:sp>
      <p:sp>
        <p:nvSpPr>
          <p:cNvPr id="10" name="Text 8"/>
          <p:cNvSpPr/>
          <p:nvPr/>
        </p:nvSpPr>
        <p:spPr>
          <a:xfrm>
            <a:off x="7580948" y="4756785"/>
            <a:ext cx="190500" cy="416481"/>
          </a:xfrm>
          <a:prstGeom prst="rect">
            <a:avLst/>
          </a:prstGeom>
          <a:noFill/>
          <a:ln/>
        </p:spPr>
        <p:txBody>
          <a:bodyPr wrap="none" rtlCol="0" anchor="t"/>
          <a:lstStyle/>
          <a:p>
            <a:pPr marL="0" indent="0" algn="ctr">
              <a:lnSpc>
                <a:spcPts val="3281"/>
              </a:lnSpc>
              <a:buNone/>
            </a:pPr>
            <a:r>
              <a:rPr lang="en-US" sz="2624" dirty="0">
                <a:solidFill>
                  <a:srgbClr val="EBCCBB"/>
                </a:solidFill>
                <a:latin typeface="Gelasio" pitchFamily="34" charset="0"/>
                <a:ea typeface="Gelasio" pitchFamily="34" charset="-122"/>
                <a:cs typeface="Gelasio" pitchFamily="34" charset="-120"/>
              </a:rPr>
              <a:t>2</a:t>
            </a:r>
            <a:endParaRPr lang="en-US" sz="2624" dirty="0"/>
          </a:p>
        </p:txBody>
      </p:sp>
      <p:sp>
        <p:nvSpPr>
          <p:cNvPr id="11" name="Text 9"/>
          <p:cNvSpPr/>
          <p:nvPr/>
        </p:nvSpPr>
        <p:spPr>
          <a:xfrm>
            <a:off x="8148399" y="4791432"/>
            <a:ext cx="4444008" cy="694373"/>
          </a:xfrm>
          <a:prstGeom prst="rect">
            <a:avLst/>
          </a:prstGeom>
          <a:noFill/>
          <a:ln/>
        </p:spPr>
        <p:txBody>
          <a:bodyPr wrap="square" rtlCol="0" anchor="t"/>
          <a:lstStyle/>
          <a:p>
            <a:pPr marL="0" indent="0">
              <a:lnSpc>
                <a:spcPts val="2734"/>
              </a:lnSpc>
              <a:buNone/>
            </a:pPr>
            <a:r>
              <a:rPr lang="en-US" sz="2187" dirty="0">
                <a:solidFill>
                  <a:srgbClr val="EBCCBB"/>
                </a:solidFill>
                <a:latin typeface="Gelasio" pitchFamily="34" charset="0"/>
                <a:ea typeface="Gelasio" pitchFamily="34" charset="-122"/>
                <a:cs typeface="Gelasio" pitchFamily="34" charset="-120"/>
              </a:rPr>
              <a:t>Importance of Demand Prediction for Business Success</a:t>
            </a:r>
            <a:endParaRPr lang="en-US" sz="2187" dirty="0"/>
          </a:p>
        </p:txBody>
      </p:sp>
      <p:sp>
        <p:nvSpPr>
          <p:cNvPr id="12" name="Text 10"/>
          <p:cNvSpPr/>
          <p:nvPr/>
        </p:nvSpPr>
        <p:spPr>
          <a:xfrm>
            <a:off x="8148399" y="5707975"/>
            <a:ext cx="4444008" cy="1777008"/>
          </a:xfrm>
          <a:prstGeom prst="rect">
            <a:avLst/>
          </a:prstGeom>
          <a:noFill/>
          <a:ln/>
        </p:spPr>
        <p:txBody>
          <a:bodyPr wrap="square" rtlCol="0" anchor="t"/>
          <a:lstStyle/>
          <a:p>
            <a:pPr marL="0" indent="0">
              <a:lnSpc>
                <a:spcPts val="2799"/>
              </a:lnSpc>
              <a:buNone/>
            </a:pPr>
            <a:r>
              <a:rPr lang="en-US" sz="1750" dirty="0">
                <a:solidFill>
                  <a:srgbClr val="C9C2C0"/>
                </a:solidFill>
                <a:latin typeface="Gelasio" pitchFamily="34" charset="0"/>
                <a:ea typeface="Gelasio" pitchFamily="34" charset="-122"/>
                <a:cs typeface="Gelasio" pitchFamily="34" charset="-120"/>
              </a:rPr>
              <a:t>Accurate demand prediction can lead to optimized inventory management, enhanced production planning, and greater customer satisfaction, all of which contribute to overall business success.</a:t>
            </a:r>
            <a:endParaRPr lang="en-US" sz="1750" dirty="0"/>
          </a:p>
        </p:txBody>
      </p:sp>
      <p:pic>
        <p:nvPicPr>
          <p:cNvPr id="13" name="Image 0" descr="preencoded.png"/>
          <p:cNvPicPr>
            <a:picLocks noChangeAspect="1"/>
          </p:cNvPicPr>
          <p:nvPr/>
        </p:nvPicPr>
        <p:blipFill>
          <a:blip r:embed="rId3"/>
          <a:stretch>
            <a:fillRect/>
          </a:stretch>
        </p:blipFill>
        <p:spPr>
          <a:xfrm>
            <a:off x="0" y="0"/>
            <a:ext cx="14630400" cy="2777490"/>
          </a:xfrm>
          <a:prstGeom prst="rect">
            <a:avLst/>
          </a:prstGeom>
        </p:spPr>
      </p:pic>
      <p:pic>
        <p:nvPicPr>
          <p:cNvPr id="14"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485</Words>
  <Application>Microsoft Office PowerPoint</Application>
  <PresentationFormat>Custom</PresentationFormat>
  <Paragraphs>57</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Gelasio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KITE STUDENT</cp:lastModifiedBy>
  <cp:revision>8</cp:revision>
  <dcterms:created xsi:type="dcterms:W3CDTF">2023-10-11T04:36:22Z</dcterms:created>
  <dcterms:modified xsi:type="dcterms:W3CDTF">2023-10-11T09:12:26Z</dcterms:modified>
</cp:coreProperties>
</file>