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6413"/>
  <p:notesSz cx="12192000" cy="8928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9E6F0-07C5-4C08-9F6D-2AD0AD2EAEB9}" v="312" dt="2025-08-29T18:32:22.96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E61FE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525252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E61FE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525252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E61FE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00" b="1" i="0">
                <a:solidFill>
                  <a:srgbClr val="0E61FE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678300"/>
            <a:ext cx="841311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00" b="1" i="0">
                <a:solidFill>
                  <a:srgbClr val="0E61FE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1503945"/>
            <a:ext cx="8109584" cy="3517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525252"/>
                </a:solidFill>
                <a:latin typeface="IBM Plex Sans"/>
                <a:cs typeface="IBM Plex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23921" y="6441820"/>
            <a:ext cx="1076325" cy="213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IBM Plex Sans"/>
                <a:cs typeface="IBM Plex Sans"/>
              </a:defRPr>
            </a:lvl1pPr>
          </a:lstStyle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contact@e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6705" y="1574690"/>
            <a:ext cx="553847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235" dirty="0"/>
              <a:t>Personal</a:t>
            </a:r>
            <a:r>
              <a:rPr sz="4000" spc="-45" dirty="0"/>
              <a:t> </a:t>
            </a:r>
            <a:r>
              <a:rPr sz="4000" spc="-240" dirty="0"/>
              <a:t>Finance</a:t>
            </a:r>
            <a:r>
              <a:rPr sz="4000" spc="-40" dirty="0"/>
              <a:t> </a:t>
            </a:r>
            <a:r>
              <a:rPr sz="4000" spc="-195" dirty="0"/>
              <a:t>Chatbot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2597745" y="2418948"/>
            <a:ext cx="6996430" cy="3879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50" spc="-100" dirty="0">
                <a:solidFill>
                  <a:srgbClr val="525252"/>
                </a:solidFill>
                <a:latin typeface="IBM Plex Sans"/>
                <a:cs typeface="IBM Plex Sans"/>
              </a:rPr>
              <a:t>Intelligent</a:t>
            </a:r>
            <a:r>
              <a:rPr sz="2350" spc="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125" dirty="0">
                <a:solidFill>
                  <a:srgbClr val="525252"/>
                </a:solidFill>
                <a:latin typeface="IBM Plex Sans"/>
                <a:cs typeface="IBM Plex Sans"/>
              </a:rPr>
              <a:t>Guidance</a:t>
            </a:r>
            <a:r>
              <a:rPr sz="23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90" dirty="0">
                <a:solidFill>
                  <a:srgbClr val="525252"/>
                </a:solidFill>
                <a:latin typeface="IBM Plex Sans"/>
                <a:cs typeface="IBM Plex Sans"/>
              </a:rPr>
              <a:t>for</a:t>
            </a:r>
            <a:r>
              <a:rPr sz="2350" spc="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114" dirty="0">
                <a:solidFill>
                  <a:srgbClr val="525252"/>
                </a:solidFill>
                <a:latin typeface="IBM Plex Sans"/>
                <a:cs typeface="IBM Plex Sans"/>
              </a:rPr>
              <a:t>Savings,</a:t>
            </a:r>
            <a:r>
              <a:rPr sz="23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140" dirty="0">
                <a:solidFill>
                  <a:srgbClr val="525252"/>
                </a:solidFill>
                <a:latin typeface="IBM Plex Sans"/>
                <a:cs typeface="IBM Plex Sans"/>
              </a:rPr>
              <a:t>Taxes,</a:t>
            </a:r>
            <a:r>
              <a:rPr sz="2350" spc="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13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23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2350" spc="-65" dirty="0">
                <a:solidFill>
                  <a:srgbClr val="525252"/>
                </a:solidFill>
                <a:latin typeface="IBM Plex Sans"/>
                <a:cs typeface="IBM Plex Sans"/>
              </a:rPr>
              <a:t>Investments</a:t>
            </a:r>
            <a:endParaRPr sz="2350">
              <a:latin typeface="IBM Plex Sans"/>
              <a:cs typeface="IBM Plex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9821" y="3437083"/>
            <a:ext cx="615251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383838"/>
                </a:solidFill>
                <a:latin typeface="IBM Plex Sans"/>
                <a:cs typeface="IBM Plex Sans"/>
              </a:rPr>
              <a:t>Leveraging</a:t>
            </a:r>
            <a:r>
              <a:rPr sz="14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75" dirty="0">
                <a:solidFill>
                  <a:srgbClr val="383838"/>
                </a:solidFill>
                <a:latin typeface="IBM Plex Sans"/>
                <a:cs typeface="IBM Plex Sans"/>
              </a:rPr>
              <a:t>IBM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70" dirty="0">
                <a:solidFill>
                  <a:srgbClr val="383838"/>
                </a:solidFill>
                <a:latin typeface="IBM Plex Sans"/>
                <a:cs typeface="IBM Plex Sans"/>
              </a:rPr>
              <a:t>Watson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65" dirty="0">
                <a:solidFill>
                  <a:srgbClr val="383838"/>
                </a:solidFill>
                <a:latin typeface="IBM Plex Sans"/>
                <a:cs typeface="IBM Plex Sans"/>
              </a:rPr>
              <a:t>and</a:t>
            </a:r>
            <a:r>
              <a:rPr sz="14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383838"/>
                </a:solidFill>
                <a:latin typeface="IBM Plex Sans"/>
                <a:cs typeface="IBM Plex Sans"/>
              </a:rPr>
              <a:t>Granite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65" dirty="0">
                <a:solidFill>
                  <a:srgbClr val="383838"/>
                </a:solidFill>
                <a:latin typeface="IBM Plex Sans"/>
                <a:cs typeface="IBM Plex Sans"/>
              </a:rPr>
              <a:t>Models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45" dirty="0">
                <a:solidFill>
                  <a:srgbClr val="383838"/>
                </a:solidFill>
                <a:latin typeface="IBM Plex Sans"/>
                <a:cs typeface="IBM Plex Sans"/>
              </a:rPr>
              <a:t>for</a:t>
            </a:r>
            <a:r>
              <a:rPr sz="14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383838"/>
                </a:solidFill>
                <a:latin typeface="IBM Plex Sans"/>
                <a:cs typeface="IBM Plex Sans"/>
              </a:rPr>
              <a:t>Personalized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50" dirty="0">
                <a:solidFill>
                  <a:srgbClr val="383838"/>
                </a:solidFill>
                <a:latin typeface="IBM Plex Sans"/>
                <a:cs typeface="IBM Plex Sans"/>
              </a:rPr>
              <a:t>Financial</a:t>
            </a:r>
            <a:r>
              <a:rPr sz="14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450" spc="-25" dirty="0">
                <a:solidFill>
                  <a:srgbClr val="383838"/>
                </a:solidFill>
                <a:latin typeface="IBM Plex Sans"/>
                <a:cs typeface="IBM Plex Sans"/>
              </a:rPr>
              <a:t>Guidance</a:t>
            </a:r>
            <a:endParaRPr sz="1450">
              <a:latin typeface="IBM Plex Sans"/>
              <a:cs typeface="IBM Plex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78586" y="4505997"/>
            <a:ext cx="1635125" cy="34079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04775" marR="5080" indent="-92710">
              <a:lnSpc>
                <a:spcPct val="143900"/>
              </a:lnSpc>
              <a:spcBef>
                <a:spcPts val="100"/>
              </a:spcBef>
            </a:pPr>
            <a:r>
              <a:rPr lang="en-US" sz="1650" spc="-95" dirty="0">
                <a:solidFill>
                  <a:srgbClr val="525252"/>
                </a:solidFill>
                <a:latin typeface="IBM Plex Sans"/>
                <a:cs typeface="IBM Plex Sans"/>
              </a:rPr>
              <a:t>Demon Coders</a:t>
            </a:r>
          </a:p>
        </p:txBody>
      </p:sp>
      <p:sp>
        <p:nvSpPr>
          <p:cNvPr id="6" name="object 6"/>
          <p:cNvSpPr/>
          <p:nvPr/>
        </p:nvSpPr>
        <p:spPr>
          <a:xfrm>
            <a:off x="9334499" y="1409699"/>
            <a:ext cx="2286000" cy="1828800"/>
          </a:xfrm>
          <a:custGeom>
            <a:avLst/>
            <a:gdLst/>
            <a:ahLst/>
            <a:cxnLst/>
            <a:rect l="l" t="t" r="r" b="b"/>
            <a:pathLst>
              <a:path w="2286000" h="1828800">
                <a:moveTo>
                  <a:pt x="1257300" y="342900"/>
                </a:moveTo>
                <a:lnTo>
                  <a:pt x="1028700" y="342900"/>
                </a:lnTo>
                <a:lnTo>
                  <a:pt x="1028700" y="114300"/>
                </a:lnTo>
                <a:lnTo>
                  <a:pt x="1037668" y="63500"/>
                </a:lnTo>
                <a:lnTo>
                  <a:pt x="1062141" y="25400"/>
                </a:lnTo>
                <a:lnTo>
                  <a:pt x="1098468" y="0"/>
                </a:lnTo>
                <a:lnTo>
                  <a:pt x="1187531" y="0"/>
                </a:lnTo>
                <a:lnTo>
                  <a:pt x="1223858" y="25400"/>
                </a:lnTo>
                <a:lnTo>
                  <a:pt x="1248331" y="63500"/>
                </a:lnTo>
                <a:lnTo>
                  <a:pt x="1257300" y="114300"/>
                </a:lnTo>
                <a:lnTo>
                  <a:pt x="1257300" y="342900"/>
                </a:lnTo>
                <a:close/>
              </a:path>
              <a:path w="2286000" h="1828800">
                <a:moveTo>
                  <a:pt x="1685925" y="1828800"/>
                </a:moveTo>
                <a:lnTo>
                  <a:pt x="600075" y="1828800"/>
                </a:lnTo>
                <a:lnTo>
                  <a:pt x="553814" y="1816100"/>
                </a:lnTo>
                <a:lnTo>
                  <a:pt x="510287" y="1803400"/>
                </a:lnTo>
                <a:lnTo>
                  <a:pt x="470217" y="1790700"/>
                </a:lnTo>
                <a:lnTo>
                  <a:pt x="434328" y="1765300"/>
                </a:lnTo>
                <a:lnTo>
                  <a:pt x="403342" y="1727200"/>
                </a:lnTo>
                <a:lnTo>
                  <a:pt x="377983" y="1689100"/>
                </a:lnTo>
                <a:lnTo>
                  <a:pt x="358974" y="1651000"/>
                </a:lnTo>
                <a:lnTo>
                  <a:pt x="347039" y="1612900"/>
                </a:lnTo>
                <a:lnTo>
                  <a:pt x="342900" y="1562100"/>
                </a:lnTo>
                <a:lnTo>
                  <a:pt x="342900" y="596900"/>
                </a:lnTo>
                <a:lnTo>
                  <a:pt x="347039" y="546100"/>
                </a:lnTo>
                <a:lnTo>
                  <a:pt x="358974" y="508000"/>
                </a:lnTo>
                <a:lnTo>
                  <a:pt x="377983" y="469900"/>
                </a:lnTo>
                <a:lnTo>
                  <a:pt x="403342" y="431800"/>
                </a:lnTo>
                <a:lnTo>
                  <a:pt x="434328" y="393700"/>
                </a:lnTo>
                <a:lnTo>
                  <a:pt x="470217" y="368300"/>
                </a:lnTo>
                <a:lnTo>
                  <a:pt x="510287" y="355600"/>
                </a:lnTo>
                <a:lnTo>
                  <a:pt x="553814" y="342900"/>
                </a:lnTo>
                <a:lnTo>
                  <a:pt x="1732185" y="342900"/>
                </a:lnTo>
                <a:lnTo>
                  <a:pt x="1775712" y="355600"/>
                </a:lnTo>
                <a:lnTo>
                  <a:pt x="1815782" y="368300"/>
                </a:lnTo>
                <a:lnTo>
                  <a:pt x="1851671" y="393700"/>
                </a:lnTo>
                <a:lnTo>
                  <a:pt x="1882657" y="431800"/>
                </a:lnTo>
                <a:lnTo>
                  <a:pt x="1908016" y="469900"/>
                </a:lnTo>
                <a:lnTo>
                  <a:pt x="1927025" y="508000"/>
                </a:lnTo>
                <a:lnTo>
                  <a:pt x="1938960" y="546100"/>
                </a:lnTo>
                <a:lnTo>
                  <a:pt x="1943100" y="596900"/>
                </a:lnTo>
                <a:lnTo>
                  <a:pt x="1943100" y="762000"/>
                </a:lnTo>
                <a:lnTo>
                  <a:pt x="772226" y="762000"/>
                </a:lnTo>
                <a:lnTo>
                  <a:pt x="765375" y="774700"/>
                </a:lnTo>
                <a:lnTo>
                  <a:pt x="739004" y="774700"/>
                </a:lnTo>
                <a:lnTo>
                  <a:pt x="732748" y="787400"/>
                </a:lnTo>
                <a:lnTo>
                  <a:pt x="714982" y="787400"/>
                </a:lnTo>
                <a:lnTo>
                  <a:pt x="709459" y="800100"/>
                </a:lnTo>
                <a:lnTo>
                  <a:pt x="704156" y="800100"/>
                </a:lnTo>
                <a:lnTo>
                  <a:pt x="699072" y="812800"/>
                </a:lnTo>
                <a:lnTo>
                  <a:pt x="689654" y="812800"/>
                </a:lnTo>
                <a:lnTo>
                  <a:pt x="685346" y="825500"/>
                </a:lnTo>
                <a:lnTo>
                  <a:pt x="681303" y="825500"/>
                </a:lnTo>
                <a:lnTo>
                  <a:pt x="677546" y="838200"/>
                </a:lnTo>
                <a:lnTo>
                  <a:pt x="674093" y="838200"/>
                </a:lnTo>
                <a:lnTo>
                  <a:pt x="670945" y="850900"/>
                </a:lnTo>
                <a:lnTo>
                  <a:pt x="668100" y="850900"/>
                </a:lnTo>
                <a:lnTo>
                  <a:pt x="665573" y="863600"/>
                </a:lnTo>
                <a:lnTo>
                  <a:pt x="663375" y="863600"/>
                </a:lnTo>
                <a:lnTo>
                  <a:pt x="661507" y="876300"/>
                </a:lnTo>
                <a:lnTo>
                  <a:pt x="659970" y="876300"/>
                </a:lnTo>
                <a:lnTo>
                  <a:pt x="658769" y="889000"/>
                </a:lnTo>
                <a:lnTo>
                  <a:pt x="657911" y="889000"/>
                </a:lnTo>
                <a:lnTo>
                  <a:pt x="657396" y="901700"/>
                </a:lnTo>
                <a:lnTo>
                  <a:pt x="657225" y="914400"/>
                </a:lnTo>
                <a:lnTo>
                  <a:pt x="657396" y="914400"/>
                </a:lnTo>
                <a:lnTo>
                  <a:pt x="657911" y="927100"/>
                </a:lnTo>
                <a:lnTo>
                  <a:pt x="658769" y="927100"/>
                </a:lnTo>
                <a:lnTo>
                  <a:pt x="659970" y="939800"/>
                </a:lnTo>
                <a:lnTo>
                  <a:pt x="661507" y="939800"/>
                </a:lnTo>
                <a:lnTo>
                  <a:pt x="663375" y="952500"/>
                </a:lnTo>
                <a:lnTo>
                  <a:pt x="665573" y="952500"/>
                </a:lnTo>
                <a:lnTo>
                  <a:pt x="668100" y="965200"/>
                </a:lnTo>
                <a:lnTo>
                  <a:pt x="670945" y="965200"/>
                </a:lnTo>
                <a:lnTo>
                  <a:pt x="674093" y="977900"/>
                </a:lnTo>
                <a:lnTo>
                  <a:pt x="677546" y="977900"/>
                </a:lnTo>
                <a:lnTo>
                  <a:pt x="681303" y="990600"/>
                </a:lnTo>
                <a:lnTo>
                  <a:pt x="685346" y="990600"/>
                </a:lnTo>
                <a:lnTo>
                  <a:pt x="689654" y="1003300"/>
                </a:lnTo>
                <a:lnTo>
                  <a:pt x="699072" y="1003300"/>
                </a:lnTo>
                <a:lnTo>
                  <a:pt x="704156" y="1016000"/>
                </a:lnTo>
                <a:lnTo>
                  <a:pt x="709460" y="1016000"/>
                </a:lnTo>
                <a:lnTo>
                  <a:pt x="714982" y="1028700"/>
                </a:lnTo>
                <a:lnTo>
                  <a:pt x="732748" y="1028700"/>
                </a:lnTo>
                <a:lnTo>
                  <a:pt x="739004" y="1041400"/>
                </a:lnTo>
                <a:lnTo>
                  <a:pt x="765375" y="1041400"/>
                </a:lnTo>
                <a:lnTo>
                  <a:pt x="772226" y="1054100"/>
                </a:lnTo>
                <a:lnTo>
                  <a:pt x="1943100" y="1054100"/>
                </a:lnTo>
                <a:lnTo>
                  <a:pt x="1943100" y="1371600"/>
                </a:lnTo>
                <a:lnTo>
                  <a:pt x="720759" y="1371600"/>
                </a:lnTo>
                <a:lnTo>
                  <a:pt x="702587" y="1384300"/>
                </a:lnTo>
                <a:lnTo>
                  <a:pt x="690309" y="1397000"/>
                </a:lnTo>
                <a:lnTo>
                  <a:pt x="685800" y="1422400"/>
                </a:lnTo>
                <a:lnTo>
                  <a:pt x="690309" y="1447800"/>
                </a:lnTo>
                <a:lnTo>
                  <a:pt x="702587" y="1460500"/>
                </a:lnTo>
                <a:lnTo>
                  <a:pt x="720759" y="1473200"/>
                </a:lnTo>
                <a:lnTo>
                  <a:pt x="742950" y="1485900"/>
                </a:lnTo>
                <a:lnTo>
                  <a:pt x="1943100" y="1485900"/>
                </a:lnTo>
                <a:lnTo>
                  <a:pt x="1943100" y="1562100"/>
                </a:lnTo>
                <a:lnTo>
                  <a:pt x="1938960" y="1612900"/>
                </a:lnTo>
                <a:lnTo>
                  <a:pt x="1927025" y="1651000"/>
                </a:lnTo>
                <a:lnTo>
                  <a:pt x="1908016" y="1689100"/>
                </a:lnTo>
                <a:lnTo>
                  <a:pt x="1882657" y="1727200"/>
                </a:lnTo>
                <a:lnTo>
                  <a:pt x="1851671" y="1765300"/>
                </a:lnTo>
                <a:lnTo>
                  <a:pt x="1815782" y="1790700"/>
                </a:lnTo>
                <a:lnTo>
                  <a:pt x="1775712" y="1803400"/>
                </a:lnTo>
                <a:lnTo>
                  <a:pt x="1732185" y="1816100"/>
                </a:lnTo>
                <a:lnTo>
                  <a:pt x="1685925" y="1828800"/>
                </a:lnTo>
                <a:close/>
              </a:path>
              <a:path w="2286000" h="1828800">
                <a:moveTo>
                  <a:pt x="1451175" y="774700"/>
                </a:moveTo>
                <a:lnTo>
                  <a:pt x="834824" y="774700"/>
                </a:lnTo>
                <a:lnTo>
                  <a:pt x="827973" y="762000"/>
                </a:lnTo>
                <a:lnTo>
                  <a:pt x="1458026" y="762000"/>
                </a:lnTo>
                <a:lnTo>
                  <a:pt x="1451175" y="774700"/>
                </a:lnTo>
                <a:close/>
              </a:path>
              <a:path w="2286000" h="1828800">
                <a:moveTo>
                  <a:pt x="1943100" y="1054100"/>
                </a:moveTo>
                <a:lnTo>
                  <a:pt x="1513773" y="1054100"/>
                </a:lnTo>
                <a:lnTo>
                  <a:pt x="1520624" y="1041400"/>
                </a:lnTo>
                <a:lnTo>
                  <a:pt x="1546994" y="1041400"/>
                </a:lnTo>
                <a:lnTo>
                  <a:pt x="1553251" y="1028700"/>
                </a:lnTo>
                <a:lnTo>
                  <a:pt x="1571017" y="1028700"/>
                </a:lnTo>
                <a:lnTo>
                  <a:pt x="1576539" y="1016000"/>
                </a:lnTo>
                <a:lnTo>
                  <a:pt x="1581843" y="1016000"/>
                </a:lnTo>
                <a:lnTo>
                  <a:pt x="1586927" y="1003300"/>
                </a:lnTo>
                <a:lnTo>
                  <a:pt x="1596345" y="1003300"/>
                </a:lnTo>
                <a:lnTo>
                  <a:pt x="1600653" y="990600"/>
                </a:lnTo>
                <a:lnTo>
                  <a:pt x="1604696" y="990600"/>
                </a:lnTo>
                <a:lnTo>
                  <a:pt x="1608452" y="977900"/>
                </a:lnTo>
                <a:lnTo>
                  <a:pt x="1611905" y="977900"/>
                </a:lnTo>
                <a:lnTo>
                  <a:pt x="1615054" y="965200"/>
                </a:lnTo>
                <a:lnTo>
                  <a:pt x="1617899" y="965200"/>
                </a:lnTo>
                <a:lnTo>
                  <a:pt x="1620426" y="952500"/>
                </a:lnTo>
                <a:lnTo>
                  <a:pt x="1622624" y="952500"/>
                </a:lnTo>
                <a:lnTo>
                  <a:pt x="1624491" y="939800"/>
                </a:lnTo>
                <a:lnTo>
                  <a:pt x="1626029" y="939800"/>
                </a:lnTo>
                <a:lnTo>
                  <a:pt x="1627230" y="927100"/>
                </a:lnTo>
                <a:lnTo>
                  <a:pt x="1628088" y="927100"/>
                </a:lnTo>
                <a:lnTo>
                  <a:pt x="1628603" y="914400"/>
                </a:lnTo>
                <a:lnTo>
                  <a:pt x="1628775" y="914400"/>
                </a:lnTo>
                <a:lnTo>
                  <a:pt x="1628603" y="901700"/>
                </a:lnTo>
                <a:lnTo>
                  <a:pt x="1628088" y="889000"/>
                </a:lnTo>
                <a:lnTo>
                  <a:pt x="1627230" y="889000"/>
                </a:lnTo>
                <a:lnTo>
                  <a:pt x="1626029" y="876300"/>
                </a:lnTo>
                <a:lnTo>
                  <a:pt x="1624491" y="876300"/>
                </a:lnTo>
                <a:lnTo>
                  <a:pt x="1622624" y="863600"/>
                </a:lnTo>
                <a:lnTo>
                  <a:pt x="1620426" y="863600"/>
                </a:lnTo>
                <a:lnTo>
                  <a:pt x="1617899" y="850900"/>
                </a:lnTo>
                <a:lnTo>
                  <a:pt x="1615054" y="850900"/>
                </a:lnTo>
                <a:lnTo>
                  <a:pt x="1611905" y="838200"/>
                </a:lnTo>
                <a:lnTo>
                  <a:pt x="1608452" y="838200"/>
                </a:lnTo>
                <a:lnTo>
                  <a:pt x="1604696" y="825500"/>
                </a:lnTo>
                <a:lnTo>
                  <a:pt x="1600653" y="825500"/>
                </a:lnTo>
                <a:lnTo>
                  <a:pt x="1596345" y="812800"/>
                </a:lnTo>
                <a:lnTo>
                  <a:pt x="1586927" y="812800"/>
                </a:lnTo>
                <a:lnTo>
                  <a:pt x="1581843" y="800100"/>
                </a:lnTo>
                <a:lnTo>
                  <a:pt x="1576539" y="800100"/>
                </a:lnTo>
                <a:lnTo>
                  <a:pt x="1571017" y="787400"/>
                </a:lnTo>
                <a:lnTo>
                  <a:pt x="1553251" y="787400"/>
                </a:lnTo>
                <a:lnTo>
                  <a:pt x="1546994" y="774700"/>
                </a:lnTo>
                <a:lnTo>
                  <a:pt x="1520624" y="774700"/>
                </a:lnTo>
                <a:lnTo>
                  <a:pt x="1513773" y="762000"/>
                </a:lnTo>
                <a:lnTo>
                  <a:pt x="1943100" y="762000"/>
                </a:lnTo>
                <a:lnTo>
                  <a:pt x="1943100" y="1054100"/>
                </a:lnTo>
                <a:close/>
              </a:path>
              <a:path w="2286000" h="1828800">
                <a:moveTo>
                  <a:pt x="1418548" y="787400"/>
                </a:moveTo>
                <a:lnTo>
                  <a:pt x="867451" y="787400"/>
                </a:lnTo>
                <a:lnTo>
                  <a:pt x="861194" y="774700"/>
                </a:lnTo>
                <a:lnTo>
                  <a:pt x="1424804" y="774700"/>
                </a:lnTo>
                <a:lnTo>
                  <a:pt x="1418548" y="787400"/>
                </a:lnTo>
                <a:close/>
              </a:path>
              <a:path w="2286000" h="1828800">
                <a:moveTo>
                  <a:pt x="1395259" y="800100"/>
                </a:moveTo>
                <a:lnTo>
                  <a:pt x="890740" y="800100"/>
                </a:lnTo>
                <a:lnTo>
                  <a:pt x="885217" y="787400"/>
                </a:lnTo>
                <a:lnTo>
                  <a:pt x="1400781" y="787400"/>
                </a:lnTo>
                <a:lnTo>
                  <a:pt x="1395259" y="800100"/>
                </a:lnTo>
                <a:close/>
              </a:path>
              <a:path w="2286000" h="1828800">
                <a:moveTo>
                  <a:pt x="1384872" y="812800"/>
                </a:moveTo>
                <a:lnTo>
                  <a:pt x="901127" y="812800"/>
                </a:lnTo>
                <a:lnTo>
                  <a:pt x="896043" y="800100"/>
                </a:lnTo>
                <a:lnTo>
                  <a:pt x="1389956" y="800100"/>
                </a:lnTo>
                <a:lnTo>
                  <a:pt x="1384872" y="812800"/>
                </a:lnTo>
                <a:close/>
              </a:path>
              <a:path w="2286000" h="1828800">
                <a:moveTo>
                  <a:pt x="1371145" y="825500"/>
                </a:moveTo>
                <a:lnTo>
                  <a:pt x="914853" y="825500"/>
                </a:lnTo>
                <a:lnTo>
                  <a:pt x="910545" y="812800"/>
                </a:lnTo>
                <a:lnTo>
                  <a:pt x="1375454" y="812800"/>
                </a:lnTo>
                <a:lnTo>
                  <a:pt x="1371145" y="825500"/>
                </a:lnTo>
                <a:close/>
              </a:path>
              <a:path w="2286000" h="1828800">
                <a:moveTo>
                  <a:pt x="1363346" y="838200"/>
                </a:moveTo>
                <a:lnTo>
                  <a:pt x="922653" y="838200"/>
                </a:lnTo>
                <a:lnTo>
                  <a:pt x="918896" y="825500"/>
                </a:lnTo>
                <a:lnTo>
                  <a:pt x="1367103" y="825500"/>
                </a:lnTo>
                <a:lnTo>
                  <a:pt x="1363346" y="838200"/>
                </a:lnTo>
                <a:close/>
              </a:path>
              <a:path w="2286000" h="1828800">
                <a:moveTo>
                  <a:pt x="1356745" y="850900"/>
                </a:moveTo>
                <a:lnTo>
                  <a:pt x="929254" y="850900"/>
                </a:lnTo>
                <a:lnTo>
                  <a:pt x="926105" y="838200"/>
                </a:lnTo>
                <a:lnTo>
                  <a:pt x="1359893" y="838200"/>
                </a:lnTo>
                <a:lnTo>
                  <a:pt x="1356745" y="850900"/>
                </a:lnTo>
                <a:close/>
              </a:path>
              <a:path w="2286000" h="1828800">
                <a:moveTo>
                  <a:pt x="1351373" y="863600"/>
                </a:moveTo>
                <a:lnTo>
                  <a:pt x="934626" y="863600"/>
                </a:lnTo>
                <a:lnTo>
                  <a:pt x="932099" y="850900"/>
                </a:lnTo>
                <a:lnTo>
                  <a:pt x="1353900" y="850900"/>
                </a:lnTo>
                <a:lnTo>
                  <a:pt x="1351373" y="863600"/>
                </a:lnTo>
                <a:close/>
              </a:path>
              <a:path w="2286000" h="1828800">
                <a:moveTo>
                  <a:pt x="1347307" y="876300"/>
                </a:moveTo>
                <a:lnTo>
                  <a:pt x="938692" y="876300"/>
                </a:lnTo>
                <a:lnTo>
                  <a:pt x="936824" y="863600"/>
                </a:lnTo>
                <a:lnTo>
                  <a:pt x="1349175" y="863600"/>
                </a:lnTo>
                <a:lnTo>
                  <a:pt x="1347307" y="876300"/>
                </a:lnTo>
                <a:close/>
              </a:path>
              <a:path w="2286000" h="1828800">
                <a:moveTo>
                  <a:pt x="1344569" y="889000"/>
                </a:moveTo>
                <a:lnTo>
                  <a:pt x="941430" y="889000"/>
                </a:lnTo>
                <a:lnTo>
                  <a:pt x="940229" y="876300"/>
                </a:lnTo>
                <a:lnTo>
                  <a:pt x="1345770" y="876300"/>
                </a:lnTo>
                <a:lnTo>
                  <a:pt x="1344569" y="889000"/>
                </a:lnTo>
                <a:close/>
              </a:path>
              <a:path w="2286000" h="1828800">
                <a:moveTo>
                  <a:pt x="1343025" y="914400"/>
                </a:moveTo>
                <a:lnTo>
                  <a:pt x="942975" y="914400"/>
                </a:lnTo>
                <a:lnTo>
                  <a:pt x="942803" y="901700"/>
                </a:lnTo>
                <a:lnTo>
                  <a:pt x="942288" y="889000"/>
                </a:lnTo>
                <a:lnTo>
                  <a:pt x="1343711" y="889000"/>
                </a:lnTo>
                <a:lnTo>
                  <a:pt x="1343196" y="901700"/>
                </a:lnTo>
                <a:lnTo>
                  <a:pt x="1343025" y="914400"/>
                </a:lnTo>
                <a:close/>
              </a:path>
              <a:path w="2286000" h="1828800">
                <a:moveTo>
                  <a:pt x="1343711" y="927100"/>
                </a:moveTo>
                <a:lnTo>
                  <a:pt x="942288" y="927100"/>
                </a:lnTo>
                <a:lnTo>
                  <a:pt x="942803" y="914400"/>
                </a:lnTo>
                <a:lnTo>
                  <a:pt x="1343196" y="914400"/>
                </a:lnTo>
                <a:lnTo>
                  <a:pt x="1343711" y="927100"/>
                </a:lnTo>
                <a:close/>
              </a:path>
              <a:path w="2286000" h="1828800">
                <a:moveTo>
                  <a:pt x="1345770" y="939800"/>
                </a:moveTo>
                <a:lnTo>
                  <a:pt x="940229" y="939800"/>
                </a:lnTo>
                <a:lnTo>
                  <a:pt x="941430" y="927100"/>
                </a:lnTo>
                <a:lnTo>
                  <a:pt x="1344569" y="927100"/>
                </a:lnTo>
                <a:lnTo>
                  <a:pt x="1345770" y="939800"/>
                </a:lnTo>
                <a:close/>
              </a:path>
              <a:path w="2286000" h="1828800">
                <a:moveTo>
                  <a:pt x="1349175" y="952500"/>
                </a:moveTo>
                <a:lnTo>
                  <a:pt x="936824" y="952500"/>
                </a:lnTo>
                <a:lnTo>
                  <a:pt x="938692" y="939800"/>
                </a:lnTo>
                <a:lnTo>
                  <a:pt x="1347307" y="939800"/>
                </a:lnTo>
                <a:lnTo>
                  <a:pt x="1349175" y="952500"/>
                </a:lnTo>
                <a:close/>
              </a:path>
              <a:path w="2286000" h="1828800">
                <a:moveTo>
                  <a:pt x="1353900" y="965200"/>
                </a:moveTo>
                <a:lnTo>
                  <a:pt x="932099" y="965200"/>
                </a:lnTo>
                <a:lnTo>
                  <a:pt x="934626" y="952500"/>
                </a:lnTo>
                <a:lnTo>
                  <a:pt x="1351372" y="952500"/>
                </a:lnTo>
                <a:lnTo>
                  <a:pt x="1353900" y="965200"/>
                </a:lnTo>
                <a:close/>
              </a:path>
              <a:path w="2286000" h="1828800">
                <a:moveTo>
                  <a:pt x="1359893" y="977900"/>
                </a:moveTo>
                <a:lnTo>
                  <a:pt x="926105" y="977900"/>
                </a:lnTo>
                <a:lnTo>
                  <a:pt x="929254" y="965200"/>
                </a:lnTo>
                <a:lnTo>
                  <a:pt x="1356745" y="965200"/>
                </a:lnTo>
                <a:lnTo>
                  <a:pt x="1359893" y="977900"/>
                </a:lnTo>
                <a:close/>
              </a:path>
              <a:path w="2286000" h="1828800">
                <a:moveTo>
                  <a:pt x="1367103" y="990600"/>
                </a:moveTo>
                <a:lnTo>
                  <a:pt x="918896" y="990600"/>
                </a:lnTo>
                <a:lnTo>
                  <a:pt x="922653" y="977900"/>
                </a:lnTo>
                <a:lnTo>
                  <a:pt x="1363346" y="977900"/>
                </a:lnTo>
                <a:lnTo>
                  <a:pt x="1367103" y="990600"/>
                </a:lnTo>
                <a:close/>
              </a:path>
              <a:path w="2286000" h="1828800">
                <a:moveTo>
                  <a:pt x="1375454" y="1003300"/>
                </a:moveTo>
                <a:lnTo>
                  <a:pt x="910545" y="1003300"/>
                </a:lnTo>
                <a:lnTo>
                  <a:pt x="914853" y="990600"/>
                </a:lnTo>
                <a:lnTo>
                  <a:pt x="1371145" y="990600"/>
                </a:lnTo>
                <a:lnTo>
                  <a:pt x="1375454" y="1003300"/>
                </a:lnTo>
                <a:close/>
              </a:path>
              <a:path w="2286000" h="1828800">
                <a:moveTo>
                  <a:pt x="1389956" y="1016000"/>
                </a:moveTo>
                <a:lnTo>
                  <a:pt x="896043" y="1016000"/>
                </a:lnTo>
                <a:lnTo>
                  <a:pt x="901127" y="1003300"/>
                </a:lnTo>
                <a:lnTo>
                  <a:pt x="1384872" y="1003300"/>
                </a:lnTo>
                <a:lnTo>
                  <a:pt x="1389956" y="1016000"/>
                </a:lnTo>
                <a:close/>
              </a:path>
              <a:path w="2286000" h="1828800">
                <a:moveTo>
                  <a:pt x="1400781" y="1028700"/>
                </a:moveTo>
                <a:lnTo>
                  <a:pt x="885217" y="1028700"/>
                </a:lnTo>
                <a:lnTo>
                  <a:pt x="890740" y="1016000"/>
                </a:lnTo>
                <a:lnTo>
                  <a:pt x="1395259" y="1016000"/>
                </a:lnTo>
                <a:lnTo>
                  <a:pt x="1400781" y="1028700"/>
                </a:lnTo>
                <a:close/>
              </a:path>
              <a:path w="2286000" h="1828800">
                <a:moveTo>
                  <a:pt x="1424804" y="1041400"/>
                </a:moveTo>
                <a:lnTo>
                  <a:pt x="861194" y="1041400"/>
                </a:lnTo>
                <a:lnTo>
                  <a:pt x="867451" y="1028700"/>
                </a:lnTo>
                <a:lnTo>
                  <a:pt x="1418548" y="1028700"/>
                </a:lnTo>
                <a:lnTo>
                  <a:pt x="1424804" y="1041400"/>
                </a:lnTo>
                <a:close/>
              </a:path>
              <a:path w="2286000" h="1828800">
                <a:moveTo>
                  <a:pt x="1458026" y="1054100"/>
                </a:moveTo>
                <a:lnTo>
                  <a:pt x="827973" y="1054100"/>
                </a:lnTo>
                <a:lnTo>
                  <a:pt x="834824" y="1041400"/>
                </a:lnTo>
                <a:lnTo>
                  <a:pt x="1451175" y="1041400"/>
                </a:lnTo>
                <a:lnTo>
                  <a:pt x="1458026" y="1054100"/>
                </a:lnTo>
                <a:close/>
              </a:path>
              <a:path w="2286000" h="1828800">
                <a:moveTo>
                  <a:pt x="1085850" y="1485900"/>
                </a:moveTo>
                <a:lnTo>
                  <a:pt x="857250" y="1485900"/>
                </a:lnTo>
                <a:lnTo>
                  <a:pt x="879440" y="1473200"/>
                </a:lnTo>
                <a:lnTo>
                  <a:pt x="897612" y="1460500"/>
                </a:lnTo>
                <a:lnTo>
                  <a:pt x="909890" y="1447800"/>
                </a:lnTo>
                <a:lnTo>
                  <a:pt x="914400" y="1422400"/>
                </a:lnTo>
                <a:lnTo>
                  <a:pt x="909890" y="1397000"/>
                </a:lnTo>
                <a:lnTo>
                  <a:pt x="897612" y="1384300"/>
                </a:lnTo>
                <a:lnTo>
                  <a:pt x="879440" y="1371600"/>
                </a:lnTo>
                <a:lnTo>
                  <a:pt x="1063659" y="1371600"/>
                </a:lnTo>
                <a:lnTo>
                  <a:pt x="1045487" y="1384300"/>
                </a:lnTo>
                <a:lnTo>
                  <a:pt x="1033209" y="1397000"/>
                </a:lnTo>
                <a:lnTo>
                  <a:pt x="1028700" y="1422400"/>
                </a:lnTo>
                <a:lnTo>
                  <a:pt x="1033209" y="1447800"/>
                </a:lnTo>
                <a:lnTo>
                  <a:pt x="1045487" y="1460500"/>
                </a:lnTo>
                <a:lnTo>
                  <a:pt x="1063659" y="1473200"/>
                </a:lnTo>
                <a:lnTo>
                  <a:pt x="1085850" y="1485900"/>
                </a:lnTo>
                <a:close/>
              </a:path>
              <a:path w="2286000" h="1828800">
                <a:moveTo>
                  <a:pt x="1428750" y="1485900"/>
                </a:moveTo>
                <a:lnTo>
                  <a:pt x="1200150" y="1485900"/>
                </a:lnTo>
                <a:lnTo>
                  <a:pt x="1222340" y="1473200"/>
                </a:lnTo>
                <a:lnTo>
                  <a:pt x="1240512" y="1460500"/>
                </a:lnTo>
                <a:lnTo>
                  <a:pt x="1252790" y="1447800"/>
                </a:lnTo>
                <a:lnTo>
                  <a:pt x="1257300" y="1422400"/>
                </a:lnTo>
                <a:lnTo>
                  <a:pt x="1252790" y="1397000"/>
                </a:lnTo>
                <a:lnTo>
                  <a:pt x="1240512" y="1384300"/>
                </a:lnTo>
                <a:lnTo>
                  <a:pt x="1222340" y="1371600"/>
                </a:lnTo>
                <a:lnTo>
                  <a:pt x="1406559" y="1371600"/>
                </a:lnTo>
                <a:lnTo>
                  <a:pt x="1388387" y="1384300"/>
                </a:lnTo>
                <a:lnTo>
                  <a:pt x="1376109" y="1397000"/>
                </a:lnTo>
                <a:lnTo>
                  <a:pt x="1371600" y="1422400"/>
                </a:lnTo>
                <a:lnTo>
                  <a:pt x="1376109" y="1447800"/>
                </a:lnTo>
                <a:lnTo>
                  <a:pt x="1388387" y="1460500"/>
                </a:lnTo>
                <a:lnTo>
                  <a:pt x="1406559" y="1473200"/>
                </a:lnTo>
                <a:lnTo>
                  <a:pt x="1428750" y="1485900"/>
                </a:lnTo>
                <a:close/>
              </a:path>
              <a:path w="2286000" h="1828800">
                <a:moveTo>
                  <a:pt x="1943100" y="1485900"/>
                </a:moveTo>
                <a:lnTo>
                  <a:pt x="1543050" y="1485900"/>
                </a:lnTo>
                <a:lnTo>
                  <a:pt x="1565240" y="1473200"/>
                </a:lnTo>
                <a:lnTo>
                  <a:pt x="1583412" y="1460500"/>
                </a:lnTo>
                <a:lnTo>
                  <a:pt x="1595690" y="1447800"/>
                </a:lnTo>
                <a:lnTo>
                  <a:pt x="1600200" y="1422400"/>
                </a:lnTo>
                <a:lnTo>
                  <a:pt x="1595690" y="1397000"/>
                </a:lnTo>
                <a:lnTo>
                  <a:pt x="1583412" y="1384300"/>
                </a:lnTo>
                <a:lnTo>
                  <a:pt x="1565240" y="1371600"/>
                </a:lnTo>
                <a:lnTo>
                  <a:pt x="1943100" y="1371600"/>
                </a:lnTo>
                <a:lnTo>
                  <a:pt x="1943100" y="1485900"/>
                </a:lnTo>
                <a:close/>
              </a:path>
              <a:path w="2286000" h="1828800">
                <a:moveTo>
                  <a:pt x="228600" y="1485900"/>
                </a:moveTo>
                <a:lnTo>
                  <a:pt x="171450" y="1485900"/>
                </a:lnTo>
                <a:lnTo>
                  <a:pt x="125883" y="1479773"/>
                </a:lnTo>
                <a:lnTo>
                  <a:pt x="84931" y="1462484"/>
                </a:lnTo>
                <a:lnTo>
                  <a:pt x="50229" y="1435670"/>
                </a:lnTo>
                <a:lnTo>
                  <a:pt x="23415" y="1400968"/>
                </a:lnTo>
                <a:lnTo>
                  <a:pt x="6126" y="1360016"/>
                </a:lnTo>
                <a:lnTo>
                  <a:pt x="0" y="1314450"/>
                </a:lnTo>
                <a:lnTo>
                  <a:pt x="0" y="971550"/>
                </a:lnTo>
                <a:lnTo>
                  <a:pt x="6126" y="925983"/>
                </a:lnTo>
                <a:lnTo>
                  <a:pt x="23415" y="885031"/>
                </a:lnTo>
                <a:lnTo>
                  <a:pt x="50229" y="850329"/>
                </a:lnTo>
                <a:lnTo>
                  <a:pt x="84931" y="823515"/>
                </a:lnTo>
                <a:lnTo>
                  <a:pt x="125883" y="806226"/>
                </a:lnTo>
                <a:lnTo>
                  <a:pt x="171450" y="800100"/>
                </a:lnTo>
                <a:lnTo>
                  <a:pt x="228600" y="800100"/>
                </a:lnTo>
                <a:lnTo>
                  <a:pt x="228600" y="1485900"/>
                </a:lnTo>
                <a:close/>
              </a:path>
              <a:path w="2286000" h="1828800">
                <a:moveTo>
                  <a:pt x="2114550" y="1485900"/>
                </a:moveTo>
                <a:lnTo>
                  <a:pt x="2057400" y="1485900"/>
                </a:lnTo>
                <a:lnTo>
                  <a:pt x="2057400" y="800100"/>
                </a:lnTo>
                <a:lnTo>
                  <a:pt x="2114550" y="800100"/>
                </a:lnTo>
                <a:lnTo>
                  <a:pt x="2160116" y="806226"/>
                </a:lnTo>
                <a:lnTo>
                  <a:pt x="2201068" y="823515"/>
                </a:lnTo>
                <a:lnTo>
                  <a:pt x="2235770" y="850329"/>
                </a:lnTo>
                <a:lnTo>
                  <a:pt x="2262584" y="885031"/>
                </a:lnTo>
                <a:lnTo>
                  <a:pt x="2279873" y="925983"/>
                </a:lnTo>
                <a:lnTo>
                  <a:pt x="2286000" y="971550"/>
                </a:lnTo>
                <a:lnTo>
                  <a:pt x="2286000" y="1314450"/>
                </a:lnTo>
                <a:lnTo>
                  <a:pt x="2279873" y="1360016"/>
                </a:lnTo>
                <a:lnTo>
                  <a:pt x="2262584" y="1400968"/>
                </a:lnTo>
                <a:lnTo>
                  <a:pt x="2235770" y="1435670"/>
                </a:lnTo>
                <a:lnTo>
                  <a:pt x="2201068" y="1462484"/>
                </a:lnTo>
                <a:lnTo>
                  <a:pt x="2160116" y="1479773"/>
                </a:lnTo>
                <a:lnTo>
                  <a:pt x="2114550" y="1485900"/>
                </a:lnTo>
                <a:close/>
              </a:path>
            </a:pathLst>
          </a:custGeom>
          <a:solidFill>
            <a:srgbClr val="0E61FE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5531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10823921" y="6441820"/>
            <a:ext cx="1076325" cy="1287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000"/>
              </a:lnSpc>
            </a:pPr>
            <a:endParaRPr lang="en-US" spc="-6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0" dirty="0"/>
              <a:t>Market</a:t>
            </a:r>
            <a:r>
              <a:rPr spc="-45" dirty="0"/>
              <a:t> </a:t>
            </a:r>
            <a:r>
              <a:rPr spc="-195" dirty="0"/>
              <a:t>Impact</a:t>
            </a:r>
            <a:r>
              <a:rPr spc="-45" dirty="0"/>
              <a:t> </a:t>
            </a:r>
            <a:r>
              <a:rPr spc="-240" dirty="0"/>
              <a:t>&amp;</a:t>
            </a:r>
            <a:r>
              <a:rPr spc="-45" dirty="0"/>
              <a:t> </a:t>
            </a:r>
            <a:r>
              <a:rPr spc="-135" dirty="0"/>
              <a:t>Opportunity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03945"/>
            <a:ext cx="9644380" cy="9017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30"/>
              </a:spcBef>
            </a:pP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AI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chatbots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are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revolutionizing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finance,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enabling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cost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reduction,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24/7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support,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personalized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guidance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for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millions.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institutions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implementing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customer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service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automation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through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chatbots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can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save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up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to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0" dirty="0">
                <a:solidFill>
                  <a:srgbClr val="525252"/>
                </a:solidFill>
                <a:latin typeface="IBM Plex Sans"/>
                <a:cs typeface="IBM Plex Sans"/>
              </a:rPr>
              <a:t>40%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on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customer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service</a:t>
            </a:r>
            <a:r>
              <a:rPr sz="1550" spc="2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expenses.</a:t>
            </a:r>
            <a:endParaRPr sz="1550">
              <a:latin typeface="IBM Plex Sans"/>
              <a:cs typeface="IBM Plex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5500" y="2720955"/>
            <a:ext cx="2960370" cy="101155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sz="3000" b="1" spc="-5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$1.63B</a:t>
            </a:r>
            <a:endParaRPr sz="3000">
              <a:latin typeface="IBM Plex Sans SemiBold"/>
              <a:cs typeface="IBM Plex Sans SemiBold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300" spc="-65" dirty="0">
                <a:solidFill>
                  <a:srgbClr val="525252"/>
                </a:solidFill>
                <a:latin typeface="IBM Plex Sans"/>
                <a:cs typeface="IBM Plex Sans"/>
              </a:rPr>
              <a:t>AI-</a:t>
            </a:r>
            <a:r>
              <a:rPr sz="1300" spc="-55" dirty="0">
                <a:solidFill>
                  <a:srgbClr val="525252"/>
                </a:solidFill>
                <a:latin typeface="IBM Plex Sans"/>
                <a:cs typeface="IBM Plex Sans"/>
              </a:rPr>
              <a:t>driven</a:t>
            </a:r>
            <a:r>
              <a:rPr sz="130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525252"/>
                </a:solidFill>
                <a:latin typeface="IBM Plex Sans"/>
                <a:cs typeface="IBM Plex Sans"/>
              </a:rPr>
              <a:t>personal</a:t>
            </a:r>
            <a:r>
              <a:rPr sz="130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30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525252"/>
                </a:solidFill>
                <a:latin typeface="IBM Plex Sans"/>
                <a:cs typeface="IBM Plex Sans"/>
              </a:rPr>
              <a:t>market</a:t>
            </a:r>
            <a:r>
              <a:rPr sz="130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525252"/>
                </a:solidFill>
                <a:latin typeface="IBM Plex Sans"/>
                <a:cs typeface="IBM Plex Sans"/>
              </a:rPr>
              <a:t>by</a:t>
            </a:r>
            <a:r>
              <a:rPr sz="130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20" dirty="0">
                <a:solidFill>
                  <a:srgbClr val="525252"/>
                </a:solidFill>
                <a:latin typeface="IBM Plex Sans"/>
                <a:cs typeface="IBM Plex Sans"/>
              </a:rPr>
              <a:t>2025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37087" y="2720955"/>
            <a:ext cx="2291715" cy="101155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sz="3000" b="1" spc="-3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40%</a:t>
            </a:r>
            <a:endParaRPr sz="3000">
              <a:latin typeface="IBM Plex Sans SemiBold"/>
              <a:cs typeface="IBM Plex Sans SemiBold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300" spc="-65" dirty="0">
                <a:solidFill>
                  <a:srgbClr val="525252"/>
                </a:solidFill>
                <a:latin typeface="IBM Plex Sans"/>
                <a:cs typeface="IBM Plex Sans"/>
              </a:rPr>
              <a:t>Cost</a:t>
            </a:r>
            <a:r>
              <a:rPr sz="1300" spc="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525252"/>
                </a:solidFill>
                <a:latin typeface="IBM Plex Sans"/>
                <a:cs typeface="IBM Plex Sans"/>
              </a:rPr>
              <a:t>savings</a:t>
            </a:r>
            <a:r>
              <a:rPr sz="1300" spc="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75" dirty="0">
                <a:solidFill>
                  <a:srgbClr val="525252"/>
                </a:solidFill>
                <a:latin typeface="IBM Plex Sans"/>
                <a:cs typeface="IBM Plex Sans"/>
              </a:rPr>
              <a:t>on</a:t>
            </a:r>
            <a:r>
              <a:rPr sz="1300" spc="2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525252"/>
                </a:solidFill>
                <a:latin typeface="IBM Plex Sans"/>
                <a:cs typeface="IBM Plex Sans"/>
              </a:rPr>
              <a:t>customer</a:t>
            </a:r>
            <a:r>
              <a:rPr sz="1300" spc="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525252"/>
                </a:solidFill>
                <a:latin typeface="IBM Plex Sans"/>
                <a:cs typeface="IBM Plex Sans"/>
              </a:rPr>
              <a:t>service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80139" y="2720955"/>
            <a:ext cx="1986280" cy="1011555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00"/>
              </a:spcBef>
            </a:pPr>
            <a:r>
              <a:rPr sz="3000" b="1" spc="-2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24/7</a:t>
            </a:r>
            <a:endParaRPr sz="3000">
              <a:latin typeface="IBM Plex Sans SemiBold"/>
              <a:cs typeface="IBM Plex Sans SemiBold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sz="1300" spc="-60" dirty="0">
                <a:solidFill>
                  <a:srgbClr val="525252"/>
                </a:solidFill>
                <a:latin typeface="IBM Plex Sans"/>
                <a:cs typeface="IBM Plex Sans"/>
              </a:rPr>
              <a:t>Continuous</a:t>
            </a:r>
            <a:r>
              <a:rPr sz="130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30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300" spc="-20" dirty="0">
                <a:solidFill>
                  <a:srgbClr val="525252"/>
                </a:solidFill>
                <a:latin typeface="IBM Plex Sans"/>
                <a:cs typeface="IBM Plex Sans"/>
              </a:rPr>
              <a:t>support</a:t>
            </a:r>
            <a:endParaRPr sz="1300">
              <a:latin typeface="IBM Plex Sans"/>
              <a:cs typeface="IBM Plex San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09599" y="4695825"/>
            <a:ext cx="457200" cy="457200"/>
            <a:chOff x="609599" y="4695825"/>
            <a:chExt cx="457200" cy="457200"/>
          </a:xfrm>
        </p:grpSpPr>
        <p:sp>
          <p:nvSpPr>
            <p:cNvPr id="8" name="object 8"/>
            <p:cNvSpPr/>
            <p:nvPr/>
          </p:nvSpPr>
          <p:spPr>
            <a:xfrm>
              <a:off x="609599" y="46958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6732" y="4848224"/>
              <a:ext cx="142934" cy="152161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09599" y="5305424"/>
            <a:ext cx="457200" cy="457200"/>
            <a:chOff x="609599" y="5305424"/>
            <a:chExt cx="457200" cy="457200"/>
          </a:xfrm>
        </p:grpSpPr>
        <p:sp>
          <p:nvSpPr>
            <p:cNvPr id="11" name="object 11"/>
            <p:cNvSpPr/>
            <p:nvPr/>
          </p:nvSpPr>
          <p:spPr>
            <a:xfrm>
              <a:off x="609599" y="53054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2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5476874"/>
              <a:ext cx="190499" cy="11587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09599" y="5915025"/>
            <a:ext cx="457200" cy="457200"/>
            <a:chOff x="609599" y="5915025"/>
            <a:chExt cx="457200" cy="457200"/>
          </a:xfrm>
        </p:grpSpPr>
        <p:sp>
          <p:nvSpPr>
            <p:cNvPr id="14" name="object 14"/>
            <p:cNvSpPr/>
            <p:nvPr/>
          </p:nvSpPr>
          <p:spPr>
            <a:xfrm>
              <a:off x="609599" y="5915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8"/>
                  </a:lnTo>
                  <a:lnTo>
                    <a:pt x="30522" y="342962"/>
                  </a:lnTo>
                  <a:lnTo>
                    <a:pt x="12016" y="302122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7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59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3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6076949"/>
              <a:ext cx="152399" cy="13334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09599" y="6524625"/>
            <a:ext cx="457200" cy="457200"/>
            <a:chOff x="609599" y="6524625"/>
            <a:chExt cx="457200" cy="457200"/>
          </a:xfrm>
        </p:grpSpPr>
        <p:sp>
          <p:nvSpPr>
            <p:cNvPr id="17" name="object 17"/>
            <p:cNvSpPr/>
            <p:nvPr/>
          </p:nvSpPr>
          <p:spPr>
            <a:xfrm>
              <a:off x="609599" y="65246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8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7"/>
                  </a:lnTo>
                  <a:lnTo>
                    <a:pt x="20266" y="134200"/>
                  </a:lnTo>
                  <a:lnTo>
                    <a:pt x="42685" y="95371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1524" y="6686549"/>
              <a:ext cx="133349" cy="1333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4178108"/>
            <a:ext cx="3577590" cy="2682240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spc="-9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Expected</a:t>
            </a:r>
            <a:r>
              <a:rPr sz="1650" b="1" spc="-4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outcomes:</a:t>
            </a:r>
            <a:endParaRPr sz="1650">
              <a:latin typeface="IBM Plex Sans SemiBold"/>
              <a:cs typeface="IBM Plex Sans SemiBold"/>
            </a:endParaRPr>
          </a:p>
          <a:p>
            <a:pPr marL="621665" marR="5080">
              <a:lnSpc>
                <a:spcPts val="4800"/>
              </a:lnSpc>
              <a:spcBef>
                <a:spcPts val="405"/>
              </a:spcBef>
            </a:pP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Improved</a:t>
            </a:r>
            <a:r>
              <a:rPr sz="1450" b="0" spc="-2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65" dirty="0">
                <a:solidFill>
                  <a:srgbClr val="383838"/>
                </a:solidFill>
                <a:latin typeface="IBM Plex Sans Medium"/>
                <a:cs typeface="IBM Plex Sans Medium"/>
              </a:rPr>
              <a:t>financial</a:t>
            </a:r>
            <a:r>
              <a:rPr sz="1450" b="0" spc="-2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resilience</a:t>
            </a:r>
            <a:r>
              <a:rPr sz="1450" b="0" spc="-2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for</a:t>
            </a:r>
            <a:r>
              <a:rPr sz="1450" b="0" spc="-20" dirty="0">
                <a:solidFill>
                  <a:srgbClr val="383838"/>
                </a:solidFill>
                <a:latin typeface="IBM Plex Sans Medium"/>
                <a:cs typeface="IBM Plex Sans Medium"/>
              </a:rPr>
              <a:t> users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Increased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65" dirty="0">
                <a:solidFill>
                  <a:srgbClr val="383838"/>
                </a:solidFill>
                <a:latin typeface="IBM Plex Sans Medium"/>
                <a:cs typeface="IBM Plex Sans Medium"/>
              </a:rPr>
              <a:t>financial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inclusion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Organizational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cost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savings</a:t>
            </a:r>
            <a:endParaRPr sz="1450">
              <a:latin typeface="IBM Plex Sans Medium"/>
              <a:cs typeface="IBM Plex Sans Medium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300">
              <a:latin typeface="IBM Plex Sans Medium"/>
              <a:cs typeface="IBM Plex Sans Medium"/>
            </a:endParaRPr>
          </a:p>
          <a:p>
            <a:pPr marL="621665">
              <a:lnSpc>
                <a:spcPct val="100000"/>
              </a:lnSpc>
            </a:pP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Scalable</a:t>
            </a:r>
            <a:r>
              <a:rPr sz="1450" b="0" spc="-3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65" dirty="0">
                <a:solidFill>
                  <a:srgbClr val="383838"/>
                </a:solidFill>
                <a:latin typeface="IBM Plex Sans Medium"/>
                <a:cs typeface="IBM Plex Sans Medium"/>
              </a:rPr>
              <a:t>digital</a:t>
            </a:r>
            <a:r>
              <a:rPr sz="1450" b="0" spc="-2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65" dirty="0">
                <a:solidFill>
                  <a:srgbClr val="383838"/>
                </a:solidFill>
                <a:latin typeface="IBM Plex Sans Medium"/>
                <a:cs typeface="IBM Plex Sans Medium"/>
              </a:rPr>
              <a:t>financial</a:t>
            </a:r>
            <a:r>
              <a:rPr sz="1450" b="0" spc="-3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advice</a:t>
            </a:r>
            <a:endParaRPr sz="1450">
              <a:latin typeface="IBM Plex Sans Medium"/>
              <a:cs typeface="IBM Plex Sans Medium"/>
            </a:endParaRP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4749" y="695324"/>
            <a:ext cx="190499" cy="15239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362" y="2247899"/>
            <a:ext cx="191303" cy="152399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53799" y="3800475"/>
            <a:ext cx="152399" cy="13334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44274" y="5343524"/>
            <a:ext cx="173027" cy="1523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44274" y="6896100"/>
            <a:ext cx="171449" cy="152399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0" y="6837428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0823921" y="7337170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 dirty="0"/>
              <a:t>Challenges</a:t>
            </a:r>
            <a:r>
              <a:rPr spc="-15" dirty="0"/>
              <a:t> </a:t>
            </a:r>
            <a:r>
              <a:rPr spc="-240" dirty="0"/>
              <a:t>&amp;</a:t>
            </a:r>
            <a:r>
              <a:rPr spc="-15" dirty="0"/>
              <a:t> </a:t>
            </a:r>
            <a:r>
              <a:rPr spc="-165" dirty="0"/>
              <a:t>Mitigation</a:t>
            </a:r>
            <a:r>
              <a:rPr spc="-15" dirty="0"/>
              <a:t> </a:t>
            </a:r>
            <a:r>
              <a:rPr spc="-130" dirty="0"/>
              <a:t>Strategies</a:t>
            </a:r>
          </a:p>
        </p:txBody>
      </p:sp>
      <p:sp>
        <p:nvSpPr>
          <p:cNvPr id="3" name="object 3"/>
          <p:cNvSpPr/>
          <p:nvPr/>
        </p:nvSpPr>
        <p:spPr>
          <a:xfrm>
            <a:off x="609599" y="3171824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396239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4743449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5534024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1979" y="3209924"/>
            <a:ext cx="157172" cy="1673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7725" y="3991004"/>
            <a:ext cx="209401" cy="1675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4802519"/>
            <a:ext cx="209401" cy="1256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168" y="5562629"/>
            <a:ext cx="210153" cy="16752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6899" y="1503945"/>
            <a:ext cx="8547100" cy="4653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95" dirty="0">
                <a:solidFill>
                  <a:srgbClr val="525252"/>
                </a:solidFill>
                <a:latin typeface="IBM Plex Sans"/>
                <a:cs typeface="IBM Plex Sans"/>
              </a:rPr>
              <a:t>Key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risks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response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strategies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for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ensuring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secure,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accurate,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compliant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operation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of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the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Personal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550" spc="3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Chatbot</a:t>
            </a:r>
            <a:endParaRPr sz="15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</a:pPr>
            <a:endParaRPr sz="14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0E61FE"/>
                </a:solidFill>
                <a:latin typeface="IBM Plex Sans SemiBold"/>
                <a:cs typeface="IBM Plex Sans SemiBold"/>
              </a:rPr>
              <a:t>Key</a:t>
            </a:r>
            <a:r>
              <a:rPr sz="1650" b="1" spc="-2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8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risks</a:t>
            </a:r>
            <a:r>
              <a:rPr sz="1650" b="1" spc="-2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2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&amp;</a:t>
            </a:r>
            <a:r>
              <a:rPr sz="1650" b="1" spc="-2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responses:</a:t>
            </a:r>
            <a:endParaRPr sz="1650">
              <a:latin typeface="IBM Plex Sans SemiBold"/>
              <a:cs typeface="IBM Plex Sans Semi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IBM Plex Sans SemiBold"/>
              <a:cs typeface="IBM Plex Sans SemiBold"/>
            </a:endParaRPr>
          </a:p>
          <a:p>
            <a:pPr marL="583565">
              <a:lnSpc>
                <a:spcPct val="100000"/>
              </a:lnSpc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Data</a:t>
            </a:r>
            <a:r>
              <a:rPr sz="1450" b="1" spc="-3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security</a:t>
            </a:r>
            <a:endParaRPr sz="1450">
              <a:latin typeface="IBM Plex Sans SemiBold"/>
              <a:cs typeface="IBM Plex Sans SemiBold"/>
            </a:endParaRPr>
          </a:p>
          <a:p>
            <a:pPr marL="583565" marR="1217295">
              <a:lnSpc>
                <a:spcPct val="108700"/>
              </a:lnSpc>
              <a:spcBef>
                <a:spcPts val="165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Implementation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of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end-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to-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end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encryption,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compliance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protection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regulations,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regular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security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audits,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zero-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trust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access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protocols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sensitive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information.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AI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hallucinations</a:t>
            </a:r>
            <a:endParaRPr sz="1450">
              <a:latin typeface="IBM Plex Sans SemiBold"/>
              <a:cs typeface="IBM Plex Sans SemiBold"/>
            </a:endParaRPr>
          </a:p>
          <a:p>
            <a:pPr marL="583565" marR="1479550">
              <a:lnSpc>
                <a:spcPct val="108700"/>
              </a:lnSpc>
              <a:spcBef>
                <a:spcPts val="90"/>
              </a:spcBef>
            </a:pPr>
            <a:r>
              <a:rPr sz="1150" spc="-75" dirty="0">
                <a:solidFill>
                  <a:srgbClr val="4A5462"/>
                </a:solidFill>
                <a:latin typeface="IBM Plex Sans"/>
                <a:cs typeface="IBM Plex Sans"/>
              </a:rPr>
              <a:t>Human-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in-the-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loop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verification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IBM Plex Sans"/>
                <a:cs typeface="IBM Plex Sans"/>
              </a:rPr>
              <a:t>critical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advice,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continuous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model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retraining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domain-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specific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data,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built-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uncertainty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indicators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IBM Plex Sans"/>
                <a:cs typeface="IBM Plex Sans"/>
              </a:rPr>
              <a:t>when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confidence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IBM Plex Sans"/>
                <a:cs typeface="IBM Plex Sans"/>
              </a:rPr>
              <a:t>is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low.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User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trust</a:t>
            </a:r>
            <a:endParaRPr sz="1450">
              <a:latin typeface="IBM Plex Sans SemiBold"/>
              <a:cs typeface="IBM Plex Sans SemiBold"/>
            </a:endParaRPr>
          </a:p>
          <a:p>
            <a:pPr marL="583565" marR="1424305">
              <a:lnSpc>
                <a:spcPct val="108700"/>
              </a:lnSpc>
              <a:spcBef>
                <a:spcPts val="165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Transparent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communication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about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limitations,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clear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documentation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of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usage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policies,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robust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escalation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paths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IBM Plex Sans"/>
                <a:cs typeface="IBM Plex Sans"/>
              </a:rPr>
              <a:t>human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experts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IBM Plex Sans"/>
                <a:cs typeface="IBM Plex Sans"/>
              </a:rPr>
              <a:t>when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needed.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Regulatory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changes</a:t>
            </a:r>
            <a:endParaRPr sz="1450">
              <a:latin typeface="IBM Plex Sans SemiBold"/>
              <a:cs typeface="IBM Plex Sans SemiBold"/>
            </a:endParaRPr>
          </a:p>
          <a:p>
            <a:pPr marL="583565" marR="1254125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Continuous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monitoring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of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regulations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governance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frameworks,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rapid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adaptation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and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regular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compliance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updates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ensure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ongoing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adherence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evolving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standards.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619874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78300"/>
            <a:ext cx="440372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70" dirty="0"/>
              <a:t>Conclusion</a:t>
            </a:r>
            <a:r>
              <a:rPr spc="-50" dirty="0"/>
              <a:t> </a:t>
            </a:r>
            <a:r>
              <a:rPr spc="-240" dirty="0"/>
              <a:t>&amp;</a:t>
            </a:r>
            <a:r>
              <a:rPr spc="-45" dirty="0"/>
              <a:t> </a:t>
            </a:r>
            <a:r>
              <a:rPr spc="-200" dirty="0"/>
              <a:t>Next</a:t>
            </a:r>
            <a:r>
              <a:rPr spc="-45" dirty="0"/>
              <a:t> </a:t>
            </a:r>
            <a:r>
              <a:rPr spc="-120" dirty="0"/>
              <a:t>Steps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467099"/>
            <a:ext cx="457200" cy="457200"/>
            <a:chOff x="609599" y="3467099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609599" y="34670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49" y="3629024"/>
              <a:ext cx="190499" cy="1333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9599" y="4076700"/>
            <a:ext cx="457200" cy="457200"/>
            <a:chOff x="609599" y="4076700"/>
            <a:chExt cx="457200" cy="457200"/>
          </a:xfrm>
        </p:grpSpPr>
        <p:sp>
          <p:nvSpPr>
            <p:cNvPr id="7" name="object 7"/>
            <p:cNvSpPr/>
            <p:nvPr/>
          </p:nvSpPr>
          <p:spPr>
            <a:xfrm>
              <a:off x="609599" y="40767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533" y="4229099"/>
              <a:ext cx="191303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body" idx="1"/>
          </p:nvPr>
        </p:nvSpPr>
        <p:spPr>
          <a:xfrm>
            <a:off x="596899" y="1503945"/>
            <a:ext cx="8109584" cy="409112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30"/>
              </a:spcBef>
            </a:pPr>
            <a:r>
              <a:rPr spc="-80" dirty="0"/>
              <a:t>The</a:t>
            </a:r>
            <a:r>
              <a:rPr spc="-5" dirty="0"/>
              <a:t> </a:t>
            </a:r>
            <a:r>
              <a:rPr spc="-70" dirty="0"/>
              <a:t>Personal</a:t>
            </a:r>
            <a:r>
              <a:rPr spc="-5" dirty="0"/>
              <a:t> </a:t>
            </a:r>
            <a:r>
              <a:rPr spc="-75" dirty="0"/>
              <a:t>Finance</a:t>
            </a:r>
            <a:r>
              <a:rPr spc="-5" dirty="0"/>
              <a:t> </a:t>
            </a:r>
            <a:r>
              <a:rPr spc="-75" dirty="0"/>
              <a:t>Chatbot</a:t>
            </a:r>
            <a:r>
              <a:rPr spc="-5" dirty="0"/>
              <a:t> </a:t>
            </a:r>
            <a:r>
              <a:rPr spc="-60" dirty="0"/>
              <a:t>project</a:t>
            </a:r>
            <a:r>
              <a:rPr spc="-5" dirty="0"/>
              <a:t> </a:t>
            </a:r>
            <a:r>
              <a:rPr spc="-60" dirty="0"/>
              <a:t>positions</a:t>
            </a:r>
            <a:r>
              <a:rPr spc="-5" dirty="0"/>
              <a:t> </a:t>
            </a:r>
            <a:r>
              <a:rPr spc="-65" dirty="0"/>
              <a:t>organizations</a:t>
            </a:r>
            <a:r>
              <a:rPr spc="-5" dirty="0"/>
              <a:t> </a:t>
            </a:r>
            <a:r>
              <a:rPr spc="-70" dirty="0"/>
              <a:t>and</a:t>
            </a:r>
            <a:r>
              <a:rPr spc="-5" dirty="0"/>
              <a:t> </a:t>
            </a:r>
            <a:r>
              <a:rPr spc="-70" dirty="0"/>
              <a:t>users</a:t>
            </a:r>
            <a:r>
              <a:rPr spc="-5" dirty="0"/>
              <a:t> </a:t>
            </a:r>
            <a:r>
              <a:rPr spc="-70" dirty="0"/>
              <a:t>for</a:t>
            </a:r>
            <a:r>
              <a:rPr spc="-5" dirty="0"/>
              <a:t> </a:t>
            </a:r>
            <a:r>
              <a:rPr spc="-65" dirty="0"/>
              <a:t>the</a:t>
            </a:r>
            <a:r>
              <a:rPr spc="-5" dirty="0"/>
              <a:t> </a:t>
            </a:r>
            <a:r>
              <a:rPr spc="-70" dirty="0"/>
              <a:t>future</a:t>
            </a:r>
            <a:r>
              <a:rPr spc="-5" dirty="0"/>
              <a:t> </a:t>
            </a:r>
            <a:r>
              <a:rPr spc="-65" dirty="0"/>
              <a:t>of</a:t>
            </a:r>
            <a:r>
              <a:rPr dirty="0"/>
              <a:t> </a:t>
            </a:r>
            <a:r>
              <a:rPr spc="-10" dirty="0"/>
              <a:t>intelligent, </a:t>
            </a:r>
            <a:r>
              <a:rPr spc="-70" dirty="0"/>
              <a:t>accessible</a:t>
            </a:r>
            <a:r>
              <a:rPr spc="5" dirty="0"/>
              <a:t> </a:t>
            </a:r>
            <a:r>
              <a:rPr spc="-65" dirty="0"/>
              <a:t>finance.</a:t>
            </a:r>
            <a:r>
              <a:rPr spc="5" dirty="0"/>
              <a:t> </a:t>
            </a:r>
            <a:r>
              <a:rPr spc="-80" dirty="0"/>
              <a:t>By</a:t>
            </a:r>
            <a:r>
              <a:rPr spc="5" dirty="0"/>
              <a:t> </a:t>
            </a:r>
            <a:r>
              <a:rPr spc="-65" dirty="0"/>
              <a:t>leveraging</a:t>
            </a:r>
            <a:r>
              <a:rPr spc="5" dirty="0"/>
              <a:t> </a:t>
            </a:r>
            <a:r>
              <a:rPr spc="-70" dirty="0"/>
              <a:t>IBM's</a:t>
            </a:r>
            <a:r>
              <a:rPr spc="5" dirty="0"/>
              <a:t> </a:t>
            </a:r>
            <a:r>
              <a:rPr spc="-80" dirty="0"/>
              <a:t>Watson</a:t>
            </a:r>
            <a:r>
              <a:rPr spc="5" dirty="0"/>
              <a:t> </a:t>
            </a:r>
            <a:r>
              <a:rPr spc="-70" dirty="0"/>
              <a:t>and</a:t>
            </a:r>
            <a:r>
              <a:rPr spc="5" dirty="0"/>
              <a:t> </a:t>
            </a:r>
            <a:r>
              <a:rPr spc="-75" dirty="0"/>
              <a:t>Granite</a:t>
            </a:r>
            <a:r>
              <a:rPr spc="10" dirty="0"/>
              <a:t> </a:t>
            </a:r>
            <a:r>
              <a:rPr spc="-75" dirty="0"/>
              <a:t>models,</a:t>
            </a:r>
            <a:r>
              <a:rPr spc="5" dirty="0"/>
              <a:t> </a:t>
            </a:r>
            <a:r>
              <a:rPr spc="-80" dirty="0"/>
              <a:t>we're</a:t>
            </a:r>
            <a:r>
              <a:rPr spc="5" dirty="0"/>
              <a:t> </a:t>
            </a:r>
            <a:r>
              <a:rPr spc="-70" dirty="0"/>
              <a:t>creating</a:t>
            </a:r>
            <a:r>
              <a:rPr spc="5" dirty="0"/>
              <a:t> </a:t>
            </a:r>
            <a:r>
              <a:rPr spc="-70" dirty="0"/>
              <a:t>a</a:t>
            </a:r>
            <a:r>
              <a:rPr spc="5" dirty="0"/>
              <a:t> </a:t>
            </a:r>
            <a:r>
              <a:rPr spc="-60" dirty="0"/>
              <a:t>solution</a:t>
            </a:r>
            <a:r>
              <a:rPr spc="5" dirty="0"/>
              <a:t> </a:t>
            </a:r>
            <a:r>
              <a:rPr spc="-20" dirty="0"/>
              <a:t>that </a:t>
            </a:r>
            <a:r>
              <a:rPr spc="-70" dirty="0"/>
              <a:t>democratizes</a:t>
            </a:r>
            <a:r>
              <a:rPr spc="10" dirty="0"/>
              <a:t> </a:t>
            </a:r>
            <a:r>
              <a:rPr spc="-60" dirty="0"/>
              <a:t>financial</a:t>
            </a:r>
            <a:r>
              <a:rPr spc="10" dirty="0"/>
              <a:t> </a:t>
            </a:r>
            <a:r>
              <a:rPr spc="-75" dirty="0"/>
              <a:t>guidance</a:t>
            </a:r>
            <a:r>
              <a:rPr spc="15" dirty="0"/>
              <a:t> </a:t>
            </a:r>
            <a:r>
              <a:rPr spc="-70" dirty="0"/>
              <a:t>while</a:t>
            </a:r>
            <a:r>
              <a:rPr spc="10" dirty="0"/>
              <a:t> </a:t>
            </a:r>
            <a:r>
              <a:rPr spc="-70" dirty="0"/>
              <a:t>adapting</a:t>
            </a:r>
            <a:r>
              <a:rPr spc="10" dirty="0"/>
              <a:t> </a:t>
            </a:r>
            <a:r>
              <a:rPr spc="-65" dirty="0"/>
              <a:t>to</a:t>
            </a:r>
            <a:r>
              <a:rPr spc="15" dirty="0"/>
              <a:t> </a:t>
            </a:r>
            <a:r>
              <a:rPr spc="-70" dirty="0"/>
              <a:t>diverse</a:t>
            </a:r>
            <a:r>
              <a:rPr spc="10" dirty="0"/>
              <a:t> </a:t>
            </a:r>
            <a:r>
              <a:rPr spc="-70" dirty="0"/>
              <a:t>user</a:t>
            </a:r>
            <a:r>
              <a:rPr spc="15" dirty="0"/>
              <a:t> </a:t>
            </a:r>
            <a:r>
              <a:rPr spc="-10" dirty="0"/>
              <a:t>needs.</a:t>
            </a:r>
          </a:p>
          <a:p>
            <a:pPr>
              <a:lnSpc>
                <a:spcPct val="100000"/>
              </a:lnSpc>
            </a:pPr>
            <a:endParaRPr sz="1450"/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450"/>
          </a:p>
          <a:p>
            <a:pPr marL="12700">
              <a:lnSpc>
                <a:spcPct val="100000"/>
              </a:lnSpc>
            </a:pPr>
            <a:r>
              <a:rPr b="1" spc="-2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Next</a:t>
            </a:r>
            <a:r>
              <a:rPr b="1" spc="-6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steps:</a:t>
            </a:r>
          </a:p>
          <a:p>
            <a:pPr marL="621665" marR="3843020">
              <a:lnSpc>
                <a:spcPts val="4800"/>
              </a:lnSpc>
              <a:spcBef>
                <a:spcPts val="225"/>
              </a:spcBef>
            </a:pP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Prototype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demonstration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with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95" dirty="0">
                <a:solidFill>
                  <a:srgbClr val="383838"/>
                </a:solidFill>
                <a:latin typeface="IBM Plex Sans Medium"/>
                <a:cs typeface="IBM Plex Sans Medium"/>
              </a:rPr>
              <a:t>key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50" dirty="0">
                <a:solidFill>
                  <a:srgbClr val="383838"/>
                </a:solidFill>
                <a:latin typeface="IBM Plex Sans Medium"/>
                <a:cs typeface="IBM Plex Sans Medium"/>
              </a:rPr>
              <a:t>stakeholders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Collect</a:t>
            </a:r>
            <a:r>
              <a:rPr sz="1450" b="0" spc="-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5" dirty="0">
                <a:solidFill>
                  <a:srgbClr val="383838"/>
                </a:solidFill>
                <a:latin typeface="IBM Plex Sans Medium"/>
                <a:cs typeface="IBM Plex Sans Medium"/>
              </a:rPr>
              <a:t>comprehensive</a:t>
            </a:r>
            <a:r>
              <a:rPr sz="1450" b="0" spc="-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stakeholder</a:t>
            </a:r>
            <a:r>
              <a:rPr sz="1450" b="0" spc="-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feedback </a:t>
            </a:r>
            <a:r>
              <a:rPr sz="1450" b="0" spc="-85" dirty="0">
                <a:solidFill>
                  <a:srgbClr val="383838"/>
                </a:solidFill>
                <a:latin typeface="IBM Plex Sans Medium"/>
                <a:cs typeface="IBM Plex Sans Medium"/>
              </a:rPr>
              <a:t>Expand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pilot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to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diverse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user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lang="en-US" sz="145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demographics</a:t>
            </a:r>
            <a:endParaRPr lang="en-US" sz="1450" dirty="0">
              <a:solidFill>
                <a:srgbClr val="383838"/>
              </a:solidFill>
              <a:latin typeface="IBM Plex Sans Medium"/>
              <a:cs typeface="IBM Plex Sans Medium"/>
            </a:endParaRPr>
          </a:p>
          <a:p>
            <a:pPr marL="621665" marR="3843020">
              <a:lnSpc>
                <a:spcPts val="4800"/>
              </a:lnSpc>
              <a:spcBef>
                <a:spcPts val="225"/>
              </a:spcBef>
            </a:pPr>
            <a:endParaRPr lang="en-US" sz="1450" spc="-10" dirty="0">
              <a:solidFill>
                <a:srgbClr val="383838"/>
              </a:solidFill>
              <a:latin typeface="IBM Plex Sans Medium"/>
              <a:cs typeface="IBM Plex Sans Medi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09599" y="5153143"/>
            <a:ext cx="7315200" cy="1295400"/>
            <a:chOff x="609599" y="5791199"/>
            <a:chExt cx="7315200" cy="1295400"/>
          </a:xfrm>
        </p:grpSpPr>
        <p:sp>
          <p:nvSpPr>
            <p:cNvPr id="14" name="object 14"/>
            <p:cNvSpPr/>
            <p:nvPr/>
          </p:nvSpPr>
          <p:spPr>
            <a:xfrm>
              <a:off x="628649" y="5791199"/>
              <a:ext cx="7296150" cy="1295400"/>
            </a:xfrm>
            <a:custGeom>
              <a:avLst/>
              <a:gdLst/>
              <a:ahLst/>
              <a:cxnLst/>
              <a:rect l="l" t="t" r="r" b="b"/>
              <a:pathLst>
                <a:path w="7296150" h="1295400">
                  <a:moveTo>
                    <a:pt x="7224952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7224952" y="0"/>
                  </a:lnTo>
                  <a:lnTo>
                    <a:pt x="7229907" y="487"/>
                  </a:lnTo>
                  <a:lnTo>
                    <a:pt x="7266443" y="15620"/>
                  </a:lnTo>
                  <a:lnTo>
                    <a:pt x="7292262" y="51661"/>
                  </a:lnTo>
                  <a:lnTo>
                    <a:pt x="7296148" y="71196"/>
                  </a:lnTo>
                  <a:lnTo>
                    <a:pt x="7296148" y="1224203"/>
                  </a:lnTo>
                  <a:lnTo>
                    <a:pt x="7280526" y="1265693"/>
                  </a:lnTo>
                  <a:lnTo>
                    <a:pt x="7244486" y="1291513"/>
                  </a:lnTo>
                  <a:lnTo>
                    <a:pt x="7224952" y="1295399"/>
                  </a:lnTo>
                  <a:close/>
                </a:path>
              </a:pathLst>
            </a:custGeom>
            <a:solidFill>
              <a:srgbClr val="0E61F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09599" y="5791199"/>
              <a:ext cx="38100" cy="1295400"/>
            </a:xfrm>
            <a:custGeom>
              <a:avLst/>
              <a:gdLst/>
              <a:ahLst/>
              <a:cxnLst/>
              <a:rect l="l" t="t" r="r" b="b"/>
              <a:pathLst>
                <a:path w="38100" h="1295400">
                  <a:moveTo>
                    <a:pt x="38099" y="1295399"/>
                  </a:moveTo>
                  <a:lnTo>
                    <a:pt x="0" y="1295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29539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37654" y="5357123"/>
            <a:ext cx="6811645" cy="1092200"/>
          </a:xfrm>
          <a:prstGeom prst="rect">
            <a:avLst/>
          </a:prstGeom>
        </p:spPr>
        <p:txBody>
          <a:bodyPr vert="horz" wrap="square" lIns="0" tIns="118745" rIns="0" bIns="0" rtlCol="0" anchor="t">
            <a:spAutoFit/>
          </a:bodyPr>
          <a:lstStyle/>
          <a:p>
            <a:pPr marL="12700" algn="just">
              <a:spcBef>
                <a:spcPts val="935"/>
              </a:spcBef>
            </a:pPr>
            <a:r>
              <a:rPr sz="130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Key</a:t>
            </a:r>
            <a:r>
              <a:rPr sz="130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30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Takeaway</a:t>
            </a:r>
            <a:endParaRPr sz="1300">
              <a:latin typeface="IBM Plex Sans SemiBold"/>
              <a:cs typeface="IBM Plex Sans SemiBold"/>
            </a:endParaRPr>
          </a:p>
          <a:p>
            <a:pPr marL="12700" marR="5080" algn="just">
              <a:lnSpc>
                <a:spcPct val="115399"/>
              </a:lnSpc>
              <a:spcBef>
                <a:spcPts val="600"/>
              </a:spcBef>
            </a:pPr>
            <a:r>
              <a:rPr sz="1300" spc="-95" dirty="0">
                <a:solidFill>
                  <a:srgbClr val="383838"/>
                </a:solidFill>
                <a:latin typeface="IBM Plex Sans"/>
                <a:cs typeface="IBM Plex Sans"/>
              </a:rPr>
              <a:t>By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combining</a:t>
            </a:r>
            <a:r>
              <a:rPr sz="130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IBM's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cutting-</a:t>
            </a:r>
            <a:r>
              <a:rPr sz="1300" spc="-75" dirty="0">
                <a:solidFill>
                  <a:srgbClr val="383838"/>
                </a:solidFill>
                <a:latin typeface="IBM Plex Sans"/>
                <a:cs typeface="IBM Plex Sans"/>
              </a:rPr>
              <a:t>edge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AI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technologies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with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tailored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financial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guidance,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14" dirty="0">
                <a:solidFill>
                  <a:srgbClr val="383838"/>
                </a:solidFill>
                <a:latin typeface="IBM Plex Sans"/>
                <a:cs typeface="IBM Plex Sans"/>
              </a:rPr>
              <a:t>we</a:t>
            </a:r>
            <a:r>
              <a:rPr sz="1300" spc="3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383838"/>
                </a:solidFill>
                <a:latin typeface="IBM Plex Sans"/>
                <a:cs typeface="IBM Plex Sans"/>
              </a:rPr>
              <a:t>can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empower </a:t>
            </a:r>
            <a:r>
              <a:rPr lang="en-US"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individuals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across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demographics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to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85" dirty="0">
                <a:solidFill>
                  <a:srgbClr val="383838"/>
                </a:solidFill>
                <a:latin typeface="IBM Plex Sans"/>
                <a:cs typeface="IBM Plex Sans"/>
              </a:rPr>
              <a:t>make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better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financial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decisions,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increasing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financial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literacy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25" dirty="0">
                <a:solidFill>
                  <a:srgbClr val="383838"/>
                </a:solidFill>
                <a:latin typeface="IBM Plex Sans"/>
                <a:cs typeface="IBM Plex Sans"/>
              </a:rPr>
              <a:t>and </a:t>
            </a:r>
            <a:r>
              <a:rPr lang="en-US"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well-being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at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scale.</a:t>
            </a:r>
            <a:endParaRPr sz="1300">
              <a:latin typeface="IBM Plex Sans"/>
              <a:cs typeface="IBM Plex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20499" y="7962900"/>
            <a:ext cx="190499" cy="152399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0" y="6544510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823921" y="8508745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54870-A5E3-2999-87BD-339B2F9F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A06F6-27E6-8838-2673-2D9F0655D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899" y="1503945"/>
            <a:ext cx="10263260" cy="982320"/>
          </a:xfrm>
        </p:spPr>
        <p:txBody>
          <a:bodyPr wrap="square" lIns="0" tIns="0" rIns="0" bIns="0" anchor="t">
            <a:spAutoFit/>
          </a:bodyPr>
          <a:lstStyle/>
          <a:p>
            <a:pPr algn="ctr">
              <a:spcBef>
                <a:spcPts val="90"/>
              </a:spcBef>
            </a:pPr>
            <a:r>
              <a:rPr lang="en-US" sz="2700" b="1">
                <a:solidFill>
                  <a:srgbClr val="0E61FE"/>
                </a:solidFill>
                <a:latin typeface="IBM Plex Sans SemiBold"/>
              </a:rPr>
              <a:t>Thank you!</a:t>
            </a:r>
            <a:endParaRPr lang="en-US" sz="2700">
              <a:solidFill>
                <a:srgbClr val="000000"/>
              </a:solidFill>
              <a:latin typeface="IBM Plex Sans SemiBold"/>
            </a:endParaRPr>
          </a:p>
          <a:p>
            <a:pPr algn="ctr">
              <a:spcBef>
                <a:spcPts val="1019"/>
              </a:spcBef>
            </a:pPr>
            <a:r>
              <a:rPr lang="en-US" sz="1300" dirty="0">
                <a:solidFill>
                  <a:srgbClr val="383838"/>
                </a:solidFill>
              </a:rPr>
              <a:t>Questions? Contact the team at [</a:t>
            </a:r>
            <a:r>
              <a:rPr lang="en-US" sz="1300" dirty="0">
                <a:solidFill>
                  <a:srgbClr val="000000"/>
                </a:solidFill>
                <a:hlinkClick r:id="rId2"/>
              </a:rPr>
              <a:t>contact@email.com</a:t>
            </a:r>
            <a:r>
              <a:rPr lang="en-US" sz="1300" dirty="0">
                <a:solidFill>
                  <a:srgbClr val="383838"/>
                </a:solidFill>
              </a:rPr>
              <a:t>]</a:t>
            </a:r>
            <a:endParaRPr lang="en-US" sz="1300" dirty="0">
              <a:solidFill>
                <a:srgbClr val="0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91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65" dirty="0"/>
              <a:t>Project</a:t>
            </a:r>
            <a:r>
              <a:rPr spc="-40" dirty="0"/>
              <a:t> </a:t>
            </a:r>
            <a:r>
              <a:rPr spc="-160" dirty="0"/>
              <a:t>Overview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09599" y="3171824"/>
            <a:ext cx="457200" cy="457200"/>
            <a:chOff x="609599" y="3171824"/>
            <a:chExt cx="457200" cy="457200"/>
          </a:xfrm>
        </p:grpSpPr>
        <p:sp>
          <p:nvSpPr>
            <p:cNvPr id="4" name="object 4"/>
            <p:cNvSpPr/>
            <p:nvPr/>
          </p:nvSpPr>
          <p:spPr>
            <a:xfrm>
              <a:off x="609599" y="31718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30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4"/>
                  </a:lnTo>
                  <a:lnTo>
                    <a:pt x="265854" y="454268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9" y="3333749"/>
              <a:ext cx="152399" cy="13334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609599" y="3781425"/>
            <a:ext cx="457200" cy="457200"/>
            <a:chOff x="609599" y="3781425"/>
            <a:chExt cx="457200" cy="457200"/>
          </a:xfrm>
        </p:grpSpPr>
        <p:sp>
          <p:nvSpPr>
            <p:cNvPr id="7" name="object 7"/>
            <p:cNvSpPr/>
            <p:nvPr/>
          </p:nvSpPr>
          <p:spPr>
            <a:xfrm>
              <a:off x="609599" y="37814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3933824"/>
              <a:ext cx="19049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96899" y="1503945"/>
            <a:ext cx="9881235" cy="362663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Introducing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the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Personal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Chatbot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project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aimed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at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empowering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individuals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with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tailored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guidance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using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IBM's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advanced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AI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services.</a:t>
            </a:r>
            <a:endParaRPr sz="15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</a:pPr>
            <a:endParaRPr sz="14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0E61FE"/>
                </a:solidFill>
                <a:latin typeface="IBM Plex Sans SemiBold"/>
                <a:cs typeface="IBM Plex Sans SemiBold"/>
              </a:rPr>
              <a:t>Key</a:t>
            </a:r>
            <a:r>
              <a:rPr sz="1650" b="1" spc="-2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goals:</a:t>
            </a:r>
            <a:endParaRPr sz="1650">
              <a:latin typeface="IBM Plex Sans SemiBold"/>
              <a:cs typeface="IBM Plex Sans SemiBold"/>
            </a:endParaRPr>
          </a:p>
          <a:p>
            <a:pPr marL="621665" marR="4479290">
              <a:lnSpc>
                <a:spcPts val="4800"/>
              </a:lnSpc>
              <a:spcBef>
                <a:spcPts val="405"/>
              </a:spcBef>
            </a:pP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Provide</a:t>
            </a:r>
            <a:r>
              <a:rPr sz="1450" b="0" spc="-1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5" dirty="0">
                <a:solidFill>
                  <a:srgbClr val="383838"/>
                </a:solidFill>
                <a:latin typeface="IBM Plex Sans Medium"/>
                <a:cs typeface="IBM Plex Sans Medium"/>
              </a:rPr>
              <a:t>actionable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insights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on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savings,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taxes,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and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35" dirty="0">
                <a:solidFill>
                  <a:srgbClr val="383838"/>
                </a:solidFill>
                <a:latin typeface="IBM Plex Sans Medium"/>
                <a:cs typeface="IBM Plex Sans Medium"/>
              </a:rPr>
              <a:t>investments </a:t>
            </a: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Adapt</a:t>
            </a:r>
            <a:r>
              <a:rPr sz="1450" b="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5" dirty="0">
                <a:solidFill>
                  <a:srgbClr val="383838"/>
                </a:solidFill>
                <a:latin typeface="IBM Plex Sans Medium"/>
                <a:cs typeface="IBM Plex Sans Medium"/>
              </a:rPr>
              <a:t>advice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for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various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0" dirty="0">
                <a:solidFill>
                  <a:srgbClr val="383838"/>
                </a:solidFill>
                <a:latin typeface="IBM Plex Sans Medium"/>
                <a:cs typeface="IBM Plex Sans Medium"/>
              </a:rPr>
              <a:t>user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10" dirty="0">
                <a:solidFill>
                  <a:srgbClr val="383838"/>
                </a:solidFill>
                <a:latin typeface="IBM Plex Sans Medium"/>
                <a:cs typeface="IBM Plex Sans Medium"/>
              </a:rPr>
              <a:t>demographics</a:t>
            </a:r>
            <a:endParaRPr sz="1450">
              <a:latin typeface="IBM Plex Sans Medium"/>
              <a:cs typeface="IBM Plex Sans Medium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300">
              <a:latin typeface="IBM Plex Sans Medium"/>
              <a:cs typeface="IBM Plex Sans Medium"/>
            </a:endParaRPr>
          </a:p>
          <a:p>
            <a:pPr marL="621665">
              <a:lnSpc>
                <a:spcPct val="100000"/>
              </a:lnSpc>
            </a:pP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Enhance</a:t>
            </a:r>
            <a:r>
              <a:rPr sz="1450" b="0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65" dirty="0">
                <a:solidFill>
                  <a:srgbClr val="383838"/>
                </a:solidFill>
                <a:latin typeface="IBM Plex Sans Medium"/>
                <a:cs typeface="IBM Plex Sans Medium"/>
              </a:rPr>
              <a:t>financial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70" dirty="0">
                <a:solidFill>
                  <a:srgbClr val="383838"/>
                </a:solidFill>
                <a:latin typeface="IBM Plex Sans Medium"/>
                <a:cs typeface="IBM Plex Sans Medium"/>
              </a:rPr>
              <a:t>literacy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90" dirty="0">
                <a:solidFill>
                  <a:srgbClr val="383838"/>
                </a:solidFill>
                <a:latin typeface="IBM Plex Sans Medium"/>
                <a:cs typeface="IBM Plex Sans Medium"/>
              </a:rPr>
              <a:t>and</a:t>
            </a:r>
            <a:r>
              <a:rPr sz="1450" b="0" spc="5" dirty="0">
                <a:solidFill>
                  <a:srgbClr val="383838"/>
                </a:solidFill>
                <a:latin typeface="IBM Plex Sans Medium"/>
                <a:cs typeface="IBM Plex Sans Medium"/>
              </a:rPr>
              <a:t> </a:t>
            </a:r>
            <a:r>
              <a:rPr sz="1450" b="0" spc="-85" dirty="0">
                <a:solidFill>
                  <a:srgbClr val="383838"/>
                </a:solidFill>
                <a:latin typeface="IBM Plex Sans Medium"/>
                <a:cs typeface="IBM Plex Sans Medium"/>
              </a:rPr>
              <a:t>well-</a:t>
            </a:r>
            <a:r>
              <a:rPr sz="1450" b="0" spc="-20" dirty="0">
                <a:solidFill>
                  <a:srgbClr val="383838"/>
                </a:solidFill>
                <a:latin typeface="IBM Plex Sans Medium"/>
                <a:cs typeface="IBM Plex Sans Medium"/>
              </a:rPr>
              <a:t>being</a:t>
            </a:r>
          </a:p>
          <a:p>
            <a:pPr marL="621665"/>
            <a:endParaRPr lang="en-US" sz="1450" spc="-20" dirty="0">
              <a:solidFill>
                <a:srgbClr val="383838"/>
              </a:solidFill>
              <a:latin typeface="IBM Plex Sans Medium"/>
              <a:cs typeface="IBM Plex Sans Medium"/>
            </a:endParaRPr>
          </a:p>
          <a:p>
            <a:pPr marL="621665"/>
            <a:endParaRPr lang="en-US" sz="1450" spc="-20" dirty="0">
              <a:solidFill>
                <a:srgbClr val="383838"/>
              </a:solidFill>
              <a:latin typeface="IBM Plex Sans Medium"/>
              <a:cs typeface="IBM Plex Sans Medium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53799" y="609599"/>
            <a:ext cx="152399" cy="1523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85827" y="1981200"/>
            <a:ext cx="87600" cy="1523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44274" y="3352800"/>
            <a:ext cx="171449" cy="15239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53799" y="4724399"/>
            <a:ext cx="161627" cy="152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53799" y="6105524"/>
            <a:ext cx="152399" cy="13334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0" y="65531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Problem</a:t>
            </a:r>
            <a:r>
              <a:rPr spc="-35" dirty="0"/>
              <a:t> </a:t>
            </a:r>
            <a:r>
              <a:rPr spc="-160" dirty="0"/>
              <a:t>Statement</a:t>
            </a:r>
          </a:p>
        </p:txBody>
      </p:sp>
      <p:sp>
        <p:nvSpPr>
          <p:cNvPr id="3" name="object 3"/>
          <p:cNvSpPr/>
          <p:nvPr/>
        </p:nvSpPr>
        <p:spPr>
          <a:xfrm>
            <a:off x="609599" y="3171824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396239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4743449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209924"/>
            <a:ext cx="167580" cy="16758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8667" y="3991064"/>
            <a:ext cx="96223" cy="1674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6070" y="4781538"/>
            <a:ext cx="146824" cy="16757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96899" y="1503945"/>
            <a:ext cx="8368665" cy="38722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Modern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consumers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struggle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with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complex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decisions,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lack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of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accessible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personalized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financial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advice,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limited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literacy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resources.</a:t>
            </a:r>
            <a:endParaRPr sz="15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</a:pPr>
            <a:endParaRPr sz="14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650" b="1" spc="-8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Challenges</a:t>
            </a:r>
            <a:r>
              <a:rPr sz="1650" b="1" spc="-4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include:</a:t>
            </a:r>
            <a:endParaRPr sz="1650">
              <a:latin typeface="IBM Plex Sans SemiBold"/>
              <a:cs typeface="IBM Plex Sans Semi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IBM Plex Sans SemiBold"/>
              <a:cs typeface="IBM Plex Sans SemiBold"/>
            </a:endParaRPr>
          </a:p>
          <a:p>
            <a:pPr marL="583565">
              <a:lnSpc>
                <a:spcPct val="100000"/>
              </a:lnSpc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Navigating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taxes,</a:t>
            </a:r>
            <a:r>
              <a:rPr sz="145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investments,</a:t>
            </a:r>
            <a:r>
              <a:rPr sz="145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and</a:t>
            </a:r>
            <a:r>
              <a:rPr sz="145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savings</a:t>
            </a:r>
            <a:endParaRPr sz="1450">
              <a:latin typeface="IBM Plex Sans SemiBold"/>
              <a:cs typeface="IBM Plex Sans SemiBold"/>
            </a:endParaRPr>
          </a:p>
          <a:p>
            <a:pPr marL="583565" marR="1351915">
              <a:lnSpc>
                <a:spcPct val="108700"/>
              </a:lnSpc>
              <a:spcBef>
                <a:spcPts val="165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Complex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decisions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require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specialized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knowledge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that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most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individuals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lack,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leading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IBM Plex Sans"/>
                <a:cs typeface="IBM Plex Sans"/>
              </a:rPr>
              <a:t>suboptimal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choices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missed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opportunities.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High</a:t>
            </a:r>
            <a:r>
              <a:rPr sz="145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6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financial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advisory</a:t>
            </a:r>
            <a:r>
              <a:rPr sz="145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costs</a:t>
            </a:r>
            <a:endParaRPr sz="1450">
              <a:latin typeface="IBM Plex Sans SemiBold"/>
              <a:cs typeface="IBM Plex Sans SemiBold"/>
            </a:endParaRPr>
          </a:p>
          <a:p>
            <a:pPr marL="583565" marR="1415415">
              <a:lnSpc>
                <a:spcPct val="108700"/>
              </a:lnSpc>
              <a:spcBef>
                <a:spcPts val="90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Traditional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advice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remains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expensive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inaccessible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average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consumers,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creating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barriers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to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sound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planning.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Lack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of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tailored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6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digital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support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for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6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different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groups</a:t>
            </a:r>
            <a:endParaRPr sz="1450">
              <a:latin typeface="IBM Plex Sans SemiBold"/>
              <a:cs typeface="IBM Plex Sans SemiBold"/>
            </a:endParaRPr>
          </a:p>
          <a:p>
            <a:pPr marL="583565" marR="1080770">
              <a:lnSpc>
                <a:spcPct val="108700"/>
              </a:lnSpc>
              <a:spcBef>
                <a:spcPts val="16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Students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professionals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have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vastly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different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needs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literacy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levels,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yet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most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solutions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offer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one-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size-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fits-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all</a:t>
            </a:r>
            <a:r>
              <a:rPr sz="1150" spc="6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guidance.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5531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10823921" y="6441820"/>
            <a:ext cx="1076325" cy="12875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>
              <a:lnSpc>
                <a:spcPts val="1000"/>
              </a:lnSpc>
            </a:pPr>
            <a:r>
              <a:rPr lang="en-US" spc="-65" dirty="0"/>
              <a:t>Mae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 err="1"/>
              <a:t>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65" dirty="0"/>
              <a:t>Solution</a:t>
            </a:r>
            <a:r>
              <a:rPr spc="-15" dirty="0"/>
              <a:t> </a:t>
            </a:r>
            <a:r>
              <a:rPr spc="-14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03945"/>
            <a:ext cx="8422005" cy="6159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Our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solution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integrates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powerful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AI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technologies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with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an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intuitive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user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interface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to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deliver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personalized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financial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guidance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at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scale.</a:t>
            </a:r>
            <a:endParaRPr sz="1550">
              <a:latin typeface="IBM Plex Sans"/>
              <a:cs typeface="IBM Plex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67049" y="2638424"/>
            <a:ext cx="1714500" cy="1638300"/>
            <a:chOff x="3067049" y="2638424"/>
            <a:chExt cx="1714500" cy="1638300"/>
          </a:xfrm>
        </p:grpSpPr>
        <p:sp>
          <p:nvSpPr>
            <p:cNvPr id="14" name="object 14"/>
            <p:cNvSpPr/>
            <p:nvPr/>
          </p:nvSpPr>
          <p:spPr>
            <a:xfrm>
              <a:off x="3067049" y="2638424"/>
              <a:ext cx="1714500" cy="1638300"/>
            </a:xfrm>
            <a:custGeom>
              <a:avLst/>
              <a:gdLst/>
              <a:ahLst/>
              <a:cxnLst/>
              <a:rect l="l" t="t" r="r" b="b"/>
              <a:pathLst>
                <a:path w="1714500" h="1638300">
                  <a:moveTo>
                    <a:pt x="1643303" y="1638299"/>
                  </a:moveTo>
                  <a:lnTo>
                    <a:pt x="71196" y="1638299"/>
                  </a:lnTo>
                  <a:lnTo>
                    <a:pt x="66241" y="1637811"/>
                  </a:lnTo>
                  <a:lnTo>
                    <a:pt x="29704" y="1622677"/>
                  </a:lnTo>
                  <a:lnTo>
                    <a:pt x="3885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643303" y="0"/>
                  </a:lnTo>
                  <a:lnTo>
                    <a:pt x="1684793" y="15621"/>
                  </a:lnTo>
                  <a:lnTo>
                    <a:pt x="1710613" y="51661"/>
                  </a:lnTo>
                  <a:lnTo>
                    <a:pt x="1714499" y="71196"/>
                  </a:lnTo>
                  <a:lnTo>
                    <a:pt x="1714499" y="1567103"/>
                  </a:lnTo>
                  <a:lnTo>
                    <a:pt x="1698877" y="1608594"/>
                  </a:lnTo>
                  <a:lnTo>
                    <a:pt x="1662837" y="1634413"/>
                  </a:lnTo>
                  <a:lnTo>
                    <a:pt x="1648257" y="1637811"/>
                  </a:lnTo>
                  <a:lnTo>
                    <a:pt x="1643303" y="1638299"/>
                  </a:lnTo>
                  <a:close/>
                </a:path>
              </a:pathLst>
            </a:custGeom>
            <a:solidFill>
              <a:srgbClr val="0E61FE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7624" y="2828924"/>
              <a:ext cx="13334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280122" y="2962875"/>
            <a:ext cx="1288415" cy="6991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50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User</a:t>
            </a:r>
            <a:endParaRPr sz="1500">
              <a:latin typeface="IBM Plex Sans SemiBold"/>
              <a:cs typeface="IBM Plex Sans SemiBold"/>
            </a:endParaRPr>
          </a:p>
          <a:p>
            <a:pPr marL="12065" marR="5080" algn="ctr">
              <a:lnSpc>
                <a:spcPct val="108700"/>
              </a:lnSpc>
              <a:spcBef>
                <a:spcPts val="155"/>
              </a:spcBef>
            </a:pPr>
            <a:r>
              <a:rPr sz="1150" spc="-50" dirty="0">
                <a:solidFill>
                  <a:srgbClr val="383838"/>
                </a:solidFill>
                <a:latin typeface="IBM Plex Sans"/>
                <a:cs typeface="IBM Plex Sans"/>
              </a:rPr>
              <a:t>Interacts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383838"/>
                </a:solidFill>
                <a:latin typeface="IBM Plex Sans"/>
                <a:cs typeface="IBM Plex Sans"/>
              </a:rPr>
              <a:t>via</a:t>
            </a:r>
            <a:r>
              <a:rPr sz="1150" spc="-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383838"/>
                </a:solidFill>
                <a:latin typeface="IBM Plex Sans"/>
                <a:cs typeface="IBM Plex Sans"/>
              </a:rPr>
              <a:t>intuitive </a:t>
            </a:r>
            <a:r>
              <a:rPr sz="1150" spc="-55" dirty="0">
                <a:solidFill>
                  <a:srgbClr val="383838"/>
                </a:solidFill>
                <a:latin typeface="IBM Plex Sans"/>
                <a:cs typeface="IBM Plex Sans"/>
              </a:rPr>
              <a:t>chatbot</a:t>
            </a:r>
            <a:r>
              <a:rPr sz="11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interface</a:t>
            </a:r>
            <a:endParaRPr sz="1150">
              <a:latin typeface="IBM Plex Sans"/>
              <a:cs typeface="IBM Plex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95849" y="3385333"/>
            <a:ext cx="228600" cy="144482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238749" y="2638424"/>
            <a:ext cx="1714500" cy="1638300"/>
            <a:chOff x="5238749" y="2638424"/>
            <a:chExt cx="1714500" cy="1638300"/>
          </a:xfrm>
        </p:grpSpPr>
        <p:sp>
          <p:nvSpPr>
            <p:cNvPr id="19" name="object 19"/>
            <p:cNvSpPr/>
            <p:nvPr/>
          </p:nvSpPr>
          <p:spPr>
            <a:xfrm>
              <a:off x="5238749" y="2638424"/>
              <a:ext cx="1714500" cy="1638300"/>
            </a:xfrm>
            <a:custGeom>
              <a:avLst/>
              <a:gdLst/>
              <a:ahLst/>
              <a:cxnLst/>
              <a:rect l="l" t="t" r="r" b="b"/>
              <a:pathLst>
                <a:path w="1714500" h="1638300">
                  <a:moveTo>
                    <a:pt x="1643303" y="1638299"/>
                  </a:moveTo>
                  <a:lnTo>
                    <a:pt x="71196" y="1638299"/>
                  </a:lnTo>
                  <a:lnTo>
                    <a:pt x="66240" y="1637811"/>
                  </a:lnTo>
                  <a:lnTo>
                    <a:pt x="29704" y="1622677"/>
                  </a:lnTo>
                  <a:lnTo>
                    <a:pt x="3884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1643303" y="0"/>
                  </a:lnTo>
                  <a:lnTo>
                    <a:pt x="1684793" y="15621"/>
                  </a:lnTo>
                  <a:lnTo>
                    <a:pt x="1710613" y="51661"/>
                  </a:lnTo>
                  <a:lnTo>
                    <a:pt x="1714499" y="71196"/>
                  </a:lnTo>
                  <a:lnTo>
                    <a:pt x="1714499" y="1567103"/>
                  </a:lnTo>
                  <a:lnTo>
                    <a:pt x="1698877" y="1608594"/>
                  </a:lnTo>
                  <a:lnTo>
                    <a:pt x="1662837" y="1634413"/>
                  </a:lnTo>
                  <a:lnTo>
                    <a:pt x="1648258" y="1637811"/>
                  </a:lnTo>
                  <a:lnTo>
                    <a:pt x="1643303" y="1638299"/>
                  </a:lnTo>
                  <a:close/>
                </a:path>
              </a:pathLst>
            </a:custGeom>
            <a:solidFill>
              <a:srgbClr val="0E61FE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29460" y="2838449"/>
              <a:ext cx="133144" cy="13334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601691" y="2962875"/>
            <a:ext cx="988694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50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Streamlit</a:t>
            </a:r>
            <a:endParaRPr sz="1500">
              <a:latin typeface="IBM Plex Sans SemiBold"/>
              <a:cs typeface="IBM Plex Sans SemiBold"/>
            </a:endParaRPr>
          </a:p>
          <a:p>
            <a:pPr marL="12065" marR="5080" algn="ctr">
              <a:lnSpc>
                <a:spcPct val="108700"/>
              </a:lnSpc>
              <a:spcBef>
                <a:spcPts val="155"/>
              </a:spcBef>
            </a:pPr>
            <a:r>
              <a:rPr sz="1150" spc="-85" dirty="0">
                <a:solidFill>
                  <a:srgbClr val="383838"/>
                </a:solidFill>
                <a:latin typeface="IBM Plex Sans"/>
                <a:cs typeface="IBM Plex Sans"/>
              </a:rPr>
              <a:t>Web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383838"/>
                </a:solidFill>
                <a:latin typeface="IBM Plex Sans"/>
                <a:cs typeface="IBM Plex Sans"/>
              </a:rPr>
              <a:t>application </a:t>
            </a:r>
            <a:r>
              <a:rPr sz="1150" spc="-65" dirty="0">
                <a:solidFill>
                  <a:srgbClr val="383838"/>
                </a:solidFill>
                <a:latin typeface="IBM Plex Sans"/>
                <a:cs typeface="IBM Plex Sans"/>
              </a:rPr>
              <a:t>framework</a:t>
            </a:r>
            <a:r>
              <a:rPr sz="115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383838"/>
                </a:solidFill>
                <a:latin typeface="IBM Plex Sans"/>
                <a:cs typeface="IBM Plex Sans"/>
              </a:rPr>
              <a:t>for </a:t>
            </a:r>
            <a:r>
              <a:rPr sz="1150" spc="-55" dirty="0">
                <a:solidFill>
                  <a:srgbClr val="383838"/>
                </a:solidFill>
                <a:latin typeface="IBM Plex Sans"/>
                <a:cs typeface="IBM Plex Sans"/>
              </a:rPr>
              <a:t>responsive</a:t>
            </a:r>
            <a:r>
              <a:rPr sz="1150" spc="-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383838"/>
                </a:solidFill>
                <a:latin typeface="IBM Plex Sans"/>
                <a:cs typeface="IBM Plex Sans"/>
              </a:rPr>
              <a:t>UI</a:t>
            </a:r>
            <a:endParaRPr sz="1150">
              <a:latin typeface="IBM Plex Sans"/>
              <a:cs typeface="IBM Plex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67550" y="3385333"/>
            <a:ext cx="228600" cy="144482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7410449" y="2638424"/>
            <a:ext cx="1714500" cy="1638300"/>
            <a:chOff x="7410449" y="2638424"/>
            <a:chExt cx="1714500" cy="1638300"/>
          </a:xfrm>
        </p:grpSpPr>
        <p:sp>
          <p:nvSpPr>
            <p:cNvPr id="24" name="object 24"/>
            <p:cNvSpPr/>
            <p:nvPr/>
          </p:nvSpPr>
          <p:spPr>
            <a:xfrm>
              <a:off x="7410449" y="2638424"/>
              <a:ext cx="1714500" cy="1638300"/>
            </a:xfrm>
            <a:custGeom>
              <a:avLst/>
              <a:gdLst/>
              <a:ahLst/>
              <a:cxnLst/>
              <a:rect l="l" t="t" r="r" b="b"/>
              <a:pathLst>
                <a:path w="1714500" h="1638300">
                  <a:moveTo>
                    <a:pt x="1643303" y="1638299"/>
                  </a:moveTo>
                  <a:lnTo>
                    <a:pt x="71197" y="1638299"/>
                  </a:lnTo>
                  <a:lnTo>
                    <a:pt x="66241" y="1637811"/>
                  </a:lnTo>
                  <a:lnTo>
                    <a:pt x="29705" y="1622677"/>
                  </a:lnTo>
                  <a:lnTo>
                    <a:pt x="3886" y="1586637"/>
                  </a:lnTo>
                  <a:lnTo>
                    <a:pt x="0" y="1567103"/>
                  </a:lnTo>
                  <a:lnTo>
                    <a:pt x="0" y="1562099"/>
                  </a:lnTo>
                  <a:lnTo>
                    <a:pt x="0" y="71196"/>
                  </a:lnTo>
                  <a:lnTo>
                    <a:pt x="15622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1643303" y="0"/>
                  </a:lnTo>
                  <a:lnTo>
                    <a:pt x="1684793" y="15621"/>
                  </a:lnTo>
                  <a:lnTo>
                    <a:pt x="1710613" y="51661"/>
                  </a:lnTo>
                  <a:lnTo>
                    <a:pt x="1714500" y="71196"/>
                  </a:lnTo>
                  <a:lnTo>
                    <a:pt x="1714500" y="1567103"/>
                  </a:lnTo>
                  <a:lnTo>
                    <a:pt x="1698876" y="1608594"/>
                  </a:lnTo>
                  <a:lnTo>
                    <a:pt x="1662837" y="1634413"/>
                  </a:lnTo>
                  <a:lnTo>
                    <a:pt x="1648257" y="1637811"/>
                  </a:lnTo>
                  <a:lnTo>
                    <a:pt x="1643303" y="1638299"/>
                  </a:lnTo>
                  <a:close/>
                </a:path>
              </a:pathLst>
            </a:custGeom>
            <a:solidFill>
              <a:srgbClr val="0E61FE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91500" y="2828924"/>
              <a:ext cx="152399" cy="1523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689899" y="3007207"/>
            <a:ext cx="1155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b="1" spc="-1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IBM</a:t>
            </a:r>
            <a:r>
              <a:rPr sz="150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500" b="1" spc="-1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Watson</a:t>
            </a:r>
            <a:r>
              <a:rPr sz="150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500" b="1" spc="-5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&amp;</a:t>
            </a:r>
            <a:endParaRPr sz="1500">
              <a:latin typeface="IBM Plex Sans SemiBold"/>
              <a:cs typeface="IBM Plex Sans SemiBold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42125" y="3229575"/>
            <a:ext cx="1251585" cy="889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50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Granite</a:t>
            </a:r>
            <a:endParaRPr sz="1500">
              <a:latin typeface="IBM Plex Sans SemiBold"/>
              <a:cs typeface="IBM Plex Sans SemiBold"/>
            </a:endParaRPr>
          </a:p>
          <a:p>
            <a:pPr marL="12700" marR="5080" indent="-635" algn="ctr">
              <a:lnSpc>
                <a:spcPct val="108700"/>
              </a:lnSpc>
              <a:spcBef>
                <a:spcPts val="155"/>
              </a:spcBef>
            </a:pPr>
            <a:r>
              <a:rPr sz="1150" spc="-65" dirty="0">
                <a:solidFill>
                  <a:srgbClr val="383838"/>
                </a:solidFill>
                <a:latin typeface="IBM Plex Sans"/>
                <a:cs typeface="IBM Plex Sans"/>
              </a:rPr>
              <a:t>Advanced</a:t>
            </a:r>
            <a:r>
              <a:rPr sz="115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383838"/>
                </a:solidFill>
                <a:latin typeface="IBM Plex Sans"/>
                <a:cs typeface="IBM Plex Sans"/>
              </a:rPr>
              <a:t>AI </a:t>
            </a:r>
            <a:r>
              <a:rPr sz="1150" spc="-60" dirty="0">
                <a:solidFill>
                  <a:srgbClr val="383838"/>
                </a:solidFill>
                <a:latin typeface="IBM Plex Sans"/>
                <a:cs typeface="IBM Plex Sans"/>
              </a:rPr>
              <a:t>processing</a:t>
            </a:r>
            <a:r>
              <a:rPr sz="1150" spc="2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383838"/>
                </a:solidFill>
                <a:latin typeface="IBM Plex Sans"/>
                <a:cs typeface="IBM Plex Sans"/>
              </a:rPr>
              <a:t>and </a:t>
            </a:r>
            <a:r>
              <a:rPr sz="1150" spc="-60" dirty="0">
                <a:solidFill>
                  <a:srgbClr val="383838"/>
                </a:solidFill>
                <a:latin typeface="IBM Plex Sans"/>
                <a:cs typeface="IBM Plex Sans"/>
              </a:rPr>
              <a:t>response</a:t>
            </a:r>
            <a:r>
              <a:rPr sz="11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383838"/>
                </a:solidFill>
                <a:latin typeface="IBM Plex Sans"/>
                <a:cs typeface="IBM Plex Sans"/>
              </a:rPr>
              <a:t>generation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65454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823921" y="8461120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20" dirty="0"/>
              <a:t>IBM</a:t>
            </a:r>
            <a:r>
              <a:rPr spc="-50" dirty="0"/>
              <a:t> </a:t>
            </a:r>
            <a:r>
              <a:rPr spc="-220" dirty="0"/>
              <a:t>Watson</a:t>
            </a:r>
            <a:r>
              <a:rPr spc="-45" dirty="0"/>
              <a:t> </a:t>
            </a:r>
            <a:r>
              <a:rPr spc="-240" dirty="0"/>
              <a:t>&amp;</a:t>
            </a:r>
            <a:r>
              <a:rPr spc="-45" dirty="0"/>
              <a:t> </a:t>
            </a:r>
            <a:r>
              <a:rPr spc="-180" dirty="0"/>
              <a:t>Granite</a:t>
            </a:r>
            <a:r>
              <a:rPr spc="-50" dirty="0"/>
              <a:t> </a:t>
            </a:r>
            <a:r>
              <a:rPr spc="-125" dirty="0"/>
              <a:t>Integration</a:t>
            </a:r>
          </a:p>
        </p:txBody>
      </p:sp>
      <p:sp>
        <p:nvSpPr>
          <p:cNvPr id="3" name="object 3"/>
          <p:cNvSpPr/>
          <p:nvPr/>
        </p:nvSpPr>
        <p:spPr>
          <a:xfrm>
            <a:off x="609599" y="3171824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396239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4743449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5534024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266" y="3209954"/>
            <a:ext cx="210284" cy="1675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5" y="3990975"/>
            <a:ext cx="167580" cy="1675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1979" y="4781549"/>
            <a:ext cx="157172" cy="16731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2011" y="5573061"/>
            <a:ext cx="157106" cy="14665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6899" y="1503945"/>
            <a:ext cx="8006080" cy="4653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Utilizing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IBM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Watson's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NLP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Granite's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scalable,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trustworthy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LLMs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to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deliver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intelligent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financial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guidance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with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enterprise-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grade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security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reliability.</a:t>
            </a:r>
            <a:endParaRPr sz="15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</a:pPr>
            <a:endParaRPr sz="14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4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0E61FE"/>
                </a:solidFill>
                <a:latin typeface="IBM Plex Sans SemiBold"/>
                <a:cs typeface="IBM Plex Sans SemiBold"/>
              </a:rPr>
              <a:t>Key</a:t>
            </a:r>
            <a:r>
              <a:rPr sz="1650" b="1" spc="-25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capabilities:</a:t>
            </a:r>
            <a:endParaRPr sz="1650">
              <a:latin typeface="IBM Plex Sans SemiBold"/>
              <a:cs typeface="IBM Plex Sans SemiBold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IBM Plex Sans SemiBold"/>
              <a:cs typeface="IBM Plex Sans SemiBold"/>
            </a:endParaRPr>
          </a:p>
          <a:p>
            <a:pPr marL="583565">
              <a:lnSpc>
                <a:spcPct val="100000"/>
              </a:lnSpc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Real-time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Q&amp;A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and</a:t>
            </a:r>
            <a:r>
              <a:rPr sz="145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guidance</a:t>
            </a:r>
            <a:endParaRPr sz="1450">
              <a:latin typeface="IBM Plex Sans SemiBold"/>
              <a:cs typeface="IBM Plex Sans SemiBold"/>
            </a:endParaRPr>
          </a:p>
          <a:p>
            <a:pPr marL="583565" marR="890905">
              <a:lnSpc>
                <a:spcPct val="108700"/>
              </a:lnSpc>
              <a:spcBef>
                <a:spcPts val="165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Advanced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natural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language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processing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enables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human-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like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conversations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about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complex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topics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with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accurate,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contextualized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responses.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Context-</a:t>
            </a:r>
            <a:r>
              <a:rPr sz="1450" b="1" spc="-9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aware</a:t>
            </a:r>
            <a:r>
              <a:rPr sz="1450" b="1" spc="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responses</a:t>
            </a:r>
            <a:endParaRPr sz="1450">
              <a:latin typeface="IBM Plex Sans SemiBold"/>
              <a:cs typeface="IBM Plex Sans SemiBold"/>
            </a:endParaRPr>
          </a:p>
          <a:p>
            <a:pPr marL="583565" marR="852805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Watson's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conversational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maintain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context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throughout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interactions,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remembering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IBM Plex Sans"/>
                <a:cs typeface="IBM Plex Sans"/>
              </a:rPr>
              <a:t>preferences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adapting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conversation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flow.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Enterprise-level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security</a:t>
            </a:r>
            <a:r>
              <a:rPr sz="1450" b="1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and</a:t>
            </a:r>
            <a:r>
              <a:rPr sz="1450" b="1" spc="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compliance</a:t>
            </a:r>
            <a:endParaRPr sz="1450">
              <a:latin typeface="IBM Plex Sans SemiBold"/>
              <a:cs typeface="IBM Plex Sans SemiBold"/>
            </a:endParaRPr>
          </a:p>
          <a:p>
            <a:pPr marL="583565" marR="957580">
              <a:lnSpc>
                <a:spcPct val="108700"/>
              </a:lnSpc>
              <a:spcBef>
                <a:spcPts val="16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IBM's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enterprise-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grade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security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protocols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ensure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protection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while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meeting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industry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IBM Plex Sans"/>
                <a:cs typeface="IBM Plex Sans"/>
              </a:rPr>
              <a:t>regulatory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requirements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standards.</a:t>
            </a:r>
            <a:endParaRPr sz="1150">
              <a:latin typeface="IBM Plex Sans"/>
              <a:cs typeface="IBM Plex Sans"/>
            </a:endParaRPr>
          </a:p>
          <a:p>
            <a:pPr marL="583565">
              <a:lnSpc>
                <a:spcPct val="100000"/>
              </a:lnSpc>
              <a:spcBef>
                <a:spcPts val="1320"/>
              </a:spcBef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Continuous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model</a:t>
            </a:r>
            <a:r>
              <a:rPr sz="145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improvement</a:t>
            </a:r>
            <a:endParaRPr sz="1450">
              <a:latin typeface="IBM Plex Sans SemiBold"/>
              <a:cs typeface="IBM Plex Sans SemiBold"/>
            </a:endParaRPr>
          </a:p>
          <a:p>
            <a:pPr marL="583565" marR="791210">
              <a:lnSpc>
                <a:spcPct val="108700"/>
              </a:lnSpc>
              <a:spcBef>
                <a:spcPts val="90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Ongoing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model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tuning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enhances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domain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knowledge,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reduces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hallucinations,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improves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accuracy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of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recommendations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over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time.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6619874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823921" y="6441820"/>
            <a:ext cx="1076325" cy="205697"/>
          </a:xfrm>
          <a:prstGeom prst="rect">
            <a:avLst/>
          </a:prstGeom>
        </p:spPr>
        <p:txBody>
          <a:bodyPr vert="horz" wrap="square" lIns="0" tIns="76200" rIns="0" bIns="0" rtlCol="0" anchor="t">
            <a:spAutoFit/>
          </a:bodyPr>
          <a:lstStyle/>
          <a:p>
            <a:pPr marL="12700">
              <a:lnSpc>
                <a:spcPts val="1000"/>
              </a:lnSpc>
            </a:pPr>
            <a:r>
              <a:rPr lang="en-US" spc="-65"/>
              <a:t>Mae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0" dirty="0"/>
              <a:t>Expected</a:t>
            </a:r>
            <a:r>
              <a:rPr spc="-30" dirty="0"/>
              <a:t> </a:t>
            </a:r>
            <a:r>
              <a:rPr spc="-165" dirty="0"/>
              <a:t>Solutions</a:t>
            </a:r>
            <a:r>
              <a:rPr spc="-30" dirty="0"/>
              <a:t> </a:t>
            </a:r>
            <a:r>
              <a:rPr spc="-240" dirty="0"/>
              <a:t>&amp;</a:t>
            </a:r>
            <a:r>
              <a:rPr spc="-30" dirty="0"/>
              <a:t> </a:t>
            </a:r>
            <a:r>
              <a:rPr spc="-140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57599"/>
            <a:ext cx="778129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95" dirty="0">
                <a:solidFill>
                  <a:srgbClr val="525252"/>
                </a:solidFill>
                <a:latin typeface="IBM Plex Sans"/>
                <a:cs typeface="IBM Plex Sans"/>
              </a:rPr>
              <a:t>Key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deliverables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of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our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Personal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Chatbot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powered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by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IBM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80" dirty="0">
                <a:solidFill>
                  <a:srgbClr val="525252"/>
                </a:solidFill>
                <a:latin typeface="IBM Plex Sans"/>
                <a:cs typeface="IBM Plex Sans"/>
              </a:rPr>
              <a:t>Watson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Granite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models:</a:t>
            </a:r>
            <a:endParaRPr sz="1550">
              <a:latin typeface="IBM Plex Sans"/>
              <a:cs typeface="IBM Plex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9" y="2390774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3209924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403859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599" y="485774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5676899"/>
            <a:ext cx="38100" cy="638175"/>
          </a:xfrm>
          <a:custGeom>
            <a:avLst/>
            <a:gdLst/>
            <a:ahLst/>
            <a:cxnLst/>
            <a:rect l="l" t="t" r="r" b="b"/>
            <a:pathLst>
              <a:path w="38100" h="638175">
                <a:moveTo>
                  <a:pt x="38099" y="638174"/>
                </a:moveTo>
                <a:lnTo>
                  <a:pt x="0" y="638174"/>
                </a:lnTo>
                <a:lnTo>
                  <a:pt x="0" y="0"/>
                </a:lnTo>
                <a:lnTo>
                  <a:pt x="38099" y="0"/>
                </a:lnTo>
                <a:lnTo>
                  <a:pt x="38099" y="6381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7725" y="2419379"/>
            <a:ext cx="209401" cy="1677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8399" y="2340893"/>
            <a:ext cx="6722745" cy="39687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Personalized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Financial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Guidance</a:t>
            </a:r>
            <a:endParaRPr sz="1450">
              <a:latin typeface="IBM Plex Sans SemiBold"/>
              <a:cs typeface="IBM Plex Sans SemiBold"/>
            </a:endParaRPr>
          </a:p>
          <a:p>
            <a:pPr marL="12700" marR="54610">
              <a:lnSpc>
                <a:spcPct val="108700"/>
              </a:lnSpc>
              <a:spcBef>
                <a:spcPts val="90"/>
              </a:spcBef>
            </a:pP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Delivers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customized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advice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savings,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taxes,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investments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based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individual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profiles,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goals,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spending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patterns.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9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AI-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generated</a:t>
            </a:r>
            <a:r>
              <a:rPr sz="1450" b="1" spc="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Budget</a:t>
            </a:r>
            <a:r>
              <a:rPr sz="1450" b="1" spc="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Summaries</a:t>
            </a:r>
            <a:endParaRPr sz="1450">
              <a:latin typeface="IBM Plex Sans SemiBold"/>
              <a:cs typeface="IBM Plex Sans SemiBold"/>
            </a:endParaRPr>
          </a:p>
          <a:p>
            <a:pPr marL="12700" marR="111125">
              <a:lnSpc>
                <a:spcPct val="108700"/>
              </a:lnSpc>
              <a:spcBef>
                <a:spcPts val="16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Automatically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generates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detailed,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easy-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to-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understand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budget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summaries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help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track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manage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their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finances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more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effectively.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Actionable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Spending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Insights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Provides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data-driven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insights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spending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habits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offers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recommendations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optimize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expenses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achieve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goals.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Demographic-</a:t>
            </a:r>
            <a:r>
              <a:rPr sz="1450" b="1" spc="-10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Aware</a:t>
            </a:r>
            <a:r>
              <a:rPr sz="1450" b="1" spc="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Communication</a:t>
            </a:r>
            <a:endParaRPr sz="1450">
              <a:latin typeface="IBM Plex Sans SemiBold"/>
              <a:cs typeface="IBM Plex Sans SemiBold"/>
            </a:endParaRPr>
          </a:p>
          <a:p>
            <a:pPr marL="12700" marR="387985">
              <a:lnSpc>
                <a:spcPct val="108700"/>
              </a:lnSpc>
              <a:spcBef>
                <a:spcPts val="90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Adjusts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tone,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complexity,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language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based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type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(e.g.,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student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vs.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professional)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enhance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user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engagement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understanding.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Conversational,</a:t>
            </a:r>
            <a:r>
              <a:rPr sz="1450" b="1" spc="3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Context-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Rich</a:t>
            </a:r>
            <a:r>
              <a:rPr sz="1450" b="1" spc="3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Interface</a:t>
            </a:r>
            <a:endParaRPr sz="1450">
              <a:latin typeface="IBM Plex Sans SemiBold"/>
              <a:cs typeface="IBM Plex Sans SemiBold"/>
            </a:endParaRPr>
          </a:p>
          <a:p>
            <a:pPr marL="12700" marR="13335">
              <a:lnSpc>
                <a:spcPct val="108700"/>
              </a:lnSpc>
              <a:spcBef>
                <a:spcPts val="165"/>
              </a:spcBef>
            </a:pP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Utilizes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IBM's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generative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Watson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NLP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enable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natural,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fluid,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context-aware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IBM Plex Sans"/>
                <a:cs typeface="IBM Plex Sans"/>
              </a:rPr>
              <a:t>interactions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seamless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experience.</a:t>
            </a:r>
            <a:endParaRPr sz="1150">
              <a:latin typeface="IBM Plex Sans"/>
              <a:cs typeface="IBM Plex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717" y="3248074"/>
            <a:ext cx="177621" cy="16748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1058" y="4067224"/>
            <a:ext cx="115136" cy="16748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7725" y="4886354"/>
            <a:ext cx="209401" cy="16752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266" y="5715029"/>
            <a:ext cx="210284" cy="167520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0" y="6810374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823921" y="6708520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45" dirty="0"/>
              <a:t>How</a:t>
            </a:r>
            <a:r>
              <a:rPr spc="-50" dirty="0"/>
              <a:t> </a:t>
            </a:r>
            <a:r>
              <a:rPr spc="-175" dirty="0"/>
              <a:t>the</a:t>
            </a:r>
            <a:r>
              <a:rPr spc="-45" dirty="0"/>
              <a:t> </a:t>
            </a:r>
            <a:r>
              <a:rPr spc="-185" dirty="0"/>
              <a:t>Chatbot</a:t>
            </a:r>
            <a:r>
              <a:rPr spc="-50" dirty="0"/>
              <a:t> </a:t>
            </a:r>
            <a:r>
              <a:rPr spc="-190" dirty="0"/>
              <a:t>Adapts</a:t>
            </a:r>
            <a:r>
              <a:rPr spc="-45" dirty="0"/>
              <a:t> </a:t>
            </a:r>
            <a:r>
              <a:rPr spc="-160" dirty="0"/>
              <a:t>to</a:t>
            </a:r>
            <a:r>
              <a:rPr spc="-50" dirty="0"/>
              <a:t> </a:t>
            </a:r>
            <a:r>
              <a:rPr spc="-185" dirty="0"/>
              <a:t>User</a:t>
            </a:r>
            <a:r>
              <a:rPr spc="-45" dirty="0"/>
              <a:t> </a:t>
            </a:r>
            <a:r>
              <a:rPr spc="-145" dirty="0"/>
              <a:t>Demographics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51133"/>
            <a:ext cx="71596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60" dirty="0">
                <a:solidFill>
                  <a:srgbClr val="4A5462"/>
                </a:solidFill>
                <a:latin typeface="IBM Plex Sans"/>
                <a:cs typeface="IBM Plex Sans"/>
              </a:rPr>
              <a:t>The</a:t>
            </a:r>
            <a:r>
              <a:rPr sz="1450" spc="-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IBM Plex Sans"/>
                <a:cs typeface="IBM Plex Sans"/>
              </a:rPr>
              <a:t>chatbot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IBM Plex Sans"/>
                <a:cs typeface="IBM Plex Sans"/>
              </a:rPr>
              <a:t>dynamically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IBM Plex Sans"/>
                <a:cs typeface="IBM Plex Sans"/>
              </a:rPr>
              <a:t>adjusts</a:t>
            </a:r>
            <a:r>
              <a:rPr sz="1450" spc="-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IBM Plex Sans"/>
                <a:cs typeface="IBM Plex Sans"/>
              </a:rPr>
              <a:t>tone,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IBM Plex Sans"/>
                <a:cs typeface="IBM Plex Sans"/>
              </a:rPr>
              <a:t>complexity,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450" spc="-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IBM Plex Sans"/>
                <a:cs typeface="IBM Plex Sans"/>
              </a:rPr>
              <a:t>information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IBM Plex Sans"/>
                <a:cs typeface="IBM Plex Sans"/>
              </a:rPr>
              <a:t>depth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5" dirty="0">
                <a:solidFill>
                  <a:srgbClr val="4A5462"/>
                </a:solidFill>
                <a:latin typeface="IBM Plex Sans"/>
                <a:cs typeface="IBM Plex Sans"/>
              </a:rPr>
              <a:t>based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60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450" spc="-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450" spc="-55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450" spc="-10" dirty="0">
                <a:solidFill>
                  <a:srgbClr val="4A5462"/>
                </a:solidFill>
                <a:latin typeface="IBM Plex Sans"/>
                <a:cs typeface="IBM Plex Sans"/>
              </a:rPr>
              <a:t> type:</a:t>
            </a:r>
            <a:endParaRPr sz="1450">
              <a:latin typeface="IBM Plex Sans"/>
              <a:cs typeface="IBM Plex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09599" y="2133599"/>
            <a:ext cx="5334000" cy="4343400"/>
            <a:chOff x="609599" y="2133599"/>
            <a:chExt cx="5334000" cy="4343400"/>
          </a:xfrm>
        </p:grpSpPr>
        <p:sp>
          <p:nvSpPr>
            <p:cNvPr id="5" name="object 5"/>
            <p:cNvSpPr/>
            <p:nvPr/>
          </p:nvSpPr>
          <p:spPr>
            <a:xfrm>
              <a:off x="609599" y="2133599"/>
              <a:ext cx="5334000" cy="4343400"/>
            </a:xfrm>
            <a:custGeom>
              <a:avLst/>
              <a:gdLst/>
              <a:ahLst/>
              <a:cxnLst/>
              <a:rect l="l" t="t" r="r" b="b"/>
              <a:pathLst>
                <a:path w="5334000" h="4343400">
                  <a:moveTo>
                    <a:pt x="5257799" y="4343399"/>
                  </a:moveTo>
                  <a:lnTo>
                    <a:pt x="76199" y="4343399"/>
                  </a:lnTo>
                  <a:lnTo>
                    <a:pt x="68693" y="4343037"/>
                  </a:lnTo>
                  <a:lnTo>
                    <a:pt x="27882" y="4326132"/>
                  </a:lnTo>
                  <a:lnTo>
                    <a:pt x="3262" y="4289286"/>
                  </a:lnTo>
                  <a:lnTo>
                    <a:pt x="0" y="42671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57799" y="0"/>
                  </a:lnTo>
                  <a:lnTo>
                    <a:pt x="5300141" y="12829"/>
                  </a:lnTo>
                  <a:lnTo>
                    <a:pt x="5328198" y="47039"/>
                  </a:lnTo>
                  <a:lnTo>
                    <a:pt x="5333999" y="76199"/>
                  </a:lnTo>
                  <a:lnTo>
                    <a:pt x="5333999" y="4267199"/>
                  </a:lnTo>
                  <a:lnTo>
                    <a:pt x="5321168" y="4309541"/>
                  </a:lnTo>
                  <a:lnTo>
                    <a:pt x="5286959" y="4337599"/>
                  </a:lnTo>
                  <a:lnTo>
                    <a:pt x="5257799" y="4343399"/>
                  </a:lnTo>
                  <a:close/>
                </a:path>
              </a:pathLst>
            </a:custGeom>
            <a:solidFill>
              <a:srgbClr val="0E61FE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2133599"/>
              <a:ext cx="5334000" cy="4343400"/>
            </a:xfrm>
            <a:custGeom>
              <a:avLst/>
              <a:gdLst/>
              <a:ahLst/>
              <a:cxnLst/>
              <a:rect l="l" t="t" r="r" b="b"/>
              <a:pathLst>
                <a:path w="5334000" h="4343400">
                  <a:moveTo>
                    <a:pt x="5257799" y="4343399"/>
                  </a:moveTo>
                  <a:lnTo>
                    <a:pt x="76199" y="4343399"/>
                  </a:lnTo>
                  <a:lnTo>
                    <a:pt x="68693" y="4343037"/>
                  </a:lnTo>
                  <a:lnTo>
                    <a:pt x="27882" y="4326132"/>
                  </a:lnTo>
                  <a:lnTo>
                    <a:pt x="3262" y="4289286"/>
                  </a:lnTo>
                  <a:lnTo>
                    <a:pt x="0" y="42671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257799" y="0"/>
                  </a:lnTo>
                  <a:lnTo>
                    <a:pt x="529462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4271577"/>
                  </a:lnTo>
                  <a:lnTo>
                    <a:pt x="9833" y="4274706"/>
                  </a:lnTo>
                  <a:lnTo>
                    <a:pt x="9951" y="4275913"/>
                  </a:lnTo>
                  <a:lnTo>
                    <a:pt x="25957" y="4311249"/>
                  </a:lnTo>
                  <a:lnTo>
                    <a:pt x="58898" y="4331739"/>
                  </a:lnTo>
                  <a:lnTo>
                    <a:pt x="71822" y="4333873"/>
                  </a:lnTo>
                  <a:lnTo>
                    <a:pt x="5294620" y="4333873"/>
                  </a:lnTo>
                  <a:lnTo>
                    <a:pt x="5293756" y="4334391"/>
                  </a:lnTo>
                  <a:lnTo>
                    <a:pt x="5286959" y="4337599"/>
                  </a:lnTo>
                  <a:lnTo>
                    <a:pt x="5279885" y="4340137"/>
                  </a:lnTo>
                  <a:lnTo>
                    <a:pt x="5272668" y="4341949"/>
                  </a:lnTo>
                  <a:lnTo>
                    <a:pt x="5265306" y="4343037"/>
                  </a:lnTo>
                  <a:lnTo>
                    <a:pt x="5257799" y="4343399"/>
                  </a:lnTo>
                  <a:close/>
                </a:path>
                <a:path w="5334000" h="4343400">
                  <a:moveTo>
                    <a:pt x="5294620" y="4333873"/>
                  </a:moveTo>
                  <a:lnTo>
                    <a:pt x="5262177" y="4333873"/>
                  </a:lnTo>
                  <a:lnTo>
                    <a:pt x="5266512" y="4333447"/>
                  </a:lnTo>
                  <a:lnTo>
                    <a:pt x="5275100" y="4331739"/>
                  </a:lnTo>
                  <a:lnTo>
                    <a:pt x="5308041" y="4311249"/>
                  </a:lnTo>
                  <a:lnTo>
                    <a:pt x="5324046" y="4275913"/>
                  </a:lnTo>
                  <a:lnTo>
                    <a:pt x="5324473" y="4271577"/>
                  </a:lnTo>
                  <a:lnTo>
                    <a:pt x="5324473" y="71821"/>
                  </a:lnTo>
                  <a:lnTo>
                    <a:pt x="5310805" y="35516"/>
                  </a:lnTo>
                  <a:lnTo>
                    <a:pt x="5278957" y="12829"/>
                  </a:lnTo>
                  <a:lnTo>
                    <a:pt x="5262177" y="9524"/>
                  </a:lnTo>
                  <a:lnTo>
                    <a:pt x="5294620" y="9524"/>
                  </a:lnTo>
                  <a:lnTo>
                    <a:pt x="5324991" y="40243"/>
                  </a:lnTo>
                  <a:lnTo>
                    <a:pt x="5333999" y="4267199"/>
                  </a:lnTo>
                  <a:lnTo>
                    <a:pt x="5333637" y="4274706"/>
                  </a:lnTo>
                  <a:lnTo>
                    <a:pt x="5316732" y="4315516"/>
                  </a:lnTo>
                  <a:lnTo>
                    <a:pt x="5300269" y="4330474"/>
                  </a:lnTo>
                  <a:lnTo>
                    <a:pt x="5294620" y="4333873"/>
                  </a:lnTo>
                  <a:close/>
                </a:path>
              </a:pathLst>
            </a:custGeom>
            <a:solidFill>
              <a:srgbClr val="0E61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9124" y="2143124"/>
              <a:ext cx="5314950" cy="571500"/>
            </a:xfrm>
            <a:custGeom>
              <a:avLst/>
              <a:gdLst/>
              <a:ahLst/>
              <a:cxnLst/>
              <a:rect l="l" t="t" r="r" b="b"/>
              <a:pathLst>
                <a:path w="5314950" h="571500">
                  <a:moveTo>
                    <a:pt x="5314949" y="571499"/>
                  </a:moveTo>
                  <a:lnTo>
                    <a:pt x="0" y="571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5243752" y="0"/>
                  </a:lnTo>
                  <a:lnTo>
                    <a:pt x="5285244" y="15621"/>
                  </a:lnTo>
                  <a:lnTo>
                    <a:pt x="5311063" y="51661"/>
                  </a:lnTo>
                  <a:lnTo>
                    <a:pt x="5314949" y="571499"/>
                  </a:lnTo>
                  <a:close/>
                </a:path>
              </a:pathLst>
            </a:custGeom>
            <a:solidFill>
              <a:srgbClr val="0E61F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57162" y="2314530"/>
              <a:ext cx="200337" cy="22864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23232" y="2248543"/>
            <a:ext cx="98298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Students</a:t>
            </a:r>
            <a:endParaRPr sz="2000">
              <a:latin typeface="IBM Plex Sans SemiBold"/>
              <a:cs typeface="IBM Plex Sans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04875" y="2905124"/>
            <a:ext cx="4762500" cy="3295650"/>
            <a:chOff x="904875" y="2905124"/>
            <a:chExt cx="4762500" cy="329565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4" y="2905124"/>
              <a:ext cx="152399" cy="1526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3924" y="3247518"/>
              <a:ext cx="152399" cy="1534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4413" y="3819524"/>
              <a:ext cx="151423" cy="15239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875" y="4391024"/>
              <a:ext cx="190499" cy="15239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28724" y="4657724"/>
              <a:ext cx="4438650" cy="1543050"/>
            </a:xfrm>
            <a:custGeom>
              <a:avLst/>
              <a:gdLst/>
              <a:ahLst/>
              <a:cxnLst/>
              <a:rect l="l" t="t" r="r" b="b"/>
              <a:pathLst>
                <a:path w="4438650" h="1543050">
                  <a:moveTo>
                    <a:pt x="4367452" y="1543049"/>
                  </a:moveTo>
                  <a:lnTo>
                    <a:pt x="71196" y="1543049"/>
                  </a:lnTo>
                  <a:lnTo>
                    <a:pt x="66241" y="1542561"/>
                  </a:lnTo>
                  <a:lnTo>
                    <a:pt x="29705" y="1527427"/>
                  </a:lnTo>
                  <a:lnTo>
                    <a:pt x="3885" y="1491386"/>
                  </a:lnTo>
                  <a:lnTo>
                    <a:pt x="0" y="1471853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367452" y="0"/>
                  </a:lnTo>
                  <a:lnTo>
                    <a:pt x="4408943" y="15621"/>
                  </a:lnTo>
                  <a:lnTo>
                    <a:pt x="4434763" y="51661"/>
                  </a:lnTo>
                  <a:lnTo>
                    <a:pt x="4438649" y="71196"/>
                  </a:lnTo>
                  <a:lnTo>
                    <a:pt x="4438649" y="1471853"/>
                  </a:lnTo>
                  <a:lnTo>
                    <a:pt x="4423027" y="1513342"/>
                  </a:lnTo>
                  <a:lnTo>
                    <a:pt x="4386987" y="1539163"/>
                  </a:lnTo>
                  <a:lnTo>
                    <a:pt x="4372407" y="1542561"/>
                  </a:lnTo>
                  <a:lnTo>
                    <a:pt x="4367452" y="15430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43024" y="505777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16024" y="2856405"/>
            <a:ext cx="2795905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80" dirty="0">
                <a:solidFill>
                  <a:srgbClr val="383838"/>
                </a:solidFill>
                <a:latin typeface="IBM Plex Sans"/>
                <a:cs typeface="IBM Plex Sans"/>
              </a:rPr>
              <a:t>Tone: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383838"/>
                </a:solidFill>
                <a:latin typeface="IBM Plex Sans"/>
                <a:cs typeface="IBM Plex Sans"/>
              </a:rPr>
              <a:t>Friendly,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encouraging,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35" dirty="0">
                <a:solidFill>
                  <a:srgbClr val="383838"/>
                </a:solidFill>
                <a:latin typeface="IBM Plex Sans"/>
                <a:cs typeface="IBM Plex Sans"/>
              </a:rPr>
              <a:t>educational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16024" y="3172118"/>
            <a:ext cx="4448175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5"/>
              </a:spcBef>
            </a:pPr>
            <a:r>
              <a:rPr sz="1300" b="1" spc="-60" dirty="0">
                <a:solidFill>
                  <a:srgbClr val="383838"/>
                </a:solidFill>
                <a:latin typeface="IBM Plex Sans"/>
                <a:cs typeface="IBM Plex Sans"/>
              </a:rPr>
              <a:t>Complexity: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Simpler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explanations,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defines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financial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45" dirty="0">
                <a:solidFill>
                  <a:srgbClr val="383838"/>
                </a:solidFill>
                <a:latin typeface="IBM Plex Sans"/>
                <a:cs typeface="IBM Plex Sans"/>
              </a:rPr>
              <a:t>terminology, </a:t>
            </a:r>
            <a:r>
              <a:rPr sz="1300" spc="-65" dirty="0">
                <a:solidFill>
                  <a:srgbClr val="383838"/>
                </a:solidFill>
                <a:latin typeface="IBM Plex Sans"/>
                <a:cs typeface="IBM Plex Sans"/>
              </a:rPr>
              <a:t>avoids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jargon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16024" y="3743618"/>
            <a:ext cx="424434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5"/>
              </a:spcBef>
            </a:pPr>
            <a:r>
              <a:rPr sz="1300" b="1" spc="-75" dirty="0">
                <a:solidFill>
                  <a:srgbClr val="383838"/>
                </a:solidFill>
                <a:latin typeface="IBM Plex Sans"/>
                <a:cs typeface="IBM Plex Sans"/>
              </a:rPr>
              <a:t>Focus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b="1" spc="-65" dirty="0">
                <a:solidFill>
                  <a:srgbClr val="383838"/>
                </a:solidFill>
                <a:latin typeface="IBM Plex Sans"/>
                <a:cs typeface="IBM Plex Sans"/>
              </a:rPr>
              <a:t>Areas: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Student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loans,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383838"/>
                </a:solidFill>
                <a:latin typeface="IBM Plex Sans"/>
                <a:cs typeface="IBM Plex Sans"/>
              </a:rPr>
              <a:t>budget</a:t>
            </a:r>
            <a:r>
              <a:rPr sz="1300" spc="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basics,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70" dirty="0">
                <a:solidFill>
                  <a:srgbClr val="383838"/>
                </a:solidFill>
                <a:latin typeface="IBM Plex Sans"/>
                <a:cs typeface="IBM Plex Sans"/>
              </a:rPr>
              <a:t>emergency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funds,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education</a:t>
            </a:r>
            <a:r>
              <a:rPr sz="1300" spc="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expenses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16024" y="4342305"/>
            <a:ext cx="1457960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70" dirty="0">
                <a:solidFill>
                  <a:srgbClr val="383838"/>
                </a:solidFill>
                <a:latin typeface="IBM Plex Sans"/>
                <a:cs typeface="IBM Plex Sans"/>
              </a:rPr>
              <a:t>Sample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b="1" spc="-50" dirty="0">
                <a:solidFill>
                  <a:srgbClr val="383838"/>
                </a:solidFill>
                <a:latin typeface="IBM Plex Sans"/>
                <a:cs typeface="IBM Plex Sans"/>
              </a:rPr>
              <a:t>Interaction:</a:t>
            </a:r>
            <a:endParaRPr sz="1300">
              <a:latin typeface="IBM Plex Sans"/>
              <a:cs typeface="IBM Plex Sans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48399" y="2133599"/>
            <a:ext cx="5334000" cy="4343400"/>
            <a:chOff x="6248399" y="2133599"/>
            <a:chExt cx="5334000" cy="4343400"/>
          </a:xfrm>
        </p:grpSpPr>
        <p:sp>
          <p:nvSpPr>
            <p:cNvPr id="22" name="object 22"/>
            <p:cNvSpPr/>
            <p:nvPr/>
          </p:nvSpPr>
          <p:spPr>
            <a:xfrm>
              <a:off x="6248399" y="2133599"/>
              <a:ext cx="5334000" cy="4343400"/>
            </a:xfrm>
            <a:custGeom>
              <a:avLst/>
              <a:gdLst/>
              <a:ahLst/>
              <a:cxnLst/>
              <a:rect l="l" t="t" r="r" b="b"/>
              <a:pathLst>
                <a:path w="5334000" h="4343400">
                  <a:moveTo>
                    <a:pt x="5257799" y="4343399"/>
                  </a:moveTo>
                  <a:lnTo>
                    <a:pt x="76199" y="4343399"/>
                  </a:lnTo>
                  <a:lnTo>
                    <a:pt x="68693" y="4343037"/>
                  </a:lnTo>
                  <a:lnTo>
                    <a:pt x="27882" y="4326132"/>
                  </a:lnTo>
                  <a:lnTo>
                    <a:pt x="3261" y="4289286"/>
                  </a:lnTo>
                  <a:lnTo>
                    <a:pt x="0" y="42671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5257799" y="0"/>
                  </a:lnTo>
                  <a:lnTo>
                    <a:pt x="5300140" y="12829"/>
                  </a:lnTo>
                  <a:lnTo>
                    <a:pt x="5328198" y="47039"/>
                  </a:lnTo>
                  <a:lnTo>
                    <a:pt x="5333999" y="76199"/>
                  </a:lnTo>
                  <a:lnTo>
                    <a:pt x="5333999" y="4267199"/>
                  </a:lnTo>
                  <a:lnTo>
                    <a:pt x="5321168" y="4309541"/>
                  </a:lnTo>
                  <a:lnTo>
                    <a:pt x="5286959" y="4337599"/>
                  </a:lnTo>
                  <a:lnTo>
                    <a:pt x="5257799" y="4343399"/>
                  </a:lnTo>
                  <a:close/>
                </a:path>
              </a:pathLst>
            </a:custGeom>
            <a:solidFill>
              <a:srgbClr val="0E61FE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48387" y="2133611"/>
              <a:ext cx="5334000" cy="4343400"/>
            </a:xfrm>
            <a:custGeom>
              <a:avLst/>
              <a:gdLst/>
              <a:ahLst/>
              <a:cxnLst/>
              <a:rect l="l" t="t" r="r" b="b"/>
              <a:pathLst>
                <a:path w="5334000" h="4343400">
                  <a:moveTo>
                    <a:pt x="5334000" y="76200"/>
                  </a:moveTo>
                  <a:lnTo>
                    <a:pt x="5324475" y="39370"/>
                  </a:lnTo>
                  <a:lnTo>
                    <a:pt x="5324475" y="71818"/>
                  </a:lnTo>
                  <a:lnTo>
                    <a:pt x="5324475" y="80721"/>
                  </a:lnTo>
                  <a:lnTo>
                    <a:pt x="5324475" y="581025"/>
                  </a:lnTo>
                  <a:lnTo>
                    <a:pt x="5324475" y="4271569"/>
                  </a:lnTo>
                  <a:lnTo>
                    <a:pt x="5324056" y="4275912"/>
                  </a:lnTo>
                  <a:lnTo>
                    <a:pt x="5308054" y="4311243"/>
                  </a:lnTo>
                  <a:lnTo>
                    <a:pt x="5275110" y="4331728"/>
                  </a:lnTo>
                  <a:lnTo>
                    <a:pt x="5262181" y="4333862"/>
                  </a:lnTo>
                  <a:lnTo>
                    <a:pt x="71831" y="4333862"/>
                  </a:lnTo>
                  <a:lnTo>
                    <a:pt x="35521" y="4320197"/>
                  </a:lnTo>
                  <a:lnTo>
                    <a:pt x="12928" y="4288663"/>
                  </a:lnTo>
                  <a:lnTo>
                    <a:pt x="9842" y="4274705"/>
                  </a:lnTo>
                  <a:lnTo>
                    <a:pt x="9525" y="4271569"/>
                  </a:lnTo>
                  <a:lnTo>
                    <a:pt x="9525" y="581025"/>
                  </a:lnTo>
                  <a:lnTo>
                    <a:pt x="5324475" y="581025"/>
                  </a:lnTo>
                  <a:lnTo>
                    <a:pt x="5324475" y="80721"/>
                  </a:lnTo>
                  <a:lnTo>
                    <a:pt x="5308854" y="39230"/>
                  </a:lnTo>
                  <a:lnTo>
                    <a:pt x="5272811" y="13398"/>
                  </a:lnTo>
                  <a:lnTo>
                    <a:pt x="5253279" y="9525"/>
                  </a:lnTo>
                  <a:lnTo>
                    <a:pt x="5262181" y="9525"/>
                  </a:lnTo>
                  <a:lnTo>
                    <a:pt x="5298491" y="23190"/>
                  </a:lnTo>
                  <a:lnTo>
                    <a:pt x="5321084" y="54724"/>
                  </a:lnTo>
                  <a:lnTo>
                    <a:pt x="5324170" y="68681"/>
                  </a:lnTo>
                  <a:lnTo>
                    <a:pt x="5324475" y="71818"/>
                  </a:lnTo>
                  <a:lnTo>
                    <a:pt x="5324475" y="39370"/>
                  </a:lnTo>
                  <a:lnTo>
                    <a:pt x="5321173" y="33845"/>
                  </a:lnTo>
                  <a:lnTo>
                    <a:pt x="5294630" y="9525"/>
                  </a:lnTo>
                  <a:lnTo>
                    <a:pt x="5293766" y="9004"/>
                  </a:lnTo>
                  <a:lnTo>
                    <a:pt x="5257800" y="0"/>
                  </a:lnTo>
                  <a:lnTo>
                    <a:pt x="80721" y="0"/>
                  </a:lnTo>
                  <a:lnTo>
                    <a:pt x="80721" y="9525"/>
                  </a:lnTo>
                  <a:lnTo>
                    <a:pt x="75768" y="10007"/>
                  </a:lnTo>
                  <a:lnTo>
                    <a:pt x="39230" y="25146"/>
                  </a:lnTo>
                  <a:lnTo>
                    <a:pt x="13411" y="61175"/>
                  </a:lnTo>
                  <a:lnTo>
                    <a:pt x="9525" y="80721"/>
                  </a:lnTo>
                  <a:lnTo>
                    <a:pt x="9525" y="71818"/>
                  </a:lnTo>
                  <a:lnTo>
                    <a:pt x="23202" y="35509"/>
                  </a:lnTo>
                  <a:lnTo>
                    <a:pt x="55041" y="12827"/>
                  </a:lnTo>
                  <a:lnTo>
                    <a:pt x="71831" y="9525"/>
                  </a:lnTo>
                  <a:lnTo>
                    <a:pt x="80721" y="9525"/>
                  </a:lnTo>
                  <a:lnTo>
                    <a:pt x="80721" y="0"/>
                  </a:lnTo>
                  <a:lnTo>
                    <a:pt x="76200" y="0"/>
                  </a:lnTo>
                  <a:lnTo>
                    <a:pt x="68694" y="355"/>
                  </a:lnTo>
                  <a:lnTo>
                    <a:pt x="27889" y="17259"/>
                  </a:lnTo>
                  <a:lnTo>
                    <a:pt x="3263" y="54102"/>
                  </a:lnTo>
                  <a:lnTo>
                    <a:pt x="0" y="76200"/>
                  </a:lnTo>
                  <a:lnTo>
                    <a:pt x="0" y="4267200"/>
                  </a:lnTo>
                  <a:lnTo>
                    <a:pt x="12839" y="4309542"/>
                  </a:lnTo>
                  <a:lnTo>
                    <a:pt x="47040" y="4337596"/>
                  </a:lnTo>
                  <a:lnTo>
                    <a:pt x="76200" y="4343400"/>
                  </a:lnTo>
                  <a:lnTo>
                    <a:pt x="5257800" y="4343400"/>
                  </a:lnTo>
                  <a:lnTo>
                    <a:pt x="5294630" y="4333862"/>
                  </a:lnTo>
                  <a:lnTo>
                    <a:pt x="5300281" y="4330471"/>
                  </a:lnTo>
                  <a:lnTo>
                    <a:pt x="5328209" y="4296359"/>
                  </a:lnTo>
                  <a:lnTo>
                    <a:pt x="5334000" y="4267200"/>
                  </a:lnTo>
                  <a:lnTo>
                    <a:pt x="5334000" y="76200"/>
                  </a:lnTo>
                  <a:close/>
                </a:path>
              </a:pathLst>
            </a:custGeom>
            <a:solidFill>
              <a:srgbClr val="0E61F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48624" y="2314574"/>
              <a:ext cx="228600" cy="214312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340725" y="2248543"/>
            <a:ext cx="1454150" cy="32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b="1" spc="-10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Professionals</a:t>
            </a:r>
            <a:endParaRPr sz="2000">
              <a:latin typeface="IBM Plex Sans SemiBold"/>
              <a:cs typeface="IBM Plex Sans SemiBold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43675" y="2905124"/>
            <a:ext cx="4762500" cy="3295650"/>
            <a:chOff x="6543675" y="2905124"/>
            <a:chExt cx="4762500" cy="329565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4" y="2905124"/>
              <a:ext cx="152399" cy="15269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724" y="3247518"/>
              <a:ext cx="152399" cy="1534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63213" y="3819524"/>
              <a:ext cx="151423" cy="15239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43675" y="4391024"/>
              <a:ext cx="190499" cy="152399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67524" y="4657724"/>
              <a:ext cx="4438650" cy="1543050"/>
            </a:xfrm>
            <a:custGeom>
              <a:avLst/>
              <a:gdLst/>
              <a:ahLst/>
              <a:cxnLst/>
              <a:rect l="l" t="t" r="r" b="b"/>
              <a:pathLst>
                <a:path w="4438650" h="1543050">
                  <a:moveTo>
                    <a:pt x="4367452" y="1543049"/>
                  </a:moveTo>
                  <a:lnTo>
                    <a:pt x="71196" y="1543049"/>
                  </a:lnTo>
                  <a:lnTo>
                    <a:pt x="66240" y="1542561"/>
                  </a:lnTo>
                  <a:lnTo>
                    <a:pt x="29704" y="1527427"/>
                  </a:lnTo>
                  <a:lnTo>
                    <a:pt x="3885" y="1491386"/>
                  </a:lnTo>
                  <a:lnTo>
                    <a:pt x="0" y="1471853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0" y="3885"/>
                  </a:lnTo>
                  <a:lnTo>
                    <a:pt x="71196" y="0"/>
                  </a:lnTo>
                  <a:lnTo>
                    <a:pt x="4367452" y="0"/>
                  </a:lnTo>
                  <a:lnTo>
                    <a:pt x="4408943" y="15621"/>
                  </a:lnTo>
                  <a:lnTo>
                    <a:pt x="4434761" y="51661"/>
                  </a:lnTo>
                  <a:lnTo>
                    <a:pt x="4438648" y="71196"/>
                  </a:lnTo>
                  <a:lnTo>
                    <a:pt x="4438648" y="1471853"/>
                  </a:lnTo>
                  <a:lnTo>
                    <a:pt x="4423026" y="1513342"/>
                  </a:lnTo>
                  <a:lnTo>
                    <a:pt x="4386986" y="1539163"/>
                  </a:lnTo>
                  <a:lnTo>
                    <a:pt x="4372407" y="1542561"/>
                  </a:lnTo>
                  <a:lnTo>
                    <a:pt x="4367452" y="1543049"/>
                  </a:lnTo>
                  <a:close/>
                </a:path>
              </a:pathLst>
            </a:custGeom>
            <a:solidFill>
              <a:srgbClr val="F4F4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81824" y="505777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854825" y="2856405"/>
            <a:ext cx="2270760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80" dirty="0">
                <a:solidFill>
                  <a:srgbClr val="383838"/>
                </a:solidFill>
                <a:latin typeface="IBM Plex Sans"/>
                <a:cs typeface="IBM Plex Sans"/>
              </a:rPr>
              <a:t>Tone:</a:t>
            </a:r>
            <a:r>
              <a:rPr sz="1300" b="1" spc="2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Direct,</a:t>
            </a:r>
            <a:r>
              <a:rPr sz="1300" spc="2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analytical,</a:t>
            </a:r>
            <a:r>
              <a:rPr sz="1300" spc="2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40" dirty="0">
                <a:solidFill>
                  <a:srgbClr val="383838"/>
                </a:solidFill>
                <a:latin typeface="IBM Plex Sans"/>
                <a:cs typeface="IBM Plex Sans"/>
              </a:rPr>
              <a:t>strategic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54825" y="3172118"/>
            <a:ext cx="430403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5"/>
              </a:spcBef>
            </a:pPr>
            <a:r>
              <a:rPr sz="1300" b="1" spc="-60" dirty="0">
                <a:solidFill>
                  <a:srgbClr val="383838"/>
                </a:solidFill>
                <a:latin typeface="IBM Plex Sans"/>
                <a:cs typeface="IBM Plex Sans"/>
              </a:rPr>
              <a:t>Complexity:</a:t>
            </a:r>
            <a:r>
              <a:rPr sz="1300" b="1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Detailed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analysis,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industry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terminology,</a:t>
            </a:r>
            <a:r>
              <a:rPr sz="1300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45" dirty="0">
                <a:solidFill>
                  <a:srgbClr val="383838"/>
                </a:solidFill>
                <a:latin typeface="IBM Plex Sans"/>
                <a:cs typeface="IBM Plex Sans"/>
              </a:rPr>
              <a:t>advanced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concepts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54825" y="3743618"/>
            <a:ext cx="4373880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105"/>
              </a:spcBef>
            </a:pPr>
            <a:r>
              <a:rPr sz="1300" b="1" spc="-75" dirty="0">
                <a:solidFill>
                  <a:srgbClr val="383838"/>
                </a:solidFill>
                <a:latin typeface="IBM Plex Sans"/>
                <a:cs typeface="IBM Plex Sans"/>
              </a:rPr>
              <a:t>Focus</a:t>
            </a:r>
            <a:r>
              <a:rPr sz="1300" b="1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b="1" spc="-65" dirty="0">
                <a:solidFill>
                  <a:srgbClr val="383838"/>
                </a:solidFill>
                <a:latin typeface="IBM Plex Sans"/>
                <a:cs typeface="IBM Plex Sans"/>
              </a:rPr>
              <a:t>Areas:</a:t>
            </a:r>
            <a:r>
              <a:rPr sz="1300" b="1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95" dirty="0">
                <a:solidFill>
                  <a:srgbClr val="383838"/>
                </a:solidFill>
                <a:latin typeface="IBM Plex Sans"/>
                <a:cs typeface="IBM Plex Sans"/>
              </a:rPr>
              <a:t>Tax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5" dirty="0">
                <a:solidFill>
                  <a:srgbClr val="383838"/>
                </a:solidFill>
                <a:latin typeface="IBM Plex Sans"/>
                <a:cs typeface="IBM Plex Sans"/>
              </a:rPr>
              <a:t>optimization,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60" dirty="0">
                <a:solidFill>
                  <a:srgbClr val="383838"/>
                </a:solidFill>
                <a:latin typeface="IBM Plex Sans"/>
                <a:cs typeface="IBM Plex Sans"/>
              </a:rPr>
              <a:t>retirement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planning,</a:t>
            </a:r>
            <a:r>
              <a:rPr sz="1300" spc="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40" dirty="0">
                <a:solidFill>
                  <a:srgbClr val="383838"/>
                </a:solidFill>
                <a:latin typeface="IBM Plex Sans"/>
                <a:cs typeface="IBM Plex Sans"/>
              </a:rPr>
              <a:t>investment </a:t>
            </a:r>
            <a:r>
              <a:rPr sz="1300" spc="-50" dirty="0">
                <a:solidFill>
                  <a:srgbClr val="383838"/>
                </a:solidFill>
                <a:latin typeface="IBM Plex Sans"/>
                <a:cs typeface="IBM Plex Sans"/>
              </a:rPr>
              <a:t>portfolio</a:t>
            </a:r>
            <a:r>
              <a:rPr sz="1300" spc="-3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spc="-10" dirty="0">
                <a:solidFill>
                  <a:srgbClr val="383838"/>
                </a:solidFill>
                <a:latin typeface="IBM Plex Sans"/>
                <a:cs typeface="IBM Plex Sans"/>
              </a:rPr>
              <a:t>diversification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54825" y="4342305"/>
            <a:ext cx="1457960" cy="2292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70" dirty="0">
                <a:solidFill>
                  <a:srgbClr val="383838"/>
                </a:solidFill>
                <a:latin typeface="IBM Plex Sans"/>
                <a:cs typeface="IBM Plex Sans"/>
              </a:rPr>
              <a:t>Sample</a:t>
            </a:r>
            <a:r>
              <a:rPr sz="1300" b="1" spc="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300" b="1" spc="-50" dirty="0">
                <a:solidFill>
                  <a:srgbClr val="383838"/>
                </a:solidFill>
                <a:latin typeface="IBM Plex Sans"/>
                <a:cs typeface="IBM Plex Sans"/>
              </a:rPr>
              <a:t>Interaction:</a:t>
            </a:r>
            <a:endParaRPr sz="1300">
              <a:latin typeface="IBM Plex Sans"/>
              <a:cs typeface="IBM Plex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330324" y="4760711"/>
            <a:ext cx="386778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55" dirty="0">
                <a:solidFill>
                  <a:srgbClr val="383838"/>
                </a:solidFill>
                <a:latin typeface="IBM Plex Sans"/>
                <a:cs typeface="IBM Plex Sans"/>
              </a:rPr>
              <a:t>"How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383838"/>
                </a:solidFill>
                <a:latin typeface="IBM Plex Sans"/>
                <a:cs typeface="IBM Plex Sans"/>
              </a:rPr>
              <a:t>should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dirty="0">
                <a:solidFill>
                  <a:srgbClr val="383838"/>
                </a:solidFill>
                <a:latin typeface="IBM Plex Sans"/>
                <a:cs typeface="IBM Plex Sans"/>
              </a:rPr>
              <a:t>I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start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investing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383838"/>
                </a:solidFill>
                <a:latin typeface="IBM Plex Sans"/>
                <a:cs typeface="IBM Plex Sans"/>
              </a:rPr>
              <a:t>with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383838"/>
                </a:solidFill>
                <a:latin typeface="IBM Plex Sans"/>
                <a:cs typeface="IBM Plex Sans"/>
              </a:rPr>
              <a:t>my</a:t>
            </a:r>
            <a:r>
              <a:rPr sz="1150" spc="-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35" dirty="0">
                <a:solidFill>
                  <a:srgbClr val="383838"/>
                </a:solidFill>
                <a:latin typeface="IBM Plex Sans"/>
                <a:cs typeface="IBM Plex Sans"/>
              </a:rPr>
              <a:t>limited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383838"/>
                </a:solidFill>
                <a:latin typeface="IBM Plex Sans"/>
                <a:cs typeface="IBM Plex Sans"/>
              </a:rPr>
              <a:t>student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 budget?"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444624" y="5035310"/>
            <a:ext cx="4034154" cy="10394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5"/>
              </a:spcBef>
            </a:pP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"Great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5" dirty="0">
                <a:solidFill>
                  <a:srgbClr val="525252"/>
                </a:solidFill>
                <a:latin typeface="Arial"/>
                <a:cs typeface="Arial"/>
              </a:rPr>
              <a:t>question!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5" dirty="0">
                <a:solidFill>
                  <a:srgbClr val="525252"/>
                </a:solidFill>
                <a:latin typeface="Arial"/>
                <a:cs typeface="Arial"/>
              </a:rPr>
              <a:t>Starting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5" dirty="0">
                <a:solidFill>
                  <a:srgbClr val="525252"/>
                </a:solidFill>
                <a:latin typeface="Arial"/>
                <a:cs typeface="Arial"/>
              </a:rPr>
              <a:t>small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is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45" dirty="0">
                <a:solidFill>
                  <a:srgbClr val="525252"/>
                </a:solidFill>
                <a:latin typeface="Arial"/>
                <a:cs typeface="Arial"/>
              </a:rPr>
              <a:t>totally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fine.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First,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14" dirty="0">
                <a:solidFill>
                  <a:srgbClr val="525252"/>
                </a:solidFill>
                <a:latin typeface="Arial"/>
                <a:cs typeface="Arial"/>
              </a:rPr>
              <a:t>make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0" dirty="0">
                <a:solidFill>
                  <a:srgbClr val="525252"/>
                </a:solidFill>
                <a:latin typeface="Arial"/>
                <a:cs typeface="Arial"/>
              </a:rPr>
              <a:t>sure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35" dirty="0">
                <a:solidFill>
                  <a:srgbClr val="525252"/>
                </a:solidFill>
                <a:latin typeface="Arial"/>
                <a:cs typeface="Arial"/>
              </a:rPr>
              <a:t>you </a:t>
            </a:r>
            <a:r>
              <a:rPr sz="1250" i="1" spc="-114" dirty="0">
                <a:solidFill>
                  <a:srgbClr val="525252"/>
                </a:solidFill>
                <a:latin typeface="Arial"/>
                <a:cs typeface="Arial"/>
              </a:rPr>
              <a:t>have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14" dirty="0">
                <a:solidFill>
                  <a:srgbClr val="525252"/>
                </a:solidFill>
                <a:latin typeface="Arial"/>
                <a:cs typeface="Arial"/>
              </a:rPr>
              <a:t>an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5" dirty="0">
                <a:solidFill>
                  <a:srgbClr val="525252"/>
                </a:solidFill>
                <a:latin typeface="Arial"/>
                <a:cs typeface="Arial"/>
              </a:rPr>
              <a:t>emergency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fund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(about</a:t>
            </a:r>
            <a:r>
              <a:rPr sz="1250" i="1" spc="-5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$500).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20" dirty="0">
                <a:solidFill>
                  <a:srgbClr val="525252"/>
                </a:solidFill>
                <a:latin typeface="Arial"/>
                <a:cs typeface="Arial"/>
              </a:rPr>
              <a:t>Then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consider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micro-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investing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5" dirty="0">
                <a:solidFill>
                  <a:srgbClr val="525252"/>
                </a:solidFill>
                <a:latin typeface="Arial"/>
                <a:cs typeface="Arial"/>
              </a:rPr>
              <a:t>apps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like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Acorns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45" dirty="0">
                <a:solidFill>
                  <a:srgbClr val="525252"/>
                </a:solidFill>
                <a:latin typeface="Arial"/>
                <a:cs typeface="Arial"/>
              </a:rPr>
              <a:t>that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30" dirty="0">
                <a:solidFill>
                  <a:srgbClr val="525252"/>
                </a:solidFill>
                <a:latin typeface="Arial"/>
                <a:cs typeface="Arial"/>
              </a:rPr>
              <a:t>let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you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5" dirty="0">
                <a:solidFill>
                  <a:srgbClr val="525252"/>
                </a:solidFill>
                <a:latin typeface="Arial"/>
                <a:cs typeface="Arial"/>
              </a:rPr>
              <a:t>invest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5" dirty="0">
                <a:solidFill>
                  <a:srgbClr val="525252"/>
                </a:solidFill>
                <a:latin typeface="Arial"/>
                <a:cs typeface="Arial"/>
              </a:rPr>
              <a:t>spare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10" dirty="0">
                <a:solidFill>
                  <a:srgbClr val="525252"/>
                </a:solidFill>
                <a:latin typeface="Arial"/>
                <a:cs typeface="Arial"/>
              </a:rPr>
              <a:t>change.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90" dirty="0">
                <a:solidFill>
                  <a:srgbClr val="525252"/>
                </a:solidFill>
                <a:latin typeface="Arial"/>
                <a:cs typeface="Arial"/>
              </a:rPr>
              <a:t>I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25" dirty="0">
                <a:solidFill>
                  <a:srgbClr val="525252"/>
                </a:solidFill>
                <a:latin typeface="Arial"/>
                <a:cs typeface="Arial"/>
              </a:rPr>
              <a:t>can </a:t>
            </a:r>
            <a:r>
              <a:rPr sz="1250" i="1" spc="-75" dirty="0">
                <a:solidFill>
                  <a:srgbClr val="525252"/>
                </a:solidFill>
                <a:latin typeface="Arial"/>
                <a:cs typeface="Arial"/>
              </a:rPr>
              <a:t>help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you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find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5" dirty="0">
                <a:solidFill>
                  <a:srgbClr val="525252"/>
                </a:solidFill>
                <a:latin typeface="Arial"/>
                <a:cs typeface="Arial"/>
              </a:rPr>
              <a:t>areas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budget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0" dirty="0">
                <a:solidFill>
                  <a:srgbClr val="525252"/>
                </a:solidFill>
                <a:latin typeface="Arial"/>
                <a:cs typeface="Arial"/>
              </a:rPr>
              <a:t>where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you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might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free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0" dirty="0">
                <a:solidFill>
                  <a:srgbClr val="525252"/>
                </a:solidFill>
                <a:latin typeface="Arial"/>
                <a:cs typeface="Arial"/>
              </a:rPr>
              <a:t>up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25" dirty="0">
                <a:solidFill>
                  <a:srgbClr val="525252"/>
                </a:solidFill>
                <a:latin typeface="Arial"/>
                <a:cs typeface="Arial"/>
              </a:rPr>
              <a:t>$5-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10/week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get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started!"</a:t>
            </a:r>
            <a:endParaRPr sz="1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969125" y="4760711"/>
            <a:ext cx="4185285" cy="2070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50" spc="-55" dirty="0">
                <a:solidFill>
                  <a:srgbClr val="383838"/>
                </a:solidFill>
                <a:latin typeface="IBM Plex Sans"/>
                <a:cs typeface="IBM Plex Sans"/>
              </a:rPr>
              <a:t>"How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383838"/>
                </a:solidFill>
                <a:latin typeface="IBM Plex Sans"/>
                <a:cs typeface="IBM Plex Sans"/>
              </a:rPr>
              <a:t>should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dirty="0">
                <a:solidFill>
                  <a:srgbClr val="383838"/>
                </a:solidFill>
                <a:latin typeface="IBM Plex Sans"/>
                <a:cs typeface="IBM Plex Sans"/>
              </a:rPr>
              <a:t>I</a:t>
            </a:r>
            <a:r>
              <a:rPr sz="1150" spc="-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adjust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383838"/>
                </a:solidFill>
                <a:latin typeface="IBM Plex Sans"/>
                <a:cs typeface="IBM Plex Sans"/>
              </a:rPr>
              <a:t>my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portfolio</a:t>
            </a:r>
            <a:r>
              <a:rPr sz="1150" spc="-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given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0" dirty="0">
                <a:solidFill>
                  <a:srgbClr val="383838"/>
                </a:solidFill>
                <a:latin typeface="IBM Plex Sans"/>
                <a:cs typeface="IBM Plex Sans"/>
              </a:rPr>
              <a:t>current</a:t>
            </a:r>
            <a:r>
              <a:rPr sz="1150" spc="-15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383838"/>
                </a:solidFill>
                <a:latin typeface="IBM Plex Sans"/>
                <a:cs typeface="IBM Plex Sans"/>
              </a:rPr>
              <a:t>market</a:t>
            </a:r>
            <a:r>
              <a:rPr sz="1150" spc="-20" dirty="0">
                <a:solidFill>
                  <a:srgbClr val="383838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383838"/>
                </a:solidFill>
                <a:latin typeface="IBM Plex Sans"/>
                <a:cs typeface="IBM Plex Sans"/>
              </a:rPr>
              <a:t>conditions?"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083425" y="5035310"/>
            <a:ext cx="4020820" cy="103949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ct val="107500"/>
              </a:lnSpc>
              <a:spcBef>
                <a:spcPts val="15"/>
              </a:spcBef>
            </a:pP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"Based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on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risk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profile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5" dirty="0">
                <a:solidFill>
                  <a:srgbClr val="525252"/>
                </a:solidFill>
                <a:latin typeface="Arial"/>
                <a:cs typeface="Arial"/>
              </a:rPr>
              <a:t>and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the 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current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5" dirty="0">
                <a:solidFill>
                  <a:srgbClr val="525252"/>
                </a:solidFill>
                <a:latin typeface="Arial"/>
                <a:cs typeface="Arial"/>
              </a:rPr>
              <a:t>economic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indicators,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consider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0" dirty="0">
                <a:solidFill>
                  <a:srgbClr val="525252"/>
                </a:solidFill>
                <a:latin typeface="Arial"/>
                <a:cs typeface="Arial"/>
              </a:rPr>
              <a:t>increasing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allocation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to</a:t>
            </a:r>
            <a:r>
              <a:rPr sz="1250" i="1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0" dirty="0">
                <a:solidFill>
                  <a:srgbClr val="525252"/>
                </a:solidFill>
                <a:latin typeface="Arial"/>
                <a:cs typeface="Arial"/>
              </a:rPr>
              <a:t>defensive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sectors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5" dirty="0">
                <a:solidFill>
                  <a:srgbClr val="525252"/>
                </a:solidFill>
                <a:latin typeface="Arial"/>
                <a:cs typeface="Arial"/>
              </a:rPr>
              <a:t>by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30" dirty="0">
                <a:solidFill>
                  <a:srgbClr val="525252"/>
                </a:solidFill>
                <a:latin typeface="Arial"/>
                <a:cs typeface="Arial"/>
              </a:rPr>
              <a:t>5-</a:t>
            </a:r>
            <a:r>
              <a:rPr sz="1250" i="1" spc="-25" dirty="0">
                <a:solidFill>
                  <a:srgbClr val="525252"/>
                </a:solidFill>
                <a:latin typeface="Arial"/>
                <a:cs typeface="Arial"/>
              </a:rPr>
              <a:t>7%. </a:t>
            </a:r>
            <a:r>
              <a:rPr sz="1250" i="1" spc="-12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debt-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to-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equity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ratio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could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be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optimized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at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35" dirty="0">
                <a:solidFill>
                  <a:srgbClr val="525252"/>
                </a:solidFill>
                <a:latin typeface="Arial"/>
                <a:cs typeface="Arial"/>
              </a:rPr>
              <a:t>60/40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given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20" dirty="0">
                <a:solidFill>
                  <a:srgbClr val="525252"/>
                </a:solidFill>
                <a:latin typeface="Arial"/>
                <a:cs typeface="Arial"/>
              </a:rPr>
              <a:t>your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time</a:t>
            </a:r>
            <a:r>
              <a:rPr sz="1250" i="1" spc="-7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horizon.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10" dirty="0">
                <a:solidFill>
                  <a:srgbClr val="525252"/>
                </a:solidFill>
                <a:latin typeface="Arial"/>
                <a:cs typeface="Arial"/>
              </a:rPr>
              <a:t>Would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0" dirty="0">
                <a:solidFill>
                  <a:srgbClr val="525252"/>
                </a:solidFill>
                <a:latin typeface="Arial"/>
                <a:cs typeface="Arial"/>
              </a:rPr>
              <a:t>you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55" dirty="0">
                <a:solidFill>
                  <a:srgbClr val="525252"/>
                </a:solidFill>
                <a:latin typeface="Arial"/>
                <a:cs typeface="Arial"/>
              </a:rPr>
              <a:t>like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14" dirty="0">
                <a:solidFill>
                  <a:srgbClr val="525252"/>
                </a:solidFill>
                <a:latin typeface="Arial"/>
                <a:cs typeface="Arial"/>
              </a:rPr>
              <a:t>me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to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5" dirty="0">
                <a:solidFill>
                  <a:srgbClr val="525252"/>
                </a:solidFill>
                <a:latin typeface="Arial"/>
                <a:cs typeface="Arial"/>
              </a:rPr>
              <a:t>analyze</a:t>
            </a:r>
            <a:r>
              <a:rPr sz="1250" i="1" spc="-6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specific </a:t>
            </a:r>
            <a:r>
              <a:rPr sz="1250" i="1" spc="-80" dirty="0">
                <a:solidFill>
                  <a:srgbClr val="525252"/>
                </a:solidFill>
                <a:latin typeface="Arial"/>
                <a:cs typeface="Arial"/>
              </a:rPr>
              <a:t>underperforming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95" dirty="0">
                <a:solidFill>
                  <a:srgbClr val="525252"/>
                </a:solidFill>
                <a:latin typeface="Arial"/>
                <a:cs typeface="Arial"/>
              </a:rPr>
              <a:t>assets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60" dirty="0">
                <a:solidFill>
                  <a:srgbClr val="525252"/>
                </a:solidFill>
                <a:latin typeface="Arial"/>
                <a:cs typeface="Arial"/>
              </a:rPr>
              <a:t>in</a:t>
            </a:r>
            <a:r>
              <a:rPr sz="1250" i="1" spc="-35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85" dirty="0">
                <a:solidFill>
                  <a:srgbClr val="525252"/>
                </a:solidFill>
                <a:latin typeface="Arial"/>
                <a:cs typeface="Arial"/>
              </a:rPr>
              <a:t>your</a:t>
            </a:r>
            <a:r>
              <a:rPr sz="1250" i="1" spc="-40" dirty="0">
                <a:solidFill>
                  <a:srgbClr val="525252"/>
                </a:solidFill>
                <a:latin typeface="Arial"/>
                <a:cs typeface="Arial"/>
              </a:rPr>
              <a:t> </a:t>
            </a:r>
            <a:r>
              <a:rPr sz="1250" i="1" spc="-10" dirty="0">
                <a:solidFill>
                  <a:srgbClr val="525252"/>
                </a:solidFill>
                <a:latin typeface="Arial"/>
                <a:cs typeface="Arial"/>
              </a:rPr>
              <a:t>portfolio?"</a:t>
            </a:r>
            <a:endParaRPr sz="125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67817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10823921" y="6679945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82244"/>
            <a:ext cx="3154680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Technology</a:t>
            </a:r>
            <a:r>
              <a:rPr spc="15" dirty="0"/>
              <a:t> </a:t>
            </a:r>
            <a:r>
              <a:rPr spc="-140" dirty="0"/>
              <a:t>Stack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57599"/>
            <a:ext cx="5629910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Technology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95" dirty="0">
                <a:solidFill>
                  <a:srgbClr val="525252"/>
                </a:solidFill>
                <a:latin typeface="IBM Plex Sans"/>
                <a:cs typeface="IBM Plex Sans"/>
              </a:rPr>
              <a:t>&amp;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90" dirty="0">
                <a:solidFill>
                  <a:srgbClr val="525252"/>
                </a:solidFill>
                <a:latin typeface="IBM Plex Sans"/>
                <a:cs typeface="IBM Plex Sans"/>
              </a:rPr>
              <a:t>Tools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powering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our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Personal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Chatbot</a:t>
            </a:r>
            <a:r>
              <a:rPr sz="155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solution:</a:t>
            </a:r>
            <a:endParaRPr sz="1550">
              <a:latin typeface="IBM Plex Sans"/>
              <a:cs typeface="IBM Plex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9599" y="2390774"/>
            <a:ext cx="38100" cy="438150"/>
          </a:xfrm>
          <a:custGeom>
            <a:avLst/>
            <a:gdLst/>
            <a:ahLst/>
            <a:cxnLst/>
            <a:rect l="l" t="t" r="r" b="b"/>
            <a:pathLst>
              <a:path w="38100" h="438150">
                <a:moveTo>
                  <a:pt x="38099" y="438149"/>
                </a:moveTo>
                <a:lnTo>
                  <a:pt x="0" y="438149"/>
                </a:lnTo>
                <a:lnTo>
                  <a:pt x="0" y="0"/>
                </a:lnTo>
                <a:lnTo>
                  <a:pt x="38099" y="0"/>
                </a:lnTo>
                <a:lnTo>
                  <a:pt x="38099" y="4381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599" y="3019424"/>
            <a:ext cx="38100" cy="447675"/>
          </a:xfrm>
          <a:custGeom>
            <a:avLst/>
            <a:gdLst/>
            <a:ahLst/>
            <a:cxnLst/>
            <a:rect l="l" t="t" r="r" b="b"/>
            <a:pathLst>
              <a:path w="38100" h="447675">
                <a:moveTo>
                  <a:pt x="38099" y="447674"/>
                </a:moveTo>
                <a:lnTo>
                  <a:pt x="0" y="447674"/>
                </a:lnTo>
                <a:lnTo>
                  <a:pt x="0" y="0"/>
                </a:lnTo>
                <a:lnTo>
                  <a:pt x="38099" y="0"/>
                </a:lnTo>
                <a:lnTo>
                  <a:pt x="38099" y="4476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599" y="365759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599" y="4476749"/>
            <a:ext cx="38100" cy="628650"/>
          </a:xfrm>
          <a:custGeom>
            <a:avLst/>
            <a:gdLst/>
            <a:ahLst/>
            <a:cxnLst/>
            <a:rect l="l" t="t" r="r" b="b"/>
            <a:pathLst>
              <a:path w="38100" h="628650">
                <a:moveTo>
                  <a:pt x="38099" y="628649"/>
                </a:moveTo>
                <a:lnTo>
                  <a:pt x="0" y="628649"/>
                </a:lnTo>
                <a:lnTo>
                  <a:pt x="0" y="0"/>
                </a:lnTo>
                <a:lnTo>
                  <a:pt x="38099" y="0"/>
                </a:lnTo>
                <a:lnTo>
                  <a:pt x="38099" y="62864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5295899"/>
            <a:ext cx="38100" cy="447675"/>
          </a:xfrm>
          <a:custGeom>
            <a:avLst/>
            <a:gdLst/>
            <a:ahLst/>
            <a:cxnLst/>
            <a:rect l="l" t="t" r="r" b="b"/>
            <a:pathLst>
              <a:path w="38100" h="447675">
                <a:moveTo>
                  <a:pt x="38099" y="447674"/>
                </a:moveTo>
                <a:lnTo>
                  <a:pt x="0" y="447674"/>
                </a:lnTo>
                <a:lnTo>
                  <a:pt x="0" y="0"/>
                </a:lnTo>
                <a:lnTo>
                  <a:pt x="38099" y="0"/>
                </a:lnTo>
                <a:lnTo>
                  <a:pt x="38099" y="447674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15" y="2429842"/>
            <a:ext cx="146504" cy="1465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68399" y="2340893"/>
            <a:ext cx="6448425" cy="339725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Backend:</a:t>
            </a:r>
            <a:r>
              <a:rPr sz="1450" b="1" spc="4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Python</a:t>
            </a:r>
            <a:endParaRPr sz="1450">
              <a:latin typeface="IBM Plex Sans SemiBold"/>
              <a:cs typeface="IBM Plex Sans SemiBold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Core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programming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language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integration,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processing,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business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logic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implementation.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Frontend: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Streamlit</a:t>
            </a:r>
            <a:endParaRPr sz="1450">
              <a:latin typeface="IBM Plex Sans SemiBold"/>
              <a:cs typeface="IBM Plex Sans SemiBold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Python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framework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rapidly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building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interactive,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data-driven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IBM Plex Sans"/>
                <a:cs typeface="IBM Plex Sans"/>
              </a:rPr>
              <a:t>web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applications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minimal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frontend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code.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AI: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9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IBM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Watson</a:t>
            </a:r>
            <a:endParaRPr sz="1450">
              <a:latin typeface="IBM Plex Sans SemiBold"/>
              <a:cs typeface="IBM Plex Sans SemiBold"/>
            </a:endParaRPr>
          </a:p>
          <a:p>
            <a:pPr marL="12700" marR="375285">
              <a:lnSpc>
                <a:spcPct val="108700"/>
              </a:lnSpc>
              <a:spcBef>
                <a:spcPts val="90"/>
              </a:spcBef>
            </a:pP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Powers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natural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language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processing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capabilities,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providing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advanced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conversation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understanding</a:t>
            </a:r>
            <a:r>
              <a:rPr sz="1150" spc="3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and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generation.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9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IBM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Granite</a:t>
            </a:r>
            <a:endParaRPr sz="1450">
              <a:latin typeface="IBM Plex Sans SemiBold"/>
              <a:cs typeface="IBM Plex Sans SemiBold"/>
            </a:endParaRPr>
          </a:p>
          <a:p>
            <a:pPr marL="12700" marR="208279">
              <a:lnSpc>
                <a:spcPct val="108700"/>
              </a:lnSpc>
              <a:spcBef>
                <a:spcPts val="90"/>
              </a:spcBef>
            </a:pP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Lightweight,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business-optimized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foundation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models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providing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reliable,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scalable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inference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financial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applications.</a:t>
            </a:r>
            <a:endParaRPr sz="11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050">
              <a:latin typeface="IBM Plex Sans"/>
              <a:cs typeface="IBM Plex Sans"/>
            </a:endParaRPr>
          </a:p>
          <a:p>
            <a:pPr marL="12700">
              <a:lnSpc>
                <a:spcPct val="100000"/>
              </a:lnSpc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HuggingFace</a:t>
            </a:r>
            <a:r>
              <a:rPr sz="1450" b="1" spc="-2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APIs</a:t>
            </a:r>
            <a:endParaRPr sz="1450">
              <a:latin typeface="IBM Plex Sans SemiBold"/>
              <a:cs typeface="IBM Plex Sans SemiBold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Integration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state-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of-the-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art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NLP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models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tools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to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enhance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chatbot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capabilities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1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performance.</a:t>
            </a:r>
            <a:endParaRPr sz="1150">
              <a:latin typeface="IBM Plex Sans"/>
              <a:cs typeface="IBM Plex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5" y="3078472"/>
            <a:ext cx="167580" cy="12568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7725" y="3686204"/>
            <a:ext cx="209401" cy="16752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" y="4505554"/>
            <a:ext cx="167580" cy="16712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6300" y="5334021"/>
            <a:ext cx="146595" cy="167537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0" y="6553199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pc="-65" dirty="0"/>
              <a:t>Made</a:t>
            </a:r>
            <a:r>
              <a:rPr spc="-25" dirty="0"/>
              <a:t> </a:t>
            </a:r>
            <a:r>
              <a:rPr spc="-50" dirty="0"/>
              <a:t>with</a:t>
            </a:r>
            <a:r>
              <a:rPr spc="-2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6899" y="678300"/>
            <a:ext cx="4724400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80" dirty="0"/>
              <a:t>Implementation</a:t>
            </a:r>
            <a:r>
              <a:rPr spc="-75" dirty="0"/>
              <a:t> </a:t>
            </a:r>
            <a:r>
              <a:rPr spc="-165" dirty="0"/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6899" y="1503945"/>
            <a:ext cx="8077834" cy="1308050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0" dirty="0">
                <a:solidFill>
                  <a:srgbClr val="525252"/>
                </a:solidFill>
                <a:latin typeface="IBM Plex Sans"/>
                <a:cs typeface="IBM Plex Sans"/>
              </a:rPr>
              <a:t>strategic,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phased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approach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to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building,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testing,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and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deploying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our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0" dirty="0">
                <a:solidFill>
                  <a:srgbClr val="525252"/>
                </a:solidFill>
                <a:latin typeface="IBM Plex Sans"/>
                <a:cs typeface="IBM Plex Sans"/>
              </a:rPr>
              <a:t>Personal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Finance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Chatbot</a:t>
            </a:r>
            <a:r>
              <a:rPr sz="1550" spc="-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20" dirty="0">
                <a:solidFill>
                  <a:srgbClr val="525252"/>
                </a:solidFill>
                <a:latin typeface="IBM Plex Sans"/>
                <a:cs typeface="IBM Plex Sans"/>
              </a:rPr>
              <a:t>with </a:t>
            </a:r>
            <a:r>
              <a:rPr sz="1550" spc="-65" dirty="0">
                <a:solidFill>
                  <a:srgbClr val="525252"/>
                </a:solidFill>
                <a:latin typeface="IBM Plex Sans"/>
                <a:cs typeface="IBM Plex Sans"/>
              </a:rPr>
              <a:t>continuous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improvement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55" dirty="0">
                <a:solidFill>
                  <a:srgbClr val="525252"/>
                </a:solidFill>
                <a:latin typeface="IBM Plex Sans"/>
                <a:cs typeface="IBM Plex Sans"/>
              </a:rPr>
              <a:t>at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75" dirty="0">
                <a:solidFill>
                  <a:srgbClr val="525252"/>
                </a:solidFill>
                <a:latin typeface="IBM Plex Sans"/>
                <a:cs typeface="IBM Plex Sans"/>
              </a:rPr>
              <a:t>each</a:t>
            </a:r>
            <a:r>
              <a:rPr sz="1550" spc="-15" dirty="0">
                <a:solidFill>
                  <a:srgbClr val="525252"/>
                </a:solidFill>
                <a:latin typeface="IBM Plex Sans"/>
                <a:cs typeface="IBM Plex Sans"/>
              </a:rPr>
              <a:t> </a:t>
            </a:r>
            <a:r>
              <a:rPr sz="1550" spc="-10" dirty="0">
                <a:solidFill>
                  <a:srgbClr val="525252"/>
                </a:solidFill>
                <a:latin typeface="IBM Plex Sans"/>
                <a:cs typeface="IBM Plex Sans"/>
              </a:rPr>
              <a:t>stage.</a:t>
            </a:r>
            <a:endParaRPr sz="1550">
              <a:latin typeface="IBM Plex Sans"/>
              <a:cs typeface="IBM Plex Sans"/>
            </a:endParaRPr>
          </a:p>
          <a:p>
            <a:pPr>
              <a:lnSpc>
                <a:spcPct val="100000"/>
              </a:lnSpc>
            </a:pPr>
            <a:endParaRPr sz="1450">
              <a:latin typeface="IBM Plex Sans"/>
              <a:cs typeface="IBM Plex Sans"/>
            </a:endParaRPr>
          </a:p>
          <a:p>
            <a:endParaRPr lang="en-US" sz="1450" dirty="0">
              <a:solidFill>
                <a:srgbClr val="000000"/>
              </a:solidFill>
              <a:latin typeface="IBM Plex Sans"/>
              <a:cs typeface="IBM Plex Sans SemiBold"/>
            </a:endParaRPr>
          </a:p>
          <a:p>
            <a:pPr marL="12700">
              <a:lnSpc>
                <a:spcPct val="100000"/>
              </a:lnSpc>
            </a:pPr>
            <a:r>
              <a:rPr sz="1650" b="1" spc="-9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Project</a:t>
            </a:r>
            <a:r>
              <a:rPr sz="1650" b="1" spc="2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 </a:t>
            </a:r>
            <a:r>
              <a:rPr sz="1650" b="1" spc="-10" dirty="0">
                <a:solidFill>
                  <a:srgbClr val="0E61FE"/>
                </a:solidFill>
                <a:latin typeface="IBM Plex Sans SemiBold"/>
                <a:cs typeface="IBM Plex Sans SemiBold"/>
              </a:rPr>
              <a:t>Phases:</a:t>
            </a:r>
            <a:endParaRPr sz="1650">
              <a:latin typeface="IBM Plex Sans SemiBold"/>
              <a:cs typeface="IBM Plex Sans SemiBold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14349" y="3171824"/>
            <a:ext cx="228600" cy="638175"/>
            <a:chOff x="514349" y="3171824"/>
            <a:chExt cx="228600" cy="638175"/>
          </a:xfrm>
        </p:grpSpPr>
        <p:sp>
          <p:nvSpPr>
            <p:cNvPr id="5" name="object 5"/>
            <p:cNvSpPr/>
            <p:nvPr/>
          </p:nvSpPr>
          <p:spPr>
            <a:xfrm>
              <a:off x="609599" y="3171824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49" y="3171824"/>
              <a:ext cx="228600" cy="22859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5" y="3209925"/>
            <a:ext cx="168595" cy="1686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68399" y="3109890"/>
            <a:ext cx="6505575" cy="6946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Requirement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gathering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&amp;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user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research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16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Define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target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identify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key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pain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points,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establish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success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metrics.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Conduct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interviews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0" dirty="0">
                <a:solidFill>
                  <a:srgbClr val="4A5462"/>
                </a:solidFill>
                <a:latin typeface="IBM Plex Sans"/>
                <a:cs typeface="IBM Plex Sans"/>
              </a:rPr>
              <a:t>with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both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student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professional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demographics.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9338" y="3191022"/>
            <a:ext cx="990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0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14349" y="3962399"/>
            <a:ext cx="228600" cy="628650"/>
            <a:chOff x="514349" y="3962399"/>
            <a:chExt cx="228600" cy="628650"/>
          </a:xfrm>
        </p:grpSpPr>
        <p:sp>
          <p:nvSpPr>
            <p:cNvPr id="11" name="object 11"/>
            <p:cNvSpPr/>
            <p:nvPr/>
          </p:nvSpPr>
          <p:spPr>
            <a:xfrm>
              <a:off x="609599" y="3962399"/>
              <a:ext cx="38100" cy="628650"/>
            </a:xfrm>
            <a:custGeom>
              <a:avLst/>
              <a:gdLst/>
              <a:ahLst/>
              <a:cxnLst/>
              <a:rect l="l" t="t" r="r" b="b"/>
              <a:pathLst>
                <a:path w="38100" h="628650">
                  <a:moveTo>
                    <a:pt x="38099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2864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" y="3962399"/>
              <a:ext cx="228600" cy="22859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6775" y="3990975"/>
            <a:ext cx="167580" cy="16758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168399" y="3912518"/>
            <a:ext cx="6543040" cy="6731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AI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integration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&amp;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training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(Watson,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Granite,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NLP)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Implement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IBM's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Watson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Granite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models,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fine-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tune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NLP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for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financial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terminology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contexts,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IBM Plex Sans"/>
                <a:cs typeface="IBM Plex Sans"/>
              </a:rPr>
              <a:t>establish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secure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data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processing</a:t>
            </a:r>
            <a:r>
              <a:rPr sz="1150" spc="2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protocols.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9338" y="3972072"/>
            <a:ext cx="990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4349" y="4743449"/>
            <a:ext cx="228600" cy="638175"/>
            <a:chOff x="514349" y="4743449"/>
            <a:chExt cx="228600" cy="638175"/>
          </a:xfrm>
        </p:grpSpPr>
        <p:sp>
          <p:nvSpPr>
            <p:cNvPr id="17" name="object 17"/>
            <p:cNvSpPr/>
            <p:nvPr/>
          </p:nvSpPr>
          <p:spPr>
            <a:xfrm>
              <a:off x="609599" y="4743449"/>
              <a:ext cx="38100" cy="638175"/>
            </a:xfrm>
            <a:custGeom>
              <a:avLst/>
              <a:gdLst/>
              <a:ahLst/>
              <a:cxnLst/>
              <a:rect l="l" t="t" r="r" b="b"/>
              <a:pathLst>
                <a:path w="38100" h="638175">
                  <a:moveTo>
                    <a:pt x="38099" y="638174"/>
                  </a:moveTo>
                  <a:lnTo>
                    <a:pt x="0" y="6381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38174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" y="4743449"/>
              <a:ext cx="228600" cy="228599"/>
            </a:xfrm>
            <a:prstGeom prst="rect">
              <a:avLst/>
            </a:prstGeom>
          </p:spPr>
        </p:pic>
      </p:grp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47725" y="4792049"/>
            <a:ext cx="209401" cy="14658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168399" y="4681515"/>
            <a:ext cx="6519545" cy="6946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Streamlit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9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UI</a:t>
            </a:r>
            <a:r>
              <a:rPr sz="1450" b="1" spc="-1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prototyping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165"/>
              </a:spcBef>
            </a:pP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Design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intuitive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interfaces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Streamlit,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implement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demographic-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adaptive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communication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flows,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build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responsive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budget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visualization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components.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338" y="4762647"/>
            <a:ext cx="990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0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4349" y="5534024"/>
            <a:ext cx="228600" cy="628650"/>
            <a:chOff x="514349" y="5534024"/>
            <a:chExt cx="228600" cy="628650"/>
          </a:xfrm>
        </p:grpSpPr>
        <p:sp>
          <p:nvSpPr>
            <p:cNvPr id="23" name="object 23"/>
            <p:cNvSpPr/>
            <p:nvPr/>
          </p:nvSpPr>
          <p:spPr>
            <a:xfrm>
              <a:off x="609599" y="5534024"/>
              <a:ext cx="38100" cy="628650"/>
            </a:xfrm>
            <a:custGeom>
              <a:avLst/>
              <a:gdLst/>
              <a:ahLst/>
              <a:cxnLst/>
              <a:rect l="l" t="t" r="r" b="b"/>
              <a:pathLst>
                <a:path w="38100" h="628650">
                  <a:moveTo>
                    <a:pt x="38099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2864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49" y="5534024"/>
              <a:ext cx="228600" cy="228599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7725" y="5562629"/>
            <a:ext cx="209401" cy="16752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168399" y="5484143"/>
            <a:ext cx="6510020" cy="6731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Piloting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with</a:t>
            </a:r>
            <a:r>
              <a:rPr sz="145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students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&amp;</a:t>
            </a:r>
            <a:r>
              <a:rPr sz="1450" b="1" spc="-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professionals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Conduct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limited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beta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testing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with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diverse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groups,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gather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real-world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usage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data,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IBM Plex Sans"/>
                <a:cs typeface="IBM Plex Sans"/>
              </a:rPr>
              <a:t>identify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gaps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in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IBM Plex Sans"/>
                <a:cs typeface="IBM Plex Sans"/>
              </a:rPr>
              <a:t>financial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advice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spc="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spc="1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experience.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9338" y="5543697"/>
            <a:ext cx="990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0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10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4349" y="6315074"/>
            <a:ext cx="228600" cy="628650"/>
            <a:chOff x="514349" y="6315074"/>
            <a:chExt cx="228600" cy="628650"/>
          </a:xfrm>
        </p:grpSpPr>
        <p:sp>
          <p:nvSpPr>
            <p:cNvPr id="29" name="object 29"/>
            <p:cNvSpPr/>
            <p:nvPr/>
          </p:nvSpPr>
          <p:spPr>
            <a:xfrm>
              <a:off x="609599" y="6315074"/>
              <a:ext cx="38100" cy="628650"/>
            </a:xfrm>
            <a:custGeom>
              <a:avLst/>
              <a:gdLst/>
              <a:ahLst/>
              <a:cxnLst/>
              <a:rect l="l" t="t" r="r" b="b"/>
              <a:pathLst>
                <a:path w="38100" h="628650">
                  <a:moveTo>
                    <a:pt x="38099" y="628649"/>
                  </a:moveTo>
                  <a:lnTo>
                    <a:pt x="0" y="6286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28649"/>
                  </a:lnTo>
                  <a:close/>
                </a:path>
              </a:pathLst>
            </a:custGeom>
            <a:solidFill>
              <a:srgbClr val="0E61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349" y="6315075"/>
              <a:ext cx="228600" cy="228598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6382" y="6353196"/>
            <a:ext cx="167876" cy="16791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168399" y="6265193"/>
            <a:ext cx="6654800" cy="6731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50" b="1" spc="-7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Iterative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7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feedback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85" dirty="0">
                <a:solidFill>
                  <a:srgbClr val="383838"/>
                </a:solidFill>
                <a:latin typeface="IBM Plex Sans SemiBold"/>
                <a:cs typeface="IBM Plex Sans SemiBold"/>
              </a:rPr>
              <a:t>loops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&amp;</a:t>
            </a:r>
            <a:r>
              <a:rPr sz="1450" b="1" spc="-2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 </a:t>
            </a:r>
            <a:r>
              <a:rPr sz="1450" b="1" spc="-10" dirty="0">
                <a:solidFill>
                  <a:srgbClr val="383838"/>
                </a:solidFill>
                <a:latin typeface="IBM Plex Sans SemiBold"/>
                <a:cs typeface="IBM Plex Sans SemiBold"/>
              </a:rPr>
              <a:t>launch</a:t>
            </a:r>
            <a:endParaRPr sz="1450">
              <a:latin typeface="IBM Plex Sans SemiBold"/>
              <a:cs typeface="IBM Plex Sans SemiBold"/>
            </a:endParaRPr>
          </a:p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Refine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AI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responses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based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IBM Plex Sans"/>
                <a:cs typeface="IBM Plex Sans"/>
              </a:rPr>
              <a:t>on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user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feedback,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optimize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performance,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implement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analytics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tracking,</a:t>
            </a:r>
            <a:r>
              <a:rPr sz="1150" spc="-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IBM Plex Sans"/>
                <a:cs typeface="IBM Plex Sans"/>
              </a:rPr>
              <a:t>and</a:t>
            </a:r>
            <a:r>
              <a:rPr sz="1150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IBM Plex Sans"/>
                <a:cs typeface="IBM Plex Sans"/>
              </a:rPr>
              <a:t>execute </a:t>
            </a:r>
            <a:r>
              <a:rPr sz="1150" spc="-55" dirty="0">
                <a:solidFill>
                  <a:srgbClr val="4A5462"/>
                </a:solidFill>
                <a:latin typeface="IBM Plex Sans"/>
                <a:cs typeface="IBM Plex Sans"/>
              </a:rPr>
              <a:t>full-</a:t>
            </a:r>
            <a:r>
              <a:rPr sz="1150" spc="-50" dirty="0">
                <a:solidFill>
                  <a:srgbClr val="4A5462"/>
                </a:solidFill>
                <a:latin typeface="IBM Plex Sans"/>
                <a:cs typeface="IBM Plex Sans"/>
              </a:rPr>
              <a:t>scale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IBM Plex Sans"/>
                <a:cs typeface="IBM Plex Sans"/>
              </a:rPr>
              <a:t>public</a:t>
            </a:r>
            <a:r>
              <a:rPr sz="1150" spc="25" dirty="0">
                <a:solidFill>
                  <a:srgbClr val="4A5462"/>
                </a:solidFill>
                <a:latin typeface="IBM Plex Sans"/>
                <a:cs typeface="IBM Plex Sans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IBM Plex Sans"/>
                <a:cs typeface="IBM Plex Sans"/>
              </a:rPr>
              <a:t>deployment.</a:t>
            </a:r>
            <a:endParaRPr sz="1150">
              <a:latin typeface="IBM Plex Sans"/>
              <a:cs typeface="IBM Plex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9338" y="6324747"/>
            <a:ext cx="99060" cy="1816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00" b="1" spc="-50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1000">
              <a:latin typeface="Cambria"/>
              <a:cs typeface="Cambr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0" y="6993784"/>
            <a:ext cx="12192000" cy="304800"/>
          </a:xfrm>
          <a:custGeom>
            <a:avLst/>
            <a:gdLst/>
            <a:ahLst/>
            <a:cxnLst/>
            <a:rect l="l" t="t" r="r" b="b"/>
            <a:pathLst>
              <a:path w="12192000" h="304800">
                <a:moveTo>
                  <a:pt x="12191999" y="304799"/>
                </a:moveTo>
                <a:lnTo>
                  <a:pt x="0" y="30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04799"/>
                </a:lnTo>
                <a:close/>
              </a:path>
            </a:pathLst>
          </a:custGeom>
          <a:solidFill>
            <a:srgbClr val="0E61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823921" y="7299070"/>
            <a:ext cx="1076325" cy="137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00"/>
              </a:lnSpc>
            </a:pPr>
            <a:r>
              <a:rPr sz="1000" spc="-65" dirty="0">
                <a:solidFill>
                  <a:srgbClr val="FFFFFF"/>
                </a:solidFill>
                <a:latin typeface="IBM Plex Sans"/>
                <a:cs typeface="IBM Plex Sans"/>
              </a:rPr>
              <a:t>Made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with</a:t>
            </a:r>
            <a:r>
              <a:rPr sz="1000" spc="-25" dirty="0">
                <a:solidFill>
                  <a:srgbClr val="FFFFFF"/>
                </a:solidFill>
                <a:latin typeface="IBM Plex Sans"/>
                <a:cs typeface="IBM Plex Sans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IBM Plex Sans"/>
                <a:cs typeface="IBM Plex Sans"/>
              </a:rPr>
              <a:t>Genspark</a:t>
            </a:r>
            <a:endParaRPr sz="1000">
              <a:latin typeface="IBM Plex Sans"/>
              <a:cs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8383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Personal Finance Chatbot</vt:lpstr>
      <vt:lpstr>Project Overview</vt:lpstr>
      <vt:lpstr>Problem Statement</vt:lpstr>
      <vt:lpstr>Solution Architecture</vt:lpstr>
      <vt:lpstr>IBM Watson &amp; Granite Integration</vt:lpstr>
      <vt:lpstr>Expected Solutions &amp; Features</vt:lpstr>
      <vt:lpstr>How the Chatbot Adapts to User Demographics</vt:lpstr>
      <vt:lpstr>Technology Stack</vt:lpstr>
      <vt:lpstr>Implementation Roadmap</vt:lpstr>
      <vt:lpstr>Market Impact &amp; Opportunity</vt:lpstr>
      <vt:lpstr>Challenges &amp; Mitigation Strategies</vt:lpstr>
      <vt:lpstr>Conclusion &amp;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99</cp:revision>
  <dcterms:created xsi:type="dcterms:W3CDTF">2025-08-29T17:53:08Z</dcterms:created>
  <dcterms:modified xsi:type="dcterms:W3CDTF">2025-08-29T18:34:59Z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2025-08-29T00:00:00Z</vt:filetime>
  </property>
</Properties>
</file>