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Slab"/>
      <p:regular r:id="rId29"/>
      <p:bold r:id="rId30"/>
    </p:embeddedFont>
    <p:embeddedFont>
      <p:font typeface="Montserrat"/>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0CF936-CDD8-4A85-9B8C-93F0FAC7757B}">
  <a:tblStyle styleId="{560CF936-CDD8-4A85-9B8C-93F0FAC775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Slab-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font" Target="fonts/RobotoSlab-bold.fntdata"/><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b05de4e5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b05de4e5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2b05de4e5d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2b05de4e5d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Rohith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2b05de4e5d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2b05de4e5d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Aarav</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2b05de4e5d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2b05de4e5d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Rohith</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2b1974994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2b1974994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Aarav</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2b05de4e5d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2b05de4e5d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Aarav</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2b1974994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2b1974994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Rohith</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2b1974994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2b1974994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Rohith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2b1974994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2b1974994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Rohith</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2b05de4e5d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2b05de4e5d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Rohith</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2b05de4e5d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2b05de4e5d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Aarav</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b05de4e5d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b05de4e5d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Aarav</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2b05de4e5d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2b05de4e5d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Rohith</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2b05de4e5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2b05de4e5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Aarav</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2b05de4e5d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2b05de4e5d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b05de4e5d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b05de4e5d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Rohith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b05de4e5d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b05de4e5d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Rohith</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2b05de4e5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2b05de4e5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Aarav</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b05de4e5d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b05de4e5d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Aarav</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b05de4e5d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2b05de4e5d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Rohith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2b05de4e5d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2b05de4e5d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Aarav</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2b05de4e5d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2b05de4e5d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Rohith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i.org/10.18178/ijmlc.2015.5.6.55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nvSpPr>
        <p:spPr>
          <a:xfrm>
            <a:off x="3227602" y="1714825"/>
            <a:ext cx="5783400" cy="14574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900">
                <a:solidFill>
                  <a:schemeClr val="lt1"/>
                </a:solidFill>
                <a:latin typeface="Roboto Slab"/>
                <a:ea typeface="Roboto Slab"/>
                <a:cs typeface="Roboto Slab"/>
                <a:sym typeface="Roboto Slab"/>
              </a:rPr>
              <a:t>Adaptive Decision Trees with Dynamic Depth Pruning for Uneven Data Distributions</a:t>
            </a:r>
            <a:endParaRPr sz="2900">
              <a:solidFill>
                <a:schemeClr val="lt1"/>
              </a:solidFill>
              <a:latin typeface="Roboto Slab"/>
              <a:ea typeface="Roboto Slab"/>
              <a:cs typeface="Roboto Slab"/>
              <a:sym typeface="Roboto Slab"/>
            </a:endParaRPr>
          </a:p>
        </p:txBody>
      </p:sp>
      <p:sp>
        <p:nvSpPr>
          <p:cNvPr id="135" name="Google Shape;135;p13"/>
          <p:cNvSpPr txBox="1"/>
          <p:nvPr/>
        </p:nvSpPr>
        <p:spPr>
          <a:xfrm>
            <a:off x="2975627" y="3272725"/>
            <a:ext cx="5783400" cy="9090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rgbClr val="8BC34A"/>
                </a:solidFill>
                <a:latin typeface="Roboto Slab"/>
                <a:ea typeface="Roboto Slab"/>
                <a:cs typeface="Roboto Slab"/>
                <a:sym typeface="Roboto Slab"/>
              </a:rPr>
              <a:t>By: Aarav Gupta, Rohith Yelisetty</a:t>
            </a:r>
            <a:endParaRPr sz="2400">
              <a:solidFill>
                <a:srgbClr val="8BC34A"/>
              </a:solidFill>
              <a:latin typeface="Roboto Slab"/>
              <a:ea typeface="Roboto Slab"/>
              <a:cs typeface="Roboto Slab"/>
              <a:sym typeface="Roboto Slab"/>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ph type="title"/>
          </p:nvPr>
        </p:nvSpPr>
        <p:spPr>
          <a:xfrm>
            <a:off x="1297500" y="4586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 - KNN &amp; Adaptive Decision Tree</a:t>
            </a:r>
            <a:endParaRPr/>
          </a:p>
        </p:txBody>
      </p:sp>
      <p:sp>
        <p:nvSpPr>
          <p:cNvPr id="192" name="Google Shape;192;p22"/>
          <p:cNvSpPr txBox="1"/>
          <p:nvPr>
            <p:ph idx="1" type="body"/>
          </p:nvPr>
        </p:nvSpPr>
        <p:spPr>
          <a:xfrm>
            <a:off x="840300" y="1621675"/>
            <a:ext cx="35286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K-Nearest Neighbors (KNN)</a:t>
            </a:r>
            <a:endParaRPr sz="1400"/>
          </a:p>
          <a:p>
            <a:pPr indent="-317500" lvl="0" marL="457200" rtl="0" algn="l">
              <a:spcBef>
                <a:spcPts val="1200"/>
              </a:spcBef>
              <a:spcAft>
                <a:spcPts val="0"/>
              </a:spcAft>
              <a:buSzPts val="1400"/>
              <a:buChar char="●"/>
            </a:pPr>
            <a:r>
              <a:rPr lang="en" sz="1400"/>
              <a:t>Classifies based on closest data points in feature space</a:t>
            </a:r>
            <a:endParaRPr sz="1400"/>
          </a:p>
          <a:p>
            <a:pPr indent="-317500" lvl="0" marL="457200" rtl="0" algn="l">
              <a:spcBef>
                <a:spcPts val="0"/>
              </a:spcBef>
              <a:spcAft>
                <a:spcPts val="0"/>
              </a:spcAft>
              <a:buSzPts val="1400"/>
              <a:buChar char="●"/>
            </a:pPr>
            <a:r>
              <a:rPr lang="en" sz="1400"/>
              <a:t>Good for local patterns but expensive for large datasets</a:t>
            </a:r>
            <a:endParaRPr sz="1400"/>
          </a:p>
        </p:txBody>
      </p:sp>
      <p:sp>
        <p:nvSpPr>
          <p:cNvPr id="193" name="Google Shape;193;p22"/>
          <p:cNvSpPr txBox="1"/>
          <p:nvPr/>
        </p:nvSpPr>
        <p:spPr>
          <a:xfrm>
            <a:off x="4368900" y="1621675"/>
            <a:ext cx="3761400" cy="253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lt1"/>
                </a:solidFill>
                <a:latin typeface="Lato"/>
                <a:ea typeface="Lato"/>
                <a:cs typeface="Lato"/>
                <a:sym typeface="Lato"/>
              </a:rPr>
              <a:t>Adaptive Decision Tree (Our Model)</a:t>
            </a:r>
            <a:endParaRPr>
              <a:solidFill>
                <a:schemeClr val="lt1"/>
              </a:solidFill>
              <a:latin typeface="Lato"/>
              <a:ea typeface="Lato"/>
              <a:cs typeface="Lato"/>
              <a:sym typeface="Lato"/>
            </a:endParaRPr>
          </a:p>
          <a:p>
            <a:pPr indent="-317500" lvl="0" marL="457200" rtl="0" algn="l">
              <a:lnSpc>
                <a:spcPct val="115000"/>
              </a:lnSpc>
              <a:spcBef>
                <a:spcPts val="1200"/>
              </a:spcBef>
              <a:spcAft>
                <a:spcPts val="0"/>
              </a:spcAft>
              <a:buClr>
                <a:schemeClr val="lt1"/>
              </a:buClr>
              <a:buSzPts val="1400"/>
              <a:buFont typeface="Lato"/>
              <a:buChar char="●"/>
            </a:pPr>
            <a:r>
              <a:rPr lang="en">
                <a:solidFill>
                  <a:schemeClr val="lt1"/>
                </a:solidFill>
                <a:latin typeface="Lato"/>
                <a:ea typeface="Lato"/>
                <a:cs typeface="Lato"/>
                <a:sym typeface="Lato"/>
              </a:rPr>
              <a:t>Dynamically adjusts depth based on local density</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Uses density thresholding:</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High density → deeper splits</a:t>
            </a:r>
            <a:endParaRPr>
              <a:solidFill>
                <a:schemeClr val="lt1"/>
              </a:solidFill>
              <a:latin typeface="Lato"/>
              <a:ea typeface="Lato"/>
              <a:cs typeface="Lato"/>
              <a:sym typeface="Lato"/>
            </a:endParaRPr>
          </a:p>
          <a:p>
            <a:pPr indent="-317500" lvl="1" marL="9144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Low density → early stopping (pruning)</a:t>
            </a:r>
            <a:endParaRPr>
              <a:solidFill>
                <a:schemeClr val="lt1"/>
              </a:solidFill>
              <a:latin typeface="Lato"/>
              <a:ea typeface="Lato"/>
              <a:cs typeface="Lato"/>
              <a:sym typeface="Lato"/>
            </a:endParaRPr>
          </a:p>
          <a:p>
            <a:pPr indent="-317500" lvl="0" marL="457200" rtl="0" algn="l">
              <a:lnSpc>
                <a:spcPct val="115000"/>
              </a:lnSpc>
              <a:spcBef>
                <a:spcPts val="0"/>
              </a:spcBef>
              <a:spcAft>
                <a:spcPts val="0"/>
              </a:spcAft>
              <a:buClr>
                <a:schemeClr val="lt1"/>
              </a:buClr>
              <a:buSzPts val="1400"/>
              <a:buFont typeface="Lato"/>
              <a:buChar char="●"/>
            </a:pPr>
            <a:r>
              <a:rPr lang="en">
                <a:solidFill>
                  <a:schemeClr val="lt1"/>
                </a:solidFill>
                <a:latin typeface="Lato"/>
                <a:ea typeface="Lato"/>
                <a:cs typeface="Lato"/>
                <a:sym typeface="Lato"/>
              </a:rPr>
              <a:t>Strikes a balance between interpretability and flexibility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 Setup</a:t>
            </a:r>
            <a:endParaRPr/>
          </a:p>
        </p:txBody>
      </p:sp>
      <p:sp>
        <p:nvSpPr>
          <p:cNvPr id="199" name="Google Shape;199;p23"/>
          <p:cNvSpPr txBox="1"/>
          <p:nvPr>
            <p:ph idx="1" type="body"/>
          </p:nvPr>
        </p:nvSpPr>
        <p:spPr>
          <a:xfrm>
            <a:off x="1619475" y="1307850"/>
            <a:ext cx="7038900" cy="2911200"/>
          </a:xfrm>
          <a:prstGeom prst="rect">
            <a:avLst/>
          </a:prstGeom>
        </p:spPr>
        <p:txBody>
          <a:bodyPr anchorCtr="0" anchor="t" bIns="91425" lIns="91425" spcFirstLastPara="1" rIns="91425" wrap="square" tIns="91425">
            <a:noAutofit/>
          </a:bodyPr>
          <a:lstStyle/>
          <a:p>
            <a:pPr indent="0" lvl="0" marL="0" rtl="0" algn="l">
              <a:lnSpc>
                <a:spcPct val="180000"/>
              </a:lnSpc>
              <a:spcBef>
                <a:spcPts val="0"/>
              </a:spcBef>
              <a:spcAft>
                <a:spcPts val="0"/>
              </a:spcAft>
              <a:buSzPts val="852"/>
              <a:buNone/>
            </a:pPr>
            <a:r>
              <a:rPr lang="en" sz="1507"/>
              <a:t>Models compared:</a:t>
            </a:r>
            <a:endParaRPr sz="1507"/>
          </a:p>
          <a:p>
            <a:pPr indent="-324326" lvl="0" marL="457200" rtl="0" algn="l">
              <a:lnSpc>
                <a:spcPct val="180000"/>
              </a:lnSpc>
              <a:spcBef>
                <a:spcPts val="1200"/>
              </a:spcBef>
              <a:spcAft>
                <a:spcPts val="0"/>
              </a:spcAft>
              <a:buSzPts val="1508"/>
              <a:buChar char="●"/>
            </a:pPr>
            <a:r>
              <a:rPr lang="en" sz="1507"/>
              <a:t>Control Decision Tree (Baseline)</a:t>
            </a:r>
            <a:endParaRPr sz="1507"/>
          </a:p>
          <a:p>
            <a:pPr indent="-324326" lvl="0" marL="457200" rtl="0" algn="l">
              <a:lnSpc>
                <a:spcPct val="180000"/>
              </a:lnSpc>
              <a:spcBef>
                <a:spcPts val="0"/>
              </a:spcBef>
              <a:spcAft>
                <a:spcPts val="0"/>
              </a:spcAft>
              <a:buSzPts val="1508"/>
              <a:buChar char="●"/>
            </a:pPr>
            <a:r>
              <a:rPr lang="en" sz="1507"/>
              <a:t>J48 Pruned Tree (Benchmark)</a:t>
            </a:r>
            <a:endParaRPr sz="1507"/>
          </a:p>
          <a:p>
            <a:pPr indent="-324326" lvl="0" marL="457200" rtl="0" algn="l">
              <a:lnSpc>
                <a:spcPct val="180000"/>
              </a:lnSpc>
              <a:spcBef>
                <a:spcPts val="0"/>
              </a:spcBef>
              <a:spcAft>
                <a:spcPts val="0"/>
              </a:spcAft>
              <a:buSzPts val="1508"/>
              <a:buChar char="●"/>
            </a:pPr>
            <a:r>
              <a:rPr lang="en" sz="1507"/>
              <a:t>Adaptive Decision Tree (Our Model)</a:t>
            </a:r>
            <a:endParaRPr sz="1507"/>
          </a:p>
          <a:p>
            <a:pPr indent="0" lvl="0" marL="0" rtl="0" algn="l">
              <a:lnSpc>
                <a:spcPct val="180000"/>
              </a:lnSpc>
              <a:spcBef>
                <a:spcPts val="1200"/>
              </a:spcBef>
              <a:spcAft>
                <a:spcPts val="0"/>
              </a:spcAft>
              <a:buSzPts val="852"/>
              <a:buNone/>
            </a:pPr>
            <a:r>
              <a:rPr lang="en" sz="1507"/>
              <a:t>Evaluation Metrics:</a:t>
            </a:r>
            <a:endParaRPr sz="1507"/>
          </a:p>
          <a:p>
            <a:pPr indent="-324326" lvl="0" marL="457200" rtl="0" algn="l">
              <a:lnSpc>
                <a:spcPct val="180000"/>
              </a:lnSpc>
              <a:spcBef>
                <a:spcPts val="1200"/>
              </a:spcBef>
              <a:spcAft>
                <a:spcPts val="0"/>
              </a:spcAft>
              <a:buSzPts val="1508"/>
              <a:buChar char="●"/>
            </a:pPr>
            <a:r>
              <a:rPr lang="en" sz="1507"/>
              <a:t>Accuracy, Precision, Recall, F1-Score</a:t>
            </a:r>
            <a:endParaRPr sz="1507"/>
          </a:p>
          <a:p>
            <a:pPr indent="-324326" lvl="0" marL="457200" rtl="0" algn="l">
              <a:lnSpc>
                <a:spcPct val="180000"/>
              </a:lnSpc>
              <a:spcBef>
                <a:spcPts val="0"/>
              </a:spcBef>
              <a:spcAft>
                <a:spcPts val="0"/>
              </a:spcAft>
              <a:buSzPts val="1508"/>
              <a:buChar char="●"/>
            </a:pPr>
            <a:r>
              <a:rPr lang="en" sz="1507"/>
              <a:t>Confusion Matrices</a:t>
            </a:r>
            <a:endParaRPr sz="1507"/>
          </a:p>
          <a:p>
            <a:pPr indent="0" lvl="0" marL="0" rtl="0" algn="l">
              <a:lnSpc>
                <a:spcPct val="180000"/>
              </a:lnSpc>
              <a:spcBef>
                <a:spcPts val="1200"/>
              </a:spcBef>
              <a:spcAft>
                <a:spcPts val="1200"/>
              </a:spcAft>
              <a:buSzPts val="852"/>
              <a:buNone/>
            </a:pPr>
            <a:r>
              <a:t/>
            </a:r>
            <a:endParaRPr sz="1507"/>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Experiment setup</a:t>
            </a:r>
            <a:endParaRPr/>
          </a:p>
        </p:txBody>
      </p:sp>
      <p:sp>
        <p:nvSpPr>
          <p:cNvPr id="205" name="Google Shape;205;p24"/>
          <p:cNvSpPr txBox="1"/>
          <p:nvPr>
            <p:ph idx="1" type="body"/>
          </p:nvPr>
        </p:nvSpPr>
        <p:spPr>
          <a:xfrm>
            <a:off x="1511000" y="1386350"/>
            <a:ext cx="7038900" cy="29112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sz="1600"/>
              <a:t>Hyperparameters:</a:t>
            </a:r>
            <a:endParaRPr sz="1600"/>
          </a:p>
          <a:p>
            <a:pPr indent="-330200" lvl="0" marL="457200" rtl="0" algn="l">
              <a:lnSpc>
                <a:spcPct val="200000"/>
              </a:lnSpc>
              <a:spcBef>
                <a:spcPts val="1200"/>
              </a:spcBef>
              <a:spcAft>
                <a:spcPts val="0"/>
              </a:spcAft>
              <a:buSzPts val="1600"/>
              <a:buChar char="●"/>
            </a:pPr>
            <a:r>
              <a:rPr lang="en" sz="1600"/>
              <a:t>Max depth = 8</a:t>
            </a:r>
            <a:endParaRPr sz="1600"/>
          </a:p>
          <a:p>
            <a:pPr indent="-330200" lvl="0" marL="457200" rtl="0" algn="l">
              <a:lnSpc>
                <a:spcPct val="200000"/>
              </a:lnSpc>
              <a:spcBef>
                <a:spcPts val="0"/>
              </a:spcBef>
              <a:spcAft>
                <a:spcPts val="0"/>
              </a:spcAft>
              <a:buSzPts val="1600"/>
              <a:buChar char="●"/>
            </a:pPr>
            <a:r>
              <a:rPr lang="en" sz="1600"/>
              <a:t>Minimum density threshold = 2</a:t>
            </a:r>
            <a:endParaRPr sz="1600"/>
          </a:p>
          <a:p>
            <a:pPr indent="-330200" lvl="0" marL="457200" rtl="0" algn="l">
              <a:lnSpc>
                <a:spcPct val="200000"/>
              </a:lnSpc>
              <a:spcBef>
                <a:spcPts val="0"/>
              </a:spcBef>
              <a:spcAft>
                <a:spcPts val="0"/>
              </a:spcAft>
              <a:buSzPts val="1600"/>
              <a:buChar char="●"/>
            </a:pPr>
            <a:r>
              <a:rPr lang="en" sz="1600"/>
              <a:t>Radius for density estimation = 14.0</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Accuracy Comparison</a:t>
            </a:r>
            <a:endParaRPr/>
          </a:p>
        </p:txBody>
      </p:sp>
      <p:graphicFrame>
        <p:nvGraphicFramePr>
          <p:cNvPr id="211" name="Google Shape;211;p25"/>
          <p:cNvGraphicFramePr/>
          <p:nvPr/>
        </p:nvGraphicFramePr>
        <p:xfrm>
          <a:off x="952500" y="1809750"/>
          <a:ext cx="3000000" cy="3000000"/>
        </p:xfrm>
        <a:graphic>
          <a:graphicData uri="http://schemas.openxmlformats.org/drawingml/2006/table">
            <a:tbl>
              <a:tblPr>
                <a:noFill/>
                <a:tableStyleId>{560CF936-CDD8-4A85-9B8C-93F0FAC7757B}</a:tableStyleId>
              </a:tblPr>
              <a:tblGrid>
                <a:gridCol w="2413000"/>
                <a:gridCol w="2413000"/>
                <a:gridCol w="2413000"/>
              </a:tblGrid>
              <a:tr h="38100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Model</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Training Accuracy</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Testing Accuracy</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Control Decision Tree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99.5%</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49.2%</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06666"/>
                    </a:solidFill>
                  </a:tcPr>
                </a:tc>
              </a:tr>
              <a:tr h="38100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Weka J48 Pruned Tree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74.0%</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54.6%</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Adaptive Decision Tree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52.0%</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06666"/>
                    </a:solidFill>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73.3%</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3C47D"/>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Accuracy Comparison</a:t>
            </a:r>
            <a:endParaRPr/>
          </a:p>
        </p:txBody>
      </p:sp>
      <p:sp>
        <p:nvSpPr>
          <p:cNvPr id="217" name="Google Shape;217;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Control Decision Tree: Overfits (high training accuracy, poor generalization)</a:t>
            </a:r>
            <a:endParaRPr sz="1500"/>
          </a:p>
          <a:p>
            <a:pPr indent="-323850" lvl="0" marL="457200" rtl="0" algn="l">
              <a:lnSpc>
                <a:spcPct val="200000"/>
              </a:lnSpc>
              <a:spcBef>
                <a:spcPts val="0"/>
              </a:spcBef>
              <a:spcAft>
                <a:spcPts val="0"/>
              </a:spcAft>
              <a:buSzPts val="1500"/>
              <a:buChar char="●"/>
            </a:pPr>
            <a:r>
              <a:rPr lang="en" sz="1500"/>
              <a:t>J48 Pruned Tree: Better, but struggles with class overlap</a:t>
            </a:r>
            <a:endParaRPr sz="1500"/>
          </a:p>
          <a:p>
            <a:pPr indent="-323850" lvl="0" marL="457200" rtl="0" algn="l">
              <a:lnSpc>
                <a:spcPct val="200000"/>
              </a:lnSpc>
              <a:spcBef>
                <a:spcPts val="0"/>
              </a:spcBef>
              <a:spcAft>
                <a:spcPts val="0"/>
              </a:spcAft>
              <a:buSzPts val="1500"/>
              <a:buChar char="●"/>
            </a:pPr>
            <a:r>
              <a:rPr lang="en" sz="1500"/>
              <a:t>Adaptive Decision Tree: Best testing accuracy (73.3%) due to density-based pruning</a:t>
            </a:r>
            <a:endParaRPr sz="1500"/>
          </a:p>
          <a:p>
            <a:pPr indent="0" lvl="0" marL="0" rtl="0" algn="l">
              <a:lnSpc>
                <a:spcPct val="200000"/>
              </a:lnSpc>
              <a:spcBef>
                <a:spcPts val="1200"/>
              </a:spcBef>
              <a:spcAft>
                <a:spcPts val="1200"/>
              </a:spcAft>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Control Decision Tree Confusion Matrices</a:t>
            </a:r>
            <a:endParaRPr/>
          </a:p>
        </p:txBody>
      </p:sp>
      <p:graphicFrame>
        <p:nvGraphicFramePr>
          <p:cNvPr id="223" name="Google Shape;223;p27"/>
          <p:cNvGraphicFramePr/>
          <p:nvPr/>
        </p:nvGraphicFramePr>
        <p:xfrm>
          <a:off x="756100" y="1785225"/>
          <a:ext cx="3000000" cy="3000000"/>
        </p:xfrm>
        <a:graphic>
          <a:graphicData uri="http://schemas.openxmlformats.org/drawingml/2006/table">
            <a:tbl>
              <a:tblPr>
                <a:noFill/>
                <a:tableStyleId>{560CF936-CDD8-4A85-9B8C-93F0FAC7757B}</a:tableStyleId>
              </a:tblPr>
              <a:tblGrid>
                <a:gridCol w="982100"/>
                <a:gridCol w="759000"/>
                <a:gridCol w="973525"/>
                <a:gridCol w="904875"/>
              </a:tblGrid>
              <a:tr h="411650">
                <a:tc>
                  <a:txBody>
                    <a:bodyPr/>
                    <a:lstStyle/>
                    <a:p>
                      <a:pPr indent="0" lvl="0" marL="0" rtl="0" algn="ctr">
                        <a:spcBef>
                          <a:spcPts val="0"/>
                        </a:spcBef>
                        <a:spcAft>
                          <a:spcPts val="0"/>
                        </a:spcAft>
                        <a:buNone/>
                      </a:pPr>
                      <a:r>
                        <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3">
                  <a:txBody>
                    <a:bodyPr/>
                    <a:lstStyle/>
                    <a:p>
                      <a:pPr indent="0" lvl="0" marL="0" rtl="0" algn="ctr">
                        <a:spcBef>
                          <a:spcPts val="0"/>
                        </a:spcBef>
                        <a:spcAft>
                          <a:spcPts val="0"/>
                        </a:spcAft>
                        <a:buNone/>
                      </a:pPr>
                      <a:r>
                        <a:rPr b="1" lang="en" u="sng">
                          <a:solidFill>
                            <a:schemeClr val="lt1"/>
                          </a:solidFill>
                          <a:latin typeface="Lato"/>
                          <a:ea typeface="Lato"/>
                          <a:cs typeface="Lato"/>
                          <a:sym typeface="Lato"/>
                        </a:rPr>
                        <a:t>Predicted</a:t>
                      </a:r>
                      <a:endParaRPr b="1" u="sng">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411650">
                <a:tc>
                  <a:txBody>
                    <a:bodyPr/>
                    <a:lstStyle/>
                    <a:p>
                      <a:pPr indent="0" lvl="0" marL="0" rtl="0" algn="ctr">
                        <a:spcBef>
                          <a:spcPts val="0"/>
                        </a:spcBef>
                        <a:spcAft>
                          <a:spcPts val="0"/>
                        </a:spcAft>
                        <a:buNone/>
                      </a:pPr>
                      <a:r>
                        <a:rPr b="1" lang="en" u="sng">
                          <a:solidFill>
                            <a:schemeClr val="lt1"/>
                          </a:solidFill>
                          <a:latin typeface="Lato"/>
                          <a:ea typeface="Lato"/>
                          <a:cs typeface="Lato"/>
                          <a:sym typeface="Lato"/>
                        </a:rPr>
                        <a:t>Actual</a:t>
                      </a:r>
                      <a:endParaRPr b="1" u="sng">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Low</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Moderate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High</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165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Low</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333</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0</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1</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165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Moderate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2</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167</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0</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165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High</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0</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0</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55</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224" name="Google Shape;224;p27"/>
          <p:cNvSpPr txBox="1"/>
          <p:nvPr/>
        </p:nvSpPr>
        <p:spPr>
          <a:xfrm>
            <a:off x="769900" y="3843475"/>
            <a:ext cx="3591900" cy="56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Control Decision Tree - Training</a:t>
            </a:r>
            <a:endParaRPr>
              <a:solidFill>
                <a:schemeClr val="lt1"/>
              </a:solidFill>
              <a:latin typeface="Lato"/>
              <a:ea typeface="Lato"/>
              <a:cs typeface="Lato"/>
              <a:sym typeface="Lato"/>
            </a:endParaRPr>
          </a:p>
        </p:txBody>
      </p:sp>
      <p:graphicFrame>
        <p:nvGraphicFramePr>
          <p:cNvPr id="225" name="Google Shape;225;p27"/>
          <p:cNvGraphicFramePr/>
          <p:nvPr/>
        </p:nvGraphicFramePr>
        <p:xfrm>
          <a:off x="4667000" y="1785225"/>
          <a:ext cx="3000000" cy="3000000"/>
        </p:xfrm>
        <a:graphic>
          <a:graphicData uri="http://schemas.openxmlformats.org/drawingml/2006/table">
            <a:tbl>
              <a:tblPr>
                <a:noFill/>
                <a:tableStyleId>{560CF936-CDD8-4A85-9B8C-93F0FAC7757B}</a:tableStyleId>
              </a:tblPr>
              <a:tblGrid>
                <a:gridCol w="982100"/>
                <a:gridCol w="759000"/>
                <a:gridCol w="973525"/>
                <a:gridCol w="904875"/>
              </a:tblGrid>
              <a:tr h="411650">
                <a:tc>
                  <a:txBody>
                    <a:bodyPr/>
                    <a:lstStyle/>
                    <a:p>
                      <a:pPr indent="0" lvl="0" marL="0" rtl="0" algn="ctr">
                        <a:spcBef>
                          <a:spcPts val="0"/>
                        </a:spcBef>
                        <a:spcAft>
                          <a:spcPts val="0"/>
                        </a:spcAft>
                        <a:buNone/>
                      </a:pPr>
                      <a:r>
                        <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3">
                  <a:txBody>
                    <a:bodyPr/>
                    <a:lstStyle/>
                    <a:p>
                      <a:pPr indent="0" lvl="0" marL="0" rtl="0" algn="ctr">
                        <a:spcBef>
                          <a:spcPts val="0"/>
                        </a:spcBef>
                        <a:spcAft>
                          <a:spcPts val="0"/>
                        </a:spcAft>
                        <a:buNone/>
                      </a:pPr>
                      <a:r>
                        <a:rPr b="1" lang="en" u="sng">
                          <a:solidFill>
                            <a:schemeClr val="lt1"/>
                          </a:solidFill>
                          <a:latin typeface="Lato"/>
                          <a:ea typeface="Lato"/>
                          <a:cs typeface="Lato"/>
                          <a:sym typeface="Lato"/>
                        </a:rPr>
                        <a:t>Predicted</a:t>
                      </a:r>
                      <a:endParaRPr b="1" u="sng">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411650">
                <a:tc>
                  <a:txBody>
                    <a:bodyPr/>
                    <a:lstStyle/>
                    <a:p>
                      <a:pPr indent="0" lvl="0" marL="0" rtl="0" algn="ctr">
                        <a:spcBef>
                          <a:spcPts val="0"/>
                        </a:spcBef>
                        <a:spcAft>
                          <a:spcPts val="0"/>
                        </a:spcAft>
                        <a:buNone/>
                      </a:pPr>
                      <a:r>
                        <a:rPr b="1" lang="en" u="sng">
                          <a:solidFill>
                            <a:schemeClr val="lt1"/>
                          </a:solidFill>
                          <a:latin typeface="Lato"/>
                          <a:ea typeface="Lato"/>
                          <a:cs typeface="Lato"/>
                          <a:sym typeface="Lato"/>
                        </a:rPr>
                        <a:t>Actual</a:t>
                      </a:r>
                      <a:endParaRPr b="1" u="sng">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Low</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Moderate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High</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165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Low</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92</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34</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18</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165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Moderate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40</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25</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7</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165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High</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15</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8</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1</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226" name="Google Shape;226;p27"/>
          <p:cNvSpPr txBox="1"/>
          <p:nvPr/>
        </p:nvSpPr>
        <p:spPr>
          <a:xfrm>
            <a:off x="4680800" y="3843475"/>
            <a:ext cx="3591900" cy="56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Control Decision Tree - Testing</a:t>
            </a:r>
            <a:endParaRPr>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Weka J48 Pruned Decision Tree Confusion Matrices</a:t>
            </a:r>
            <a:endParaRPr/>
          </a:p>
        </p:txBody>
      </p:sp>
      <p:graphicFrame>
        <p:nvGraphicFramePr>
          <p:cNvPr id="232" name="Google Shape;232;p28"/>
          <p:cNvGraphicFramePr/>
          <p:nvPr/>
        </p:nvGraphicFramePr>
        <p:xfrm>
          <a:off x="756100" y="1785225"/>
          <a:ext cx="3000000" cy="3000000"/>
        </p:xfrm>
        <a:graphic>
          <a:graphicData uri="http://schemas.openxmlformats.org/drawingml/2006/table">
            <a:tbl>
              <a:tblPr>
                <a:noFill/>
                <a:tableStyleId>{560CF936-CDD8-4A85-9B8C-93F0FAC7757B}</a:tableStyleId>
              </a:tblPr>
              <a:tblGrid>
                <a:gridCol w="982100"/>
                <a:gridCol w="759000"/>
                <a:gridCol w="973525"/>
                <a:gridCol w="904875"/>
              </a:tblGrid>
              <a:tr h="411650">
                <a:tc>
                  <a:txBody>
                    <a:bodyPr/>
                    <a:lstStyle/>
                    <a:p>
                      <a:pPr indent="0" lvl="0" marL="0" rtl="0" algn="ctr">
                        <a:spcBef>
                          <a:spcPts val="0"/>
                        </a:spcBef>
                        <a:spcAft>
                          <a:spcPts val="0"/>
                        </a:spcAft>
                        <a:buNone/>
                      </a:pPr>
                      <a:r>
                        <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3">
                  <a:txBody>
                    <a:bodyPr/>
                    <a:lstStyle/>
                    <a:p>
                      <a:pPr indent="0" lvl="0" marL="0" rtl="0" algn="ctr">
                        <a:spcBef>
                          <a:spcPts val="0"/>
                        </a:spcBef>
                        <a:spcAft>
                          <a:spcPts val="0"/>
                        </a:spcAft>
                        <a:buNone/>
                      </a:pPr>
                      <a:r>
                        <a:rPr b="1" lang="en" u="sng">
                          <a:solidFill>
                            <a:schemeClr val="lt1"/>
                          </a:solidFill>
                          <a:latin typeface="Lato"/>
                          <a:ea typeface="Lato"/>
                          <a:cs typeface="Lato"/>
                          <a:sym typeface="Lato"/>
                        </a:rPr>
                        <a:t>Predicted</a:t>
                      </a:r>
                      <a:endParaRPr b="1" u="sng">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411650">
                <a:tc>
                  <a:txBody>
                    <a:bodyPr/>
                    <a:lstStyle/>
                    <a:p>
                      <a:pPr indent="0" lvl="0" marL="0" rtl="0" algn="ctr">
                        <a:spcBef>
                          <a:spcPts val="0"/>
                        </a:spcBef>
                        <a:spcAft>
                          <a:spcPts val="0"/>
                        </a:spcAft>
                        <a:buNone/>
                      </a:pPr>
                      <a:r>
                        <a:rPr b="1" lang="en" u="sng">
                          <a:solidFill>
                            <a:schemeClr val="lt1"/>
                          </a:solidFill>
                          <a:latin typeface="Lato"/>
                          <a:ea typeface="Lato"/>
                          <a:cs typeface="Lato"/>
                          <a:sym typeface="Lato"/>
                        </a:rPr>
                        <a:t>Actual</a:t>
                      </a:r>
                      <a:endParaRPr b="1" u="sng">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Low</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Moderate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High</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165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Low</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309</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25</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0</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165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Moderate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75</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91</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3</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165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High</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37</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5</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15</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233" name="Google Shape;233;p28"/>
          <p:cNvSpPr txBox="1"/>
          <p:nvPr/>
        </p:nvSpPr>
        <p:spPr>
          <a:xfrm>
            <a:off x="769900" y="3843475"/>
            <a:ext cx="3591900" cy="56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Weka J48</a:t>
            </a:r>
            <a:r>
              <a:rPr lang="en">
                <a:solidFill>
                  <a:schemeClr val="lt1"/>
                </a:solidFill>
                <a:latin typeface="Lato"/>
                <a:ea typeface="Lato"/>
                <a:cs typeface="Lato"/>
                <a:sym typeface="Lato"/>
              </a:rPr>
              <a:t> Decision Tree - Training</a:t>
            </a:r>
            <a:endParaRPr>
              <a:solidFill>
                <a:schemeClr val="lt1"/>
              </a:solidFill>
              <a:latin typeface="Lato"/>
              <a:ea typeface="Lato"/>
              <a:cs typeface="Lato"/>
              <a:sym typeface="Lato"/>
            </a:endParaRPr>
          </a:p>
        </p:txBody>
      </p:sp>
      <p:graphicFrame>
        <p:nvGraphicFramePr>
          <p:cNvPr id="234" name="Google Shape;234;p28"/>
          <p:cNvGraphicFramePr/>
          <p:nvPr/>
        </p:nvGraphicFramePr>
        <p:xfrm>
          <a:off x="4667000" y="1785225"/>
          <a:ext cx="3000000" cy="3000000"/>
        </p:xfrm>
        <a:graphic>
          <a:graphicData uri="http://schemas.openxmlformats.org/drawingml/2006/table">
            <a:tbl>
              <a:tblPr>
                <a:noFill/>
                <a:tableStyleId>{560CF936-CDD8-4A85-9B8C-93F0FAC7757B}</a:tableStyleId>
              </a:tblPr>
              <a:tblGrid>
                <a:gridCol w="982100"/>
                <a:gridCol w="759000"/>
                <a:gridCol w="973525"/>
                <a:gridCol w="904875"/>
              </a:tblGrid>
              <a:tr h="411650">
                <a:tc>
                  <a:txBody>
                    <a:bodyPr/>
                    <a:lstStyle/>
                    <a:p>
                      <a:pPr indent="0" lvl="0" marL="0" rtl="0" algn="ctr">
                        <a:spcBef>
                          <a:spcPts val="0"/>
                        </a:spcBef>
                        <a:spcAft>
                          <a:spcPts val="0"/>
                        </a:spcAft>
                        <a:buNone/>
                      </a:pPr>
                      <a:r>
                        <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3">
                  <a:txBody>
                    <a:bodyPr/>
                    <a:lstStyle/>
                    <a:p>
                      <a:pPr indent="0" lvl="0" marL="0" rtl="0" algn="ctr">
                        <a:spcBef>
                          <a:spcPts val="0"/>
                        </a:spcBef>
                        <a:spcAft>
                          <a:spcPts val="0"/>
                        </a:spcAft>
                        <a:buNone/>
                      </a:pPr>
                      <a:r>
                        <a:rPr b="1" lang="en" u="sng">
                          <a:solidFill>
                            <a:schemeClr val="lt1"/>
                          </a:solidFill>
                          <a:latin typeface="Lato"/>
                          <a:ea typeface="Lato"/>
                          <a:cs typeface="Lato"/>
                          <a:sym typeface="Lato"/>
                        </a:rPr>
                        <a:t>Predicted</a:t>
                      </a:r>
                      <a:endParaRPr b="1" u="sng">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411650">
                <a:tc>
                  <a:txBody>
                    <a:bodyPr/>
                    <a:lstStyle/>
                    <a:p>
                      <a:pPr indent="0" lvl="0" marL="0" rtl="0" algn="ctr">
                        <a:spcBef>
                          <a:spcPts val="0"/>
                        </a:spcBef>
                        <a:spcAft>
                          <a:spcPts val="0"/>
                        </a:spcAft>
                        <a:buNone/>
                      </a:pPr>
                      <a:r>
                        <a:rPr b="1" lang="en" u="sng">
                          <a:solidFill>
                            <a:schemeClr val="lt1"/>
                          </a:solidFill>
                          <a:latin typeface="Lato"/>
                          <a:ea typeface="Lato"/>
                          <a:cs typeface="Lato"/>
                          <a:sym typeface="Lato"/>
                        </a:rPr>
                        <a:t>Actual</a:t>
                      </a:r>
                      <a:endParaRPr b="1" u="sng">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Low</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Moderate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High</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165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Low</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117</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2</a:t>
                      </a:r>
                      <a:r>
                        <a:rPr lang="en">
                          <a:solidFill>
                            <a:schemeClr val="lt1"/>
                          </a:solidFill>
                          <a:latin typeface="Lato"/>
                          <a:ea typeface="Lato"/>
                          <a:cs typeface="Lato"/>
                          <a:sym typeface="Lato"/>
                        </a:rPr>
                        <a:t>4</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3</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165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Moderate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55</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14</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3</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165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High</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16</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8</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0</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235" name="Google Shape;235;p28"/>
          <p:cNvSpPr txBox="1"/>
          <p:nvPr/>
        </p:nvSpPr>
        <p:spPr>
          <a:xfrm>
            <a:off x="4680800" y="3843475"/>
            <a:ext cx="3591900" cy="56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Weka J48</a:t>
            </a:r>
            <a:r>
              <a:rPr lang="en">
                <a:solidFill>
                  <a:schemeClr val="lt1"/>
                </a:solidFill>
                <a:latin typeface="Lato"/>
                <a:ea typeface="Lato"/>
                <a:cs typeface="Lato"/>
                <a:sym typeface="Lato"/>
              </a:rPr>
              <a:t> Decision Tree - Testing</a:t>
            </a:r>
            <a:endParaRPr>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 Adaptive Decision Tree Confusion Matrices</a:t>
            </a:r>
            <a:endParaRPr/>
          </a:p>
        </p:txBody>
      </p:sp>
      <p:graphicFrame>
        <p:nvGraphicFramePr>
          <p:cNvPr id="241" name="Google Shape;241;p29"/>
          <p:cNvGraphicFramePr/>
          <p:nvPr/>
        </p:nvGraphicFramePr>
        <p:xfrm>
          <a:off x="756100" y="1785225"/>
          <a:ext cx="3000000" cy="3000000"/>
        </p:xfrm>
        <a:graphic>
          <a:graphicData uri="http://schemas.openxmlformats.org/drawingml/2006/table">
            <a:tbl>
              <a:tblPr>
                <a:noFill/>
                <a:tableStyleId>{560CF936-CDD8-4A85-9B8C-93F0FAC7757B}</a:tableStyleId>
              </a:tblPr>
              <a:tblGrid>
                <a:gridCol w="982100"/>
                <a:gridCol w="759000"/>
                <a:gridCol w="973525"/>
                <a:gridCol w="904875"/>
              </a:tblGrid>
              <a:tr h="411650">
                <a:tc>
                  <a:txBody>
                    <a:bodyPr/>
                    <a:lstStyle/>
                    <a:p>
                      <a:pPr indent="0" lvl="0" marL="0" rtl="0" algn="ctr">
                        <a:spcBef>
                          <a:spcPts val="0"/>
                        </a:spcBef>
                        <a:spcAft>
                          <a:spcPts val="0"/>
                        </a:spcAft>
                        <a:buNone/>
                      </a:pPr>
                      <a:r>
                        <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3">
                  <a:txBody>
                    <a:bodyPr/>
                    <a:lstStyle/>
                    <a:p>
                      <a:pPr indent="0" lvl="0" marL="0" rtl="0" algn="ctr">
                        <a:spcBef>
                          <a:spcPts val="0"/>
                        </a:spcBef>
                        <a:spcAft>
                          <a:spcPts val="0"/>
                        </a:spcAft>
                        <a:buNone/>
                      </a:pPr>
                      <a:r>
                        <a:rPr b="1" lang="en" u="sng">
                          <a:solidFill>
                            <a:schemeClr val="lt1"/>
                          </a:solidFill>
                          <a:latin typeface="Lato"/>
                          <a:ea typeface="Lato"/>
                          <a:cs typeface="Lato"/>
                          <a:sym typeface="Lato"/>
                        </a:rPr>
                        <a:t>Predicted</a:t>
                      </a:r>
                      <a:endParaRPr b="1" u="sng">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411650">
                <a:tc>
                  <a:txBody>
                    <a:bodyPr/>
                    <a:lstStyle/>
                    <a:p>
                      <a:pPr indent="0" lvl="0" marL="0" rtl="0" algn="ctr">
                        <a:spcBef>
                          <a:spcPts val="0"/>
                        </a:spcBef>
                        <a:spcAft>
                          <a:spcPts val="0"/>
                        </a:spcAft>
                        <a:buNone/>
                      </a:pPr>
                      <a:r>
                        <a:rPr b="1" lang="en" u="sng">
                          <a:solidFill>
                            <a:schemeClr val="lt1"/>
                          </a:solidFill>
                          <a:latin typeface="Lato"/>
                          <a:ea typeface="Lato"/>
                          <a:cs typeface="Lato"/>
                          <a:sym typeface="Lato"/>
                        </a:rPr>
                        <a:t>Actual</a:t>
                      </a:r>
                      <a:endParaRPr b="1" u="sng">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Low</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Moderate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High</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165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Low</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269</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43</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22</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165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Moderate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139</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18</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12</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165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High</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47</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5</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3</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242" name="Google Shape;242;p29"/>
          <p:cNvSpPr txBox="1"/>
          <p:nvPr/>
        </p:nvSpPr>
        <p:spPr>
          <a:xfrm>
            <a:off x="769900" y="3843475"/>
            <a:ext cx="3591900" cy="56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Adaptive</a:t>
            </a:r>
            <a:r>
              <a:rPr lang="en">
                <a:solidFill>
                  <a:schemeClr val="lt1"/>
                </a:solidFill>
                <a:latin typeface="Lato"/>
                <a:ea typeface="Lato"/>
                <a:cs typeface="Lato"/>
                <a:sym typeface="Lato"/>
              </a:rPr>
              <a:t> Decision Tree - Training</a:t>
            </a:r>
            <a:endParaRPr>
              <a:solidFill>
                <a:schemeClr val="lt1"/>
              </a:solidFill>
              <a:latin typeface="Lato"/>
              <a:ea typeface="Lato"/>
              <a:cs typeface="Lato"/>
              <a:sym typeface="Lato"/>
            </a:endParaRPr>
          </a:p>
        </p:txBody>
      </p:sp>
      <p:graphicFrame>
        <p:nvGraphicFramePr>
          <p:cNvPr id="243" name="Google Shape;243;p29"/>
          <p:cNvGraphicFramePr/>
          <p:nvPr/>
        </p:nvGraphicFramePr>
        <p:xfrm>
          <a:off x="4667000" y="1785225"/>
          <a:ext cx="3000000" cy="3000000"/>
        </p:xfrm>
        <a:graphic>
          <a:graphicData uri="http://schemas.openxmlformats.org/drawingml/2006/table">
            <a:tbl>
              <a:tblPr>
                <a:noFill/>
                <a:tableStyleId>{560CF936-CDD8-4A85-9B8C-93F0FAC7757B}</a:tableStyleId>
              </a:tblPr>
              <a:tblGrid>
                <a:gridCol w="982100"/>
                <a:gridCol w="759000"/>
                <a:gridCol w="973525"/>
                <a:gridCol w="904875"/>
              </a:tblGrid>
              <a:tr h="411650">
                <a:tc>
                  <a:txBody>
                    <a:bodyPr/>
                    <a:lstStyle/>
                    <a:p>
                      <a:pPr indent="0" lvl="0" marL="0" rtl="0" algn="ctr">
                        <a:spcBef>
                          <a:spcPts val="0"/>
                        </a:spcBef>
                        <a:spcAft>
                          <a:spcPts val="0"/>
                        </a:spcAft>
                        <a:buNone/>
                      </a:pPr>
                      <a:r>
                        <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gridSpan="3">
                  <a:txBody>
                    <a:bodyPr/>
                    <a:lstStyle/>
                    <a:p>
                      <a:pPr indent="0" lvl="0" marL="0" rtl="0" algn="ctr">
                        <a:spcBef>
                          <a:spcPts val="0"/>
                        </a:spcBef>
                        <a:spcAft>
                          <a:spcPts val="0"/>
                        </a:spcAft>
                        <a:buNone/>
                      </a:pPr>
                      <a:r>
                        <a:rPr b="1" lang="en" u="sng">
                          <a:solidFill>
                            <a:schemeClr val="lt1"/>
                          </a:solidFill>
                          <a:latin typeface="Lato"/>
                          <a:ea typeface="Lato"/>
                          <a:cs typeface="Lato"/>
                          <a:sym typeface="Lato"/>
                        </a:rPr>
                        <a:t>Predicted</a:t>
                      </a:r>
                      <a:endParaRPr b="1" u="sng">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hMerge="1"/>
                <a:tc hMerge="1"/>
              </a:tr>
              <a:tr h="411650">
                <a:tc>
                  <a:txBody>
                    <a:bodyPr/>
                    <a:lstStyle/>
                    <a:p>
                      <a:pPr indent="0" lvl="0" marL="0" rtl="0" algn="ctr">
                        <a:spcBef>
                          <a:spcPts val="0"/>
                        </a:spcBef>
                        <a:spcAft>
                          <a:spcPts val="0"/>
                        </a:spcAft>
                        <a:buNone/>
                      </a:pPr>
                      <a:r>
                        <a:rPr b="1" lang="en" u="sng">
                          <a:solidFill>
                            <a:schemeClr val="lt1"/>
                          </a:solidFill>
                          <a:latin typeface="Lato"/>
                          <a:ea typeface="Lato"/>
                          <a:cs typeface="Lato"/>
                          <a:sym typeface="Lato"/>
                        </a:rPr>
                        <a:t>Actual</a:t>
                      </a:r>
                      <a:endParaRPr b="1" u="sng">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Low</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Moderate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High</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165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Low</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131</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6</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7</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165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Moderate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38</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31</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3</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1165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High</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9</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1</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14</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244" name="Google Shape;244;p29"/>
          <p:cNvSpPr txBox="1"/>
          <p:nvPr/>
        </p:nvSpPr>
        <p:spPr>
          <a:xfrm>
            <a:off x="4680800" y="3843475"/>
            <a:ext cx="3591900" cy="56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Lato"/>
                <a:ea typeface="Lato"/>
                <a:cs typeface="Lato"/>
                <a:sym typeface="Lato"/>
              </a:rPr>
              <a:t>Adaptive</a:t>
            </a:r>
            <a:r>
              <a:rPr lang="en">
                <a:solidFill>
                  <a:schemeClr val="lt1"/>
                </a:solidFill>
                <a:latin typeface="Lato"/>
                <a:ea typeface="Lato"/>
                <a:cs typeface="Lato"/>
                <a:sym typeface="Lato"/>
              </a:rPr>
              <a:t> Decision Tree - Testing</a:t>
            </a:r>
            <a:endParaRPr>
              <a:solidFill>
                <a:schemeClr val="l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Confusion Matrix Analysis</a:t>
            </a:r>
            <a:endParaRPr/>
          </a:p>
        </p:txBody>
      </p:sp>
      <p:sp>
        <p:nvSpPr>
          <p:cNvPr id="250" name="Google Shape;250;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30200" lvl="0" marL="457200" rtl="0" algn="l">
              <a:lnSpc>
                <a:spcPct val="200000"/>
              </a:lnSpc>
              <a:spcBef>
                <a:spcPts val="0"/>
              </a:spcBef>
              <a:spcAft>
                <a:spcPts val="0"/>
              </a:spcAft>
              <a:buSzPts val="1600"/>
              <a:buChar char="●"/>
            </a:pPr>
            <a:r>
              <a:rPr lang="en" sz="1600"/>
              <a:t>Control Decision Tree: Poor classification of Moderate/High categories</a:t>
            </a:r>
            <a:endParaRPr sz="1600"/>
          </a:p>
          <a:p>
            <a:pPr indent="-330200" lvl="0" marL="457200" rtl="0" algn="l">
              <a:lnSpc>
                <a:spcPct val="200000"/>
              </a:lnSpc>
              <a:spcBef>
                <a:spcPts val="0"/>
              </a:spcBef>
              <a:spcAft>
                <a:spcPts val="0"/>
              </a:spcAft>
              <a:buSzPts val="1600"/>
              <a:buChar char="●"/>
            </a:pPr>
            <a:r>
              <a:rPr lang="en" sz="1600"/>
              <a:t>J48 Pruned Tree: Some improvement, but still </a:t>
            </a:r>
            <a:r>
              <a:rPr lang="en" sz="1600"/>
              <a:t>misclassified</a:t>
            </a:r>
            <a:r>
              <a:rPr lang="en" sz="1600"/>
              <a:t> overlapping cases</a:t>
            </a:r>
            <a:endParaRPr sz="1600"/>
          </a:p>
          <a:p>
            <a:pPr indent="-330200" lvl="0" marL="457200" rtl="0" algn="l">
              <a:lnSpc>
                <a:spcPct val="200000"/>
              </a:lnSpc>
              <a:spcBef>
                <a:spcPts val="0"/>
              </a:spcBef>
              <a:spcAft>
                <a:spcPts val="0"/>
              </a:spcAft>
              <a:buSzPts val="1600"/>
              <a:buChar char="●"/>
            </a:pPr>
            <a:r>
              <a:rPr lang="en" sz="1600"/>
              <a:t>Adaptive Decision Tree: More balanced classification, with significantly better recall for Moderate cases</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 Precision, Recall, F1-Score</a:t>
            </a:r>
            <a:endParaRPr/>
          </a:p>
        </p:txBody>
      </p:sp>
      <p:sp>
        <p:nvSpPr>
          <p:cNvPr id="256" name="Google Shape;256;p31"/>
          <p:cNvSpPr txBox="1"/>
          <p:nvPr>
            <p:ph idx="1" type="body"/>
          </p:nvPr>
        </p:nvSpPr>
        <p:spPr>
          <a:xfrm>
            <a:off x="1052550" y="3717825"/>
            <a:ext cx="7038900" cy="914100"/>
          </a:xfrm>
          <a:prstGeom prst="rect">
            <a:avLst/>
          </a:prstGeom>
        </p:spPr>
        <p:txBody>
          <a:bodyPr anchorCtr="0" anchor="t" bIns="91425" lIns="91425" spcFirstLastPara="1" rIns="91425" wrap="square" tIns="91425">
            <a:noAutofit/>
          </a:bodyPr>
          <a:lstStyle/>
          <a:p>
            <a:pPr indent="-330200" lvl="0" marL="457200" rtl="0" algn="l">
              <a:lnSpc>
                <a:spcPct val="200000"/>
              </a:lnSpc>
              <a:spcBef>
                <a:spcPts val="0"/>
              </a:spcBef>
              <a:spcAft>
                <a:spcPts val="0"/>
              </a:spcAft>
              <a:buSzPts val="1600"/>
              <a:buChar char="●"/>
            </a:pPr>
            <a:r>
              <a:rPr lang="en" sz="1600"/>
              <a:t>Adaptive Decision Tree outperforms other models in handling imbalanced classes</a:t>
            </a:r>
            <a:endParaRPr sz="1600"/>
          </a:p>
          <a:p>
            <a:pPr indent="0" lvl="0" marL="0" rtl="0" algn="l">
              <a:lnSpc>
                <a:spcPct val="200000"/>
              </a:lnSpc>
              <a:spcBef>
                <a:spcPts val="1200"/>
              </a:spcBef>
              <a:spcAft>
                <a:spcPts val="1200"/>
              </a:spcAft>
              <a:buNone/>
            </a:pPr>
            <a:r>
              <a:t/>
            </a:r>
            <a:endParaRPr sz="1600"/>
          </a:p>
        </p:txBody>
      </p:sp>
      <p:graphicFrame>
        <p:nvGraphicFramePr>
          <p:cNvPr id="257" name="Google Shape;257;p31"/>
          <p:cNvGraphicFramePr/>
          <p:nvPr/>
        </p:nvGraphicFramePr>
        <p:xfrm>
          <a:off x="952500" y="1779350"/>
          <a:ext cx="3000000" cy="3000000"/>
        </p:xfrm>
        <a:graphic>
          <a:graphicData uri="http://schemas.openxmlformats.org/drawingml/2006/table">
            <a:tbl>
              <a:tblPr>
                <a:noFill/>
                <a:tableStyleId>{560CF936-CDD8-4A85-9B8C-93F0FAC7757B}</a:tableStyleId>
              </a:tblPr>
              <a:tblGrid>
                <a:gridCol w="2069150"/>
                <a:gridCol w="1701675"/>
                <a:gridCol w="1755700"/>
                <a:gridCol w="1712475"/>
              </a:tblGrid>
              <a:tr h="38100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Model</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Precision</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Recall</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Lato"/>
                          <a:ea typeface="Lato"/>
                          <a:cs typeface="Lato"/>
                          <a:sym typeface="Lato"/>
                        </a:rPr>
                        <a:t>F1-Score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Control Decision Tree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0.345</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0.343</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0.344</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Weka J48 Pruned Tree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0.309</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06666"/>
                    </a:solidFill>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0.336</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06666"/>
                    </a:solidFill>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0.322</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E06666"/>
                    </a:solidFill>
                  </a:tcPr>
                </a:tc>
              </a:tr>
              <a:tr h="381000">
                <a:tc>
                  <a:txBody>
                    <a:bodyPr/>
                    <a:lstStyle/>
                    <a:p>
                      <a:pPr indent="0" lvl="0" marL="0" rtl="0" algn="ctr">
                        <a:spcBef>
                          <a:spcPts val="0"/>
                        </a:spcBef>
                        <a:spcAft>
                          <a:spcPts val="0"/>
                        </a:spcAft>
                        <a:buNone/>
                      </a:pPr>
                      <a:r>
                        <a:rPr b="1" lang="en">
                          <a:solidFill>
                            <a:schemeClr val="lt1"/>
                          </a:solidFill>
                          <a:latin typeface="Lato"/>
                          <a:ea typeface="Lato"/>
                          <a:cs typeface="Lato"/>
                          <a:sym typeface="Lato"/>
                        </a:rPr>
                        <a:t>Adaptive Decision Tree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0.712</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0.641</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3C47D"/>
                    </a:solidFill>
                  </a:tcPr>
                </a:tc>
                <a:tc>
                  <a:txBody>
                    <a:bodyPr/>
                    <a:lstStyle/>
                    <a:p>
                      <a:pPr indent="0" lvl="0" marL="0" rtl="0" algn="ctr">
                        <a:spcBef>
                          <a:spcPts val="0"/>
                        </a:spcBef>
                        <a:spcAft>
                          <a:spcPts val="0"/>
                        </a:spcAft>
                        <a:buNone/>
                      </a:pPr>
                      <a:r>
                        <a:rPr lang="en">
                          <a:solidFill>
                            <a:schemeClr val="lt1"/>
                          </a:solidFill>
                          <a:latin typeface="Lato"/>
                          <a:ea typeface="Lato"/>
                          <a:cs typeface="Lato"/>
                          <a:sym typeface="Lato"/>
                        </a:rPr>
                        <a:t>0.675</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93C47D"/>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Many machine learning datasets are imbalanced, with dense and sparse regions</a:t>
            </a:r>
            <a:endParaRPr sz="1500"/>
          </a:p>
          <a:p>
            <a:pPr indent="-323850" lvl="0" marL="457200" rtl="0" algn="l">
              <a:lnSpc>
                <a:spcPct val="200000"/>
              </a:lnSpc>
              <a:spcBef>
                <a:spcPts val="0"/>
              </a:spcBef>
              <a:spcAft>
                <a:spcPts val="0"/>
              </a:spcAft>
              <a:buSzPts val="1500"/>
              <a:buChar char="●"/>
            </a:pPr>
            <a:r>
              <a:rPr lang="en" sz="1500"/>
              <a:t>Traditional decision trees tend to overfit in dense areas and underfit in sparse regions</a:t>
            </a:r>
            <a:endParaRPr sz="1500"/>
          </a:p>
          <a:p>
            <a:pPr indent="-323850" lvl="0" marL="457200" rtl="0" algn="l">
              <a:lnSpc>
                <a:spcPct val="200000"/>
              </a:lnSpc>
              <a:spcBef>
                <a:spcPts val="0"/>
              </a:spcBef>
              <a:spcAft>
                <a:spcPts val="0"/>
              </a:spcAft>
              <a:buSzPts val="1500"/>
              <a:buChar char="●"/>
            </a:pPr>
            <a:r>
              <a:rPr lang="en" sz="1500"/>
              <a:t>Our solution: an adaptive decision tree that dynamically adjusts depth based on data density</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Discussion - Key Takeaways</a:t>
            </a:r>
            <a:endParaRPr/>
          </a:p>
        </p:txBody>
      </p:sp>
      <p:sp>
        <p:nvSpPr>
          <p:cNvPr id="263" name="Google Shape;263;p32"/>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Trade-off between Training Accuracy and Generalization</a:t>
            </a:r>
            <a:endParaRPr sz="1500"/>
          </a:p>
          <a:p>
            <a:pPr indent="-323850" lvl="0" marL="457200" rtl="0" algn="l">
              <a:lnSpc>
                <a:spcPct val="150000"/>
              </a:lnSpc>
              <a:spcBef>
                <a:spcPts val="1200"/>
              </a:spcBef>
              <a:spcAft>
                <a:spcPts val="0"/>
              </a:spcAft>
              <a:buSzPts val="1500"/>
              <a:buChar char="●"/>
            </a:pPr>
            <a:r>
              <a:rPr lang="en" sz="1500"/>
              <a:t>Control Decision Tree overfits, while Adaptive Decision Tree prioritizes generalization</a:t>
            </a:r>
            <a:endParaRPr sz="1500"/>
          </a:p>
          <a:p>
            <a:pPr indent="0" lvl="0" marL="0" rtl="0" algn="l">
              <a:lnSpc>
                <a:spcPct val="150000"/>
              </a:lnSpc>
              <a:spcBef>
                <a:spcPts val="1200"/>
              </a:spcBef>
              <a:spcAft>
                <a:spcPts val="0"/>
              </a:spcAft>
              <a:buNone/>
            </a:pPr>
            <a:r>
              <a:rPr lang="en" sz="1500"/>
              <a:t>Density-based pruning prevents overfitting in sparse regions</a:t>
            </a:r>
            <a:endParaRPr sz="1500"/>
          </a:p>
          <a:p>
            <a:pPr indent="0" lvl="0" marL="0" rtl="0" algn="l">
              <a:lnSpc>
                <a:spcPct val="150000"/>
              </a:lnSpc>
              <a:spcBef>
                <a:spcPts val="1200"/>
              </a:spcBef>
              <a:spcAft>
                <a:spcPts val="0"/>
              </a:spcAft>
              <a:buNone/>
            </a:pPr>
            <a:r>
              <a:rPr lang="en" sz="1500"/>
              <a:t>Improves interpretability while maintaining accuracy</a:t>
            </a:r>
            <a:endParaRPr sz="1500"/>
          </a:p>
          <a:p>
            <a:pPr indent="0" lvl="0" marL="0" rtl="0" algn="l">
              <a:lnSpc>
                <a:spcPct val="150000"/>
              </a:lnSpc>
              <a:spcBef>
                <a:spcPts val="1200"/>
              </a:spcBef>
              <a:spcAft>
                <a:spcPts val="0"/>
              </a:spcAft>
              <a:buNone/>
            </a:pPr>
            <a:r>
              <a:rPr lang="en" sz="1500"/>
              <a:t>Limitations:</a:t>
            </a:r>
            <a:endParaRPr sz="1500"/>
          </a:p>
          <a:p>
            <a:pPr indent="-323850" lvl="0" marL="457200" rtl="0" algn="l">
              <a:lnSpc>
                <a:spcPct val="150000"/>
              </a:lnSpc>
              <a:spcBef>
                <a:spcPts val="1200"/>
              </a:spcBef>
              <a:spcAft>
                <a:spcPts val="0"/>
              </a:spcAft>
              <a:buSzPts val="1500"/>
              <a:buChar char="●"/>
            </a:pPr>
            <a:r>
              <a:rPr lang="en" sz="1500"/>
              <a:t>Struggles with very sparse data cases</a:t>
            </a:r>
            <a:endParaRPr sz="1500"/>
          </a:p>
          <a:p>
            <a:pPr indent="-323850" lvl="0" marL="457200" rtl="0" algn="l">
              <a:lnSpc>
                <a:spcPct val="150000"/>
              </a:lnSpc>
              <a:spcBef>
                <a:spcPts val="0"/>
              </a:spcBef>
              <a:spcAft>
                <a:spcPts val="0"/>
              </a:spcAft>
              <a:buSzPts val="1500"/>
              <a:buChar char="●"/>
            </a:pPr>
            <a:r>
              <a:rPr lang="en" sz="1500"/>
              <a:t>Some edge cases may still require finer splits</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&amp; Future Work</a:t>
            </a:r>
            <a:endParaRPr/>
          </a:p>
        </p:txBody>
      </p:sp>
      <p:sp>
        <p:nvSpPr>
          <p:cNvPr id="269" name="Google Shape;269;p33"/>
          <p:cNvSpPr txBox="1"/>
          <p:nvPr>
            <p:ph idx="1" type="body"/>
          </p:nvPr>
        </p:nvSpPr>
        <p:spPr>
          <a:xfrm>
            <a:off x="1297500" y="1307850"/>
            <a:ext cx="7038900" cy="291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500"/>
              <a:t>Key Contribution:</a:t>
            </a:r>
            <a:endParaRPr sz="1500"/>
          </a:p>
          <a:p>
            <a:pPr indent="-323850" lvl="0" marL="457200" rtl="0" algn="l">
              <a:lnSpc>
                <a:spcPct val="150000"/>
              </a:lnSpc>
              <a:spcBef>
                <a:spcPts val="1200"/>
              </a:spcBef>
              <a:spcAft>
                <a:spcPts val="0"/>
              </a:spcAft>
              <a:buSzPts val="1500"/>
              <a:buChar char="●"/>
            </a:pPr>
            <a:r>
              <a:rPr lang="en" sz="1500"/>
              <a:t>Introduced a density-aware decision tree that balances local adaptability and global structure</a:t>
            </a:r>
            <a:endParaRPr sz="1500"/>
          </a:p>
          <a:p>
            <a:pPr indent="-323850" lvl="0" marL="457200" rtl="0" algn="l">
              <a:lnSpc>
                <a:spcPct val="150000"/>
              </a:lnSpc>
              <a:spcBef>
                <a:spcPts val="0"/>
              </a:spcBef>
              <a:spcAft>
                <a:spcPts val="0"/>
              </a:spcAft>
              <a:buSzPts val="1500"/>
              <a:buChar char="●"/>
            </a:pPr>
            <a:r>
              <a:rPr lang="en" sz="1500"/>
              <a:t>Achieved a 20% improvement in test accuracy over traditional models</a:t>
            </a:r>
            <a:endParaRPr sz="1500"/>
          </a:p>
          <a:p>
            <a:pPr indent="0" lvl="0" marL="0" rtl="0" algn="l">
              <a:lnSpc>
                <a:spcPct val="150000"/>
              </a:lnSpc>
              <a:spcBef>
                <a:spcPts val="1200"/>
              </a:spcBef>
              <a:spcAft>
                <a:spcPts val="0"/>
              </a:spcAft>
              <a:buNone/>
            </a:pPr>
            <a:r>
              <a:rPr lang="en" sz="1500"/>
              <a:t>Future Work:</a:t>
            </a:r>
            <a:endParaRPr sz="1500"/>
          </a:p>
          <a:p>
            <a:pPr indent="-323850" lvl="0" marL="457200" rtl="0" algn="l">
              <a:lnSpc>
                <a:spcPct val="150000"/>
              </a:lnSpc>
              <a:spcBef>
                <a:spcPts val="1200"/>
              </a:spcBef>
              <a:spcAft>
                <a:spcPts val="0"/>
              </a:spcAft>
              <a:buSzPts val="1500"/>
              <a:buChar char="●"/>
            </a:pPr>
            <a:r>
              <a:rPr lang="en" sz="1500"/>
              <a:t>Optimize density thresholds for better performance</a:t>
            </a:r>
            <a:endParaRPr sz="1500"/>
          </a:p>
          <a:p>
            <a:pPr indent="-323850" lvl="0" marL="457200" rtl="0" algn="l">
              <a:lnSpc>
                <a:spcPct val="150000"/>
              </a:lnSpc>
              <a:spcBef>
                <a:spcPts val="0"/>
              </a:spcBef>
              <a:spcAft>
                <a:spcPts val="0"/>
              </a:spcAft>
              <a:buSzPts val="1500"/>
              <a:buChar char="●"/>
            </a:pPr>
            <a:r>
              <a:rPr lang="en" sz="1500"/>
              <a:t>Expand to other real-world applications (e.g., healthcare, finance)</a:t>
            </a:r>
            <a:endParaRPr sz="1500"/>
          </a:p>
          <a:p>
            <a:pPr indent="-323850" lvl="0" marL="457200" rtl="0" algn="l">
              <a:lnSpc>
                <a:spcPct val="150000"/>
              </a:lnSpc>
              <a:spcBef>
                <a:spcPts val="0"/>
              </a:spcBef>
              <a:spcAft>
                <a:spcPts val="0"/>
              </a:spcAft>
              <a:buSzPts val="1500"/>
              <a:buChar char="●"/>
            </a:pPr>
            <a:r>
              <a:rPr lang="en" sz="1500"/>
              <a:t>Test on larger, more diverse datasets to ensure scalability</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75" name="Google Shape;275;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[1] I. Chaabane et al., “Adapted Pruning Scheme for the Framework of Imbalanced Data-sets,” Procedia Computer Science, vol. 112, Jan. 2017, pp. 1542–53. Available: https://doi.org/10.1016/ 6 j.procs.2017.08.060.</a:t>
            </a:r>
            <a:endParaRPr/>
          </a:p>
          <a:p>
            <a:pPr indent="0" lvl="0" marL="0" rtl="0" algn="l">
              <a:spcBef>
                <a:spcPts val="1200"/>
              </a:spcBef>
              <a:spcAft>
                <a:spcPts val="0"/>
              </a:spcAft>
              <a:buNone/>
            </a:pPr>
            <a:r>
              <a:rPr lang="en"/>
              <a:t>[2] S. M. Mazinani and K. Fathi, “Combining KNN and Decision Tree Algorithms to Improve Intrusion Detection System Performance,” International Journal of Machine Learning and Computing, vol. 5, no. 6, Dec. 2015, pp. 476–79. Available: </a:t>
            </a:r>
            <a:r>
              <a:rPr lang="en" u="sng">
                <a:solidFill>
                  <a:schemeClr val="hlink"/>
                </a:solidFill>
                <a:hlinkClick r:id="rId3"/>
              </a:rPr>
              <a:t>https://doi.org/10.18178/ijmlc.2015.5.6.556</a:t>
            </a:r>
            <a:r>
              <a:rPr lang="en"/>
              <a:t>.</a:t>
            </a:r>
            <a:endParaRPr/>
          </a:p>
          <a:p>
            <a:pPr indent="0" lvl="0" marL="0" rtl="0" algn="l">
              <a:spcBef>
                <a:spcPts val="1200"/>
              </a:spcBef>
              <a:spcAft>
                <a:spcPts val="0"/>
              </a:spcAft>
              <a:buNone/>
            </a:pPr>
            <a:r>
              <a:rPr lang="en"/>
              <a:t>[3] I. Frias-Blanco et al., “Online Adaptive Decision Trees Based on Concentration Inequalities,” Knowledge-Based Systems, vol. 104, Apr. 2016, pp. 179–94. Available: https://doi.org/10.1016/ j.knosys.2016.04.019.</a:t>
            </a:r>
            <a:endParaRPr/>
          </a:p>
          <a:p>
            <a:pPr indent="0" lvl="0" marL="0" rtl="0" algn="l">
              <a:spcBef>
                <a:spcPts val="1200"/>
              </a:spcBef>
              <a:spcAft>
                <a:spcPts val="0"/>
              </a:spcAft>
              <a:buNone/>
            </a:pPr>
            <a:r>
              <a:rPr lang="en"/>
              <a:t>[4] View of Integrating Decision Tree and KNN Hybrid Algorithm Approach for Enhancing Agricultural Yield Prediction. Available: https://cims-journal.net/index.php/CN/article/view/17/17.</a:t>
            </a:r>
            <a:endParaRPr/>
          </a:p>
          <a:p>
            <a:pPr indent="0" lvl="0" marL="0" rtl="0" algn="l">
              <a:spcBef>
                <a:spcPts val="1200"/>
              </a:spcBef>
              <a:spcAft>
                <a:spcPts val="0"/>
              </a:spcAft>
              <a:buNone/>
            </a:pPr>
            <a:r>
              <a:rPr lang="en"/>
              <a:t>[5] V. G. Costa and C. E. Pedreira, “Recent Advances in Decision Trees: An Updated Survey,” Artificial Intelligence Review, vol. 56, no. 5, Oct. 2022, pp. 4765–800. Available: https://doi. org/10.1007/s10462-022-10275-5.</a:t>
            </a:r>
            <a:endParaRPr/>
          </a:p>
          <a:p>
            <a:pPr indent="0" lvl="0" marL="0" rtl="0" algn="l">
              <a:spcBef>
                <a:spcPts val="1200"/>
              </a:spcBef>
              <a:spcAft>
                <a:spcPts val="0"/>
              </a:spcAft>
              <a:buNone/>
            </a:pPr>
            <a:r>
              <a:rPr lang="en"/>
              <a:t>[6] Kuznetz, Den. Traffic Accident Prediction. Kaggle, 2024, https://www.kaggle.com/datasets/ denkuznetz/traffic-accident-prediction</a:t>
            </a:r>
            <a:endParaRPr/>
          </a:p>
          <a:p>
            <a:pPr indent="0" lvl="0" marL="0" rtl="0" algn="l">
              <a:spcBef>
                <a:spcPts val="1200"/>
              </a:spcBef>
              <a:spcAft>
                <a:spcPts val="0"/>
              </a:spcAft>
              <a:buNone/>
            </a:pPr>
            <a:r>
              <a:rPr lang="en"/>
              <a:t>[7] Pedregosa et al., Scikit-learn: Machine Learning in Python, JMLR 12, pp. 2825-2830, 2011.</a:t>
            </a:r>
            <a:endParaRPr/>
          </a:p>
          <a:p>
            <a:pPr indent="0" lvl="0" marL="0" rtl="0" algn="l">
              <a:spcBef>
                <a:spcPts val="1200"/>
              </a:spcBef>
              <a:spcAft>
                <a:spcPts val="0"/>
              </a:spcAft>
              <a:buNone/>
            </a:pPr>
            <a:r>
              <a:rPr lang="en"/>
              <a:t>[8] Harris, C.R., Millman, K.J., van der Walt, S.J. et al. Array programming with NumPy. Nature 585, 357–362 (2020). Available: https://doi.org/10.1038/s41586-020-2649-2</a:t>
            </a:r>
            <a:endParaRPr/>
          </a:p>
          <a:p>
            <a:pPr indent="0" lvl="0" marL="0" rtl="0" algn="l">
              <a:spcBef>
                <a:spcPts val="1200"/>
              </a:spcBef>
              <a:spcAft>
                <a:spcPts val="1200"/>
              </a:spcAft>
              <a:buNone/>
            </a:pPr>
            <a:r>
              <a:rPr lang="en"/>
              <a:t>[9] The pandas development team. (2024). pandas-dev/pandas: Pandas (v2.2.3). Zenodo. https:// doi.org/10.5281/zenodo.13819579</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Decision trees struggle with uneven data distributions</a:t>
            </a:r>
            <a:endParaRPr sz="1500"/>
          </a:p>
          <a:p>
            <a:pPr indent="-323850" lvl="0" marL="457200" rtl="0" algn="l">
              <a:lnSpc>
                <a:spcPct val="200000"/>
              </a:lnSpc>
              <a:spcBef>
                <a:spcPts val="0"/>
              </a:spcBef>
              <a:spcAft>
                <a:spcPts val="0"/>
              </a:spcAft>
              <a:buSzPts val="1500"/>
              <a:buChar char="●"/>
            </a:pPr>
            <a:r>
              <a:rPr lang="en" sz="1500"/>
              <a:t>Dense regions → excessive branching → overfitting</a:t>
            </a:r>
            <a:endParaRPr sz="1500"/>
          </a:p>
          <a:p>
            <a:pPr indent="-323850" lvl="0" marL="457200" rtl="0" algn="l">
              <a:lnSpc>
                <a:spcPct val="200000"/>
              </a:lnSpc>
              <a:spcBef>
                <a:spcPts val="0"/>
              </a:spcBef>
              <a:spcAft>
                <a:spcPts val="0"/>
              </a:spcAft>
              <a:buSzPts val="1500"/>
              <a:buChar char="●"/>
            </a:pPr>
            <a:r>
              <a:rPr lang="en" sz="1500"/>
              <a:t>Sparse regions → shallow trees → underfitting</a:t>
            </a:r>
            <a:endParaRPr sz="1500"/>
          </a:p>
          <a:p>
            <a:pPr indent="-323850" lvl="0" marL="457200" rtl="0" algn="l">
              <a:lnSpc>
                <a:spcPct val="200000"/>
              </a:lnSpc>
              <a:spcBef>
                <a:spcPts val="0"/>
              </a:spcBef>
              <a:spcAft>
                <a:spcPts val="0"/>
              </a:spcAft>
              <a:buSzPts val="1500"/>
              <a:buChar char="●"/>
            </a:pPr>
            <a:r>
              <a:rPr lang="en" sz="1500"/>
              <a:t>Need for a method that balances generalizability and interpretability</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Solution</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Adaptive Decision Tree (ADT) with Density-Based Pruning</a:t>
            </a:r>
            <a:endParaRPr sz="1500"/>
          </a:p>
          <a:p>
            <a:pPr indent="-323850" lvl="0" marL="457200" rtl="0" algn="l">
              <a:lnSpc>
                <a:spcPct val="200000"/>
              </a:lnSpc>
              <a:spcBef>
                <a:spcPts val="0"/>
              </a:spcBef>
              <a:spcAft>
                <a:spcPts val="0"/>
              </a:spcAft>
              <a:buSzPts val="1500"/>
              <a:buChar char="●"/>
            </a:pPr>
            <a:r>
              <a:rPr lang="en" sz="1500"/>
              <a:t>Inspired by K-Nearest Neighbors (KNN) to dynamically adjust tree depth</a:t>
            </a:r>
            <a:endParaRPr sz="1500"/>
          </a:p>
          <a:p>
            <a:pPr indent="-323850" lvl="1" marL="914400" rtl="0" algn="l">
              <a:lnSpc>
                <a:spcPct val="200000"/>
              </a:lnSpc>
              <a:spcBef>
                <a:spcPts val="0"/>
              </a:spcBef>
              <a:spcAft>
                <a:spcPts val="0"/>
              </a:spcAft>
              <a:buSzPts val="1500"/>
              <a:buChar char="○"/>
            </a:pPr>
            <a:r>
              <a:rPr lang="en" sz="1500"/>
              <a:t>Utilized a variant that uses radius rather than K</a:t>
            </a:r>
            <a:endParaRPr sz="1500"/>
          </a:p>
          <a:p>
            <a:pPr indent="-323850" lvl="0" marL="457200" rtl="0" algn="l">
              <a:lnSpc>
                <a:spcPct val="200000"/>
              </a:lnSpc>
              <a:spcBef>
                <a:spcPts val="0"/>
              </a:spcBef>
              <a:spcAft>
                <a:spcPts val="0"/>
              </a:spcAft>
              <a:buSzPts val="1500"/>
              <a:buChar char="●"/>
            </a:pPr>
            <a:r>
              <a:rPr lang="en" sz="1500"/>
              <a:t>Prevents excessive branching in sparse areas while allowing deeper splits in dense areas</a:t>
            </a:r>
            <a:endParaRPr sz="1500"/>
          </a:p>
          <a:p>
            <a:pPr indent="-323850" lvl="0" marL="457200" rtl="0" algn="l">
              <a:lnSpc>
                <a:spcPct val="200000"/>
              </a:lnSpc>
              <a:spcBef>
                <a:spcPts val="0"/>
              </a:spcBef>
              <a:spcAft>
                <a:spcPts val="0"/>
              </a:spcAft>
              <a:buSzPts val="1500"/>
              <a:buChar char="●"/>
            </a:pPr>
            <a:r>
              <a:rPr lang="en" sz="1500"/>
              <a:t>Results in better accuracy and generalization</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Related Works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a:t>Various methods address decision tree adaptability:</a:t>
            </a:r>
            <a:endParaRPr/>
          </a:p>
          <a:p>
            <a:pPr indent="-311150" lvl="0" marL="457200" rtl="0" algn="l">
              <a:lnSpc>
                <a:spcPct val="200000"/>
              </a:lnSpc>
              <a:spcBef>
                <a:spcPts val="1200"/>
              </a:spcBef>
              <a:spcAft>
                <a:spcPts val="0"/>
              </a:spcAft>
              <a:buSzPts val="1300"/>
              <a:buChar char="●"/>
            </a:pPr>
            <a:r>
              <a:rPr lang="en"/>
              <a:t>Depth control methods (global, lacks local adaptability)</a:t>
            </a:r>
            <a:endParaRPr/>
          </a:p>
          <a:p>
            <a:pPr indent="-311150" lvl="0" marL="457200" rtl="0" algn="l">
              <a:lnSpc>
                <a:spcPct val="200000"/>
              </a:lnSpc>
              <a:spcBef>
                <a:spcPts val="0"/>
              </a:spcBef>
              <a:spcAft>
                <a:spcPts val="0"/>
              </a:spcAft>
              <a:buSzPts val="1300"/>
              <a:buChar char="●"/>
            </a:pPr>
            <a:r>
              <a:rPr lang="en"/>
              <a:t>KNN-inspired local adaptability (better local patterns, but computationally expensive)</a:t>
            </a:r>
            <a:endParaRPr/>
          </a:p>
          <a:p>
            <a:pPr indent="-311150" lvl="0" marL="457200" rtl="0" algn="l">
              <a:lnSpc>
                <a:spcPct val="200000"/>
              </a:lnSpc>
              <a:spcBef>
                <a:spcPts val="0"/>
              </a:spcBef>
              <a:spcAft>
                <a:spcPts val="0"/>
              </a:spcAft>
              <a:buSzPts val="1300"/>
              <a:buChar char="●"/>
            </a:pPr>
            <a:r>
              <a:rPr lang="en"/>
              <a:t>Hybrid pruning techniques (reduces overfitting, but parameter tuning is tedious)</a:t>
            </a:r>
            <a:endParaRPr/>
          </a:p>
          <a:p>
            <a:pPr indent="0" lvl="0" marL="0" rtl="0" algn="l">
              <a:lnSpc>
                <a:spcPct val="200000"/>
              </a:lnSpc>
              <a:spcBef>
                <a:spcPts val="1200"/>
              </a:spcBef>
              <a:spcAft>
                <a:spcPts val="1200"/>
              </a:spcAft>
              <a:buNone/>
            </a:pPr>
            <a:r>
              <a:rPr lang="en"/>
              <a:t>Our approach balances global structure and local adaptability without sacrificing interpretability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&amp; Features</a:t>
            </a:r>
            <a:endParaRPr/>
          </a:p>
        </p:txBody>
      </p:sp>
      <p:sp>
        <p:nvSpPr>
          <p:cNvPr id="165" name="Google Shape;165;p18"/>
          <p:cNvSpPr txBox="1"/>
          <p:nvPr>
            <p:ph idx="1" type="body"/>
          </p:nvPr>
        </p:nvSpPr>
        <p:spPr>
          <a:xfrm>
            <a:off x="1211700" y="1307850"/>
            <a:ext cx="5746500" cy="2911200"/>
          </a:xfrm>
          <a:prstGeom prst="rect">
            <a:avLst/>
          </a:prstGeom>
        </p:spPr>
        <p:txBody>
          <a:bodyPr anchorCtr="0" anchor="t" bIns="91425" lIns="91425" spcFirstLastPara="1" rIns="91425" wrap="square" tIns="91425">
            <a:noAutofit/>
          </a:bodyPr>
          <a:lstStyle/>
          <a:p>
            <a:pPr indent="0" lvl="0" marL="0" rtl="0" algn="l">
              <a:lnSpc>
                <a:spcPct val="180000"/>
              </a:lnSpc>
              <a:spcBef>
                <a:spcPts val="0"/>
              </a:spcBef>
              <a:spcAft>
                <a:spcPts val="0"/>
              </a:spcAft>
              <a:buSzPts val="852"/>
              <a:buNone/>
            </a:pPr>
            <a:r>
              <a:rPr lang="en" sz="1507"/>
              <a:t>Dataset: Traffic Accident Prediction Dataset (Kaggle)</a:t>
            </a:r>
            <a:endParaRPr sz="1507"/>
          </a:p>
          <a:p>
            <a:pPr indent="0" lvl="0" marL="0" rtl="0" algn="l">
              <a:lnSpc>
                <a:spcPct val="180000"/>
              </a:lnSpc>
              <a:spcBef>
                <a:spcPts val="1200"/>
              </a:spcBef>
              <a:spcAft>
                <a:spcPts val="0"/>
              </a:spcAft>
              <a:buSzPts val="852"/>
              <a:buNone/>
            </a:pPr>
            <a:r>
              <a:rPr lang="en" sz="1507"/>
              <a:t>Class: </a:t>
            </a:r>
            <a:r>
              <a:rPr b="1" lang="en" sz="1507"/>
              <a:t>Accident_Severity</a:t>
            </a:r>
            <a:r>
              <a:rPr lang="en" sz="1507"/>
              <a:t> (Low, Moderate, High)</a:t>
            </a:r>
            <a:endParaRPr sz="1507"/>
          </a:p>
          <a:p>
            <a:pPr indent="-317976" lvl="0" marL="457200" rtl="0" algn="l">
              <a:lnSpc>
                <a:spcPct val="180000"/>
              </a:lnSpc>
              <a:spcBef>
                <a:spcPts val="1200"/>
              </a:spcBef>
              <a:spcAft>
                <a:spcPts val="0"/>
              </a:spcAft>
              <a:buSzPts val="1408"/>
              <a:buChar char="●"/>
            </a:pPr>
            <a:r>
              <a:rPr lang="en" sz="1407"/>
              <a:t>Low was the most common, High was least common</a:t>
            </a:r>
            <a:endParaRPr sz="1407"/>
          </a:p>
          <a:p>
            <a:pPr indent="0" lvl="0" marL="0" rtl="0" algn="l">
              <a:lnSpc>
                <a:spcPct val="180000"/>
              </a:lnSpc>
              <a:spcBef>
                <a:spcPts val="1200"/>
              </a:spcBef>
              <a:spcAft>
                <a:spcPts val="0"/>
              </a:spcAft>
              <a:buSzPts val="852"/>
              <a:buNone/>
            </a:pPr>
            <a:r>
              <a:rPr lang="en" sz="1507"/>
              <a:t>Features:</a:t>
            </a:r>
            <a:endParaRPr sz="1507"/>
          </a:p>
          <a:p>
            <a:pPr indent="-324326" lvl="0" marL="457200" rtl="0" algn="l">
              <a:lnSpc>
                <a:spcPct val="180000"/>
              </a:lnSpc>
              <a:spcBef>
                <a:spcPts val="1200"/>
              </a:spcBef>
              <a:spcAft>
                <a:spcPts val="0"/>
              </a:spcAft>
              <a:buSzPts val="1508"/>
              <a:buChar char="●"/>
            </a:pPr>
            <a:r>
              <a:rPr lang="en" sz="1507"/>
              <a:t>Weather, Road Type, Time of Day, Speed Limit</a:t>
            </a:r>
            <a:endParaRPr sz="1507"/>
          </a:p>
          <a:p>
            <a:pPr indent="-324326" lvl="0" marL="457200" rtl="0" algn="l">
              <a:lnSpc>
                <a:spcPct val="180000"/>
              </a:lnSpc>
              <a:spcBef>
                <a:spcPts val="0"/>
              </a:spcBef>
              <a:spcAft>
                <a:spcPts val="0"/>
              </a:spcAft>
              <a:buSzPts val="1508"/>
              <a:buChar char="●"/>
            </a:pPr>
            <a:r>
              <a:rPr lang="en" sz="1507"/>
              <a:t>Number of Vehicles, Road Condition, Vehicle Type</a:t>
            </a:r>
            <a:endParaRPr sz="1507"/>
          </a:p>
          <a:p>
            <a:pPr indent="-324326" lvl="0" marL="457200" rtl="0" algn="l">
              <a:lnSpc>
                <a:spcPct val="180000"/>
              </a:lnSpc>
              <a:spcBef>
                <a:spcPts val="0"/>
              </a:spcBef>
              <a:spcAft>
                <a:spcPts val="0"/>
              </a:spcAft>
              <a:buSzPts val="1508"/>
              <a:buChar char="●"/>
            </a:pPr>
            <a:r>
              <a:rPr lang="en" sz="1507"/>
              <a:t>Driver Age, Driver Experience, Road Light Condition</a:t>
            </a:r>
            <a:endParaRPr sz="1507"/>
          </a:p>
          <a:p>
            <a:pPr indent="0" lvl="0" marL="0" rtl="0" algn="l">
              <a:lnSpc>
                <a:spcPct val="180000"/>
              </a:lnSpc>
              <a:spcBef>
                <a:spcPts val="1200"/>
              </a:spcBef>
              <a:spcAft>
                <a:spcPts val="0"/>
              </a:spcAft>
              <a:buSzPts val="852"/>
              <a:buNone/>
            </a:pPr>
            <a:r>
              <a:t/>
            </a:r>
            <a:endParaRPr sz="1507"/>
          </a:p>
          <a:p>
            <a:pPr indent="0" lvl="0" marL="0" rtl="0" algn="l">
              <a:lnSpc>
                <a:spcPct val="180000"/>
              </a:lnSpc>
              <a:spcBef>
                <a:spcPts val="0"/>
              </a:spcBef>
              <a:spcAft>
                <a:spcPts val="1200"/>
              </a:spcAft>
              <a:buSzPts val="852"/>
              <a:buNone/>
            </a:pPr>
            <a:r>
              <a:t/>
            </a:r>
            <a:endParaRPr sz="1507"/>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a:t>
            </a:r>
            <a:endParaRPr/>
          </a:p>
        </p:txBody>
      </p:sp>
      <p:sp>
        <p:nvSpPr>
          <p:cNvPr id="171" name="Google Shape;171;p19"/>
          <p:cNvSpPr txBox="1"/>
          <p:nvPr>
            <p:ph idx="1" type="body"/>
          </p:nvPr>
        </p:nvSpPr>
        <p:spPr>
          <a:xfrm>
            <a:off x="1297500" y="1116150"/>
            <a:ext cx="7038900" cy="8985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First, the attributes such as speed limit, number of vehicles, driver age, and driver experience were discretized into defined ranges</a:t>
            </a:r>
            <a:endParaRPr sz="1500"/>
          </a:p>
        </p:txBody>
      </p:sp>
      <p:graphicFrame>
        <p:nvGraphicFramePr>
          <p:cNvPr id="172" name="Google Shape;172;p19"/>
          <p:cNvGraphicFramePr/>
          <p:nvPr/>
        </p:nvGraphicFramePr>
        <p:xfrm>
          <a:off x="601225" y="2014575"/>
          <a:ext cx="3000000" cy="3000000"/>
        </p:xfrm>
        <a:graphic>
          <a:graphicData uri="http://schemas.openxmlformats.org/drawingml/2006/table">
            <a:tbl>
              <a:tblPr>
                <a:noFill/>
                <a:tableStyleId>{560CF936-CDD8-4A85-9B8C-93F0FAC7757B}</a:tableStyleId>
              </a:tblPr>
              <a:tblGrid>
                <a:gridCol w="1166775"/>
                <a:gridCol w="1782850"/>
                <a:gridCol w="1436975"/>
                <a:gridCol w="1689775"/>
                <a:gridCol w="1865150"/>
              </a:tblGrid>
              <a:tr h="381000">
                <a:tc>
                  <a:txBody>
                    <a:bodyPr/>
                    <a:lstStyle/>
                    <a:p>
                      <a:pPr indent="0" lvl="0" marL="0" rtl="0" algn="l">
                        <a:spcBef>
                          <a:spcPts val="0"/>
                        </a:spcBef>
                        <a:spcAft>
                          <a:spcPts val="0"/>
                        </a:spcAft>
                        <a:buNone/>
                      </a:pPr>
                      <a:r>
                        <a:rPr b="1" lang="en">
                          <a:solidFill>
                            <a:schemeClr val="lt1"/>
                          </a:solidFill>
                          <a:latin typeface="Lato"/>
                          <a:ea typeface="Lato"/>
                          <a:cs typeface="Lato"/>
                          <a:sym typeface="Lato"/>
                        </a:rPr>
                        <a:t>Weather</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latin typeface="Lato"/>
                          <a:ea typeface="Lato"/>
                          <a:cs typeface="Lato"/>
                          <a:sym typeface="Lato"/>
                        </a:rPr>
                        <a:t>Road_Type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latin typeface="Lato"/>
                          <a:ea typeface="Lato"/>
                          <a:cs typeface="Lato"/>
                          <a:sym typeface="Lato"/>
                        </a:rPr>
                        <a:t>Time_of_Day</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latin typeface="Lato"/>
                          <a:ea typeface="Lato"/>
                          <a:cs typeface="Lato"/>
                          <a:sym typeface="Lato"/>
                        </a:rPr>
                        <a:t>Speed_Limit</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latin typeface="Lato"/>
                          <a:ea typeface="Lato"/>
                          <a:cs typeface="Lato"/>
                          <a:sym typeface="Lato"/>
                        </a:rPr>
                        <a:t>Number_of_Vehicles</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lt1"/>
                          </a:solidFill>
                          <a:latin typeface="Lato"/>
                          <a:ea typeface="Lato"/>
                          <a:cs typeface="Lato"/>
                          <a:sym typeface="Lato"/>
                        </a:rPr>
                        <a:t>Clear → 0</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Rainy → 1</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Foggy → 2</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Snowy → 3</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Lato"/>
                          <a:ea typeface="Lato"/>
                          <a:cs typeface="Lato"/>
                          <a:sym typeface="Lato"/>
                        </a:rPr>
                        <a:t>Highway → 0</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City Road → 1</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Rural Road → 2</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Mountain Road → 3</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Lato"/>
                          <a:ea typeface="Lato"/>
                          <a:cs typeface="Lato"/>
                          <a:sym typeface="Lato"/>
                        </a:rPr>
                        <a:t>Morning → 0</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Afternoon → 1</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Evening → 2</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Night → 3</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Lato"/>
                          <a:ea typeface="Lato"/>
                          <a:cs typeface="Lato"/>
                          <a:sym typeface="Lato"/>
                        </a:rPr>
                        <a:t>(-inf - 75.75] → 0</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(75.75 - 121.5] → 1</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(167.25 - inf) → 2</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Lato"/>
                          <a:ea typeface="Lato"/>
                          <a:cs typeface="Lato"/>
                          <a:sym typeface="Lato"/>
                        </a:rPr>
                        <a:t>(-inf - 4.25] → 0</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(4.25 - 7.5] → 1</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(7.5 - 10.75] → 2</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(10.75 - inf) → 3</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graphicFrame>
        <p:nvGraphicFramePr>
          <p:cNvPr id="173" name="Google Shape;173;p19"/>
          <p:cNvGraphicFramePr/>
          <p:nvPr/>
        </p:nvGraphicFramePr>
        <p:xfrm>
          <a:off x="395850" y="3447050"/>
          <a:ext cx="3000000" cy="3000000"/>
        </p:xfrm>
        <a:graphic>
          <a:graphicData uri="http://schemas.openxmlformats.org/drawingml/2006/table">
            <a:tbl>
              <a:tblPr>
                <a:noFill/>
                <a:tableStyleId>{560CF936-CDD8-4A85-9B8C-93F0FAC7757B}</a:tableStyleId>
              </a:tblPr>
              <a:tblGrid>
                <a:gridCol w="1527425"/>
                <a:gridCol w="1541550"/>
                <a:gridCol w="1588750"/>
                <a:gridCol w="1721825"/>
                <a:gridCol w="1972700"/>
              </a:tblGrid>
              <a:tr h="381000">
                <a:tc>
                  <a:txBody>
                    <a:bodyPr/>
                    <a:lstStyle/>
                    <a:p>
                      <a:pPr indent="0" lvl="0" marL="0" rtl="0" algn="l">
                        <a:spcBef>
                          <a:spcPts val="0"/>
                        </a:spcBef>
                        <a:spcAft>
                          <a:spcPts val="0"/>
                        </a:spcAft>
                        <a:buNone/>
                      </a:pPr>
                      <a:r>
                        <a:rPr b="1" lang="en">
                          <a:solidFill>
                            <a:schemeClr val="lt1"/>
                          </a:solidFill>
                          <a:latin typeface="Lato"/>
                          <a:ea typeface="Lato"/>
                          <a:cs typeface="Lato"/>
                          <a:sym typeface="Lato"/>
                        </a:rPr>
                        <a:t>Road_Condition</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latin typeface="Lato"/>
                          <a:ea typeface="Lato"/>
                          <a:cs typeface="Lato"/>
                          <a:sym typeface="Lato"/>
                        </a:rPr>
                        <a:t>Vehicle_Type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latin typeface="Lato"/>
                          <a:ea typeface="Lato"/>
                          <a:cs typeface="Lato"/>
                          <a:sym typeface="Lato"/>
                        </a:rPr>
                        <a:t>Time_of_Day</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latin typeface="Lato"/>
                          <a:ea typeface="Lato"/>
                          <a:cs typeface="Lato"/>
                          <a:sym typeface="Lato"/>
                        </a:rPr>
                        <a:t>Driver_Experience</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b="1" lang="en">
                          <a:solidFill>
                            <a:schemeClr val="lt1"/>
                          </a:solidFill>
                          <a:latin typeface="Lato"/>
                          <a:ea typeface="Lato"/>
                          <a:cs typeface="Lato"/>
                          <a:sym typeface="Lato"/>
                        </a:rPr>
                        <a:t>Road_Light_Condition</a:t>
                      </a:r>
                      <a:endParaRPr b="1">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sz="1300">
                          <a:solidFill>
                            <a:schemeClr val="lt1"/>
                          </a:solidFill>
                          <a:latin typeface="Lato"/>
                          <a:ea typeface="Lato"/>
                          <a:cs typeface="Lato"/>
                          <a:sym typeface="Lato"/>
                        </a:rPr>
                        <a:t>Dry</a:t>
                      </a:r>
                      <a:r>
                        <a:rPr lang="en" sz="1300">
                          <a:solidFill>
                            <a:schemeClr val="lt1"/>
                          </a:solidFill>
                          <a:latin typeface="Lato"/>
                          <a:ea typeface="Lato"/>
                          <a:cs typeface="Lato"/>
                          <a:sym typeface="Lato"/>
                        </a:rPr>
                        <a:t> → 0</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Under Construction → 1</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Wet → 2</a:t>
                      </a:r>
                      <a:endParaRPr sz="1300">
                        <a:solidFill>
                          <a:schemeClr val="lt1"/>
                        </a:solidFill>
                        <a:latin typeface="Lato"/>
                        <a:ea typeface="Lato"/>
                        <a:cs typeface="Lato"/>
                        <a:sym typeface="Lato"/>
                      </a:endParaRPr>
                    </a:p>
                    <a:p>
                      <a:pPr indent="0" lvl="0" marL="0" rtl="0" algn="l">
                        <a:spcBef>
                          <a:spcPts val="0"/>
                        </a:spcBef>
                        <a:spcAft>
                          <a:spcPts val="0"/>
                        </a:spcAft>
                        <a:buNone/>
                      </a:pPr>
                      <a:r>
                        <a:rPr lang="en" sz="1300">
                          <a:solidFill>
                            <a:schemeClr val="lt1"/>
                          </a:solidFill>
                          <a:latin typeface="Lato"/>
                          <a:ea typeface="Lato"/>
                          <a:cs typeface="Lato"/>
                          <a:sym typeface="Lato"/>
                        </a:rPr>
                        <a:t>Icy → 3</a:t>
                      </a:r>
                      <a:endParaRPr sz="1300">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Lato"/>
                          <a:ea typeface="Lato"/>
                          <a:cs typeface="Lato"/>
                          <a:sym typeface="Lato"/>
                        </a:rPr>
                        <a:t>Bus</a:t>
                      </a:r>
                      <a:r>
                        <a:rPr lang="en">
                          <a:solidFill>
                            <a:schemeClr val="lt1"/>
                          </a:solidFill>
                          <a:latin typeface="Lato"/>
                          <a:ea typeface="Lato"/>
                          <a:cs typeface="Lato"/>
                          <a:sym typeface="Lato"/>
                        </a:rPr>
                        <a:t> → 0</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Truck → 1</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Car → 2</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Motorcycle → 3</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Lato"/>
                          <a:ea typeface="Lato"/>
                          <a:cs typeface="Lato"/>
                          <a:sym typeface="Lato"/>
                        </a:rPr>
                        <a:t>(-inf - 30.75]</a:t>
                      </a:r>
                      <a:r>
                        <a:rPr lang="en">
                          <a:solidFill>
                            <a:schemeClr val="lt1"/>
                          </a:solidFill>
                          <a:latin typeface="Lato"/>
                          <a:ea typeface="Lato"/>
                          <a:cs typeface="Lato"/>
                          <a:sym typeface="Lato"/>
                        </a:rPr>
                        <a:t> → 0</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(30.75 - 43.5] → 1</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(43.5 - 56.25] → 2</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(56.25 - inf) → 3</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Lato"/>
                          <a:ea typeface="Lato"/>
                          <a:cs typeface="Lato"/>
                          <a:sym typeface="Lato"/>
                        </a:rPr>
                        <a:t>(-inf - 24] → 0</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(24 - 39] → 1</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(39 - 54] → 2</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(54 - inf) → 3</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lt1"/>
                          </a:solidFill>
                          <a:latin typeface="Lato"/>
                          <a:ea typeface="Lato"/>
                          <a:cs typeface="Lato"/>
                          <a:sym typeface="Lato"/>
                        </a:rPr>
                        <a:t>Daylight </a:t>
                      </a:r>
                      <a:r>
                        <a:rPr lang="en">
                          <a:solidFill>
                            <a:schemeClr val="lt1"/>
                          </a:solidFill>
                          <a:latin typeface="Lato"/>
                          <a:ea typeface="Lato"/>
                          <a:cs typeface="Lato"/>
                          <a:sym typeface="Lato"/>
                        </a:rPr>
                        <a:t>→ 0</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Artificial Light → 1</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No Light → 2</a:t>
                      </a:r>
                      <a:endParaRPr>
                        <a:solidFill>
                          <a:schemeClr val="lt1"/>
                        </a:solidFill>
                        <a:latin typeface="Lato"/>
                        <a:ea typeface="Lato"/>
                        <a:cs typeface="Lato"/>
                        <a:sym typeface="La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Preprocessing</a:t>
            </a:r>
            <a:endParaRPr/>
          </a:p>
        </p:txBody>
      </p:sp>
      <p:sp>
        <p:nvSpPr>
          <p:cNvPr id="179" name="Google Shape;179;p20"/>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lang="en" sz="1500"/>
              <a:t>Instances with missing class values were removed</a:t>
            </a:r>
            <a:endParaRPr sz="1500"/>
          </a:p>
          <a:p>
            <a:pPr indent="-323850" lvl="0" marL="457200" rtl="0" algn="l">
              <a:lnSpc>
                <a:spcPct val="200000"/>
              </a:lnSpc>
              <a:spcBef>
                <a:spcPts val="0"/>
              </a:spcBef>
              <a:spcAft>
                <a:spcPts val="0"/>
              </a:spcAft>
              <a:buSzPts val="1500"/>
              <a:buChar char="●"/>
            </a:pPr>
            <a:r>
              <a:rPr lang="en" sz="1500"/>
              <a:t>Other missing values were replaced by their respective modes</a:t>
            </a:r>
            <a:endParaRPr sz="1500"/>
          </a:p>
          <a:p>
            <a:pPr indent="-323850" lvl="0" marL="457200" rtl="0" algn="l">
              <a:lnSpc>
                <a:spcPct val="200000"/>
              </a:lnSpc>
              <a:spcBef>
                <a:spcPts val="0"/>
              </a:spcBef>
              <a:spcAft>
                <a:spcPts val="0"/>
              </a:spcAft>
              <a:buSzPts val="1500"/>
              <a:buChar char="●"/>
            </a:pPr>
            <a:r>
              <a:rPr lang="en" sz="1500"/>
              <a:t>All the data values were then changed to numeric categories for computation such as Euclidean Distance</a:t>
            </a:r>
            <a:endParaRPr sz="1500"/>
          </a:p>
          <a:p>
            <a:pPr indent="-323850" lvl="0" marL="457200" rtl="0" algn="l">
              <a:lnSpc>
                <a:spcPct val="200000"/>
              </a:lnSpc>
              <a:spcBef>
                <a:spcPts val="0"/>
              </a:spcBef>
              <a:spcAft>
                <a:spcPts val="0"/>
              </a:spcAft>
              <a:buSzPts val="1500"/>
              <a:buChar char="●"/>
            </a:pPr>
            <a:r>
              <a:rPr lang="en" sz="1500"/>
              <a:t>Stratified train-test set with a 70-30 ratio to preserve the class distribution across the subsets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Control &amp; Weka J48 Pruned Decision Trees</a:t>
            </a:r>
            <a:endParaRPr/>
          </a:p>
        </p:txBody>
      </p:sp>
      <p:sp>
        <p:nvSpPr>
          <p:cNvPr id="185" name="Google Shape;185;p21"/>
          <p:cNvSpPr txBox="1"/>
          <p:nvPr>
            <p:ph idx="1" type="body"/>
          </p:nvPr>
        </p:nvSpPr>
        <p:spPr>
          <a:xfrm>
            <a:off x="405300" y="1526900"/>
            <a:ext cx="4319100" cy="29112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a:t>Regular Decision Tree</a:t>
            </a:r>
            <a:endParaRPr/>
          </a:p>
          <a:p>
            <a:pPr indent="-311150" lvl="0" marL="457200" rtl="0" algn="l">
              <a:lnSpc>
                <a:spcPct val="200000"/>
              </a:lnSpc>
              <a:spcBef>
                <a:spcPts val="1200"/>
              </a:spcBef>
              <a:spcAft>
                <a:spcPts val="0"/>
              </a:spcAft>
              <a:buSzPts val="1300"/>
              <a:buChar char="●"/>
            </a:pPr>
            <a:r>
              <a:rPr lang="en"/>
              <a:t>Splits nodes recursively using Gain Ratio</a:t>
            </a:r>
            <a:endParaRPr/>
          </a:p>
          <a:p>
            <a:pPr indent="-311150" lvl="0" marL="457200" rtl="0" algn="l">
              <a:lnSpc>
                <a:spcPct val="200000"/>
              </a:lnSpc>
              <a:spcBef>
                <a:spcPts val="0"/>
              </a:spcBef>
              <a:spcAft>
                <a:spcPts val="0"/>
              </a:spcAft>
              <a:buSzPts val="1300"/>
              <a:buChar char="●"/>
            </a:pPr>
            <a:r>
              <a:rPr lang="en"/>
              <a:t>Prone to overfitting in dense areas</a:t>
            </a:r>
            <a:endParaRPr/>
          </a:p>
          <a:p>
            <a:pPr indent="-311150" lvl="0" marL="457200" rtl="0" algn="l">
              <a:lnSpc>
                <a:spcPct val="200000"/>
              </a:lnSpc>
              <a:spcBef>
                <a:spcPts val="0"/>
              </a:spcBef>
              <a:spcAft>
                <a:spcPts val="0"/>
              </a:spcAft>
              <a:buSzPts val="1300"/>
              <a:buChar char="●"/>
            </a:pPr>
            <a:r>
              <a:rPr lang="en"/>
              <a:t>Fails to generalize well in sparse regions</a:t>
            </a:r>
            <a:endParaRPr/>
          </a:p>
          <a:p>
            <a:pPr indent="-311150" lvl="0" marL="457200" rtl="0" algn="l">
              <a:lnSpc>
                <a:spcPct val="200000"/>
              </a:lnSpc>
              <a:spcBef>
                <a:spcPts val="0"/>
              </a:spcBef>
              <a:spcAft>
                <a:spcPts val="0"/>
              </a:spcAft>
              <a:buSzPts val="1300"/>
              <a:buChar char="●"/>
            </a:pPr>
            <a:r>
              <a:rPr lang="en"/>
              <a:t>Continues to split until a pure state is reached or attributes have all been used</a:t>
            </a:r>
            <a:endParaRPr/>
          </a:p>
        </p:txBody>
      </p:sp>
      <p:sp>
        <p:nvSpPr>
          <p:cNvPr id="186" name="Google Shape;186;p21"/>
          <p:cNvSpPr txBox="1"/>
          <p:nvPr>
            <p:ph idx="1" type="body"/>
          </p:nvPr>
        </p:nvSpPr>
        <p:spPr>
          <a:xfrm>
            <a:off x="4724400" y="1526900"/>
            <a:ext cx="4319100" cy="2911200"/>
          </a:xfrm>
          <a:prstGeom prst="rect">
            <a:avLst/>
          </a:prstGeom>
        </p:spPr>
        <p:txBody>
          <a:bodyPr anchorCtr="0" anchor="t" bIns="91425" lIns="91425" spcFirstLastPara="1" rIns="91425" wrap="square" tIns="91425">
            <a:normAutofit/>
          </a:bodyPr>
          <a:lstStyle/>
          <a:p>
            <a:pPr indent="0" lvl="0" marL="0" marR="0" rtl="0" algn="l">
              <a:lnSpc>
                <a:spcPct val="200000"/>
              </a:lnSpc>
              <a:spcBef>
                <a:spcPts val="0"/>
              </a:spcBef>
              <a:spcAft>
                <a:spcPts val="0"/>
              </a:spcAft>
              <a:buNone/>
            </a:pPr>
            <a:r>
              <a:rPr lang="en"/>
              <a:t>J48 Pruned Tree (Weka)</a:t>
            </a:r>
            <a:endParaRPr/>
          </a:p>
          <a:p>
            <a:pPr indent="-311150" lvl="0" marL="457200" marR="0" rtl="0" algn="l">
              <a:lnSpc>
                <a:spcPct val="200000"/>
              </a:lnSpc>
              <a:spcBef>
                <a:spcPts val="1200"/>
              </a:spcBef>
              <a:spcAft>
                <a:spcPts val="0"/>
              </a:spcAft>
              <a:buSzPts val="1300"/>
              <a:buChar char="●"/>
            </a:pPr>
            <a:r>
              <a:rPr lang="en"/>
              <a:t>Java implementation of C4.5 decision tree algorithm</a:t>
            </a:r>
            <a:endParaRPr/>
          </a:p>
          <a:p>
            <a:pPr indent="-311150" lvl="0" marL="457200" marR="0" rtl="0" algn="l">
              <a:lnSpc>
                <a:spcPct val="200000"/>
              </a:lnSpc>
              <a:spcBef>
                <a:spcPts val="0"/>
              </a:spcBef>
              <a:spcAft>
                <a:spcPts val="0"/>
              </a:spcAft>
              <a:buSzPts val="1300"/>
              <a:buChar char="●"/>
            </a:pPr>
            <a:r>
              <a:rPr lang="en"/>
              <a:t>Implements pruning to reduce overfitting and excessive branch length</a:t>
            </a:r>
            <a:endParaRPr/>
          </a:p>
          <a:p>
            <a:pPr indent="-311150" lvl="0" marL="457200" marR="0" rtl="0" algn="l">
              <a:lnSpc>
                <a:spcPct val="200000"/>
              </a:lnSpc>
              <a:spcBef>
                <a:spcPts val="0"/>
              </a:spcBef>
              <a:spcAft>
                <a:spcPts val="0"/>
              </a:spcAft>
              <a:buSzPts val="1300"/>
              <a:buChar char="●"/>
            </a:pPr>
            <a:r>
              <a:rPr lang="en"/>
              <a:t>Still lacks local adaptability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