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75" d="100"/>
          <a:sy n="75" d="100"/>
        </p:scale>
        <p:origin x="1128"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f0d3a716ee9f5de/Desktop/Vira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[Virat.xlsx]Sheet2!PivotTable1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a:effectLst/>
              </a:rPr>
              <a:t>No of Dismissal in ODI Match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Sheet2!$A$4:$A$11</c:f>
              <c:strCache>
                <c:ptCount val="7"/>
                <c:pt idx="0">
                  <c:v>bowled</c:v>
                </c:pt>
                <c:pt idx="1">
                  <c:v>caught</c:v>
                </c:pt>
                <c:pt idx="2">
                  <c:v>hit wicket</c:v>
                </c:pt>
                <c:pt idx="3">
                  <c:v>lbw</c:v>
                </c:pt>
                <c:pt idx="4">
                  <c:v>not out</c:v>
                </c:pt>
                <c:pt idx="5">
                  <c:v>run out</c:v>
                </c:pt>
                <c:pt idx="6">
                  <c:v>stumped</c:v>
                </c:pt>
              </c:strCache>
            </c:strRef>
          </c:cat>
          <c:val>
            <c:numRef>
              <c:f>Sheet2!$B$4:$B$11</c:f>
              <c:numCache>
                <c:formatCode>General</c:formatCode>
                <c:ptCount val="7"/>
                <c:pt idx="0">
                  <c:v>10</c:v>
                </c:pt>
                <c:pt idx="1">
                  <c:v>84</c:v>
                </c:pt>
                <c:pt idx="2">
                  <c:v>1</c:v>
                </c:pt>
                <c:pt idx="3">
                  <c:v>9</c:v>
                </c:pt>
                <c:pt idx="4">
                  <c:v>17</c:v>
                </c:pt>
                <c:pt idx="5">
                  <c:v>10</c:v>
                </c:pt>
                <c:pt idx="6">
                  <c:v>1</c:v>
                </c:pt>
              </c:numCache>
            </c:numRef>
          </c:val>
          <c:extLst>
            <c:ext xmlns:c16="http://schemas.microsoft.com/office/drawing/2014/chart" uri="{C3380CC4-5D6E-409C-BE32-E72D297353CC}">
              <c16:uniqueId val="{00000000-275A-4974-8329-2598C44A5C99}"/>
            </c:ext>
          </c:extLst>
        </c:ser>
        <c:dLbls>
          <c:dLblPos val="outEnd"/>
          <c:showLegendKey val="0"/>
          <c:showVal val="1"/>
          <c:showCatName val="0"/>
          <c:showSerName val="0"/>
          <c:showPercent val="0"/>
          <c:showBubbleSize val="0"/>
        </c:dLbls>
        <c:gapWidth val="100"/>
        <c:overlap val="-24"/>
        <c:axId val="2043198624"/>
        <c:axId val="2043199456"/>
      </c:barChart>
      <c:catAx>
        <c:axId val="2043198624"/>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a:t>Dismissals </a:t>
                </a:r>
                <a:endParaRPr lang="en-IN" sz="1200"/>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crossAx val="2043199456"/>
        <c:crosses val="autoZero"/>
        <c:auto val="1"/>
        <c:lblAlgn val="ctr"/>
        <c:lblOffset val="100"/>
        <c:noMultiLvlLbl val="0"/>
      </c:catAx>
      <c:valAx>
        <c:axId val="20431994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a:t>Count</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crossAx val="2043198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[Virat.xlsx]Sheet3!PivotTable2</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IN" sz="1400" b="0" dirty="0">
                <a:effectLst/>
                <a:latin typeface="Times New Roman" panose="02020603050405020304" pitchFamily="18" charset="0"/>
                <a:cs typeface="Times New Roman" panose="02020603050405020304" pitchFamily="18" charset="0"/>
              </a:rPr>
              <a:t>No of Opposition Team Face in ODI Match</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US"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Total</c:v>
                </c:pt>
              </c:strCache>
            </c:strRef>
          </c:tx>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Sheet3!$A$2:$A$13</c:f>
              <c:strCache>
                <c:ptCount val="11"/>
                <c:pt idx="0">
                  <c:v>v Australia</c:v>
                </c:pt>
                <c:pt idx="1">
                  <c:v>v Bangladesh</c:v>
                </c:pt>
                <c:pt idx="2">
                  <c:v>v England</c:v>
                </c:pt>
                <c:pt idx="3">
                  <c:v>v Ireland</c:v>
                </c:pt>
                <c:pt idx="4">
                  <c:v>v Netherlands</c:v>
                </c:pt>
                <c:pt idx="5">
                  <c:v>v New Zealand</c:v>
                </c:pt>
                <c:pt idx="6">
                  <c:v>v Pakistan</c:v>
                </c:pt>
                <c:pt idx="7">
                  <c:v>v South Africa</c:v>
                </c:pt>
                <c:pt idx="8">
                  <c:v>v Sri Lanka</c:v>
                </c:pt>
                <c:pt idx="9">
                  <c:v>v West Indies</c:v>
                </c:pt>
                <c:pt idx="10">
                  <c:v>v Zimbabwe</c:v>
                </c:pt>
              </c:strCache>
            </c:strRef>
          </c:cat>
          <c:val>
            <c:numRef>
              <c:f>Sheet3!$B$2:$B$13</c:f>
              <c:numCache>
                <c:formatCode>General</c:formatCode>
                <c:ptCount val="11"/>
                <c:pt idx="0">
                  <c:v>20</c:v>
                </c:pt>
                <c:pt idx="1">
                  <c:v>8</c:v>
                </c:pt>
                <c:pt idx="2">
                  <c:v>21</c:v>
                </c:pt>
                <c:pt idx="3">
                  <c:v>1</c:v>
                </c:pt>
                <c:pt idx="4">
                  <c:v>1</c:v>
                </c:pt>
                <c:pt idx="5">
                  <c:v>14</c:v>
                </c:pt>
                <c:pt idx="6">
                  <c:v>4</c:v>
                </c:pt>
                <c:pt idx="7">
                  <c:v>15</c:v>
                </c:pt>
                <c:pt idx="8">
                  <c:v>24</c:v>
                </c:pt>
                <c:pt idx="9">
                  <c:v>19</c:v>
                </c:pt>
                <c:pt idx="10">
                  <c:v>5</c:v>
                </c:pt>
              </c:numCache>
            </c:numRef>
          </c:val>
          <c:extLst>
            <c:ext xmlns:c16="http://schemas.microsoft.com/office/drawing/2014/chart" uri="{C3380CC4-5D6E-409C-BE32-E72D297353CC}">
              <c16:uniqueId val="{00000000-E8A3-454D-9DA6-8A7F09A54289}"/>
            </c:ext>
          </c:extLst>
        </c:ser>
        <c:dLbls>
          <c:dLblPos val="outEnd"/>
          <c:showLegendKey val="0"/>
          <c:showVal val="1"/>
          <c:showCatName val="0"/>
          <c:showSerName val="0"/>
          <c:showPercent val="0"/>
          <c:showBubbleSize val="0"/>
        </c:dLbls>
        <c:gapWidth val="100"/>
        <c:overlap val="-24"/>
        <c:axId val="368251040"/>
        <c:axId val="368250624"/>
      </c:barChart>
      <c:catAx>
        <c:axId val="3682510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200" dirty="0"/>
                  <a:t>Opposite Team</a:t>
                </a:r>
                <a:endParaRPr lang="en-IN" sz="1200" dirty="0"/>
              </a:p>
            </c:rich>
          </c:tx>
          <c:layout>
            <c:manualLayout>
              <c:xMode val="edge"/>
              <c:yMode val="edge"/>
              <c:x val="0.42366736268659944"/>
              <c:y val="0.90219287016800032"/>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crossAx val="368250624"/>
        <c:crosses val="autoZero"/>
        <c:auto val="1"/>
        <c:lblAlgn val="ctr"/>
        <c:lblOffset val="100"/>
        <c:noMultiLvlLbl val="0"/>
      </c:catAx>
      <c:valAx>
        <c:axId val="3682506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200" dirty="0"/>
                  <a:t>Matches</a:t>
                </a:r>
                <a:endParaRPr lang="en-IN" sz="1200"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crossAx val="368251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[Virat.xlsx]Sheet4!PivotTable3</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b="0" dirty="0">
                <a:effectLst/>
                <a:latin typeface="Times New Roman" panose="02020603050405020304" pitchFamily="18" charset="0"/>
                <a:cs typeface="Times New Roman" panose="02020603050405020304" pitchFamily="18" charset="0"/>
              </a:rPr>
              <a:t>Sum of Run v/s Inning</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1"/>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dLblPos val="bestFit"/>
          <c:showLegendKey val="1"/>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1"/>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1"/>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CF90-456C-B6AD-CAEDA35CB5AB}"/>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CF90-456C-B6AD-CAEDA35CB5A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Sheet4!$A$4:$A$6</c:f>
              <c:strCache>
                <c:ptCount val="2"/>
                <c:pt idx="0">
                  <c:v>1</c:v>
                </c:pt>
                <c:pt idx="1">
                  <c:v>2</c:v>
                </c:pt>
              </c:strCache>
            </c:strRef>
          </c:cat>
          <c:val>
            <c:numRef>
              <c:f>Sheet4!$B$4:$B$6</c:f>
              <c:numCache>
                <c:formatCode>General</c:formatCode>
                <c:ptCount val="2"/>
                <c:pt idx="0">
                  <c:v>56</c:v>
                </c:pt>
                <c:pt idx="1">
                  <c:v>152</c:v>
                </c:pt>
              </c:numCache>
            </c:numRef>
          </c:val>
          <c:extLst>
            <c:ext xmlns:c16="http://schemas.microsoft.com/office/drawing/2014/chart" uri="{C3380CC4-5D6E-409C-BE32-E72D297353CC}">
              <c16:uniqueId val="{00000004-CF90-456C-B6AD-CAEDA35CB5A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[Virat.xlsx]Sheet5!PivotTable4</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Position wise Runs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Sheet5!$B$1</c:f>
              <c:strCache>
                <c:ptCount val="1"/>
                <c:pt idx="0">
                  <c:v>Total</c:v>
                </c:pt>
              </c:strCache>
            </c:strRef>
          </c:tx>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Sheet5!$A$2:$A$9</c:f>
              <c:strCache>
                <c:ptCount val="7"/>
                <c:pt idx="0">
                  <c:v>1</c:v>
                </c:pt>
                <c:pt idx="1">
                  <c:v>2</c:v>
                </c:pt>
                <c:pt idx="2">
                  <c:v>3</c:v>
                </c:pt>
                <c:pt idx="3">
                  <c:v>4</c:v>
                </c:pt>
                <c:pt idx="4">
                  <c:v>5</c:v>
                </c:pt>
                <c:pt idx="5">
                  <c:v>6</c:v>
                </c:pt>
                <c:pt idx="6">
                  <c:v>7</c:v>
                </c:pt>
              </c:strCache>
            </c:strRef>
          </c:cat>
          <c:val>
            <c:numRef>
              <c:f>Sheet5!$B$2:$B$9</c:f>
              <c:numCache>
                <c:formatCode>General</c:formatCode>
                <c:ptCount val="7"/>
                <c:pt idx="0">
                  <c:v>110</c:v>
                </c:pt>
                <c:pt idx="1">
                  <c:v>51</c:v>
                </c:pt>
                <c:pt idx="2">
                  <c:v>4477</c:v>
                </c:pt>
                <c:pt idx="3">
                  <c:v>1370</c:v>
                </c:pt>
                <c:pt idx="4">
                  <c:v>123</c:v>
                </c:pt>
                <c:pt idx="5">
                  <c:v>23</c:v>
                </c:pt>
                <c:pt idx="6">
                  <c:v>30</c:v>
                </c:pt>
              </c:numCache>
            </c:numRef>
          </c:val>
          <c:extLst>
            <c:ext xmlns:c16="http://schemas.microsoft.com/office/drawing/2014/chart" uri="{C3380CC4-5D6E-409C-BE32-E72D297353CC}">
              <c16:uniqueId val="{00000000-9569-49A3-9B9A-21B3C8F788E6}"/>
            </c:ext>
          </c:extLst>
        </c:ser>
        <c:dLbls>
          <c:dLblPos val="outEnd"/>
          <c:showLegendKey val="0"/>
          <c:showVal val="1"/>
          <c:showCatName val="0"/>
          <c:showSerName val="0"/>
          <c:showPercent val="0"/>
          <c:showBubbleSize val="0"/>
        </c:dLbls>
        <c:gapWidth val="100"/>
        <c:overlap val="-24"/>
        <c:axId val="371672512"/>
        <c:axId val="371673344"/>
      </c:barChart>
      <c:catAx>
        <c:axId val="37167251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Positions </a:t>
                </a:r>
                <a:endParaRPr lang="en-IN" dirty="0"/>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371673344"/>
        <c:crosses val="autoZero"/>
        <c:auto val="1"/>
        <c:lblAlgn val="ctr"/>
        <c:lblOffset val="100"/>
        <c:noMultiLvlLbl val="0"/>
      </c:catAx>
      <c:valAx>
        <c:axId val="3716733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cap="all" baseline="0">
                    <a:solidFill>
                      <a:prstClr val="white">
                        <a:lumMod val="85000"/>
                      </a:prstClr>
                    </a:solidFill>
                    <a:latin typeface="+mn-lt"/>
                    <a:ea typeface="+mn-ea"/>
                    <a:cs typeface="+mn-cs"/>
                  </a:defRPr>
                </a:pPr>
                <a:r>
                  <a:rPr lang="en-IN" b="0" dirty="0">
                    <a:effectLst/>
                  </a:rPr>
                  <a:t>Runs</a:t>
                </a:r>
              </a:p>
            </c:rich>
          </c:tx>
          <c:layout>
            <c:manualLayout>
              <c:xMode val="edge"/>
              <c:yMode val="edge"/>
              <c:x val="2.5204227310016144E-2"/>
              <c:y val="0.41810526787908686"/>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371672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[Virat.xlsx]Sheet6!PivotTable5</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Monthly Run Statistics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Sheet6!$B$1</c:f>
              <c:strCache>
                <c:ptCount val="1"/>
                <c:pt idx="0">
                  <c:v>Total</c:v>
                </c:pt>
              </c:strCache>
            </c:strRef>
          </c:tx>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Sheet6!$A$2:$A$14</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Sheet6!$B$2:$B$14</c:f>
              <c:numCache>
                <c:formatCode>General</c:formatCode>
                <c:ptCount val="12"/>
                <c:pt idx="0">
                  <c:v>1414</c:v>
                </c:pt>
                <c:pt idx="1">
                  <c:v>406</c:v>
                </c:pt>
                <c:pt idx="2">
                  <c:v>206</c:v>
                </c:pt>
                <c:pt idx="3">
                  <c:v>35</c:v>
                </c:pt>
                <c:pt idx="4">
                  <c:v>0</c:v>
                </c:pt>
                <c:pt idx="5">
                  <c:v>358</c:v>
                </c:pt>
                <c:pt idx="6">
                  <c:v>572</c:v>
                </c:pt>
                <c:pt idx="7">
                  <c:v>259</c:v>
                </c:pt>
                <c:pt idx="8">
                  <c:v>139</c:v>
                </c:pt>
                <c:pt idx="9">
                  <c:v>1556</c:v>
                </c:pt>
                <c:pt idx="10">
                  <c:v>651</c:v>
                </c:pt>
                <c:pt idx="11">
                  <c:v>588</c:v>
                </c:pt>
              </c:numCache>
            </c:numRef>
          </c:val>
          <c:extLst>
            <c:ext xmlns:c16="http://schemas.microsoft.com/office/drawing/2014/chart" uri="{C3380CC4-5D6E-409C-BE32-E72D297353CC}">
              <c16:uniqueId val="{00000000-258D-4CB7-9E42-A7DF5C9C0BDE}"/>
            </c:ext>
          </c:extLst>
        </c:ser>
        <c:dLbls>
          <c:dLblPos val="outEnd"/>
          <c:showLegendKey val="0"/>
          <c:showVal val="1"/>
          <c:showCatName val="0"/>
          <c:showSerName val="0"/>
          <c:showPercent val="0"/>
          <c:showBubbleSize val="0"/>
        </c:dLbls>
        <c:gapWidth val="100"/>
        <c:overlap val="-24"/>
        <c:axId val="119136752"/>
        <c:axId val="119137168"/>
      </c:barChart>
      <c:catAx>
        <c:axId val="1191367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Months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137168"/>
        <c:crosses val="autoZero"/>
        <c:auto val="1"/>
        <c:lblAlgn val="ctr"/>
        <c:lblOffset val="100"/>
        <c:noMultiLvlLbl val="0"/>
      </c:catAx>
      <c:valAx>
        <c:axId val="11913716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runs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136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[Virat.xlsx]Sheet7!PivotTable6</c:name>
    <c:fmtId val="1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r>
              <a:rPr lang="en-IN" b="0">
                <a:effectLst/>
              </a:rPr>
              <a:t>Ball Face v/s Runs Correlation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endParaRPr lang="en-US"/>
        </a:p>
      </c:txPr>
    </c:title>
    <c:autoTitleDeleted val="0"/>
    <c:pivotFmts>
      <c:pivotFmt>
        <c:idx val="0"/>
        <c:spPr>
          <a:noFill/>
          <a:ln w="9525" cap="flat" cmpd="sng" algn="ctr">
            <a:solidFill>
              <a:schemeClr val="accent3"/>
            </a:solidFill>
            <a:miter lim="800000"/>
          </a:ln>
          <a:effectLst>
            <a:glow rad="63500">
              <a:schemeClr val="accent3">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3"/>
            </a:solidFill>
            <a:miter lim="800000"/>
          </a:ln>
          <a:effectLst>
            <a:glow rad="63500">
              <a:schemeClr val="accent3">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3"/>
            </a:solidFill>
            <a:miter lim="800000"/>
          </a:ln>
          <a:effectLst>
            <a:glow rad="63500">
              <a:schemeClr val="accent3">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Sheet7!$B$1</c:f>
              <c:strCache>
                <c:ptCount val="1"/>
                <c:pt idx="0">
                  <c:v>Total</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trendline>
            <c:spPr>
              <a:ln w="25400" cap="rnd">
                <a:solidFill>
                  <a:schemeClr val="accent3">
                    <a:alpha val="50000"/>
                  </a:schemeClr>
                </a:solidFill>
              </a:ln>
              <a:effectLst/>
            </c:spPr>
            <c:trendlineType val="linear"/>
            <c:dispRSqr val="0"/>
            <c:dispEq val="0"/>
          </c:trendline>
          <c:cat>
            <c:strRef>
              <c:f>Sheet7!$A$2:$A$82</c:f>
              <c:strCache>
                <c:ptCount val="80"/>
                <c:pt idx="0">
                  <c:v>0</c:v>
                </c:pt>
                <c:pt idx="1">
                  <c:v>1</c:v>
                </c:pt>
                <c:pt idx="2">
                  <c:v>2</c:v>
                </c:pt>
                <c:pt idx="3">
                  <c:v>3</c:v>
                </c:pt>
                <c:pt idx="4">
                  <c:v>4</c:v>
                </c:pt>
                <c:pt idx="5">
                  <c:v>5</c:v>
                </c:pt>
                <c:pt idx="6">
                  <c:v>6</c:v>
                </c:pt>
                <c:pt idx="7">
                  <c:v>8</c:v>
                </c:pt>
                <c:pt idx="8">
                  <c:v>9</c:v>
                </c:pt>
                <c:pt idx="9">
                  <c:v>10</c:v>
                </c:pt>
                <c:pt idx="10">
                  <c:v>11</c:v>
                </c:pt>
                <c:pt idx="11">
                  <c:v>13</c:v>
                </c:pt>
                <c:pt idx="12">
                  <c:v>14</c:v>
                </c:pt>
                <c:pt idx="13">
                  <c:v>16</c:v>
                </c:pt>
                <c:pt idx="14">
                  <c:v>17</c:v>
                </c:pt>
                <c:pt idx="15">
                  <c:v>18</c:v>
                </c:pt>
                <c:pt idx="16">
                  <c:v>19</c:v>
                </c:pt>
                <c:pt idx="17">
                  <c:v>20</c:v>
                </c:pt>
                <c:pt idx="18">
                  <c:v>21</c:v>
                </c:pt>
                <c:pt idx="19">
                  <c:v>22</c:v>
                </c:pt>
                <c:pt idx="20">
                  <c:v>25</c:v>
                </c:pt>
                <c:pt idx="21">
                  <c:v>27</c:v>
                </c:pt>
                <c:pt idx="22">
                  <c:v>28</c:v>
                </c:pt>
                <c:pt idx="23">
                  <c:v>29</c:v>
                </c:pt>
                <c:pt idx="24">
                  <c:v>30</c:v>
                </c:pt>
                <c:pt idx="25">
                  <c:v>33</c:v>
                </c:pt>
                <c:pt idx="26">
                  <c:v>34</c:v>
                </c:pt>
                <c:pt idx="27">
                  <c:v>35</c:v>
                </c:pt>
                <c:pt idx="28">
                  <c:v>38</c:v>
                </c:pt>
                <c:pt idx="29">
                  <c:v>41</c:v>
                </c:pt>
                <c:pt idx="30">
                  <c:v>44</c:v>
                </c:pt>
                <c:pt idx="31">
                  <c:v>46</c:v>
                </c:pt>
                <c:pt idx="32">
                  <c:v>49</c:v>
                </c:pt>
                <c:pt idx="33">
                  <c:v>50</c:v>
                </c:pt>
                <c:pt idx="34">
                  <c:v>51</c:v>
                </c:pt>
                <c:pt idx="35">
                  <c:v>52</c:v>
                </c:pt>
                <c:pt idx="36">
                  <c:v>53</c:v>
                </c:pt>
                <c:pt idx="37">
                  <c:v>54</c:v>
                </c:pt>
                <c:pt idx="38">
                  <c:v>57</c:v>
                </c:pt>
                <c:pt idx="39">
                  <c:v>61</c:v>
                </c:pt>
                <c:pt idx="40">
                  <c:v>63</c:v>
                </c:pt>
                <c:pt idx="41">
                  <c:v>64</c:v>
                </c:pt>
                <c:pt idx="42">
                  <c:v>65</c:v>
                </c:pt>
                <c:pt idx="43">
                  <c:v>66</c:v>
                </c:pt>
                <c:pt idx="44">
                  <c:v>67</c:v>
                </c:pt>
                <c:pt idx="45">
                  <c:v>70</c:v>
                </c:pt>
                <c:pt idx="46">
                  <c:v>71</c:v>
                </c:pt>
                <c:pt idx="47">
                  <c:v>73</c:v>
                </c:pt>
                <c:pt idx="48">
                  <c:v>76</c:v>
                </c:pt>
                <c:pt idx="49">
                  <c:v>78</c:v>
                </c:pt>
                <c:pt idx="50">
                  <c:v>79</c:v>
                </c:pt>
                <c:pt idx="51">
                  <c:v>81</c:v>
                </c:pt>
                <c:pt idx="52">
                  <c:v>82</c:v>
                </c:pt>
                <c:pt idx="53">
                  <c:v>83</c:v>
                </c:pt>
                <c:pt idx="54">
                  <c:v>84</c:v>
                </c:pt>
                <c:pt idx="55">
                  <c:v>85</c:v>
                </c:pt>
                <c:pt idx="56">
                  <c:v>88</c:v>
                </c:pt>
                <c:pt idx="57">
                  <c:v>92</c:v>
                </c:pt>
                <c:pt idx="58">
                  <c:v>93</c:v>
                </c:pt>
                <c:pt idx="59">
                  <c:v>95</c:v>
                </c:pt>
                <c:pt idx="60">
                  <c:v>97</c:v>
                </c:pt>
                <c:pt idx="61">
                  <c:v>98</c:v>
                </c:pt>
                <c:pt idx="62">
                  <c:v>99</c:v>
                </c:pt>
                <c:pt idx="63">
                  <c:v>100</c:v>
                </c:pt>
                <c:pt idx="64">
                  <c:v>102</c:v>
                </c:pt>
                <c:pt idx="65">
                  <c:v>103</c:v>
                </c:pt>
                <c:pt idx="66">
                  <c:v>104</c:v>
                </c:pt>
                <c:pt idx="67">
                  <c:v>105</c:v>
                </c:pt>
                <c:pt idx="68">
                  <c:v>108</c:v>
                </c:pt>
                <c:pt idx="69">
                  <c:v>111</c:v>
                </c:pt>
                <c:pt idx="70">
                  <c:v>113</c:v>
                </c:pt>
                <c:pt idx="71">
                  <c:v>114</c:v>
                </c:pt>
                <c:pt idx="72">
                  <c:v>117</c:v>
                </c:pt>
                <c:pt idx="73">
                  <c:v>119</c:v>
                </c:pt>
                <c:pt idx="74">
                  <c:v>121</c:v>
                </c:pt>
                <c:pt idx="75">
                  <c:v>122</c:v>
                </c:pt>
                <c:pt idx="76">
                  <c:v>123</c:v>
                </c:pt>
                <c:pt idx="77">
                  <c:v>126</c:v>
                </c:pt>
                <c:pt idx="78">
                  <c:v>134</c:v>
                </c:pt>
                <c:pt idx="79">
                  <c:v>140</c:v>
                </c:pt>
              </c:strCache>
            </c:strRef>
          </c:cat>
          <c:val>
            <c:numRef>
              <c:f>Sheet7!$B$2:$B$82</c:f>
              <c:numCache>
                <c:formatCode>General</c:formatCode>
                <c:ptCount val="80"/>
                <c:pt idx="0">
                  <c:v>0</c:v>
                </c:pt>
                <c:pt idx="1">
                  <c:v>0</c:v>
                </c:pt>
                <c:pt idx="2">
                  <c:v>2</c:v>
                </c:pt>
                <c:pt idx="3">
                  <c:v>2</c:v>
                </c:pt>
                <c:pt idx="4">
                  <c:v>1</c:v>
                </c:pt>
                <c:pt idx="5">
                  <c:v>11</c:v>
                </c:pt>
                <c:pt idx="6">
                  <c:v>12</c:v>
                </c:pt>
                <c:pt idx="7">
                  <c:v>4</c:v>
                </c:pt>
                <c:pt idx="8">
                  <c:v>15</c:v>
                </c:pt>
                <c:pt idx="9">
                  <c:v>2</c:v>
                </c:pt>
                <c:pt idx="10">
                  <c:v>31</c:v>
                </c:pt>
                <c:pt idx="11">
                  <c:v>10</c:v>
                </c:pt>
                <c:pt idx="12">
                  <c:v>10</c:v>
                </c:pt>
                <c:pt idx="13">
                  <c:v>19</c:v>
                </c:pt>
                <c:pt idx="14">
                  <c:v>7</c:v>
                </c:pt>
                <c:pt idx="15">
                  <c:v>63</c:v>
                </c:pt>
                <c:pt idx="16">
                  <c:v>27</c:v>
                </c:pt>
                <c:pt idx="17">
                  <c:v>12</c:v>
                </c:pt>
                <c:pt idx="18">
                  <c:v>55</c:v>
                </c:pt>
                <c:pt idx="19">
                  <c:v>27</c:v>
                </c:pt>
                <c:pt idx="20">
                  <c:v>12</c:v>
                </c:pt>
                <c:pt idx="21">
                  <c:v>44</c:v>
                </c:pt>
                <c:pt idx="22">
                  <c:v>18</c:v>
                </c:pt>
                <c:pt idx="23">
                  <c:v>18</c:v>
                </c:pt>
                <c:pt idx="24">
                  <c:v>55</c:v>
                </c:pt>
                <c:pt idx="25">
                  <c:v>72</c:v>
                </c:pt>
                <c:pt idx="26">
                  <c:v>124</c:v>
                </c:pt>
                <c:pt idx="27">
                  <c:v>79</c:v>
                </c:pt>
                <c:pt idx="28">
                  <c:v>25</c:v>
                </c:pt>
                <c:pt idx="29">
                  <c:v>58</c:v>
                </c:pt>
                <c:pt idx="30">
                  <c:v>49</c:v>
                </c:pt>
                <c:pt idx="31">
                  <c:v>62</c:v>
                </c:pt>
                <c:pt idx="32">
                  <c:v>35</c:v>
                </c:pt>
                <c:pt idx="33">
                  <c:v>40</c:v>
                </c:pt>
                <c:pt idx="34">
                  <c:v>45</c:v>
                </c:pt>
                <c:pt idx="35">
                  <c:v>100</c:v>
                </c:pt>
                <c:pt idx="36">
                  <c:v>34</c:v>
                </c:pt>
                <c:pt idx="37">
                  <c:v>37</c:v>
                </c:pt>
                <c:pt idx="38">
                  <c:v>37</c:v>
                </c:pt>
                <c:pt idx="39">
                  <c:v>53</c:v>
                </c:pt>
                <c:pt idx="40">
                  <c:v>92</c:v>
                </c:pt>
                <c:pt idx="41">
                  <c:v>66</c:v>
                </c:pt>
                <c:pt idx="42">
                  <c:v>170</c:v>
                </c:pt>
                <c:pt idx="43">
                  <c:v>169</c:v>
                </c:pt>
                <c:pt idx="44">
                  <c:v>96</c:v>
                </c:pt>
                <c:pt idx="45">
                  <c:v>117</c:v>
                </c:pt>
                <c:pt idx="46">
                  <c:v>57</c:v>
                </c:pt>
                <c:pt idx="47">
                  <c:v>132</c:v>
                </c:pt>
                <c:pt idx="48">
                  <c:v>124</c:v>
                </c:pt>
                <c:pt idx="49">
                  <c:v>144</c:v>
                </c:pt>
                <c:pt idx="50">
                  <c:v>77</c:v>
                </c:pt>
                <c:pt idx="51">
                  <c:v>85</c:v>
                </c:pt>
                <c:pt idx="52">
                  <c:v>66</c:v>
                </c:pt>
                <c:pt idx="53">
                  <c:v>202</c:v>
                </c:pt>
                <c:pt idx="54">
                  <c:v>86</c:v>
                </c:pt>
                <c:pt idx="55">
                  <c:v>141</c:v>
                </c:pt>
                <c:pt idx="56">
                  <c:v>68</c:v>
                </c:pt>
                <c:pt idx="57">
                  <c:v>193</c:v>
                </c:pt>
                <c:pt idx="58">
                  <c:v>107</c:v>
                </c:pt>
                <c:pt idx="59">
                  <c:v>102</c:v>
                </c:pt>
                <c:pt idx="60">
                  <c:v>91</c:v>
                </c:pt>
                <c:pt idx="61">
                  <c:v>112</c:v>
                </c:pt>
                <c:pt idx="62">
                  <c:v>163</c:v>
                </c:pt>
                <c:pt idx="63">
                  <c:v>99</c:v>
                </c:pt>
                <c:pt idx="64">
                  <c:v>91</c:v>
                </c:pt>
                <c:pt idx="65">
                  <c:v>81</c:v>
                </c:pt>
                <c:pt idx="66">
                  <c:v>199</c:v>
                </c:pt>
                <c:pt idx="67">
                  <c:v>122</c:v>
                </c:pt>
                <c:pt idx="68">
                  <c:v>115</c:v>
                </c:pt>
                <c:pt idx="69">
                  <c:v>123</c:v>
                </c:pt>
                <c:pt idx="70">
                  <c:v>106</c:v>
                </c:pt>
                <c:pt idx="71">
                  <c:v>234</c:v>
                </c:pt>
                <c:pt idx="72">
                  <c:v>117</c:v>
                </c:pt>
                <c:pt idx="73">
                  <c:v>128</c:v>
                </c:pt>
                <c:pt idx="74">
                  <c:v>118</c:v>
                </c:pt>
                <c:pt idx="75">
                  <c:v>136</c:v>
                </c:pt>
                <c:pt idx="76">
                  <c:v>117</c:v>
                </c:pt>
                <c:pt idx="77">
                  <c:v>139</c:v>
                </c:pt>
                <c:pt idx="78">
                  <c:v>154</c:v>
                </c:pt>
                <c:pt idx="79">
                  <c:v>138</c:v>
                </c:pt>
              </c:numCache>
            </c:numRef>
          </c:val>
          <c:smooth val="0"/>
          <c:extLst>
            <c:ext xmlns:c16="http://schemas.microsoft.com/office/drawing/2014/chart" uri="{C3380CC4-5D6E-409C-BE32-E72D297353CC}">
              <c16:uniqueId val="{00000001-878F-428E-8696-13E311B7235C}"/>
            </c:ext>
          </c:extLst>
        </c:ser>
        <c:dLbls>
          <c:showLegendKey val="0"/>
          <c:showVal val="0"/>
          <c:showCatName val="0"/>
          <c:showSerName val="0"/>
          <c:showPercent val="0"/>
          <c:showBubbleSize val="0"/>
        </c:dLbls>
        <c:marker val="1"/>
        <c:smooth val="0"/>
        <c:axId val="1095264816"/>
        <c:axId val="1095263152"/>
      </c:lineChart>
      <c:catAx>
        <c:axId val="10952648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Ball</a:t>
                </a:r>
                <a:r>
                  <a:rPr lang="en-IN" baseline="0"/>
                  <a:t> Face</a:t>
                </a:r>
                <a:endParaRPr lang="en-IN"/>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95263152"/>
        <c:crosses val="autoZero"/>
        <c:auto val="1"/>
        <c:lblAlgn val="ctr"/>
        <c:lblOffset val="100"/>
        <c:noMultiLvlLbl val="0"/>
      </c:catAx>
      <c:valAx>
        <c:axId val="10952631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Runs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9526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[Virat.xlsx]Sheet8!PivotTable7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900" b="1" i="0" u="none" strike="noStrike" baseline="0" dirty="0">
                <a:effectLst>
                  <a:outerShdw blurRad="50800" dist="38100" dir="5400000" algn="t" rotWithShape="0">
                    <a:prstClr val="black">
                      <a:alpha val="40000"/>
                    </a:prstClr>
                  </a:outerShdw>
                </a:effectLst>
              </a:rPr>
              <a:t>Against which team do batsmen hit more fours and sixes</a:t>
            </a:r>
            <a:endParaRPr lang="en-IN" sz="90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Sheet8!$B$1</c:f>
              <c:strCache>
                <c:ptCount val="1"/>
                <c:pt idx="0">
                  <c:v>Sum of 4s</c:v>
                </c:pt>
              </c:strCache>
            </c:strRef>
          </c:tx>
          <c:spPr>
            <a:gradFill rotWithShape="1">
              <a:gsLst>
                <a:gs pos="0">
                  <a:schemeClr val="accent3">
                    <a:shade val="76000"/>
                    <a:tint val="96000"/>
                    <a:satMod val="100000"/>
                    <a:lumMod val="104000"/>
                  </a:schemeClr>
                </a:gs>
                <a:gs pos="78000">
                  <a:schemeClr val="accent3">
                    <a:shade val="76000"/>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Sheet8!$A$2:$A$13</c:f>
              <c:strCache>
                <c:ptCount val="11"/>
                <c:pt idx="0">
                  <c:v>v Australia</c:v>
                </c:pt>
                <c:pt idx="1">
                  <c:v>v Bangladesh</c:v>
                </c:pt>
                <c:pt idx="2">
                  <c:v>v England</c:v>
                </c:pt>
                <c:pt idx="3">
                  <c:v>v Ireland</c:v>
                </c:pt>
                <c:pt idx="4">
                  <c:v>v Netherlands</c:v>
                </c:pt>
                <c:pt idx="5">
                  <c:v>v New Zealand</c:v>
                </c:pt>
                <c:pt idx="6">
                  <c:v>v Pakistan</c:v>
                </c:pt>
                <c:pt idx="7">
                  <c:v>v South Africa</c:v>
                </c:pt>
                <c:pt idx="8">
                  <c:v>v Sri Lanka</c:v>
                </c:pt>
                <c:pt idx="9">
                  <c:v>v West Indies</c:v>
                </c:pt>
                <c:pt idx="10">
                  <c:v>v Zimbabwe</c:v>
                </c:pt>
              </c:strCache>
            </c:strRef>
          </c:cat>
          <c:val>
            <c:numRef>
              <c:f>Sheet8!$B$2:$B$13</c:f>
              <c:numCache>
                <c:formatCode>General</c:formatCode>
                <c:ptCount val="11"/>
                <c:pt idx="0">
                  <c:v>95</c:v>
                </c:pt>
                <c:pt idx="1">
                  <c:v>51</c:v>
                </c:pt>
                <c:pt idx="2">
                  <c:v>81</c:v>
                </c:pt>
                <c:pt idx="3">
                  <c:v>3</c:v>
                </c:pt>
                <c:pt idx="4">
                  <c:v>2</c:v>
                </c:pt>
                <c:pt idx="5">
                  <c:v>79</c:v>
                </c:pt>
                <c:pt idx="6">
                  <c:v>2</c:v>
                </c:pt>
                <c:pt idx="7">
                  <c:v>36</c:v>
                </c:pt>
                <c:pt idx="8">
                  <c:v>108</c:v>
                </c:pt>
                <c:pt idx="9">
                  <c:v>99</c:v>
                </c:pt>
                <c:pt idx="10">
                  <c:v>21</c:v>
                </c:pt>
              </c:numCache>
            </c:numRef>
          </c:val>
          <c:extLst>
            <c:ext xmlns:c16="http://schemas.microsoft.com/office/drawing/2014/chart" uri="{C3380CC4-5D6E-409C-BE32-E72D297353CC}">
              <c16:uniqueId val="{00000000-E4C3-4F1B-B976-F8FFF24BD1B7}"/>
            </c:ext>
          </c:extLst>
        </c:ser>
        <c:ser>
          <c:idx val="1"/>
          <c:order val="1"/>
          <c:tx>
            <c:strRef>
              <c:f>Sheet8!$C$1</c:f>
              <c:strCache>
                <c:ptCount val="1"/>
                <c:pt idx="0">
                  <c:v>Sum of 6s</c:v>
                </c:pt>
              </c:strCache>
            </c:strRef>
          </c:tx>
          <c:spPr>
            <a:gradFill rotWithShape="1">
              <a:gsLst>
                <a:gs pos="0">
                  <a:schemeClr val="accent3">
                    <a:tint val="77000"/>
                    <a:tint val="96000"/>
                    <a:satMod val="100000"/>
                    <a:lumMod val="104000"/>
                  </a:schemeClr>
                </a:gs>
                <a:gs pos="78000">
                  <a:schemeClr val="accent3">
                    <a:tint val="77000"/>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Sheet8!$A$2:$A$13</c:f>
              <c:strCache>
                <c:ptCount val="11"/>
                <c:pt idx="0">
                  <c:v>v Australia</c:v>
                </c:pt>
                <c:pt idx="1">
                  <c:v>v Bangladesh</c:v>
                </c:pt>
                <c:pt idx="2">
                  <c:v>v England</c:v>
                </c:pt>
                <c:pt idx="3">
                  <c:v>v Ireland</c:v>
                </c:pt>
                <c:pt idx="4">
                  <c:v>v Netherlands</c:v>
                </c:pt>
                <c:pt idx="5">
                  <c:v>v New Zealand</c:v>
                </c:pt>
                <c:pt idx="6">
                  <c:v>v Pakistan</c:v>
                </c:pt>
                <c:pt idx="7">
                  <c:v>v South Africa</c:v>
                </c:pt>
                <c:pt idx="8">
                  <c:v>v Sri Lanka</c:v>
                </c:pt>
                <c:pt idx="9">
                  <c:v>v West Indies</c:v>
                </c:pt>
                <c:pt idx="10">
                  <c:v>v Zimbabwe</c:v>
                </c:pt>
              </c:strCache>
            </c:strRef>
          </c:cat>
          <c:val>
            <c:numRef>
              <c:f>Sheet8!$C$2:$C$13</c:f>
              <c:numCache>
                <c:formatCode>General</c:formatCode>
                <c:ptCount val="11"/>
                <c:pt idx="0">
                  <c:v>13</c:v>
                </c:pt>
                <c:pt idx="1">
                  <c:v>5</c:v>
                </c:pt>
                <c:pt idx="2">
                  <c:v>11</c:v>
                </c:pt>
                <c:pt idx="3">
                  <c:v>0</c:v>
                </c:pt>
                <c:pt idx="4">
                  <c:v>0</c:v>
                </c:pt>
                <c:pt idx="5">
                  <c:v>13</c:v>
                </c:pt>
                <c:pt idx="6">
                  <c:v>0</c:v>
                </c:pt>
                <c:pt idx="7">
                  <c:v>10</c:v>
                </c:pt>
                <c:pt idx="8">
                  <c:v>9</c:v>
                </c:pt>
                <c:pt idx="9">
                  <c:v>9</c:v>
                </c:pt>
                <c:pt idx="10">
                  <c:v>2</c:v>
                </c:pt>
              </c:numCache>
            </c:numRef>
          </c:val>
          <c:extLst>
            <c:ext xmlns:c16="http://schemas.microsoft.com/office/drawing/2014/chart" uri="{C3380CC4-5D6E-409C-BE32-E72D297353CC}">
              <c16:uniqueId val="{00000001-E4C3-4F1B-B976-F8FFF24BD1B7}"/>
            </c:ext>
          </c:extLst>
        </c:ser>
        <c:dLbls>
          <c:dLblPos val="outEnd"/>
          <c:showLegendKey val="0"/>
          <c:showVal val="1"/>
          <c:showCatName val="0"/>
          <c:showSerName val="0"/>
          <c:showPercent val="0"/>
          <c:showBubbleSize val="0"/>
        </c:dLbls>
        <c:gapWidth val="100"/>
        <c:overlap val="-24"/>
        <c:axId val="432475216"/>
        <c:axId val="432471056"/>
      </c:barChart>
      <c:catAx>
        <c:axId val="4324752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Team </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2471056"/>
        <c:crosses val="autoZero"/>
        <c:auto val="1"/>
        <c:lblAlgn val="ctr"/>
        <c:lblOffset val="100"/>
        <c:noMultiLvlLbl val="0"/>
      </c:catAx>
      <c:valAx>
        <c:axId val="4324710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6 or 4 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2475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[Virat.xlsx]Sheet9!PivotTable8</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00" b="1" i="0" u="none" strike="noStrike" baseline="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10 highest run totals are based on various stadiums</a:t>
            </a:r>
            <a:endParaRPr lang="en-US" sz="10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circle"/>
          <c:size val="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Sheet9!$B$3</c:f>
              <c:strCache>
                <c:ptCount val="1"/>
                <c:pt idx="0">
                  <c:v>Total</c:v>
                </c:pt>
              </c:strCache>
            </c:strRef>
          </c:tx>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Sheet9!$A$4:$A$14</c:f>
              <c:strCache>
                <c:ptCount val="10"/>
                <c:pt idx="0">
                  <c:v>Chennai</c:v>
                </c:pt>
                <c:pt idx="1">
                  <c:v>Colombo (RPS)</c:v>
                </c:pt>
                <c:pt idx="2">
                  <c:v>Delhi</c:v>
                </c:pt>
                <c:pt idx="3">
                  <c:v>Dhaka</c:v>
                </c:pt>
                <c:pt idx="4">
                  <c:v>Dharamsala</c:v>
                </c:pt>
                <c:pt idx="5">
                  <c:v>Harare</c:v>
                </c:pt>
                <c:pt idx="6">
                  <c:v>Kolkata</c:v>
                </c:pt>
                <c:pt idx="7">
                  <c:v>Mohali</c:v>
                </c:pt>
                <c:pt idx="8">
                  <c:v>Ranchi</c:v>
                </c:pt>
                <c:pt idx="9">
                  <c:v>Visakhapatnam</c:v>
                </c:pt>
              </c:strCache>
            </c:strRef>
          </c:cat>
          <c:val>
            <c:numRef>
              <c:f>Sheet9!$B$4:$B$14</c:f>
              <c:numCache>
                <c:formatCode>General</c:formatCode>
                <c:ptCount val="10"/>
                <c:pt idx="0">
                  <c:v>279</c:v>
                </c:pt>
                <c:pt idx="1">
                  <c:v>278</c:v>
                </c:pt>
                <c:pt idx="2">
                  <c:v>202</c:v>
                </c:pt>
                <c:pt idx="3">
                  <c:v>408</c:v>
                </c:pt>
                <c:pt idx="4">
                  <c:v>212</c:v>
                </c:pt>
                <c:pt idx="5">
                  <c:v>215</c:v>
                </c:pt>
                <c:pt idx="6">
                  <c:v>234</c:v>
                </c:pt>
                <c:pt idx="7">
                  <c:v>302</c:v>
                </c:pt>
                <c:pt idx="8">
                  <c:v>261</c:v>
                </c:pt>
                <c:pt idx="9">
                  <c:v>399</c:v>
                </c:pt>
              </c:numCache>
            </c:numRef>
          </c:val>
          <c:extLst>
            <c:ext xmlns:c16="http://schemas.microsoft.com/office/drawing/2014/chart" uri="{C3380CC4-5D6E-409C-BE32-E72D297353CC}">
              <c16:uniqueId val="{00000000-5442-41C7-BA63-16DE6F61E46B}"/>
            </c:ext>
          </c:extLst>
        </c:ser>
        <c:dLbls>
          <c:dLblPos val="outEnd"/>
          <c:showLegendKey val="0"/>
          <c:showVal val="1"/>
          <c:showCatName val="0"/>
          <c:showSerName val="0"/>
          <c:showPercent val="0"/>
          <c:showBubbleSize val="0"/>
        </c:dLbls>
        <c:gapWidth val="100"/>
        <c:overlap val="-24"/>
        <c:axId val="549184896"/>
        <c:axId val="549180736"/>
      </c:barChart>
      <c:catAx>
        <c:axId val="54918489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Stadium </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9180736"/>
        <c:crosses val="autoZero"/>
        <c:auto val="1"/>
        <c:lblAlgn val="ctr"/>
        <c:lblOffset val="100"/>
        <c:noMultiLvlLbl val="0"/>
      </c:catAx>
      <c:valAx>
        <c:axId val="5491807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Runs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9184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D8C14-2226-409A-870D-AECDB74C7D7D}" type="datetimeFigureOut">
              <a:rPr lang="en-IN" smtClean="0"/>
              <a:t>12-10-2024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9B73F-FA05-4753-BB64-4B3617C88C79}" type="slidenum">
              <a:rPr lang="en-IN" smtClean="0"/>
              <a:t>‹#›</a:t>
            </a:fld>
            <a:endParaRPr lang="en-IN"/>
          </a:p>
        </p:txBody>
      </p:sp>
    </p:spTree>
    <p:extLst>
      <p:ext uri="{BB962C8B-B14F-4D97-AF65-F5344CB8AC3E}">
        <p14:creationId xmlns:p14="http://schemas.microsoft.com/office/powerpoint/2010/main" val="248475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59B73F-FA05-4753-BB64-4B3617C88C79}" type="slidenum">
              <a:rPr lang="en-IN" smtClean="0"/>
              <a:t>10</a:t>
            </a:fld>
            <a:endParaRPr lang="en-IN"/>
          </a:p>
        </p:txBody>
      </p:sp>
    </p:spTree>
    <p:extLst>
      <p:ext uri="{BB962C8B-B14F-4D97-AF65-F5344CB8AC3E}">
        <p14:creationId xmlns:p14="http://schemas.microsoft.com/office/powerpoint/2010/main" val="3397752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9CE3BA8-6B3A-46FB-ADC2-74AACCF01257}" type="datetimeFigureOut">
              <a:rPr lang="en-IN" smtClean="0"/>
              <a:t>12-10-2024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60790520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91868638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239189836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7E5075-FFA3-453D-AD23-393C587D228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602747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99740967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CE3BA8-6B3A-46FB-ADC2-74AACCF01257}" type="datetimeFigureOut">
              <a:rPr lang="en-IN" smtClean="0"/>
              <a:t>12-10-2024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32114784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CE3BA8-6B3A-46FB-ADC2-74AACCF01257}" type="datetimeFigureOut">
              <a:rPr lang="en-IN" smtClean="0"/>
              <a:t>12-10-2024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284492400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E3BA8-6B3A-46FB-ADC2-74AACCF01257}"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429293232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9CE3BA8-6B3A-46FB-ADC2-74AACCF01257}" type="datetimeFigureOut">
              <a:rPr lang="en-IN" smtClean="0"/>
              <a:t>12-10-2024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119652311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E3BA8-6B3A-46FB-ADC2-74AACCF01257}"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1615402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9CE3BA8-6B3A-46FB-ADC2-74AACCF01257}" type="datetimeFigureOut">
              <a:rPr lang="en-IN" smtClean="0"/>
              <a:t>12-10-2024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265289046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27870774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E3BA8-6B3A-46FB-ADC2-74AACCF01257}" type="datetimeFigureOut">
              <a:rPr lang="en-IN" smtClean="0"/>
              <a:t>12-10-2024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104027376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E3BA8-6B3A-46FB-ADC2-74AACCF01257}" type="datetimeFigureOut">
              <a:rPr lang="en-IN" smtClean="0"/>
              <a:t>12-10-2024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230548517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E3BA8-6B3A-46FB-ADC2-74AACCF01257}" type="datetimeFigureOut">
              <a:rPr lang="en-IN" smtClean="0"/>
              <a:t>12-10-2024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184757945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58336867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E3BA8-6B3A-46FB-ADC2-74AACCF01257}"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E5075-FFA3-453D-AD23-393C587D2281}" type="slidenum">
              <a:rPr lang="en-IN" smtClean="0"/>
              <a:t>‹#›</a:t>
            </a:fld>
            <a:endParaRPr lang="en-IN"/>
          </a:p>
        </p:txBody>
      </p:sp>
    </p:spTree>
    <p:extLst>
      <p:ext uri="{BB962C8B-B14F-4D97-AF65-F5344CB8AC3E}">
        <p14:creationId xmlns:p14="http://schemas.microsoft.com/office/powerpoint/2010/main" val="380094746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CE3BA8-6B3A-46FB-ADC2-74AACCF01257}" type="datetimeFigureOut">
              <a:rPr lang="en-IN" smtClean="0"/>
              <a:t>12-10-2024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7E5075-FFA3-453D-AD23-393C587D2281}" type="slidenum">
              <a:rPr lang="en-IN" smtClean="0"/>
              <a:t>‹#›</a:t>
            </a:fld>
            <a:endParaRPr lang="en-IN"/>
          </a:p>
        </p:txBody>
      </p:sp>
    </p:spTree>
    <p:extLst>
      <p:ext uri="{BB962C8B-B14F-4D97-AF65-F5344CB8AC3E}">
        <p14:creationId xmlns:p14="http://schemas.microsoft.com/office/powerpoint/2010/main" val="207855916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ransition spd="slow">
    <p:push dir="u"/>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A167-B92E-4690-B22A-6DFA1FBCF87F}"/>
              </a:ext>
            </a:extLst>
          </p:cNvPr>
          <p:cNvSpPr>
            <a:spLocks noGrp="1"/>
          </p:cNvSpPr>
          <p:nvPr>
            <p:ph type="ctrTitle"/>
          </p:nvPr>
        </p:nvSpPr>
        <p:spPr>
          <a:xfrm>
            <a:off x="1092906" y="602708"/>
            <a:ext cx="9418320" cy="1848679"/>
          </a:xfrm>
        </p:spPr>
        <p:txBody>
          <a:bodyPr/>
          <a:lstStyle/>
          <a:p>
            <a:pPr algn="ctr"/>
            <a:r>
              <a:rPr lang="en-US" dirty="0">
                <a:latin typeface="Times New Roman" panose="02020603050405020304" pitchFamily="18" charset="0"/>
                <a:cs typeface="Times New Roman" panose="02020603050405020304" pitchFamily="18" charset="0"/>
              </a:rPr>
              <a:t>Virat Kohli ODI Match Stats </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B0DAB5-52D8-471C-838D-337EF402D6E4}"/>
              </a:ext>
            </a:extLst>
          </p:cNvPr>
          <p:cNvSpPr txBox="1"/>
          <p:nvPr/>
        </p:nvSpPr>
        <p:spPr>
          <a:xfrm rot="10800000" flipH="1" flipV="1">
            <a:off x="6096000" y="4928275"/>
            <a:ext cx="316620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Rohit Ingole</a:t>
            </a:r>
            <a:endParaRPr lang="en-IN" sz="36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C717E1F-2B2F-429E-94BA-204EE0B82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50" y="1705951"/>
            <a:ext cx="3219450" cy="5152049"/>
          </a:xfrm>
          <a:prstGeom prst="rect">
            <a:avLst/>
          </a:prstGeom>
        </p:spPr>
      </p:pic>
      <p:pic>
        <p:nvPicPr>
          <p:cNvPr id="17" name="Picture 16">
            <a:extLst>
              <a:ext uri="{FF2B5EF4-FFF2-40B4-BE49-F238E27FC236}">
                <a16:creationId xmlns:a16="http://schemas.microsoft.com/office/drawing/2014/main" id="{4EF71264-8C47-478D-A207-2C6640298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79694"/>
            <a:ext cx="5403255" cy="3253839"/>
          </a:xfrm>
          <a:prstGeom prst="rect">
            <a:avLst/>
          </a:prstGeom>
        </p:spPr>
      </p:pic>
    </p:spTree>
    <p:extLst>
      <p:ext uri="{BB962C8B-B14F-4D97-AF65-F5344CB8AC3E}">
        <p14:creationId xmlns:p14="http://schemas.microsoft.com/office/powerpoint/2010/main" val="26718463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B631-D62D-4E62-9F4F-D2D1A74A1CFC}"/>
              </a:ext>
            </a:extLst>
          </p:cNvPr>
          <p:cNvSpPr>
            <a:spLocks noGrp="1"/>
          </p:cNvSpPr>
          <p:nvPr>
            <p:ph type="title"/>
          </p:nvPr>
        </p:nvSpPr>
        <p:spPr>
          <a:xfrm>
            <a:off x="218660" y="407504"/>
            <a:ext cx="9756913" cy="834888"/>
          </a:xfrm>
        </p:spPr>
        <p:txBody>
          <a:bodyPr>
            <a:normAutofit/>
          </a:bodyPr>
          <a:lstStyle/>
          <a:p>
            <a:pPr algn="ctr"/>
            <a:r>
              <a:rPr lang="en-US" sz="2400" dirty="0">
                <a:solidFill>
                  <a:schemeClr val="accent3">
                    <a:lumMod val="60000"/>
                    <a:lumOff val="40000"/>
                  </a:schemeClr>
                </a:solidFill>
                <a:latin typeface="Times New Roman" panose="02020603050405020304" pitchFamily="18" charset="0"/>
                <a:cs typeface="Times New Roman" panose="02020603050405020304" pitchFamily="18" charset="0"/>
              </a:rPr>
              <a:t>top 10 highest run totals are based on the performance at various stadiums</a:t>
            </a: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5F6B0235-50FE-431D-80B6-A2E6E842A34B}"/>
              </a:ext>
            </a:extLst>
          </p:cNvPr>
          <p:cNvGraphicFramePr>
            <a:graphicFrameLocks/>
          </p:cNvGraphicFramePr>
          <p:nvPr>
            <p:extLst>
              <p:ext uri="{D42A27DB-BD31-4B8C-83A1-F6EECF244321}">
                <p14:modId xmlns:p14="http://schemas.microsoft.com/office/powerpoint/2010/main" val="2661027322"/>
              </p:ext>
            </p:extLst>
          </p:nvPr>
        </p:nvGraphicFramePr>
        <p:xfrm>
          <a:off x="72886" y="3180080"/>
          <a:ext cx="6713994" cy="356859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a:extLst>
              <a:ext uri="{FF2B5EF4-FFF2-40B4-BE49-F238E27FC236}">
                <a16:creationId xmlns:a16="http://schemas.microsoft.com/office/drawing/2014/main" id="{AA5014E2-0915-45C1-B9DC-E264D116E6B9}"/>
              </a:ext>
            </a:extLst>
          </p:cNvPr>
          <p:cNvSpPr>
            <a:spLocks noChangeArrowheads="1"/>
          </p:cNvSpPr>
          <p:nvPr/>
        </p:nvSpPr>
        <p:spPr bwMode="auto">
          <a:xfrm rot="10800000" flipV="1">
            <a:off x="6895479" y="4548390"/>
            <a:ext cx="522363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Dhaka emerges as the stadium with the highest total runs, followed by Chennai and Colombo (RPS).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significant gap between the top 3 stadiums and the rest, indicating that some stadiums are consistently more conducive to high-scoring matches.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that case, more stadiums are home stadiums.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 in Colombo and Dhaka stadium vary good performance</a:t>
            </a:r>
          </a:p>
        </p:txBody>
      </p:sp>
      <p:pic>
        <p:nvPicPr>
          <p:cNvPr id="10" name="Picture 9">
            <a:extLst>
              <a:ext uri="{FF2B5EF4-FFF2-40B4-BE49-F238E27FC236}">
                <a16:creationId xmlns:a16="http://schemas.microsoft.com/office/drawing/2014/main" id="{E0C09298-85FF-4BE7-AA04-45680F458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512" y="874896"/>
            <a:ext cx="3900488" cy="2921601"/>
          </a:xfrm>
          <a:prstGeom prst="rect">
            <a:avLst/>
          </a:prstGeom>
        </p:spPr>
      </p:pic>
    </p:spTree>
    <p:extLst>
      <p:ext uri="{BB962C8B-B14F-4D97-AF65-F5344CB8AC3E}">
        <p14:creationId xmlns:p14="http://schemas.microsoft.com/office/powerpoint/2010/main" val="669666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3B12-2012-44C4-A800-B40650E0C6C7}"/>
              </a:ext>
            </a:extLst>
          </p:cNvPr>
          <p:cNvSpPr>
            <a:spLocks noGrp="1"/>
          </p:cNvSpPr>
          <p:nvPr>
            <p:ph type="title"/>
          </p:nvPr>
        </p:nvSpPr>
        <p:spPr/>
        <p:txBody>
          <a:bodyPr/>
          <a:lstStyle/>
          <a:p>
            <a:r>
              <a:rPr lang="en-IN" dirty="0"/>
              <a:t>Conclusion </a:t>
            </a:r>
          </a:p>
        </p:txBody>
      </p:sp>
      <p:sp>
        <p:nvSpPr>
          <p:cNvPr id="5" name="Rectangle 2">
            <a:extLst>
              <a:ext uri="{FF2B5EF4-FFF2-40B4-BE49-F238E27FC236}">
                <a16:creationId xmlns:a16="http://schemas.microsoft.com/office/drawing/2014/main" id="{46089384-03D2-431E-AE7F-7EC9EB509BBD}"/>
              </a:ext>
            </a:extLst>
          </p:cNvPr>
          <p:cNvSpPr>
            <a:spLocks noGrp="1" noChangeArrowheads="1"/>
          </p:cNvSpPr>
          <p:nvPr>
            <p:ph idx="1"/>
          </p:nvPr>
        </p:nvSpPr>
        <p:spPr bwMode="auto">
          <a:xfrm>
            <a:off x="1977489" y="2609737"/>
            <a:ext cx="848841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Spinners: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Batsmen are not comfortable playing spinners slowly, especially with the front foot.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Batsmen play slower and score fewer runs in the summer session due to fewer matches.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Batsmen play faster and have better averages in the winter session, which is their peak time. </a:t>
            </a:r>
          </a:p>
          <a:p>
            <a:pPr algn="just" eaLnBrk="0" fontAlgn="base" hangingPunct="0">
              <a:lnSpc>
                <a:spcPct val="100000"/>
              </a:lnSpc>
              <a:spcBef>
                <a:spcPct val="0"/>
              </a:spcBef>
              <a:spcAft>
                <a:spcPct val="0"/>
              </a:spcAft>
              <a:buClrTx/>
              <a:buSzTx/>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2nd Innings contributes significantly more to the total runs scored. </a:t>
            </a:r>
            <a:r>
              <a:rPr lang="en-IN" sz="2000" dirty="0">
                <a:latin typeface="Times New Roman" panose="02020603050405020304" pitchFamily="18" charset="0"/>
                <a:cs typeface="Times New Roman" panose="02020603050405020304" pitchFamily="18" charset="0"/>
              </a:rPr>
              <a:t>That’s why team wining percentage more.</a:t>
            </a: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446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0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200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20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200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A0048-0E26-45CF-BA8A-2BD0AC562AA9}"/>
              </a:ext>
            </a:extLst>
          </p:cNvPr>
          <p:cNvSpPr txBox="1"/>
          <p:nvPr/>
        </p:nvSpPr>
        <p:spPr>
          <a:xfrm>
            <a:off x="4316895" y="596348"/>
            <a:ext cx="3558209" cy="646331"/>
          </a:xfrm>
          <a:prstGeom prst="rect">
            <a:avLst/>
          </a:prstGeom>
          <a:noFill/>
        </p:spPr>
        <p:txBody>
          <a:bodyPr wrap="square" rtlCol="0">
            <a:spAutoFit/>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References </a:t>
            </a:r>
            <a:endParaRPr lang="en-IN" sz="36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E10D2E-C10E-4D48-8EA4-A597E9AAF793}"/>
              </a:ext>
            </a:extLst>
          </p:cNvPr>
          <p:cNvSpPr txBox="1"/>
          <p:nvPr/>
        </p:nvSpPr>
        <p:spPr>
          <a:xfrm>
            <a:off x="815008" y="2136913"/>
            <a:ext cx="8666921" cy="3262432"/>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https://www.google.com/search?q=virat+kohli+Drive+png+photos&amp;rlz=1C1ONGR_enIN1018IN1018&amp;oq=vi&amp;gs_lcrp=EgZjaHJvbWUqBggBEEUYOzIGCAAQRRg7MgYIARBFGDsyBggCEEUYOzIGCAMQRRg5MgcIBBAAGIAEMgYIBRBFGD0yBggGEEUYPDIGCAcQRRg80gEINTM0MmowajeoAgCwAgA&amp;sourceid=chrome&amp;ie=UTF-8</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https://www.remove.bg/</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https://chat.openai</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https://gemini.google.com/app</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https://www.kaggle.com/datasets/shadabhussain/virat-kohli-odi-dataset</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83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E9AAAF-FC58-45DF-9A2D-942B420B5268}"/>
              </a:ext>
            </a:extLst>
          </p:cNvPr>
          <p:cNvSpPr/>
          <p:nvPr/>
        </p:nvSpPr>
        <p:spPr>
          <a:xfrm>
            <a:off x="3719054" y="2226365"/>
            <a:ext cx="4272007" cy="923330"/>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IN" sz="5400" b="1" cap="none" spc="0" dirty="0">
                <a:ln w="13462">
                  <a:solidFill>
                    <a:schemeClr val="bg2">
                      <a:lumMod val="90000"/>
                    </a:schemeClr>
                  </a:solidFill>
                  <a:prstDash val="solid"/>
                </a:ln>
                <a:solidFill>
                  <a:schemeClr val="tx1">
                    <a:lumMod val="85000"/>
                    <a:lumOff val="15000"/>
                  </a:schemeClr>
                </a:solidFill>
                <a:effectLst>
                  <a:glow rad="139700">
                    <a:schemeClr val="accent4">
                      <a:satMod val="175000"/>
                      <a:alpha val="40000"/>
                    </a:schemeClr>
                  </a:glow>
                  <a:outerShdw dist="38100" dir="2700000" algn="bl" rotWithShape="0">
                    <a:schemeClr val="accent5"/>
                  </a:outerShdw>
                </a:effectLst>
              </a:rPr>
              <a:t>Thank</a:t>
            </a:r>
            <a:r>
              <a:rPr lang="en-IN" sz="5400" b="1" cap="none" spc="0" dirty="0">
                <a:ln w="13462">
                  <a:solidFill>
                    <a:schemeClr val="bg1"/>
                  </a:solidFill>
                  <a:prstDash val="solid"/>
                </a:ln>
                <a:solidFill>
                  <a:schemeClr val="tx1">
                    <a:lumMod val="85000"/>
                    <a:lumOff val="15000"/>
                  </a:schemeClr>
                </a:solidFill>
                <a:effectLst>
                  <a:glow rad="139700">
                    <a:schemeClr val="accent4">
                      <a:satMod val="175000"/>
                      <a:alpha val="40000"/>
                    </a:schemeClr>
                  </a:glow>
                  <a:outerShdw dist="38100" dir="2700000" algn="bl" rotWithShape="0">
                    <a:schemeClr val="accent5"/>
                  </a:outerShdw>
                </a:effectLst>
              </a:rPr>
              <a:t> you </a:t>
            </a:r>
          </a:p>
        </p:txBody>
      </p:sp>
    </p:spTree>
    <p:extLst>
      <p:ext uri="{BB962C8B-B14F-4D97-AF65-F5344CB8AC3E}">
        <p14:creationId xmlns:p14="http://schemas.microsoft.com/office/powerpoint/2010/main" val="1506822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4714-2BAB-49CE-B366-737076CDE67D}"/>
              </a:ext>
            </a:extLst>
          </p:cNvPr>
          <p:cNvSpPr>
            <a:spLocks noGrp="1"/>
          </p:cNvSpPr>
          <p:nvPr>
            <p:ph type="title"/>
          </p:nvPr>
        </p:nvSpPr>
        <p:spPr>
          <a:xfrm>
            <a:off x="1285462" y="940899"/>
            <a:ext cx="8610600" cy="1293028"/>
          </a:xfrm>
        </p:spPr>
        <p:txBody>
          <a:bodyPr/>
          <a:lstStyle/>
          <a:p>
            <a:r>
              <a:rPr lang="en-IN" sz="3600" b="1" dirty="0">
                <a:solidFill>
                  <a:schemeClr val="accent3">
                    <a:lumMod val="60000"/>
                    <a:lumOff val="40000"/>
                  </a:schemeClr>
                </a:solidFill>
                <a:effectLst/>
                <a:latin typeface="Calisto MT" panose="02040603050505030304" pitchFamily="18" charset="0"/>
              </a:rPr>
              <a:t>Dismissal in ODI Match</a:t>
            </a:r>
            <a:br>
              <a:rPr lang="en-IN" b="0" dirty="0">
                <a:solidFill>
                  <a:srgbClr val="D4D4D4"/>
                </a:solidFill>
                <a:effectLst/>
                <a:latin typeface="Consolas" panose="020B0609020204030204" pitchFamily="49" charset="0"/>
              </a:rPr>
            </a:br>
            <a:endParaRPr lang="en-IN" dirty="0"/>
          </a:p>
        </p:txBody>
      </p:sp>
      <p:sp>
        <p:nvSpPr>
          <p:cNvPr id="12" name="TextBox 11">
            <a:extLst>
              <a:ext uri="{FF2B5EF4-FFF2-40B4-BE49-F238E27FC236}">
                <a16:creationId xmlns:a16="http://schemas.microsoft.com/office/drawing/2014/main" id="{859BC6EB-72CC-4862-ADFD-B8F463AF85C5}"/>
              </a:ext>
            </a:extLst>
          </p:cNvPr>
          <p:cNvSpPr txBox="1"/>
          <p:nvPr/>
        </p:nvSpPr>
        <p:spPr>
          <a:xfrm>
            <a:off x="6380890" y="3263830"/>
            <a:ext cx="5347284"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Caught in the dominant dismissal method: A significant majority of dismissals (approximately 80) were due to catches.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Bowled and LBW follow at a distance: These two methods account for a noticeable number of dismissals, with "bowled" being slightly higher.</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Run out and stumped are less frequent: These methods resulted in a moderate number of dismissals, with "run out" being slightly more common.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Hit wicket and not out are rare: These methods were responsible for minimal dismissals.</a:t>
            </a:r>
            <a:endParaRPr lang="en-IN" sz="1600" dirty="0">
              <a:latin typeface="Times New Roman" panose="02020603050405020304" pitchFamily="18" charset="0"/>
              <a:cs typeface="Times New Roman" panose="02020603050405020304" pitchFamily="18" charset="0"/>
            </a:endParaRPr>
          </a:p>
        </p:txBody>
      </p:sp>
      <p:graphicFrame>
        <p:nvGraphicFramePr>
          <p:cNvPr id="20" name="Chart 19">
            <a:extLst>
              <a:ext uri="{FF2B5EF4-FFF2-40B4-BE49-F238E27FC236}">
                <a16:creationId xmlns:a16="http://schemas.microsoft.com/office/drawing/2014/main" id="{564FAD65-F959-45C1-AFD3-6B710656096E}"/>
              </a:ext>
            </a:extLst>
          </p:cNvPr>
          <p:cNvGraphicFramePr>
            <a:graphicFrameLocks/>
          </p:cNvGraphicFramePr>
          <p:nvPr>
            <p:extLst>
              <p:ext uri="{D42A27DB-BD31-4B8C-83A1-F6EECF244321}">
                <p14:modId xmlns:p14="http://schemas.microsoft.com/office/powerpoint/2010/main" val="2076772249"/>
              </p:ext>
            </p:extLst>
          </p:nvPr>
        </p:nvGraphicFramePr>
        <p:xfrm>
          <a:off x="89453" y="3001616"/>
          <a:ext cx="6132444" cy="3715297"/>
        </p:xfrm>
        <a:graphic>
          <a:graphicData uri="http://schemas.openxmlformats.org/drawingml/2006/chart">
            <c:chart xmlns:c="http://schemas.openxmlformats.org/drawingml/2006/chart" xmlns:r="http://schemas.openxmlformats.org/officeDocument/2006/relationships" r:id="rId2"/>
          </a:graphicData>
        </a:graphic>
      </p:graphicFrame>
      <p:pic>
        <p:nvPicPr>
          <p:cNvPr id="24" name="Picture 23">
            <a:extLst>
              <a:ext uri="{FF2B5EF4-FFF2-40B4-BE49-F238E27FC236}">
                <a16:creationId xmlns:a16="http://schemas.microsoft.com/office/drawing/2014/main" id="{9771446E-E2F2-4960-960E-582BB1BDB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3726947" cy="2698625"/>
          </a:xfrm>
          <a:prstGeom prst="rect">
            <a:avLst/>
          </a:prstGeom>
        </p:spPr>
      </p:pic>
      <p:pic>
        <p:nvPicPr>
          <p:cNvPr id="28" name="Picture 27">
            <a:extLst>
              <a:ext uri="{FF2B5EF4-FFF2-40B4-BE49-F238E27FC236}">
                <a16:creationId xmlns:a16="http://schemas.microsoft.com/office/drawing/2014/main" id="{189D5863-CCCE-45CA-B2D2-5FC5818DD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9091" y="565205"/>
            <a:ext cx="1799083" cy="2698625"/>
          </a:xfrm>
          <a:prstGeom prst="rect">
            <a:avLst/>
          </a:prstGeom>
        </p:spPr>
      </p:pic>
    </p:spTree>
    <p:extLst>
      <p:ext uri="{BB962C8B-B14F-4D97-AF65-F5344CB8AC3E}">
        <p14:creationId xmlns:p14="http://schemas.microsoft.com/office/powerpoint/2010/main" val="2935186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2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821F-9C9B-41E1-8435-9941A769863F}"/>
              </a:ext>
            </a:extLst>
          </p:cNvPr>
          <p:cNvSpPr>
            <a:spLocks noGrp="1"/>
          </p:cNvSpPr>
          <p:nvPr>
            <p:ph type="title"/>
          </p:nvPr>
        </p:nvSpPr>
        <p:spPr>
          <a:xfrm>
            <a:off x="149087" y="288527"/>
            <a:ext cx="11320669" cy="963512"/>
          </a:xfrm>
        </p:spPr>
        <p:txBody>
          <a:bodyPr>
            <a:normAutofit fontScale="90000"/>
          </a:bodyPr>
          <a:lstStyle/>
          <a:p>
            <a:pPr algn="ctr"/>
            <a:r>
              <a:rPr lang="en-US" sz="4000" b="1" dirty="0">
                <a:solidFill>
                  <a:schemeClr val="accent3">
                    <a:lumMod val="60000"/>
                    <a:lumOff val="40000"/>
                  </a:schemeClr>
                </a:solidFill>
                <a:effectLst/>
                <a:latin typeface="Times New Roman" panose="02020603050405020304" pitchFamily="18" charset="0"/>
                <a:cs typeface="Times New Roman" panose="02020603050405020304" pitchFamily="18" charset="0"/>
              </a:rPr>
              <a:t>No of </a:t>
            </a:r>
            <a: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t>Opposition</a:t>
            </a:r>
            <a:r>
              <a:rPr lang="en-US" sz="4000" b="1" dirty="0">
                <a:solidFill>
                  <a:schemeClr val="accent3">
                    <a:lumMod val="60000"/>
                    <a:lumOff val="40000"/>
                  </a:schemeClr>
                </a:solidFill>
                <a:effectLst/>
                <a:latin typeface="Times New Roman" panose="02020603050405020304" pitchFamily="18" charset="0"/>
                <a:cs typeface="Times New Roman" panose="02020603050405020304" pitchFamily="18" charset="0"/>
              </a:rPr>
              <a:t> Team Face in ODI Match</a:t>
            </a:r>
            <a:br>
              <a:rPr lang="en-US" b="0" dirty="0">
                <a:solidFill>
                  <a:schemeClr val="accent3">
                    <a:lumMod val="60000"/>
                    <a:lumOff val="40000"/>
                  </a:schemeClr>
                </a:solidFill>
                <a:effectLst/>
                <a:latin typeface="Times New Roman" panose="02020603050405020304" pitchFamily="18" charset="0"/>
                <a:cs typeface="Times New Roman" panose="02020603050405020304" pitchFamily="18" charset="0"/>
              </a:rPr>
            </a:br>
            <a:endParaRPr lang="en-IN"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B0950F-5267-4FF6-A2D0-D2D124629E72}"/>
              </a:ext>
            </a:extLst>
          </p:cNvPr>
          <p:cNvSpPr txBox="1"/>
          <p:nvPr/>
        </p:nvSpPr>
        <p:spPr>
          <a:xfrm>
            <a:off x="7510669" y="2333685"/>
            <a:ext cx="4681331" cy="452431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Sri Lanka and England have faced the most opposition teams: Both teams have competed against around 20-25 teams, indicating a high level of international participation.</a:t>
            </a:r>
          </a:p>
          <a:p>
            <a:pPr algn="just"/>
            <a:r>
              <a:rPr lang="en-US" sz="1600" dirty="0">
                <a:latin typeface="Times New Roman" panose="02020603050405020304" pitchFamily="18" charset="0"/>
                <a:cs typeface="Times New Roman" panose="02020603050405020304" pitchFamily="18" charset="0"/>
              </a:rPr>
              <a:t>Australia and West Indies have faced a significant number of teams: These teams have faced around 18-20 teams, suggesting a strong international presence.</a:t>
            </a:r>
          </a:p>
          <a:p>
            <a:pPr algn="just"/>
            <a:r>
              <a:rPr lang="en-US" sz="1600" dirty="0">
                <a:latin typeface="Times New Roman" panose="02020603050405020304" pitchFamily="18" charset="0"/>
                <a:cs typeface="Times New Roman" panose="02020603050405020304" pitchFamily="18" charset="0"/>
              </a:rPr>
              <a:t>Bangladesh and South Africa have faced a moderate number of teams: These teams have competed against around 14-16 teams, </a:t>
            </a:r>
            <a:r>
              <a:rPr lang="en-US" sz="1600" dirty="0"/>
              <a:t>indicating</a:t>
            </a:r>
            <a:r>
              <a:rPr lang="en-US" sz="1600" dirty="0">
                <a:latin typeface="Times New Roman" panose="02020603050405020304" pitchFamily="18" charset="0"/>
                <a:cs typeface="Times New Roman" panose="02020603050405020304" pitchFamily="18" charset="0"/>
              </a:rPr>
              <a:t> a good level of international exposure.</a:t>
            </a:r>
          </a:p>
          <a:p>
            <a:pPr algn="just"/>
            <a:r>
              <a:rPr lang="en-US" sz="1600" dirty="0">
                <a:latin typeface="Times New Roman" panose="02020603050405020304" pitchFamily="18" charset="0"/>
                <a:cs typeface="Times New Roman" panose="02020603050405020304" pitchFamily="18" charset="0"/>
              </a:rPr>
              <a:t>Zimbabwe, New Zealand, and Pakistan have faced a lower number of teams: These teams have faced around 10-14 teams, suggesting a less extensive international schedule.</a:t>
            </a:r>
          </a:p>
          <a:p>
            <a:pPr algn="just"/>
            <a:r>
              <a:rPr lang="en-US" sz="1600" dirty="0">
                <a:latin typeface="Times New Roman" panose="02020603050405020304" pitchFamily="18" charset="0"/>
                <a:cs typeface="Times New Roman" panose="02020603050405020304" pitchFamily="18" charset="0"/>
              </a:rPr>
              <a:t>Ireland and Netherlands have faced the fewest teams: These teams have competed against around 4-6 teams, indicating a limited international experience.</a:t>
            </a:r>
            <a:endParaRPr lang="en-IN" sz="1600"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63B119AB-69B3-4D4F-9A0D-AD7FFDE59C56}"/>
              </a:ext>
            </a:extLst>
          </p:cNvPr>
          <p:cNvGraphicFramePr>
            <a:graphicFrameLocks/>
          </p:cNvGraphicFramePr>
          <p:nvPr>
            <p:extLst>
              <p:ext uri="{D42A27DB-BD31-4B8C-83A1-F6EECF244321}">
                <p14:modId xmlns:p14="http://schemas.microsoft.com/office/powerpoint/2010/main" val="3459937651"/>
              </p:ext>
            </p:extLst>
          </p:nvPr>
        </p:nvGraphicFramePr>
        <p:xfrm>
          <a:off x="233569" y="2821707"/>
          <a:ext cx="6952421" cy="35482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5910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194D-C4E3-4DC4-9E1F-E5A0EC66858C}"/>
              </a:ext>
            </a:extLst>
          </p:cNvPr>
          <p:cNvSpPr>
            <a:spLocks noGrp="1"/>
          </p:cNvSpPr>
          <p:nvPr>
            <p:ph type="title"/>
          </p:nvPr>
        </p:nvSpPr>
        <p:spPr>
          <a:xfrm>
            <a:off x="148642" y="79513"/>
            <a:ext cx="11779903" cy="1540565"/>
          </a:xfrm>
        </p:spPr>
        <p:txBody>
          <a:bodyPr>
            <a:normAutofit/>
          </a:bodyPr>
          <a:lstStyle/>
          <a:p>
            <a:br>
              <a:rPr lang="en-US" sz="2400" b="0" dirty="0">
                <a:solidFill>
                  <a:srgbClr val="D4D4D4"/>
                </a:solidFill>
                <a:effectLst/>
                <a:latin typeface="Consolas" panose="020B0609020204030204" pitchFamily="49" charset="0"/>
              </a:rPr>
            </a:br>
            <a:r>
              <a:rPr lang="en-US" sz="2400" b="1" dirty="0">
                <a:solidFill>
                  <a:schemeClr val="accent3">
                    <a:lumMod val="60000"/>
                    <a:lumOff val="40000"/>
                  </a:schemeClr>
                </a:solidFill>
                <a:latin typeface="Times New Roman" panose="02020603050405020304" pitchFamily="18" charset="0"/>
                <a:cs typeface="Times New Roman" panose="02020603050405020304" pitchFamily="18" charset="0"/>
              </a:rPr>
              <a:t>How are different teams getting dismissed, and what are the most common types of dismissals for each team?</a:t>
            </a:r>
            <a:endParaRPr lang="en-IN" sz="2400" dirty="0"/>
          </a:p>
        </p:txBody>
      </p:sp>
      <p:pic>
        <p:nvPicPr>
          <p:cNvPr id="5" name="Content Placeholder 4">
            <a:extLst>
              <a:ext uri="{FF2B5EF4-FFF2-40B4-BE49-F238E27FC236}">
                <a16:creationId xmlns:a16="http://schemas.microsoft.com/office/drawing/2014/main" id="{BC769F82-6613-4853-88F9-732778310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95" y="1887565"/>
            <a:ext cx="2242765" cy="2324369"/>
          </a:xfrm>
        </p:spPr>
      </p:pic>
      <p:pic>
        <p:nvPicPr>
          <p:cNvPr id="7" name="Picture 6">
            <a:extLst>
              <a:ext uri="{FF2B5EF4-FFF2-40B4-BE49-F238E27FC236}">
                <a16:creationId xmlns:a16="http://schemas.microsoft.com/office/drawing/2014/main" id="{9BBC27B3-437F-4D73-A402-ABCD05191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885" y="1773534"/>
            <a:ext cx="8524196" cy="2438400"/>
          </a:xfrm>
          <a:prstGeom prst="rect">
            <a:avLst/>
          </a:prstGeom>
        </p:spPr>
      </p:pic>
      <p:sp>
        <p:nvSpPr>
          <p:cNvPr id="8" name="TextBox 7">
            <a:extLst>
              <a:ext uri="{FF2B5EF4-FFF2-40B4-BE49-F238E27FC236}">
                <a16:creationId xmlns:a16="http://schemas.microsoft.com/office/drawing/2014/main" id="{1D15E24F-5337-4976-8EE9-E0830C2166AA}"/>
              </a:ext>
            </a:extLst>
          </p:cNvPr>
          <p:cNvSpPr txBox="1"/>
          <p:nvPr/>
        </p:nvSpPr>
        <p:spPr>
          <a:xfrm>
            <a:off x="3120885" y="4615937"/>
            <a:ext cx="8807660"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Caught is the predominant dismissal method</a:t>
            </a:r>
            <a:r>
              <a:rPr lang="en-US" sz="1600" dirty="0">
                <a:latin typeface="Times New Roman" panose="02020603050405020304" pitchFamily="18" charset="0"/>
                <a:cs typeface="Times New Roman" panose="02020603050405020304" pitchFamily="18" charset="0"/>
              </a:rPr>
              <a:t>: It's the most frequent dismissal type for most teams.</a:t>
            </a:r>
          </a:p>
          <a:p>
            <a:r>
              <a:rPr lang="en-US" sz="1600" b="1" dirty="0">
                <a:latin typeface="Times New Roman" panose="02020603050405020304" pitchFamily="18" charset="0"/>
                <a:cs typeface="Times New Roman" panose="02020603050405020304" pitchFamily="18" charset="0"/>
              </a:rPr>
              <a:t>Bowled and LBW are less common: </a:t>
            </a:r>
            <a:r>
              <a:rPr lang="en-US" sz="1600" dirty="0">
                <a:latin typeface="Times New Roman" panose="02020603050405020304" pitchFamily="18" charset="0"/>
                <a:cs typeface="Times New Roman" panose="02020603050405020304" pitchFamily="18" charset="0"/>
              </a:rPr>
              <a:t>These methods account for a smaller proportion of dismissals compared to caught.</a:t>
            </a:r>
          </a:p>
          <a:p>
            <a:r>
              <a:rPr lang="en-US" sz="1600" b="1" dirty="0">
                <a:latin typeface="Times New Roman" panose="02020603050405020304" pitchFamily="18" charset="0"/>
                <a:cs typeface="Times New Roman" panose="02020603050405020304" pitchFamily="18" charset="0"/>
              </a:rPr>
              <a:t>Hit wicket is a rare occurrence:</a:t>
            </a:r>
            <a:r>
              <a:rPr lang="en-US" sz="1600" dirty="0">
                <a:latin typeface="Times New Roman" panose="02020603050405020304" pitchFamily="18" charset="0"/>
                <a:cs typeface="Times New Roman" panose="02020603050405020304" pitchFamily="18" charset="0"/>
              </a:rPr>
              <a:t> Only a few instances of hit wicket dismissals are observed.</a:t>
            </a:r>
          </a:p>
          <a:p>
            <a:r>
              <a:rPr lang="en-US" sz="1600" b="1" dirty="0">
                <a:latin typeface="Times New Roman" panose="02020603050405020304" pitchFamily="18" charset="0"/>
                <a:cs typeface="Times New Roman" panose="02020603050405020304" pitchFamily="18" charset="0"/>
              </a:rPr>
              <a:t>Not out and run out are relatively infrequent: </a:t>
            </a:r>
            <a:r>
              <a:rPr lang="en-US" sz="1600" dirty="0">
                <a:latin typeface="Times New Roman" panose="02020603050405020304" pitchFamily="18" charset="0"/>
                <a:cs typeface="Times New Roman" panose="02020603050405020304" pitchFamily="18" charset="0"/>
              </a:rPr>
              <a:t>These methods contribute to a smaller percentage of dismissals.</a:t>
            </a:r>
          </a:p>
          <a:p>
            <a:r>
              <a:rPr lang="en-US" sz="1600" b="1" dirty="0">
                <a:latin typeface="Times New Roman" panose="02020603050405020304" pitchFamily="18" charset="0"/>
                <a:cs typeface="Times New Roman" panose="02020603050405020304" pitchFamily="18" charset="0"/>
              </a:rPr>
              <a:t>Stumped is the least common dismissal method: </a:t>
            </a:r>
            <a:r>
              <a:rPr lang="en-US" sz="1600" dirty="0">
                <a:latin typeface="Times New Roman" panose="02020603050405020304" pitchFamily="18" charset="0"/>
                <a:cs typeface="Times New Roman" panose="02020603050405020304" pitchFamily="18" charset="0"/>
              </a:rPr>
              <a:t>It's the least frequent dismissal type among all teams.</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B20670-2719-42BB-A03E-7151526B7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4" y="4365390"/>
            <a:ext cx="3051311" cy="2402703"/>
          </a:xfrm>
          <a:prstGeom prst="rect">
            <a:avLst/>
          </a:prstGeom>
        </p:spPr>
      </p:pic>
    </p:spTree>
    <p:extLst>
      <p:ext uri="{BB962C8B-B14F-4D97-AF65-F5344CB8AC3E}">
        <p14:creationId xmlns:p14="http://schemas.microsoft.com/office/powerpoint/2010/main" val="3922062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847A-0BE3-4A9E-88F8-FF266CE89D10}"/>
              </a:ext>
            </a:extLst>
          </p:cNvPr>
          <p:cNvSpPr>
            <a:spLocks noGrp="1"/>
          </p:cNvSpPr>
          <p:nvPr>
            <p:ph type="title"/>
          </p:nvPr>
        </p:nvSpPr>
        <p:spPr>
          <a:xfrm>
            <a:off x="2454965" y="764373"/>
            <a:ext cx="9051235" cy="1293028"/>
          </a:xfrm>
        </p:spPr>
        <p:txBody>
          <a:bodyPr>
            <a:normAutofit/>
          </a:bodyPr>
          <a:lstStyle/>
          <a:p>
            <a:r>
              <a:rPr lang="en-US" sz="2400" b="1" dirty="0">
                <a:solidFill>
                  <a:schemeClr val="accent3">
                    <a:lumMod val="60000"/>
                    <a:lumOff val="40000"/>
                  </a:schemeClr>
                </a:solidFill>
                <a:latin typeface="Times New Roman" panose="02020603050405020304" pitchFamily="18" charset="0"/>
                <a:cs typeface="Times New Roman" panose="02020603050405020304" pitchFamily="18" charset="0"/>
              </a:rPr>
              <a:t>FIRST</a:t>
            </a:r>
            <a:r>
              <a:rPr lang="en-US" sz="2400" b="1" dirty="0">
                <a:solidFill>
                  <a:schemeClr val="accent3">
                    <a:lumMod val="60000"/>
                    <a:lumOff val="40000"/>
                  </a:schemeClr>
                </a:solidFill>
                <a:effectLst/>
                <a:latin typeface="Times New Roman" panose="02020603050405020304" pitchFamily="18" charset="0"/>
                <a:cs typeface="Times New Roman" panose="02020603050405020304" pitchFamily="18" charset="0"/>
              </a:rPr>
              <a:t> innings or </a:t>
            </a:r>
            <a:r>
              <a:rPr lang="en-US" sz="2400" b="1" dirty="0">
                <a:solidFill>
                  <a:schemeClr val="accent3">
                    <a:lumMod val="60000"/>
                    <a:lumOff val="40000"/>
                  </a:schemeClr>
                </a:solidFill>
                <a:latin typeface="Times New Roman" panose="02020603050405020304" pitchFamily="18" charset="0"/>
                <a:cs typeface="Times New Roman" panose="02020603050405020304" pitchFamily="18" charset="0"/>
              </a:rPr>
              <a:t>SECOND</a:t>
            </a:r>
            <a:r>
              <a:rPr lang="en-US" sz="2400" b="1" dirty="0">
                <a:solidFill>
                  <a:schemeClr val="accent3">
                    <a:lumMod val="60000"/>
                    <a:lumOff val="40000"/>
                  </a:schemeClr>
                </a:solidFill>
                <a:effectLst/>
                <a:latin typeface="Times New Roman" panose="02020603050405020304" pitchFamily="18" charset="0"/>
                <a:cs typeface="Times New Roman" panose="02020603050405020304" pitchFamily="18" charset="0"/>
              </a:rPr>
              <a:t> innings play effectively?</a:t>
            </a:r>
            <a:br>
              <a:rPr lang="en-US" sz="2400" b="0" dirty="0">
                <a:solidFill>
                  <a:schemeClr val="accent3">
                    <a:lumMod val="60000"/>
                    <a:lumOff val="40000"/>
                  </a:schemeClr>
                </a:solidFill>
                <a:effectLst/>
                <a:latin typeface="Times New Roman" panose="02020603050405020304" pitchFamily="18" charset="0"/>
                <a:cs typeface="Times New Roman" panose="02020603050405020304" pitchFamily="18" charset="0"/>
              </a:rPr>
            </a:b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DE01DFC-973D-4E65-8599-815CFC070B83}"/>
              </a:ext>
            </a:extLst>
          </p:cNvPr>
          <p:cNvSpPr txBox="1"/>
          <p:nvPr/>
        </p:nvSpPr>
        <p:spPr>
          <a:xfrm>
            <a:off x="6096000" y="4342190"/>
            <a:ext cx="48463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2nd Innings contributes significantly more to the total runs scored.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57.58% of the total runs were scored in the 2nd Innings.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42.42% of the total runs were scored in the 1st Innings.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D05EAB-C9D0-4775-993D-13EAACBDC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 y="37739"/>
            <a:ext cx="2343205" cy="3521209"/>
          </a:xfrm>
          <a:prstGeom prst="rect">
            <a:avLst/>
          </a:prstGeom>
        </p:spPr>
      </p:pic>
      <p:graphicFrame>
        <p:nvGraphicFramePr>
          <p:cNvPr id="13" name="Chart 12">
            <a:extLst>
              <a:ext uri="{FF2B5EF4-FFF2-40B4-BE49-F238E27FC236}">
                <a16:creationId xmlns:a16="http://schemas.microsoft.com/office/drawing/2014/main" id="{4CDC3026-309F-4AF0-AF3B-B832EF7E3C5D}"/>
              </a:ext>
            </a:extLst>
          </p:cNvPr>
          <p:cNvGraphicFramePr>
            <a:graphicFrameLocks/>
          </p:cNvGraphicFramePr>
          <p:nvPr>
            <p:extLst>
              <p:ext uri="{D42A27DB-BD31-4B8C-83A1-F6EECF244321}">
                <p14:modId xmlns:p14="http://schemas.microsoft.com/office/powerpoint/2010/main" val="2590078330"/>
              </p:ext>
            </p:extLst>
          </p:nvPr>
        </p:nvGraphicFramePr>
        <p:xfrm>
          <a:off x="182880" y="3738880"/>
          <a:ext cx="5161280" cy="30813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2530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2000"/>
                                        <p:tgtEl>
                                          <p:spTgt spid="4"/>
                                        </p:tgtEl>
                                      </p:cBhvr>
                                    </p:animEffect>
                                    <p:anim calcmode="lin" valueType="num">
                                      <p:cBhvr>
                                        <p:cTn id="22" dur="2000" fill="hold"/>
                                        <p:tgtEl>
                                          <p:spTgt spid="4"/>
                                        </p:tgtEl>
                                        <p:attrNameLst>
                                          <p:attrName>ppt_w</p:attrName>
                                        </p:attrNameLst>
                                      </p:cBhvr>
                                      <p:tavLst>
                                        <p:tav tm="0" fmla="#ppt_w*sin(2.5*pi*$)">
                                          <p:val>
                                            <p:fltVal val="0"/>
                                          </p:val>
                                        </p:tav>
                                        <p:tav tm="100000">
                                          <p:val>
                                            <p:fltVal val="1"/>
                                          </p:val>
                                        </p:tav>
                                      </p:tavLst>
                                    </p:anim>
                                    <p:anim calcmode="lin" valueType="num">
                                      <p:cBhvr>
                                        <p:cTn id="2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5B4D-D361-444B-AAB3-6CBE1AA2E44B}"/>
              </a:ext>
            </a:extLst>
          </p:cNvPr>
          <p:cNvSpPr>
            <a:spLocks noGrp="1"/>
          </p:cNvSpPr>
          <p:nvPr>
            <p:ph type="title"/>
          </p:nvPr>
        </p:nvSpPr>
        <p:spPr/>
        <p:txBody>
          <a:bodyPr>
            <a:normAutofit/>
          </a:bodyPr>
          <a:lstStyle/>
          <a:p>
            <a:r>
              <a:rPr lang="en-US" sz="2400" b="1" dirty="0">
                <a:solidFill>
                  <a:schemeClr val="accent3">
                    <a:lumMod val="60000"/>
                    <a:lumOff val="40000"/>
                  </a:schemeClr>
                </a:solidFill>
                <a:effectLst/>
                <a:latin typeface="Consolas" panose="020B0609020204030204" pitchFamily="49" charset="0"/>
              </a:rPr>
              <a:t>Which </a:t>
            </a:r>
            <a:r>
              <a:rPr lang="en-US" sz="2400" b="1" dirty="0">
                <a:solidFill>
                  <a:schemeClr val="accent3">
                    <a:lumMod val="60000"/>
                    <a:lumOff val="40000"/>
                  </a:schemeClr>
                </a:solidFill>
                <a:effectLst/>
                <a:latin typeface="Times New Roman" panose="02020603050405020304" pitchFamily="18" charset="0"/>
                <a:cs typeface="Times New Roman" panose="02020603050405020304" pitchFamily="18" charset="0"/>
              </a:rPr>
              <a:t>Position</a:t>
            </a:r>
            <a:r>
              <a:rPr lang="en-US" sz="2400" b="1" dirty="0">
                <a:solidFill>
                  <a:schemeClr val="accent3">
                    <a:lumMod val="60000"/>
                    <a:lumOff val="40000"/>
                  </a:schemeClr>
                </a:solidFill>
                <a:effectLst/>
                <a:latin typeface="Consolas" panose="020B0609020204030204" pitchFamily="49" charset="0"/>
              </a:rPr>
              <a:t> are ideal for playing cricket</a:t>
            </a:r>
            <a:br>
              <a:rPr lang="en-US" sz="2400" b="0" dirty="0">
                <a:solidFill>
                  <a:schemeClr val="accent3">
                    <a:lumMod val="60000"/>
                    <a:lumOff val="40000"/>
                  </a:schemeClr>
                </a:solidFill>
                <a:effectLst/>
                <a:latin typeface="Consolas" panose="020B0609020204030204" pitchFamily="49" charset="0"/>
              </a:rPr>
            </a:br>
            <a:endParaRPr lang="en-IN" sz="2400" dirty="0">
              <a:solidFill>
                <a:schemeClr val="accent3">
                  <a:lumMod val="60000"/>
                  <a:lumOff val="40000"/>
                </a:schemeClr>
              </a:solidFill>
            </a:endParaRPr>
          </a:p>
        </p:txBody>
      </p:sp>
      <p:sp>
        <p:nvSpPr>
          <p:cNvPr id="8" name="Rectangle 2">
            <a:extLst>
              <a:ext uri="{FF2B5EF4-FFF2-40B4-BE49-F238E27FC236}">
                <a16:creationId xmlns:a16="http://schemas.microsoft.com/office/drawing/2014/main" id="{225135FF-BA5F-4FCA-8740-9F1CCE63F71C}"/>
              </a:ext>
            </a:extLst>
          </p:cNvPr>
          <p:cNvSpPr>
            <a:spLocks noChangeArrowheads="1"/>
          </p:cNvSpPr>
          <p:nvPr/>
        </p:nvSpPr>
        <p:spPr bwMode="auto">
          <a:xfrm>
            <a:off x="6370246" y="3429000"/>
            <a:ext cx="559241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Position 3 is the highest-scoring batting position: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position has accumulated significantly more runs compared to other positions.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Positions 1, 2, 5, 6, and 7 have contributed minimal runs: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positions have recorded very low run totals, suggesting limited opportunities or lower scoring abilities in those spots.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Position 4 has a moderate run contribution: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not as dominant as position 3, it has scored a noticeable amount of runs. </a:t>
            </a:r>
          </a:p>
        </p:txBody>
      </p:sp>
      <p:pic>
        <p:nvPicPr>
          <p:cNvPr id="4" name="Picture 3">
            <a:extLst>
              <a:ext uri="{FF2B5EF4-FFF2-40B4-BE49-F238E27FC236}">
                <a16:creationId xmlns:a16="http://schemas.microsoft.com/office/drawing/2014/main" id="{D773618E-FEE2-42FB-92B2-AE206E173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975652" cy="2977901"/>
          </a:xfrm>
          <a:prstGeom prst="rect">
            <a:avLst/>
          </a:prstGeom>
        </p:spPr>
      </p:pic>
      <p:graphicFrame>
        <p:nvGraphicFramePr>
          <p:cNvPr id="11" name="Chart 10">
            <a:extLst>
              <a:ext uri="{FF2B5EF4-FFF2-40B4-BE49-F238E27FC236}">
                <a16:creationId xmlns:a16="http://schemas.microsoft.com/office/drawing/2014/main" id="{AA79B991-F5B1-4852-AAA7-E75CBF3ED701}"/>
              </a:ext>
            </a:extLst>
          </p:cNvPr>
          <p:cNvGraphicFramePr>
            <a:graphicFrameLocks/>
          </p:cNvGraphicFramePr>
          <p:nvPr>
            <p:extLst>
              <p:ext uri="{D42A27DB-BD31-4B8C-83A1-F6EECF244321}">
                <p14:modId xmlns:p14="http://schemas.microsoft.com/office/powerpoint/2010/main" val="1549116161"/>
              </p:ext>
            </p:extLst>
          </p:nvPr>
        </p:nvGraphicFramePr>
        <p:xfrm>
          <a:off x="112643" y="3429000"/>
          <a:ext cx="6139070" cy="32997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0208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2FB4-45D9-4EEF-BCE7-05B319D50F4C}"/>
              </a:ext>
            </a:extLst>
          </p:cNvPr>
          <p:cNvSpPr>
            <a:spLocks noGrp="1"/>
          </p:cNvSpPr>
          <p:nvPr>
            <p:ph type="title"/>
          </p:nvPr>
        </p:nvSpPr>
        <p:spPr>
          <a:xfrm>
            <a:off x="2146852" y="938777"/>
            <a:ext cx="6437243" cy="1293028"/>
          </a:xfrm>
        </p:spPr>
        <p:txBody>
          <a:bodyPr>
            <a:normAutofit/>
          </a:bodyPr>
          <a:lstStyle/>
          <a:p>
            <a:pPr algn="ctr"/>
            <a:r>
              <a:rPr lang="en-IN" sz="3600" b="0" dirty="0">
                <a:solidFill>
                  <a:srgbClr val="CE9178"/>
                </a:solidFill>
                <a:effectLst/>
                <a:latin typeface="Times New Roman" panose="02020603050405020304" pitchFamily="18" charset="0"/>
                <a:cs typeface="Times New Roman" panose="02020603050405020304" pitchFamily="18" charset="0"/>
              </a:rPr>
              <a:t>Monthly Run Statistics</a:t>
            </a:r>
            <a:endParaRPr lang="en-IN" sz="3600" b="0" dirty="0">
              <a:solidFill>
                <a:srgbClr val="D4D4D4"/>
              </a:solidFill>
              <a:effectLst/>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EC435EE5-3453-4FC5-AD5A-EE7630E0385A}"/>
              </a:ext>
            </a:extLst>
          </p:cNvPr>
          <p:cNvSpPr>
            <a:spLocks noChangeArrowheads="1"/>
          </p:cNvSpPr>
          <p:nvPr/>
        </p:nvSpPr>
        <p:spPr bwMode="auto">
          <a:xfrm>
            <a:off x="6096000" y="3505144"/>
            <a:ext cx="588065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Significant Variation in Runs by Month:</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The graph illustrates substantial differences in the number of runs scored across different months.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Highest Runs in Month 10:</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Month 10 stands out with the maximum runs scored, reaching approximately 1500 runs.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Lowest Runs in Month 4:</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Month 4 records the lowest number of runs, with the value close to zero.</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Consistent Run Scoring in Months 1, 2, 11, and 12:</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These months show a relatively consistent run-scoring pattern, with totals ranging from 1400 to 600 runs.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Moderate Runs in Months 6 and 7:</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Months 6 and 7 exhibit moderate run scoring, with values around 400 runs. </a:t>
            </a:r>
          </a:p>
        </p:txBody>
      </p:sp>
      <p:pic>
        <p:nvPicPr>
          <p:cNvPr id="8" name="Picture 7">
            <a:extLst>
              <a:ext uri="{FF2B5EF4-FFF2-40B4-BE49-F238E27FC236}">
                <a16:creationId xmlns:a16="http://schemas.microsoft.com/office/drawing/2014/main" id="{1A3DDB68-05DE-4160-BEB3-00BFF6146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313" y="0"/>
            <a:ext cx="3425687" cy="3425687"/>
          </a:xfrm>
          <a:prstGeom prst="rect">
            <a:avLst/>
          </a:prstGeom>
        </p:spPr>
      </p:pic>
      <p:graphicFrame>
        <p:nvGraphicFramePr>
          <p:cNvPr id="11" name="Chart 10">
            <a:extLst>
              <a:ext uri="{FF2B5EF4-FFF2-40B4-BE49-F238E27FC236}">
                <a16:creationId xmlns:a16="http://schemas.microsoft.com/office/drawing/2014/main" id="{D7D78F17-8398-434C-89FD-A3B90E7E7394}"/>
              </a:ext>
            </a:extLst>
          </p:cNvPr>
          <p:cNvGraphicFramePr>
            <a:graphicFrameLocks/>
          </p:cNvGraphicFramePr>
          <p:nvPr>
            <p:extLst>
              <p:ext uri="{D42A27DB-BD31-4B8C-83A1-F6EECF244321}">
                <p14:modId xmlns:p14="http://schemas.microsoft.com/office/powerpoint/2010/main" val="1116584566"/>
              </p:ext>
            </p:extLst>
          </p:nvPr>
        </p:nvGraphicFramePr>
        <p:xfrm>
          <a:off x="0" y="3579138"/>
          <a:ext cx="6013176" cy="32788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1641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1"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4EED-8247-4949-9FA6-140E0E78C3C7}"/>
              </a:ext>
            </a:extLst>
          </p:cNvPr>
          <p:cNvSpPr>
            <a:spLocks noGrp="1"/>
          </p:cNvSpPr>
          <p:nvPr>
            <p:ph type="title"/>
          </p:nvPr>
        </p:nvSpPr>
        <p:spPr>
          <a:xfrm>
            <a:off x="4065104" y="931894"/>
            <a:ext cx="6871459" cy="1045993"/>
          </a:xfrm>
        </p:spPr>
        <p:txBody>
          <a:bodyPr>
            <a:normAutofit fontScale="90000"/>
          </a:bodyPr>
          <a:lstStyle/>
          <a:p>
            <a:r>
              <a:rPr lang="en-IN" sz="3600" b="1" dirty="0">
                <a:solidFill>
                  <a:schemeClr val="accent3">
                    <a:lumMod val="60000"/>
                    <a:lumOff val="40000"/>
                  </a:schemeClr>
                </a:solidFill>
                <a:effectLst/>
                <a:latin typeface="Times New Roman" panose="02020603050405020304" pitchFamily="18" charset="0"/>
                <a:cs typeface="Times New Roman" panose="02020603050405020304" pitchFamily="18" charset="0"/>
              </a:rPr>
              <a:t>Balls and Runs correlation</a:t>
            </a:r>
            <a:br>
              <a:rPr lang="en-IN" sz="3600" b="0" dirty="0">
                <a:solidFill>
                  <a:schemeClr val="accent3">
                    <a:lumMod val="60000"/>
                    <a:lumOff val="40000"/>
                  </a:schemeClr>
                </a:solidFill>
                <a:effectLst/>
                <a:latin typeface="Times New Roman" panose="02020603050405020304" pitchFamily="18" charset="0"/>
                <a:cs typeface="Times New Roman" panose="02020603050405020304" pitchFamily="18" charset="0"/>
              </a:rPr>
            </a:br>
            <a:endParaRPr lang="en-IN" sz="36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32F9896-5162-47DF-9836-398D0FF1E15E}"/>
              </a:ext>
            </a:extLst>
          </p:cNvPr>
          <p:cNvSpPr txBox="1"/>
          <p:nvPr/>
        </p:nvSpPr>
        <p:spPr>
          <a:xfrm>
            <a:off x="6735421" y="3501930"/>
            <a:ext cx="5211682" cy="1077218"/>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Times New Roman" panose="02020603050405020304" pitchFamily="18" charset="0"/>
                <a:cs typeface="Times New Roman" panose="02020603050405020304" pitchFamily="18" charset="0"/>
              </a:rPr>
              <a:t>There seems to be a </a:t>
            </a:r>
            <a:r>
              <a:rPr lang="en-US" sz="1600" b="1" dirty="0">
                <a:latin typeface="Times New Roman" panose="02020603050405020304" pitchFamily="18" charset="0"/>
                <a:cs typeface="Times New Roman" panose="02020603050405020304" pitchFamily="18" charset="0"/>
              </a:rPr>
              <a:t>positive correlation</a:t>
            </a:r>
            <a:r>
              <a:rPr lang="en-US" sz="1600" dirty="0">
                <a:latin typeface="Times New Roman" panose="02020603050405020304" pitchFamily="18" charset="0"/>
                <a:cs typeface="Times New Roman" panose="02020603050405020304" pitchFamily="18" charset="0"/>
              </a:rPr>
              <a:t> between Ball Face and Runs. This suggests that as the Ball Face value increases, the number of Runs tends to increase as well.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Times New Roman" panose="02020603050405020304" pitchFamily="18" charset="0"/>
                <a:cs typeface="Times New Roman" panose="02020603050405020304" pitchFamily="18" charset="0"/>
              </a:rPr>
              <a:t>Early data points show less consistent correlation.</a:t>
            </a:r>
            <a:endParaRPr lang="en-IN" sz="1600"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8C658095-430A-468F-9FB5-C58DF6E45FEB}"/>
              </a:ext>
            </a:extLst>
          </p:cNvPr>
          <p:cNvGraphicFramePr>
            <a:graphicFrameLocks/>
          </p:cNvGraphicFramePr>
          <p:nvPr>
            <p:extLst>
              <p:ext uri="{D42A27DB-BD31-4B8C-83A1-F6EECF244321}">
                <p14:modId xmlns:p14="http://schemas.microsoft.com/office/powerpoint/2010/main" val="1658328617"/>
              </p:ext>
            </p:extLst>
          </p:nvPr>
        </p:nvGraphicFramePr>
        <p:xfrm>
          <a:off x="97080" y="3501931"/>
          <a:ext cx="6313659" cy="3220278"/>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5972C5DD-4A5A-4461-9558-ED34848B3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25957" cy="2946169"/>
          </a:xfrm>
          <a:prstGeom prst="rect">
            <a:avLst/>
          </a:prstGeom>
        </p:spPr>
      </p:pic>
    </p:spTree>
    <p:extLst>
      <p:ext uri="{BB962C8B-B14F-4D97-AF65-F5344CB8AC3E}">
        <p14:creationId xmlns:p14="http://schemas.microsoft.com/office/powerpoint/2010/main" val="3854565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6E5E-4801-4C32-9087-F71BDAA0F30B}"/>
              </a:ext>
            </a:extLst>
          </p:cNvPr>
          <p:cNvSpPr>
            <a:spLocks noGrp="1"/>
          </p:cNvSpPr>
          <p:nvPr>
            <p:ph type="title"/>
          </p:nvPr>
        </p:nvSpPr>
        <p:spPr>
          <a:xfrm>
            <a:off x="44727" y="754697"/>
            <a:ext cx="8830917" cy="934957"/>
          </a:xfrm>
        </p:spPr>
        <p:txBody>
          <a:bodyPr>
            <a:normAutofit/>
          </a:bodyPr>
          <a:lstStyle/>
          <a:p>
            <a:pPr algn="ctr" rtl="0">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IN" sz="2400" b="1" i="0" u="none" strike="noStrike" baseline="0" dirty="0">
                <a:solidFill>
                  <a:schemeClr val="accent3">
                    <a:lumMod val="60000"/>
                    <a:lumOff val="40000"/>
                  </a:scheme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Against which team do batsmen hit more fours and sixes</a:t>
            </a: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5A3487-21B7-44C6-856E-F41E83E60F41}"/>
              </a:ext>
            </a:extLst>
          </p:cNvPr>
          <p:cNvSpPr txBox="1"/>
          <p:nvPr/>
        </p:nvSpPr>
        <p:spPr>
          <a:xfrm>
            <a:off x="6865457" y="4523112"/>
            <a:ext cx="5138530" cy="1815882"/>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Times New Roman" panose="02020603050405020304" pitchFamily="18" charset="0"/>
                <a:cs typeface="Times New Roman" panose="02020603050405020304" pitchFamily="18" charset="0"/>
              </a:rPr>
              <a:t>Australia and West Indies emerge as the teams against which batsmen tend to hit more fours and sixes. This could be due to various factors, such as the nature of their bowling attacks, the conditions of their pitches, or the batting strategies adopted by visiting teams.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Fours co</a:t>
            </a:r>
            <a:r>
              <a:rPr lang="en-US" altLang="en-US" sz="1600" dirty="0">
                <a:latin typeface="Times New Roman" panose="02020603050405020304" pitchFamily="18" charset="0"/>
                <a:cs typeface="Times New Roman" panose="02020603050405020304" pitchFamily="18" charset="0"/>
              </a:rPr>
              <a:t>unt is more that’s why batsmen play safe game. don’t play more risky shorts.</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98DEBF33-289E-4912-AB48-D4AC6205AB4D}"/>
              </a:ext>
            </a:extLst>
          </p:cNvPr>
          <p:cNvGraphicFramePr>
            <a:graphicFrameLocks/>
          </p:cNvGraphicFramePr>
          <p:nvPr>
            <p:extLst>
              <p:ext uri="{D42A27DB-BD31-4B8C-83A1-F6EECF244321}">
                <p14:modId xmlns:p14="http://schemas.microsoft.com/office/powerpoint/2010/main" val="4014469274"/>
              </p:ext>
            </p:extLst>
          </p:nvPr>
        </p:nvGraphicFramePr>
        <p:xfrm>
          <a:off x="44727" y="3342527"/>
          <a:ext cx="6697317" cy="3438939"/>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C6A266B3-FF65-46C8-9F4C-E99B4D97D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739" y="0"/>
            <a:ext cx="3482837" cy="4523112"/>
          </a:xfrm>
          <a:prstGeom prst="rect">
            <a:avLst/>
          </a:prstGeom>
        </p:spPr>
      </p:pic>
    </p:spTree>
    <p:extLst>
      <p:ext uri="{BB962C8B-B14F-4D97-AF65-F5344CB8AC3E}">
        <p14:creationId xmlns:p14="http://schemas.microsoft.com/office/powerpoint/2010/main" val="1954687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807</TotalTime>
  <Words>1053</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Calisto MT</vt:lpstr>
      <vt:lpstr>Century Gothic</vt:lpstr>
      <vt:lpstr>Consolas</vt:lpstr>
      <vt:lpstr>Times New Roman</vt:lpstr>
      <vt:lpstr>Wingdings</vt:lpstr>
      <vt:lpstr>Vapor Trail</vt:lpstr>
      <vt:lpstr>Virat Kohli ODI Match Stats </vt:lpstr>
      <vt:lpstr>Dismissal in ODI Match </vt:lpstr>
      <vt:lpstr>No of Opposition Team Face in ODI Match </vt:lpstr>
      <vt:lpstr> How are different teams getting dismissed, and what are the most common types of dismissals for each team?</vt:lpstr>
      <vt:lpstr>FIRST innings or SECOND innings play effectively? </vt:lpstr>
      <vt:lpstr>Which Position are ideal for playing cricket </vt:lpstr>
      <vt:lpstr>Monthly Run Statistics</vt:lpstr>
      <vt:lpstr>Balls and Runs correlation </vt:lpstr>
      <vt:lpstr>Against which team do batsmen hit more fours and sixes</vt:lpstr>
      <vt:lpstr>top 10 highest run totals are based on the performance at various stadiums</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Virat Kohli ODI Match Stats </dc:title>
  <dc:creator>Rohit Ingole</dc:creator>
  <cp:lastModifiedBy>Rohit Ingole</cp:lastModifiedBy>
  <cp:revision>28</cp:revision>
  <dcterms:created xsi:type="dcterms:W3CDTF">2024-08-16T11:22:42Z</dcterms:created>
  <dcterms:modified xsi:type="dcterms:W3CDTF">2024-10-12T09:45:33Z</dcterms:modified>
</cp:coreProperties>
</file>