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51" r:id="rId3"/>
    <p:sldId id="858" r:id="rId4"/>
    <p:sldId id="859" r:id="rId5"/>
    <p:sldId id="860" r:id="rId6"/>
    <p:sldId id="861" r:id="rId7"/>
    <p:sldId id="585" r:id="rId8"/>
    <p:sldId id="703" r:id="rId9"/>
    <p:sldId id="586" r:id="rId10"/>
    <p:sldId id="882" r:id="rId11"/>
    <p:sldId id="883" r:id="rId12"/>
    <p:sldId id="884" r:id="rId13"/>
    <p:sldId id="587" r:id="rId14"/>
    <p:sldId id="258" r:id="rId15"/>
    <p:sldId id="259" r:id="rId16"/>
    <p:sldId id="588" r:id="rId17"/>
    <p:sldId id="589" r:id="rId18"/>
    <p:sldId id="260" r:id="rId19"/>
    <p:sldId id="590" r:id="rId20"/>
    <p:sldId id="591" r:id="rId21"/>
    <p:sldId id="266" r:id="rId22"/>
    <p:sldId id="592" r:id="rId23"/>
    <p:sldId id="454" r:id="rId24"/>
    <p:sldId id="267" r:id="rId25"/>
    <p:sldId id="724" r:id="rId26"/>
    <p:sldId id="447" r:id="rId27"/>
    <p:sldId id="446" r:id="rId28"/>
    <p:sldId id="448" r:id="rId29"/>
    <p:sldId id="584" r:id="rId30"/>
    <p:sldId id="880" r:id="rId31"/>
    <p:sldId id="881" r:id="rId32"/>
    <p:sldId id="593" r:id="rId33"/>
    <p:sldId id="875" r:id="rId34"/>
    <p:sldId id="8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p:scale>
        <a:sx n="100" d="100"/>
        <a:sy n="100" d="100"/>
      </p:scale>
      <p:origin x="0" y="-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7942-6974-3821-198B-AFEB38B7A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43E307-1663-A7CE-8D67-BD9E3FB05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12B961-4A64-4C29-D0FD-9623A1D4F592}"/>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5" name="Footer Placeholder 4">
            <a:extLst>
              <a:ext uri="{FF2B5EF4-FFF2-40B4-BE49-F238E27FC236}">
                <a16:creationId xmlns:a16="http://schemas.microsoft.com/office/drawing/2014/main" id="{5E5F0096-9C0C-E4EF-02CA-D2F2202E5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B8F48-C9C1-B5FB-9978-DB88709A7A07}"/>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326717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4EA9-571C-60F9-790F-522F8B7B2A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7DBE6-5DCE-B8AE-2253-D0BB143B5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771DB-AEF9-D76A-4A55-09B1C4D40533}"/>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5" name="Footer Placeholder 4">
            <a:extLst>
              <a:ext uri="{FF2B5EF4-FFF2-40B4-BE49-F238E27FC236}">
                <a16:creationId xmlns:a16="http://schemas.microsoft.com/office/drawing/2014/main" id="{6A527A9C-A8D4-937C-9A5C-F7B07B9D2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DBA35-DC97-D9EF-2CB7-B568768D5E92}"/>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180272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1044E-EC5F-692D-2F67-9C57195F59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76E528-F1DD-C08A-24C9-64C1C718D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5A0C0-89F7-452E-A880-84B457B67277}"/>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5" name="Footer Placeholder 4">
            <a:extLst>
              <a:ext uri="{FF2B5EF4-FFF2-40B4-BE49-F238E27FC236}">
                <a16:creationId xmlns:a16="http://schemas.microsoft.com/office/drawing/2014/main" id="{51523230-3807-EFD3-7074-C302D0C41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7ABE1-74DE-ECF8-04AE-A471F65414C2}"/>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168148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30C7-6B99-BCD5-4622-DEBB8A614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D9328B-A028-4294-B65F-B318C63BC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2AF2F3-2BF8-B186-B22D-8403392A8170}"/>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5" name="Footer Placeholder 4">
            <a:extLst>
              <a:ext uri="{FF2B5EF4-FFF2-40B4-BE49-F238E27FC236}">
                <a16:creationId xmlns:a16="http://schemas.microsoft.com/office/drawing/2014/main" id="{2FC3B84B-AED1-BD1D-3C80-413741CE2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25786-5763-2095-9808-FF64BAF454C1}"/>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409451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6460-C926-D009-3C83-CC98B7D05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0D32CA-E8CB-8D7D-9E8F-FE57E8BAC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569556-78EC-E045-6CFE-466E20CB6934}"/>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5" name="Footer Placeholder 4">
            <a:extLst>
              <a:ext uri="{FF2B5EF4-FFF2-40B4-BE49-F238E27FC236}">
                <a16:creationId xmlns:a16="http://schemas.microsoft.com/office/drawing/2014/main" id="{785AAD83-9CF1-5228-C43F-9E6CA66E0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8E558-10ED-399D-572D-9C6558E73EDE}"/>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166001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BCAE-4861-381A-526C-DD60F05C4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6148FC-1D04-71DA-4136-8291E0E91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1D5D20-B620-B0DC-A670-00EFDEC0C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D9F06A-67D7-B590-75BD-3D714F729960}"/>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6" name="Footer Placeholder 5">
            <a:extLst>
              <a:ext uri="{FF2B5EF4-FFF2-40B4-BE49-F238E27FC236}">
                <a16:creationId xmlns:a16="http://schemas.microsoft.com/office/drawing/2014/main" id="{0A1A543B-F07F-F069-AEF1-D83A286DE0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842EC-C246-A8A7-623A-6166B00E123C}"/>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370645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75C0-E002-EE99-BC61-FB9D06E411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93EF1-A4DD-C6CA-2F64-84600CD3C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5B20C-BDCF-DB98-9CF1-5F980969F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D521EA-B1FB-8566-2560-8308C3574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14B95-0BA1-57BE-90FB-7D942585B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D90B23-0B52-8FFD-FE90-6FF33C8BE693}"/>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8" name="Footer Placeholder 7">
            <a:extLst>
              <a:ext uri="{FF2B5EF4-FFF2-40B4-BE49-F238E27FC236}">
                <a16:creationId xmlns:a16="http://schemas.microsoft.com/office/drawing/2014/main" id="{6D5FF892-7EFE-0B5E-81E1-0B65CEBD1A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C6DDC0-3B04-2117-735A-5E18E03795BE}"/>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177644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38B6-7FEF-E377-2665-EF8320E450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6D6253-5478-13AF-5AB7-0D03F70DD157}"/>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4" name="Footer Placeholder 3">
            <a:extLst>
              <a:ext uri="{FF2B5EF4-FFF2-40B4-BE49-F238E27FC236}">
                <a16:creationId xmlns:a16="http://schemas.microsoft.com/office/drawing/2014/main" id="{9C6990A6-CB30-3FCF-6BE4-FF8CBFB69C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3901AD-7C14-B038-C79A-DF1775890EE7}"/>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425254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C67A8-77E1-28E9-E180-5FF5F586C8B1}"/>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3" name="Footer Placeholder 2">
            <a:extLst>
              <a:ext uri="{FF2B5EF4-FFF2-40B4-BE49-F238E27FC236}">
                <a16:creationId xmlns:a16="http://schemas.microsoft.com/office/drawing/2014/main" id="{E103DD8D-B70F-1215-A045-3DA24601EB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FF317E-188F-618B-EF4F-48A9F2F6181B}"/>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123412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D133-F4E7-2433-9827-65E981420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BDB3F6-FFE4-A36F-5B0F-E25D7264D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81A11C-E0AC-CAF3-816E-242C7A255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8855F-C303-3397-FDEB-9B482053DEFF}"/>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6" name="Footer Placeholder 5">
            <a:extLst>
              <a:ext uri="{FF2B5EF4-FFF2-40B4-BE49-F238E27FC236}">
                <a16:creationId xmlns:a16="http://schemas.microsoft.com/office/drawing/2014/main" id="{2E87A190-C4FB-FB14-E025-4F3F53DBF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8F20F-CA98-FA5D-3227-7842513CE1DA}"/>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45905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17A1-E637-F861-BA52-1BAFCFFFA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497A4C-521C-EC26-644B-3AB1CF85A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B1FB84-2640-EE6B-A74A-3940BBDEE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0A7C9-B200-0301-DFE7-0DB827351EAC}"/>
              </a:ext>
            </a:extLst>
          </p:cNvPr>
          <p:cNvSpPr>
            <a:spLocks noGrp="1"/>
          </p:cNvSpPr>
          <p:nvPr>
            <p:ph type="dt" sz="half" idx="10"/>
          </p:nvPr>
        </p:nvSpPr>
        <p:spPr/>
        <p:txBody>
          <a:bodyPr/>
          <a:lstStyle/>
          <a:p>
            <a:fld id="{1AF1B134-66BC-4028-A151-943478BEF265}" type="datetimeFigureOut">
              <a:rPr lang="en-IN" smtClean="0"/>
              <a:t>13-09-2023</a:t>
            </a:fld>
            <a:endParaRPr lang="en-IN"/>
          </a:p>
        </p:txBody>
      </p:sp>
      <p:sp>
        <p:nvSpPr>
          <p:cNvPr id="6" name="Footer Placeholder 5">
            <a:extLst>
              <a:ext uri="{FF2B5EF4-FFF2-40B4-BE49-F238E27FC236}">
                <a16:creationId xmlns:a16="http://schemas.microsoft.com/office/drawing/2014/main" id="{D7BCCBA3-728D-EFDA-6193-62F1286FF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CFA2CB-3A08-E688-7C7C-8CF095666567}"/>
              </a:ext>
            </a:extLst>
          </p:cNvPr>
          <p:cNvSpPr>
            <a:spLocks noGrp="1"/>
          </p:cNvSpPr>
          <p:nvPr>
            <p:ph type="sldNum" sz="quarter" idx="12"/>
          </p:nvPr>
        </p:nvSpPr>
        <p:spPr/>
        <p:txBody>
          <a:bodyPr/>
          <a:lstStyle/>
          <a:p>
            <a:fld id="{3CFE2AAC-AE8C-490F-9694-AD5326257E4A}" type="slidenum">
              <a:rPr lang="en-IN" smtClean="0"/>
              <a:t>‹#›</a:t>
            </a:fld>
            <a:endParaRPr lang="en-IN"/>
          </a:p>
        </p:txBody>
      </p:sp>
    </p:spTree>
    <p:extLst>
      <p:ext uri="{BB962C8B-B14F-4D97-AF65-F5344CB8AC3E}">
        <p14:creationId xmlns:p14="http://schemas.microsoft.com/office/powerpoint/2010/main" val="3234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FDF26-53AF-4607-51B6-D6DEC800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7DE8B-889D-C62E-E4AA-E5022CA52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6E39C-28A5-07D3-A06A-70493E5A9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1B134-66BC-4028-A151-943478BEF265}" type="datetimeFigureOut">
              <a:rPr lang="en-IN" smtClean="0"/>
              <a:t>13-09-2023</a:t>
            </a:fld>
            <a:endParaRPr lang="en-IN"/>
          </a:p>
        </p:txBody>
      </p:sp>
      <p:sp>
        <p:nvSpPr>
          <p:cNvPr id="5" name="Footer Placeholder 4">
            <a:extLst>
              <a:ext uri="{FF2B5EF4-FFF2-40B4-BE49-F238E27FC236}">
                <a16:creationId xmlns:a16="http://schemas.microsoft.com/office/drawing/2014/main" id="{B4F55956-FFA9-AAFB-6F90-DC9EF02FF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F9B093-4387-DA50-C964-7B415A169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E2AAC-AE8C-490F-9694-AD5326257E4A}" type="slidenum">
              <a:rPr lang="en-IN" smtClean="0"/>
              <a:t>‹#›</a:t>
            </a:fld>
            <a:endParaRPr lang="en-IN"/>
          </a:p>
        </p:txBody>
      </p:sp>
    </p:spTree>
    <p:extLst>
      <p:ext uri="{BB962C8B-B14F-4D97-AF65-F5344CB8AC3E}">
        <p14:creationId xmlns:p14="http://schemas.microsoft.com/office/powerpoint/2010/main" val="94167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9B69-7C59-56BB-D303-E98B1CEA6E66}"/>
              </a:ext>
            </a:extLst>
          </p:cNvPr>
          <p:cNvSpPr>
            <a:spLocks noGrp="1"/>
          </p:cNvSpPr>
          <p:nvPr>
            <p:ph type="ctrTitle"/>
          </p:nvPr>
        </p:nvSpPr>
        <p:spPr/>
        <p:txBody>
          <a:bodyPr/>
          <a:lstStyle/>
          <a:p>
            <a:r>
              <a:rPr lang="en-IN" dirty="0"/>
              <a:t>Concepts of Operating Systems</a:t>
            </a:r>
          </a:p>
        </p:txBody>
      </p:sp>
      <p:sp>
        <p:nvSpPr>
          <p:cNvPr id="3" name="Subtitle 2">
            <a:extLst>
              <a:ext uri="{FF2B5EF4-FFF2-40B4-BE49-F238E27FC236}">
                <a16:creationId xmlns:a16="http://schemas.microsoft.com/office/drawing/2014/main" id="{4C2C0218-174A-5DC7-6D17-8D7150C37771}"/>
              </a:ext>
            </a:extLst>
          </p:cNvPr>
          <p:cNvSpPr>
            <a:spLocks noGrp="1"/>
          </p:cNvSpPr>
          <p:nvPr>
            <p:ph type="subTitle" idx="1"/>
          </p:nvPr>
        </p:nvSpPr>
        <p:spPr/>
        <p:txBody>
          <a:bodyPr/>
          <a:lstStyle/>
          <a:p>
            <a:r>
              <a:rPr lang="en-IN" dirty="0"/>
              <a:t>Atul Kahate</a:t>
            </a:r>
          </a:p>
        </p:txBody>
      </p:sp>
    </p:spTree>
    <p:extLst>
      <p:ext uri="{BB962C8B-B14F-4D97-AF65-F5344CB8AC3E}">
        <p14:creationId xmlns:p14="http://schemas.microsoft.com/office/powerpoint/2010/main" val="125321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D793-7484-B7EF-EEA2-271595C8AE46}"/>
              </a:ext>
            </a:extLst>
          </p:cNvPr>
          <p:cNvSpPr>
            <a:spLocks noGrp="1"/>
          </p:cNvSpPr>
          <p:nvPr>
            <p:ph type="title"/>
          </p:nvPr>
        </p:nvSpPr>
        <p:spPr/>
        <p:txBody>
          <a:bodyPr/>
          <a:lstStyle/>
          <a:p>
            <a:r>
              <a:rPr lang="en-IN" dirty="0"/>
              <a:t>Option 1: Writing OS in Assembly Language</a:t>
            </a:r>
          </a:p>
        </p:txBody>
      </p:sp>
      <p:sp>
        <p:nvSpPr>
          <p:cNvPr id="3" name="Content Placeholder 2">
            <a:extLst>
              <a:ext uri="{FF2B5EF4-FFF2-40B4-BE49-F238E27FC236}">
                <a16:creationId xmlns:a16="http://schemas.microsoft.com/office/drawing/2014/main" id="{A82D2DB4-E85B-1F7D-A845-E9B5ADB07CAE}"/>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D0BE4A07-388F-315B-7F39-B9736E2F1285}"/>
              </a:ext>
            </a:extLst>
          </p:cNvPr>
          <p:cNvSpPr txBox="1"/>
          <p:nvPr/>
        </p:nvSpPr>
        <p:spPr>
          <a:xfrm>
            <a:off x="1715784" y="4527298"/>
            <a:ext cx="2794571" cy="707886"/>
          </a:xfrm>
          <a:prstGeom prst="rect">
            <a:avLst/>
          </a:prstGeom>
          <a:solidFill>
            <a:schemeClr val="accent4">
              <a:lumMod val="75000"/>
            </a:schemeClr>
          </a:solidFill>
        </p:spPr>
        <p:txBody>
          <a:bodyPr wrap="square" rtlCol="0">
            <a:spAutoFit/>
          </a:bodyPr>
          <a:lstStyle/>
          <a:p>
            <a:pPr algn="ctr"/>
            <a:r>
              <a:rPr lang="en-IN" sz="2000" b="1" dirty="0"/>
              <a:t>Hardware Level </a:t>
            </a:r>
          </a:p>
          <a:p>
            <a:pPr algn="ctr"/>
            <a:r>
              <a:rPr lang="en-IN" sz="2000" b="1" dirty="0"/>
              <a:t>(Machine Language)</a:t>
            </a:r>
          </a:p>
        </p:txBody>
      </p:sp>
      <p:sp>
        <p:nvSpPr>
          <p:cNvPr id="5" name="TextBox 4">
            <a:extLst>
              <a:ext uri="{FF2B5EF4-FFF2-40B4-BE49-F238E27FC236}">
                <a16:creationId xmlns:a16="http://schemas.microsoft.com/office/drawing/2014/main" id="{B2F20882-22B7-6F2D-06F4-0D57A1A5FCE6}"/>
              </a:ext>
            </a:extLst>
          </p:cNvPr>
          <p:cNvSpPr txBox="1"/>
          <p:nvPr/>
        </p:nvSpPr>
        <p:spPr>
          <a:xfrm>
            <a:off x="1715784" y="3639035"/>
            <a:ext cx="2794571" cy="707886"/>
          </a:xfrm>
          <a:prstGeom prst="rect">
            <a:avLst/>
          </a:prstGeom>
          <a:solidFill>
            <a:srgbClr val="00B0F0"/>
          </a:solidFill>
        </p:spPr>
        <p:txBody>
          <a:bodyPr wrap="square" rtlCol="0">
            <a:spAutoFit/>
          </a:bodyPr>
          <a:lstStyle/>
          <a:p>
            <a:pPr algn="ctr"/>
            <a:r>
              <a:rPr lang="en-IN" sz="2000" b="1" dirty="0"/>
              <a:t>Assembler</a:t>
            </a:r>
          </a:p>
          <a:p>
            <a:pPr algn="ctr"/>
            <a:endParaRPr lang="en-IN" sz="2000" b="1" dirty="0"/>
          </a:p>
        </p:txBody>
      </p:sp>
      <p:sp>
        <p:nvSpPr>
          <p:cNvPr id="6" name="TextBox 5">
            <a:extLst>
              <a:ext uri="{FF2B5EF4-FFF2-40B4-BE49-F238E27FC236}">
                <a16:creationId xmlns:a16="http://schemas.microsoft.com/office/drawing/2014/main" id="{C04CFA3B-BBFA-7E8D-2484-46D0BCC9C93D}"/>
              </a:ext>
            </a:extLst>
          </p:cNvPr>
          <p:cNvSpPr txBox="1"/>
          <p:nvPr/>
        </p:nvSpPr>
        <p:spPr>
          <a:xfrm>
            <a:off x="1715784" y="2400623"/>
            <a:ext cx="2794571" cy="1015663"/>
          </a:xfrm>
          <a:prstGeom prst="rect">
            <a:avLst/>
          </a:prstGeom>
          <a:solidFill>
            <a:schemeClr val="accent2">
              <a:lumMod val="60000"/>
              <a:lumOff val="40000"/>
            </a:schemeClr>
          </a:solidFill>
        </p:spPr>
        <p:txBody>
          <a:bodyPr wrap="square" rtlCol="0">
            <a:spAutoFit/>
          </a:bodyPr>
          <a:lstStyle/>
          <a:p>
            <a:pPr algn="ctr"/>
            <a:r>
              <a:rPr lang="en-IN" sz="2000" b="1" dirty="0"/>
              <a:t>Operating System written in Assembly language</a:t>
            </a:r>
          </a:p>
        </p:txBody>
      </p:sp>
      <p:sp>
        <p:nvSpPr>
          <p:cNvPr id="7" name="TextBox 6">
            <a:extLst>
              <a:ext uri="{FF2B5EF4-FFF2-40B4-BE49-F238E27FC236}">
                <a16:creationId xmlns:a16="http://schemas.microsoft.com/office/drawing/2014/main" id="{8629162F-46B9-5AB8-8EBF-C9472F64A0BE}"/>
              </a:ext>
            </a:extLst>
          </p:cNvPr>
          <p:cNvSpPr txBox="1"/>
          <p:nvPr/>
        </p:nvSpPr>
        <p:spPr>
          <a:xfrm>
            <a:off x="6750121" y="2156299"/>
            <a:ext cx="2989780" cy="3477875"/>
          </a:xfrm>
          <a:prstGeom prst="rect">
            <a:avLst/>
          </a:prstGeom>
          <a:solidFill>
            <a:srgbClr val="7030A0"/>
          </a:solidFill>
        </p:spPr>
        <p:txBody>
          <a:bodyPr wrap="square" rtlCol="0">
            <a:spAutoFit/>
          </a:bodyPr>
          <a:lstStyle/>
          <a:p>
            <a:r>
              <a:rPr lang="en-IN" sz="2000" dirty="0"/>
              <a:t>Assembly language is specific to the hardware (CPU)</a:t>
            </a:r>
          </a:p>
          <a:p>
            <a:endParaRPr lang="en-IN" sz="2000" dirty="0"/>
          </a:p>
          <a:p>
            <a:r>
              <a:rPr lang="en-IN" sz="2000" dirty="0"/>
              <a:t>Example: Assembly language for Intel x86 processors is different from the Assembly language for ARM processors used in smaller devices</a:t>
            </a:r>
          </a:p>
        </p:txBody>
      </p:sp>
    </p:spTree>
    <p:extLst>
      <p:ext uri="{BB962C8B-B14F-4D97-AF65-F5344CB8AC3E}">
        <p14:creationId xmlns:p14="http://schemas.microsoft.com/office/powerpoint/2010/main" val="224877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D793-7484-B7EF-EEA2-271595C8AE46}"/>
              </a:ext>
            </a:extLst>
          </p:cNvPr>
          <p:cNvSpPr>
            <a:spLocks noGrp="1"/>
          </p:cNvSpPr>
          <p:nvPr>
            <p:ph type="title"/>
          </p:nvPr>
        </p:nvSpPr>
        <p:spPr/>
        <p:txBody>
          <a:bodyPr/>
          <a:lstStyle/>
          <a:p>
            <a:r>
              <a:rPr lang="en-IN" dirty="0"/>
              <a:t>Option 2: Writing OS in a High Level Language</a:t>
            </a:r>
          </a:p>
        </p:txBody>
      </p:sp>
      <p:sp>
        <p:nvSpPr>
          <p:cNvPr id="3" name="Content Placeholder 2">
            <a:extLst>
              <a:ext uri="{FF2B5EF4-FFF2-40B4-BE49-F238E27FC236}">
                <a16:creationId xmlns:a16="http://schemas.microsoft.com/office/drawing/2014/main" id="{A82D2DB4-E85B-1F7D-A845-E9B5ADB07CAE}"/>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D0BE4A07-388F-315B-7F39-B9736E2F1285}"/>
              </a:ext>
            </a:extLst>
          </p:cNvPr>
          <p:cNvSpPr txBox="1"/>
          <p:nvPr/>
        </p:nvSpPr>
        <p:spPr>
          <a:xfrm>
            <a:off x="1715782" y="4586744"/>
            <a:ext cx="2794571" cy="707886"/>
          </a:xfrm>
          <a:prstGeom prst="rect">
            <a:avLst/>
          </a:prstGeom>
          <a:solidFill>
            <a:schemeClr val="accent4">
              <a:lumMod val="75000"/>
            </a:schemeClr>
          </a:solidFill>
        </p:spPr>
        <p:txBody>
          <a:bodyPr wrap="square" rtlCol="0">
            <a:spAutoFit/>
          </a:bodyPr>
          <a:lstStyle/>
          <a:p>
            <a:pPr algn="ctr"/>
            <a:r>
              <a:rPr lang="en-IN" sz="2000" b="1" dirty="0"/>
              <a:t>Hardware Level </a:t>
            </a:r>
          </a:p>
          <a:p>
            <a:pPr algn="ctr"/>
            <a:r>
              <a:rPr lang="en-IN" sz="2000" b="1" dirty="0"/>
              <a:t>(Machine Language)</a:t>
            </a:r>
          </a:p>
        </p:txBody>
      </p:sp>
      <p:sp>
        <p:nvSpPr>
          <p:cNvPr id="6" name="TextBox 5">
            <a:extLst>
              <a:ext uri="{FF2B5EF4-FFF2-40B4-BE49-F238E27FC236}">
                <a16:creationId xmlns:a16="http://schemas.microsoft.com/office/drawing/2014/main" id="{C04CFA3B-BBFA-7E8D-2484-46D0BCC9C93D}"/>
              </a:ext>
            </a:extLst>
          </p:cNvPr>
          <p:cNvSpPr txBox="1"/>
          <p:nvPr/>
        </p:nvSpPr>
        <p:spPr>
          <a:xfrm>
            <a:off x="1715784" y="2400623"/>
            <a:ext cx="2794571" cy="1015663"/>
          </a:xfrm>
          <a:prstGeom prst="rect">
            <a:avLst/>
          </a:prstGeom>
          <a:solidFill>
            <a:schemeClr val="accent2">
              <a:lumMod val="60000"/>
              <a:lumOff val="40000"/>
            </a:schemeClr>
          </a:solidFill>
        </p:spPr>
        <p:txBody>
          <a:bodyPr wrap="square" rtlCol="0">
            <a:spAutoFit/>
          </a:bodyPr>
          <a:lstStyle/>
          <a:p>
            <a:pPr algn="ctr"/>
            <a:r>
              <a:rPr lang="en-IN" sz="2000" b="1" dirty="0"/>
              <a:t>Operating System written in C++, give source code</a:t>
            </a:r>
          </a:p>
        </p:txBody>
      </p:sp>
      <p:sp>
        <p:nvSpPr>
          <p:cNvPr id="7" name="TextBox 6">
            <a:extLst>
              <a:ext uri="{FF2B5EF4-FFF2-40B4-BE49-F238E27FC236}">
                <a16:creationId xmlns:a16="http://schemas.microsoft.com/office/drawing/2014/main" id="{8629162F-46B9-5AB8-8EBF-C9472F64A0BE}"/>
              </a:ext>
            </a:extLst>
          </p:cNvPr>
          <p:cNvSpPr txBox="1"/>
          <p:nvPr/>
        </p:nvSpPr>
        <p:spPr>
          <a:xfrm>
            <a:off x="6750121" y="2156299"/>
            <a:ext cx="2989780" cy="2862322"/>
          </a:xfrm>
          <a:prstGeom prst="rect">
            <a:avLst/>
          </a:prstGeom>
          <a:solidFill>
            <a:srgbClr val="7030A0"/>
          </a:solidFill>
        </p:spPr>
        <p:txBody>
          <a:bodyPr wrap="square" rtlCol="0">
            <a:spAutoFit/>
          </a:bodyPr>
          <a:lstStyle/>
          <a:p>
            <a:r>
              <a:rPr lang="en-IN" sz="2000" dirty="0"/>
              <a:t>If we write the operating system code in a HLL such as C++, we need to recompile it on each target environment</a:t>
            </a:r>
          </a:p>
          <a:p>
            <a:endParaRPr lang="en-IN" sz="2000" dirty="0"/>
          </a:p>
          <a:p>
            <a:r>
              <a:rPr lang="en-IN" sz="2000" dirty="0"/>
              <a:t>Now the OS is independent of the hardware</a:t>
            </a:r>
          </a:p>
        </p:txBody>
      </p:sp>
      <p:sp>
        <p:nvSpPr>
          <p:cNvPr id="8" name="TextBox 7">
            <a:extLst>
              <a:ext uri="{FF2B5EF4-FFF2-40B4-BE49-F238E27FC236}">
                <a16:creationId xmlns:a16="http://schemas.microsoft.com/office/drawing/2014/main" id="{A7A25290-451A-F488-DFCF-1DFE268667B8}"/>
              </a:ext>
            </a:extLst>
          </p:cNvPr>
          <p:cNvSpPr txBox="1"/>
          <p:nvPr/>
        </p:nvSpPr>
        <p:spPr>
          <a:xfrm>
            <a:off x="1715783" y="3627515"/>
            <a:ext cx="2794571" cy="707886"/>
          </a:xfrm>
          <a:prstGeom prst="rect">
            <a:avLst/>
          </a:prstGeom>
          <a:solidFill>
            <a:schemeClr val="accent6">
              <a:lumMod val="50000"/>
            </a:schemeClr>
          </a:solidFill>
        </p:spPr>
        <p:txBody>
          <a:bodyPr wrap="square" rtlCol="0">
            <a:spAutoFit/>
          </a:bodyPr>
          <a:lstStyle/>
          <a:p>
            <a:pPr algn="ctr"/>
            <a:r>
              <a:rPr lang="en-IN" sz="2000" b="1" dirty="0"/>
              <a:t>Compile it on the target hardware</a:t>
            </a:r>
          </a:p>
        </p:txBody>
      </p:sp>
    </p:spTree>
    <p:extLst>
      <p:ext uri="{BB962C8B-B14F-4D97-AF65-F5344CB8AC3E}">
        <p14:creationId xmlns:p14="http://schemas.microsoft.com/office/powerpoint/2010/main" val="51410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D793-7484-B7EF-EEA2-271595C8AE46}"/>
              </a:ext>
            </a:extLst>
          </p:cNvPr>
          <p:cNvSpPr>
            <a:spLocks noGrp="1"/>
          </p:cNvSpPr>
          <p:nvPr>
            <p:ph type="title"/>
          </p:nvPr>
        </p:nvSpPr>
        <p:spPr/>
        <p:txBody>
          <a:bodyPr/>
          <a:lstStyle/>
          <a:p>
            <a:r>
              <a:rPr lang="en-IN" dirty="0"/>
              <a:t>Option 3: Writing OS in Java (Virtual Machine Environment)</a:t>
            </a:r>
          </a:p>
        </p:txBody>
      </p:sp>
      <p:sp>
        <p:nvSpPr>
          <p:cNvPr id="3" name="Content Placeholder 2">
            <a:extLst>
              <a:ext uri="{FF2B5EF4-FFF2-40B4-BE49-F238E27FC236}">
                <a16:creationId xmlns:a16="http://schemas.microsoft.com/office/drawing/2014/main" id="{A82D2DB4-E85B-1F7D-A845-E9B5ADB07CAE}"/>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D0BE4A07-388F-315B-7F39-B9736E2F1285}"/>
              </a:ext>
            </a:extLst>
          </p:cNvPr>
          <p:cNvSpPr txBox="1"/>
          <p:nvPr/>
        </p:nvSpPr>
        <p:spPr>
          <a:xfrm>
            <a:off x="1715784" y="4696134"/>
            <a:ext cx="2794571" cy="1323439"/>
          </a:xfrm>
          <a:prstGeom prst="rect">
            <a:avLst/>
          </a:prstGeom>
          <a:solidFill>
            <a:schemeClr val="accent4">
              <a:lumMod val="75000"/>
            </a:schemeClr>
          </a:solidFill>
        </p:spPr>
        <p:txBody>
          <a:bodyPr wrap="square" rtlCol="0">
            <a:spAutoFit/>
          </a:bodyPr>
          <a:lstStyle/>
          <a:p>
            <a:pPr algn="ctr"/>
            <a:r>
              <a:rPr lang="en-IN" sz="2000" b="1" dirty="0"/>
              <a:t>Hardware Level </a:t>
            </a:r>
          </a:p>
          <a:p>
            <a:pPr algn="ctr"/>
            <a:r>
              <a:rPr lang="en-IN" sz="2000" b="1" dirty="0"/>
              <a:t>(Execute the bytecode on any machine that has JRE)</a:t>
            </a:r>
          </a:p>
        </p:txBody>
      </p:sp>
      <p:sp>
        <p:nvSpPr>
          <p:cNvPr id="6" name="TextBox 5">
            <a:extLst>
              <a:ext uri="{FF2B5EF4-FFF2-40B4-BE49-F238E27FC236}">
                <a16:creationId xmlns:a16="http://schemas.microsoft.com/office/drawing/2014/main" id="{C04CFA3B-BBFA-7E8D-2484-46D0BCC9C93D}"/>
              </a:ext>
            </a:extLst>
          </p:cNvPr>
          <p:cNvSpPr txBox="1"/>
          <p:nvPr/>
        </p:nvSpPr>
        <p:spPr>
          <a:xfrm>
            <a:off x="1715784" y="2400623"/>
            <a:ext cx="2794571" cy="1015663"/>
          </a:xfrm>
          <a:prstGeom prst="rect">
            <a:avLst/>
          </a:prstGeom>
          <a:solidFill>
            <a:schemeClr val="accent2">
              <a:lumMod val="60000"/>
              <a:lumOff val="40000"/>
            </a:schemeClr>
          </a:solidFill>
        </p:spPr>
        <p:txBody>
          <a:bodyPr wrap="square" rtlCol="0">
            <a:spAutoFit/>
          </a:bodyPr>
          <a:lstStyle/>
          <a:p>
            <a:pPr algn="ctr"/>
            <a:r>
              <a:rPr lang="en-IN" sz="2000" b="1" dirty="0"/>
              <a:t>Operating System written in Java, do not give source code</a:t>
            </a:r>
          </a:p>
        </p:txBody>
      </p:sp>
      <p:sp>
        <p:nvSpPr>
          <p:cNvPr id="7" name="TextBox 6">
            <a:extLst>
              <a:ext uri="{FF2B5EF4-FFF2-40B4-BE49-F238E27FC236}">
                <a16:creationId xmlns:a16="http://schemas.microsoft.com/office/drawing/2014/main" id="{8629162F-46B9-5AB8-8EBF-C9472F64A0BE}"/>
              </a:ext>
            </a:extLst>
          </p:cNvPr>
          <p:cNvSpPr txBox="1"/>
          <p:nvPr/>
        </p:nvSpPr>
        <p:spPr>
          <a:xfrm>
            <a:off x="6750121" y="2156299"/>
            <a:ext cx="2989780" cy="3477875"/>
          </a:xfrm>
          <a:prstGeom prst="rect">
            <a:avLst/>
          </a:prstGeom>
          <a:solidFill>
            <a:srgbClr val="7030A0"/>
          </a:solidFill>
        </p:spPr>
        <p:txBody>
          <a:bodyPr wrap="square" rtlCol="0">
            <a:spAutoFit/>
          </a:bodyPr>
          <a:lstStyle/>
          <a:p>
            <a:r>
              <a:rPr lang="en-IN" sz="2000" dirty="0"/>
              <a:t>If we write the operating system code a VM-based language such as Java, we can compile it only once anywhere and give the generated bytecode (object code), which can run on any machine in the world that has Java Runtime Environment installed</a:t>
            </a:r>
          </a:p>
        </p:txBody>
      </p:sp>
      <p:sp>
        <p:nvSpPr>
          <p:cNvPr id="8" name="TextBox 7">
            <a:extLst>
              <a:ext uri="{FF2B5EF4-FFF2-40B4-BE49-F238E27FC236}">
                <a16:creationId xmlns:a16="http://schemas.microsoft.com/office/drawing/2014/main" id="{A7A25290-451A-F488-DFCF-1DFE268667B8}"/>
              </a:ext>
            </a:extLst>
          </p:cNvPr>
          <p:cNvSpPr txBox="1"/>
          <p:nvPr/>
        </p:nvSpPr>
        <p:spPr>
          <a:xfrm>
            <a:off x="1715784" y="3523082"/>
            <a:ext cx="2794571" cy="1015663"/>
          </a:xfrm>
          <a:prstGeom prst="rect">
            <a:avLst/>
          </a:prstGeom>
          <a:solidFill>
            <a:schemeClr val="accent6">
              <a:lumMod val="50000"/>
            </a:schemeClr>
          </a:solidFill>
        </p:spPr>
        <p:txBody>
          <a:bodyPr wrap="square" rtlCol="0">
            <a:spAutoFit/>
          </a:bodyPr>
          <a:lstStyle/>
          <a:p>
            <a:pPr algn="ctr"/>
            <a:r>
              <a:rPr lang="en-IN" sz="2000" b="1" dirty="0"/>
              <a:t>Compile it on any machine to generate bytecode, give bytecode</a:t>
            </a:r>
          </a:p>
        </p:txBody>
      </p:sp>
    </p:spTree>
    <p:extLst>
      <p:ext uri="{BB962C8B-B14F-4D97-AF65-F5344CB8AC3E}">
        <p14:creationId xmlns:p14="http://schemas.microsoft.com/office/powerpoint/2010/main" val="323763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074F-4A6D-D6EA-2029-AE480683231B}"/>
              </a:ext>
            </a:extLst>
          </p:cNvPr>
          <p:cNvSpPr>
            <a:spLocks noGrp="1"/>
          </p:cNvSpPr>
          <p:nvPr>
            <p:ph type="title"/>
          </p:nvPr>
        </p:nvSpPr>
        <p:spPr/>
        <p:txBody>
          <a:bodyPr/>
          <a:lstStyle/>
          <a:p>
            <a:r>
              <a:rPr lang="en-IN" dirty="0"/>
              <a:t>Different Components of an OS</a:t>
            </a:r>
          </a:p>
        </p:txBody>
      </p:sp>
      <p:sp>
        <p:nvSpPr>
          <p:cNvPr id="3" name="Content Placeholder 2">
            <a:extLst>
              <a:ext uri="{FF2B5EF4-FFF2-40B4-BE49-F238E27FC236}">
                <a16:creationId xmlns:a16="http://schemas.microsoft.com/office/drawing/2014/main" id="{59CB85AE-ADDE-D8CD-5024-EF2A5E40D94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292EB71-BAB1-C24F-76DE-C1BF86E3A768}"/>
              </a:ext>
            </a:extLst>
          </p:cNvPr>
          <p:cNvPicPr>
            <a:picLocks noChangeAspect="1"/>
          </p:cNvPicPr>
          <p:nvPr/>
        </p:nvPicPr>
        <p:blipFill>
          <a:blip r:embed="rId2"/>
          <a:stretch>
            <a:fillRect/>
          </a:stretch>
        </p:blipFill>
        <p:spPr>
          <a:xfrm>
            <a:off x="1151944" y="1431453"/>
            <a:ext cx="9481809" cy="4883417"/>
          </a:xfrm>
          <a:prstGeom prst="rect">
            <a:avLst/>
          </a:prstGeom>
        </p:spPr>
      </p:pic>
    </p:spTree>
    <p:extLst>
      <p:ext uri="{BB962C8B-B14F-4D97-AF65-F5344CB8AC3E}">
        <p14:creationId xmlns:p14="http://schemas.microsoft.com/office/powerpoint/2010/main" val="155334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B5C6-9150-0F78-CB8E-14E672CA36EA}"/>
              </a:ext>
            </a:extLst>
          </p:cNvPr>
          <p:cNvSpPr>
            <a:spLocks noGrp="1"/>
          </p:cNvSpPr>
          <p:nvPr>
            <p:ph type="title"/>
          </p:nvPr>
        </p:nvSpPr>
        <p:spPr/>
        <p:txBody>
          <a:bodyPr/>
          <a:lstStyle/>
          <a:p>
            <a:r>
              <a:rPr lang="en-IN" dirty="0"/>
              <a:t>Computer System Structure – 4 Components</a:t>
            </a:r>
          </a:p>
        </p:txBody>
      </p:sp>
      <p:sp>
        <p:nvSpPr>
          <p:cNvPr id="3" name="Content Placeholder 2">
            <a:extLst>
              <a:ext uri="{FF2B5EF4-FFF2-40B4-BE49-F238E27FC236}">
                <a16:creationId xmlns:a16="http://schemas.microsoft.com/office/drawing/2014/main" id="{436DB9AA-89A6-B791-227E-F4339386CE2E}"/>
              </a:ext>
            </a:extLst>
          </p:cNvPr>
          <p:cNvSpPr>
            <a:spLocks noGrp="1"/>
          </p:cNvSpPr>
          <p:nvPr>
            <p:ph idx="1"/>
          </p:nvPr>
        </p:nvSpPr>
        <p:spPr/>
        <p:txBody>
          <a:bodyPr>
            <a:normAutofit/>
          </a:bodyPr>
          <a:lstStyle/>
          <a:p>
            <a:r>
              <a:rPr lang="en-US" b="1" dirty="0"/>
              <a:t>Hardware </a:t>
            </a:r>
            <a:r>
              <a:rPr lang="en-US" dirty="0"/>
              <a:t>– Provides basic computing resources</a:t>
            </a:r>
          </a:p>
          <a:p>
            <a:pPr lvl="1"/>
            <a:r>
              <a:rPr lang="en-US" dirty="0"/>
              <a:t>CPU, memory, I/O devices</a:t>
            </a:r>
          </a:p>
          <a:p>
            <a:r>
              <a:rPr lang="en-US" b="1" dirty="0"/>
              <a:t>Operating system</a:t>
            </a:r>
            <a:r>
              <a:rPr lang="en-US" dirty="0"/>
              <a:t> - Controls and coordinates use of hardware among various applications and users</a:t>
            </a:r>
            <a:endParaRPr lang="en-US" b="1" dirty="0"/>
          </a:p>
          <a:p>
            <a:r>
              <a:rPr lang="en-US" b="1" dirty="0"/>
              <a:t>Application programs </a:t>
            </a:r>
            <a:r>
              <a:rPr lang="en-US" dirty="0"/>
              <a:t>– Define the ways in which the system resources are used to solve the computing problems of the users</a:t>
            </a:r>
          </a:p>
          <a:p>
            <a:pPr lvl="1"/>
            <a:r>
              <a:rPr lang="en-US" dirty="0"/>
              <a:t>Word processors, compilers, web browsers, database systems, video games</a:t>
            </a:r>
          </a:p>
          <a:p>
            <a:r>
              <a:rPr lang="en-US" b="1" dirty="0"/>
              <a:t>Users</a:t>
            </a:r>
            <a:r>
              <a:rPr lang="en-US" dirty="0"/>
              <a:t> - People, machines, other computers</a:t>
            </a:r>
          </a:p>
          <a:p>
            <a:r>
              <a:rPr lang="en-US" i="1" dirty="0"/>
              <a:t>See next slide for a diagram</a:t>
            </a:r>
            <a:endParaRPr lang="en-IN" i="1" dirty="0"/>
          </a:p>
        </p:txBody>
      </p:sp>
    </p:spTree>
    <p:extLst>
      <p:ext uri="{BB962C8B-B14F-4D97-AF65-F5344CB8AC3E}">
        <p14:creationId xmlns:p14="http://schemas.microsoft.com/office/powerpoint/2010/main" val="120679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1326-795C-DA5D-9BEB-D86BD8B3AD8F}"/>
              </a:ext>
            </a:extLst>
          </p:cNvPr>
          <p:cNvSpPr>
            <a:spLocks noGrp="1"/>
          </p:cNvSpPr>
          <p:nvPr>
            <p:ph type="title"/>
          </p:nvPr>
        </p:nvSpPr>
        <p:spPr/>
        <p:txBody>
          <a:bodyPr/>
          <a:lstStyle/>
          <a:p>
            <a:r>
              <a:rPr lang="en-IN" dirty="0"/>
              <a:t>Computer System – Four Components</a:t>
            </a:r>
          </a:p>
        </p:txBody>
      </p:sp>
      <p:sp>
        <p:nvSpPr>
          <p:cNvPr id="3" name="Content Placeholder 2">
            <a:extLst>
              <a:ext uri="{FF2B5EF4-FFF2-40B4-BE49-F238E27FC236}">
                <a16:creationId xmlns:a16="http://schemas.microsoft.com/office/drawing/2014/main" id="{292A163A-ED4B-34FB-3666-D14DBD5550C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E50135A-9F91-830E-C16E-1479DD3D3D6B}"/>
              </a:ext>
            </a:extLst>
          </p:cNvPr>
          <p:cNvPicPr>
            <a:picLocks noChangeAspect="1"/>
          </p:cNvPicPr>
          <p:nvPr/>
        </p:nvPicPr>
        <p:blipFill>
          <a:blip r:embed="rId2"/>
          <a:stretch>
            <a:fillRect/>
          </a:stretch>
        </p:blipFill>
        <p:spPr>
          <a:xfrm>
            <a:off x="2603234" y="1454897"/>
            <a:ext cx="5461979" cy="4546564"/>
          </a:xfrm>
          <a:prstGeom prst="rect">
            <a:avLst/>
          </a:prstGeom>
        </p:spPr>
      </p:pic>
    </p:spTree>
    <p:extLst>
      <p:ext uri="{BB962C8B-B14F-4D97-AF65-F5344CB8AC3E}">
        <p14:creationId xmlns:p14="http://schemas.microsoft.com/office/powerpoint/2010/main" val="411152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BF51-1C08-C8D1-A26A-6E1327546789}"/>
              </a:ext>
            </a:extLst>
          </p:cNvPr>
          <p:cNvSpPr>
            <a:spLocks noGrp="1"/>
          </p:cNvSpPr>
          <p:nvPr>
            <p:ph type="title"/>
          </p:nvPr>
        </p:nvSpPr>
        <p:spPr/>
        <p:txBody>
          <a:bodyPr/>
          <a:lstStyle/>
          <a:p>
            <a:r>
              <a:rPr lang="en-IN" dirty="0"/>
              <a:t>Examples of OS</a:t>
            </a:r>
          </a:p>
        </p:txBody>
      </p:sp>
      <p:sp>
        <p:nvSpPr>
          <p:cNvPr id="3" name="Content Placeholder 2">
            <a:extLst>
              <a:ext uri="{FF2B5EF4-FFF2-40B4-BE49-F238E27FC236}">
                <a16:creationId xmlns:a16="http://schemas.microsoft.com/office/drawing/2014/main" id="{BD1B963E-D594-91D0-E28A-F9042317A340}"/>
              </a:ext>
            </a:extLst>
          </p:cNvPr>
          <p:cNvSpPr>
            <a:spLocks noGrp="1"/>
          </p:cNvSpPr>
          <p:nvPr>
            <p:ph idx="1"/>
          </p:nvPr>
        </p:nvSpPr>
        <p:spPr/>
        <p:txBody>
          <a:bodyPr/>
          <a:lstStyle/>
          <a:p>
            <a:r>
              <a:rPr lang="en-IN" b="1" dirty="0"/>
              <a:t>Mobile OS</a:t>
            </a:r>
            <a:r>
              <a:rPr lang="en-IN" dirty="0"/>
              <a:t>: Android, iOS</a:t>
            </a:r>
          </a:p>
          <a:p>
            <a:r>
              <a:rPr lang="en-IN" b="1" dirty="0"/>
              <a:t>Embedded Systems OS</a:t>
            </a:r>
            <a:r>
              <a:rPr lang="en-IN" dirty="0"/>
              <a:t>: Embedded Linux, QNX, VxWorks – Generally work on microwave ovens, TV, DVD, MP3 players, etc – Embedded in ROM</a:t>
            </a:r>
          </a:p>
          <a:p>
            <a:r>
              <a:rPr lang="en-IN" b="1" dirty="0"/>
              <a:t>Real-time OS</a:t>
            </a:r>
            <a:r>
              <a:rPr lang="en-IN" dirty="0"/>
              <a:t>: </a:t>
            </a:r>
            <a:r>
              <a:rPr lang="en-IN" dirty="0" err="1"/>
              <a:t>eCos</a:t>
            </a:r>
            <a:r>
              <a:rPr lang="en-IN" dirty="0"/>
              <a:t> - Deadline-based work, Controlling machines, Welding robots, etc</a:t>
            </a:r>
          </a:p>
          <a:p>
            <a:r>
              <a:rPr lang="en-IN" b="1" dirty="0"/>
              <a:t>Desktop OS</a:t>
            </a:r>
            <a:r>
              <a:rPr lang="en-IN" dirty="0"/>
              <a:t>: Windows, Linux, Mac – General-purpose OS</a:t>
            </a:r>
          </a:p>
          <a:p>
            <a:r>
              <a:rPr lang="en-IN" b="1" dirty="0"/>
              <a:t>Server machine OS</a:t>
            </a:r>
            <a:r>
              <a:rPr lang="en-IN" dirty="0"/>
              <a:t>: Windows server/Linux server – Need to handle client-requests, load, security</a:t>
            </a:r>
          </a:p>
        </p:txBody>
      </p:sp>
    </p:spTree>
    <p:extLst>
      <p:ext uri="{BB962C8B-B14F-4D97-AF65-F5344CB8AC3E}">
        <p14:creationId xmlns:p14="http://schemas.microsoft.com/office/powerpoint/2010/main" val="141650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1AEC-411D-EDBB-2C43-7BAD24160381}"/>
              </a:ext>
            </a:extLst>
          </p:cNvPr>
          <p:cNvSpPr>
            <a:spLocks noGrp="1"/>
          </p:cNvSpPr>
          <p:nvPr>
            <p:ph type="title"/>
          </p:nvPr>
        </p:nvSpPr>
        <p:spPr/>
        <p:txBody>
          <a:bodyPr/>
          <a:lstStyle/>
          <a:p>
            <a:r>
              <a:rPr lang="en-IN" dirty="0"/>
              <a:t>Main Functions of Operating Systems</a:t>
            </a:r>
          </a:p>
        </p:txBody>
      </p:sp>
      <p:sp>
        <p:nvSpPr>
          <p:cNvPr id="3" name="Content Placeholder 2">
            <a:extLst>
              <a:ext uri="{FF2B5EF4-FFF2-40B4-BE49-F238E27FC236}">
                <a16:creationId xmlns:a16="http://schemas.microsoft.com/office/drawing/2014/main" id="{D6A1FDAD-9157-4E3A-D632-A88A25BF9DB1}"/>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C41D9F15-5285-64CF-2E97-A730E11C7FE5}"/>
              </a:ext>
            </a:extLst>
          </p:cNvPr>
          <p:cNvSpPr txBox="1"/>
          <p:nvPr/>
        </p:nvSpPr>
        <p:spPr>
          <a:xfrm>
            <a:off x="1197794" y="1957966"/>
            <a:ext cx="2917861" cy="830997"/>
          </a:xfrm>
          <a:prstGeom prst="rect">
            <a:avLst/>
          </a:prstGeom>
          <a:solidFill>
            <a:schemeClr val="accent2">
              <a:lumMod val="40000"/>
              <a:lumOff val="60000"/>
            </a:schemeClr>
          </a:solidFill>
        </p:spPr>
        <p:txBody>
          <a:bodyPr wrap="square" rtlCol="0">
            <a:spAutoFit/>
          </a:bodyPr>
          <a:lstStyle/>
          <a:p>
            <a:r>
              <a:rPr lang="en-IN" sz="2400" b="1" dirty="0"/>
              <a:t>Provide abstraction to user programs</a:t>
            </a:r>
          </a:p>
        </p:txBody>
      </p:sp>
      <p:sp>
        <p:nvSpPr>
          <p:cNvPr id="5" name="TextBox 4">
            <a:extLst>
              <a:ext uri="{FF2B5EF4-FFF2-40B4-BE49-F238E27FC236}">
                <a16:creationId xmlns:a16="http://schemas.microsoft.com/office/drawing/2014/main" id="{223606A5-99E4-C50E-6885-C378BD5729E2}"/>
              </a:ext>
            </a:extLst>
          </p:cNvPr>
          <p:cNvSpPr txBox="1"/>
          <p:nvPr/>
        </p:nvSpPr>
        <p:spPr>
          <a:xfrm>
            <a:off x="7673083" y="1942084"/>
            <a:ext cx="2917861" cy="830997"/>
          </a:xfrm>
          <a:prstGeom prst="rect">
            <a:avLst/>
          </a:prstGeom>
          <a:solidFill>
            <a:schemeClr val="accent2">
              <a:lumMod val="40000"/>
              <a:lumOff val="60000"/>
            </a:schemeClr>
          </a:solidFill>
        </p:spPr>
        <p:txBody>
          <a:bodyPr wrap="square" rtlCol="0">
            <a:spAutoFit/>
          </a:bodyPr>
          <a:lstStyle/>
          <a:p>
            <a:r>
              <a:rPr lang="en-IN" sz="2400" b="1" dirty="0"/>
              <a:t>Managing computer resources</a:t>
            </a:r>
          </a:p>
        </p:txBody>
      </p:sp>
      <p:sp>
        <p:nvSpPr>
          <p:cNvPr id="6" name="Speech Bubble: Rectangle 5">
            <a:extLst>
              <a:ext uri="{FF2B5EF4-FFF2-40B4-BE49-F238E27FC236}">
                <a16:creationId xmlns:a16="http://schemas.microsoft.com/office/drawing/2014/main" id="{97C4A040-FD6D-8EA6-C07A-6DACEE20B5FC}"/>
              </a:ext>
            </a:extLst>
          </p:cNvPr>
          <p:cNvSpPr/>
          <p:nvPr/>
        </p:nvSpPr>
        <p:spPr>
          <a:xfrm>
            <a:off x="940939" y="3429000"/>
            <a:ext cx="5911923" cy="2880304"/>
          </a:xfrm>
          <a:prstGeom prst="wedgeRectCallout">
            <a:avLst>
              <a:gd name="adj1" fmla="val -29349"/>
              <a:gd name="adj2" fmla="val -7251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modern computer consists of one or more processors, some main memory,</a:t>
            </a:r>
          </a:p>
          <a:p>
            <a:pPr algn="ctr"/>
            <a:r>
              <a:rPr lang="en-US" sz="2000" dirty="0"/>
              <a:t>disks, printers, a keyboard, a mouse, a display, network interfaces, and various</a:t>
            </a:r>
          </a:p>
          <a:p>
            <a:pPr algn="ctr"/>
            <a:r>
              <a:rPr lang="en-US" sz="2000" dirty="0"/>
              <a:t>other input/output devices. If every application programmer</a:t>
            </a:r>
          </a:p>
          <a:p>
            <a:pPr algn="ctr"/>
            <a:r>
              <a:rPr lang="en-US" sz="2000" dirty="0"/>
              <a:t>had to understand how all these things work in detail, no code would ever</a:t>
            </a:r>
          </a:p>
          <a:p>
            <a:pPr algn="ctr"/>
            <a:r>
              <a:rPr lang="en-US" sz="2000" dirty="0"/>
              <a:t>get written.</a:t>
            </a:r>
            <a:endParaRPr lang="en-IN" sz="2000" dirty="0"/>
          </a:p>
        </p:txBody>
      </p:sp>
      <p:sp>
        <p:nvSpPr>
          <p:cNvPr id="7" name="Speech Bubble: Rectangle 6">
            <a:extLst>
              <a:ext uri="{FF2B5EF4-FFF2-40B4-BE49-F238E27FC236}">
                <a16:creationId xmlns:a16="http://schemas.microsoft.com/office/drawing/2014/main" id="{5A8BF69E-B6E4-470F-9434-B16C985E918C}"/>
              </a:ext>
            </a:extLst>
          </p:cNvPr>
          <p:cNvSpPr/>
          <p:nvPr/>
        </p:nvSpPr>
        <p:spPr>
          <a:xfrm>
            <a:off x="8090898" y="3907234"/>
            <a:ext cx="2917861" cy="1918213"/>
          </a:xfrm>
          <a:prstGeom prst="wedgeRectCallout">
            <a:avLst>
              <a:gd name="adj1" fmla="val -27437"/>
              <a:gd name="adj2" fmla="val -10888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Managing these resources in itself is a huge task!</a:t>
            </a:r>
            <a:endParaRPr lang="en-IN" sz="2000" dirty="0"/>
          </a:p>
        </p:txBody>
      </p:sp>
    </p:spTree>
    <p:extLst>
      <p:ext uri="{BB962C8B-B14F-4D97-AF65-F5344CB8AC3E}">
        <p14:creationId xmlns:p14="http://schemas.microsoft.com/office/powerpoint/2010/main" val="100578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5115-A6E2-103B-1506-928596A33B2E}"/>
              </a:ext>
            </a:extLst>
          </p:cNvPr>
          <p:cNvSpPr>
            <a:spLocks noGrp="1"/>
          </p:cNvSpPr>
          <p:nvPr>
            <p:ph type="title"/>
          </p:nvPr>
        </p:nvSpPr>
        <p:spPr/>
        <p:txBody>
          <a:bodyPr/>
          <a:lstStyle/>
          <a:p>
            <a:r>
              <a:rPr lang="en-IN" dirty="0"/>
              <a:t>Kernel</a:t>
            </a:r>
          </a:p>
        </p:txBody>
      </p:sp>
      <p:sp>
        <p:nvSpPr>
          <p:cNvPr id="3" name="Content Placeholder 2">
            <a:extLst>
              <a:ext uri="{FF2B5EF4-FFF2-40B4-BE49-F238E27FC236}">
                <a16:creationId xmlns:a16="http://schemas.microsoft.com/office/drawing/2014/main" id="{7E37FFA4-1A62-7CB8-5CA1-5C3F3375E07D}"/>
              </a:ext>
            </a:extLst>
          </p:cNvPr>
          <p:cNvSpPr>
            <a:spLocks noGrp="1"/>
          </p:cNvSpPr>
          <p:nvPr>
            <p:ph idx="1"/>
          </p:nvPr>
        </p:nvSpPr>
        <p:spPr/>
        <p:txBody>
          <a:bodyPr/>
          <a:lstStyle/>
          <a:p>
            <a:r>
              <a:rPr lang="en-US" dirty="0"/>
              <a:t>“The one program running at all times on the computer” is the </a:t>
            </a:r>
            <a:r>
              <a:rPr lang="en-US" b="1" dirty="0"/>
              <a:t>kernel</a:t>
            </a:r>
            <a:r>
              <a:rPr lang="en-US" dirty="0"/>
              <a:t>.  </a:t>
            </a:r>
          </a:p>
          <a:p>
            <a:r>
              <a:rPr lang="en-US" dirty="0"/>
              <a:t>Everything else is either a </a:t>
            </a:r>
            <a:r>
              <a:rPr lang="en-US" b="1" dirty="0"/>
              <a:t>system program </a:t>
            </a:r>
            <a:r>
              <a:rPr lang="en-US" dirty="0"/>
              <a:t>(ships with the operating system) or an </a:t>
            </a:r>
            <a:r>
              <a:rPr lang="en-US" b="1" dirty="0"/>
              <a:t>application program</a:t>
            </a:r>
            <a:r>
              <a:rPr lang="en-US" dirty="0"/>
              <a:t>.</a:t>
            </a:r>
          </a:p>
          <a:p>
            <a:endParaRPr lang="en-US" b="1" dirty="0"/>
          </a:p>
          <a:p>
            <a:endParaRPr lang="en-US" dirty="0"/>
          </a:p>
          <a:p>
            <a:endParaRPr lang="en-IN" dirty="0"/>
          </a:p>
        </p:txBody>
      </p:sp>
      <p:pic>
        <p:nvPicPr>
          <p:cNvPr id="1026" name="Picture 2" descr="Kernel (operating system) - Wikipedia">
            <a:extLst>
              <a:ext uri="{FF2B5EF4-FFF2-40B4-BE49-F238E27FC236}">
                <a16:creationId xmlns:a16="http://schemas.microsoft.com/office/drawing/2014/main" id="{ED74BEC4-7F87-CC16-FE96-666982A79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430" y="3683340"/>
            <a:ext cx="3780300" cy="29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0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798B-47A3-31D4-080A-0740222E753E}"/>
              </a:ext>
            </a:extLst>
          </p:cNvPr>
          <p:cNvSpPr>
            <a:spLocks noGrp="1"/>
          </p:cNvSpPr>
          <p:nvPr>
            <p:ph type="title"/>
          </p:nvPr>
        </p:nvSpPr>
        <p:spPr/>
        <p:txBody>
          <a:bodyPr/>
          <a:lstStyle/>
          <a:p>
            <a:r>
              <a:rPr lang="en-IN" dirty="0"/>
              <a:t>User Mode and Kernel Mode (Diagram on Next Slide)</a:t>
            </a:r>
          </a:p>
        </p:txBody>
      </p:sp>
      <p:sp>
        <p:nvSpPr>
          <p:cNvPr id="3" name="Content Placeholder 2">
            <a:extLst>
              <a:ext uri="{FF2B5EF4-FFF2-40B4-BE49-F238E27FC236}">
                <a16:creationId xmlns:a16="http://schemas.microsoft.com/office/drawing/2014/main" id="{427DAB8D-6287-E46E-B3EB-60FF7387CFF2}"/>
              </a:ext>
            </a:extLst>
          </p:cNvPr>
          <p:cNvSpPr>
            <a:spLocks noGrp="1"/>
          </p:cNvSpPr>
          <p:nvPr>
            <p:ph idx="1"/>
          </p:nvPr>
        </p:nvSpPr>
        <p:spPr/>
        <p:txBody>
          <a:bodyPr>
            <a:normAutofit/>
          </a:bodyPr>
          <a:lstStyle/>
          <a:p>
            <a:r>
              <a:rPr lang="en-US" dirty="0"/>
              <a:t>Most computers have two modes of operation: </a:t>
            </a:r>
            <a:r>
              <a:rPr lang="en-US" b="1" dirty="0"/>
              <a:t>kernel mode </a:t>
            </a:r>
            <a:r>
              <a:rPr lang="en-US" dirty="0"/>
              <a:t>and </a:t>
            </a:r>
            <a:r>
              <a:rPr lang="en-US" b="1" dirty="0"/>
              <a:t>user mode</a:t>
            </a:r>
            <a:r>
              <a:rPr lang="en-US" dirty="0"/>
              <a:t>. </a:t>
            </a:r>
          </a:p>
          <a:p>
            <a:r>
              <a:rPr lang="en-US" dirty="0"/>
              <a:t>The operating system runs in </a:t>
            </a:r>
            <a:r>
              <a:rPr lang="en-US" u="sng" dirty="0"/>
              <a:t>kernel mode</a:t>
            </a:r>
            <a:r>
              <a:rPr lang="en-US" dirty="0"/>
              <a:t> (also called </a:t>
            </a:r>
            <a:r>
              <a:rPr lang="en-US" b="1" dirty="0"/>
              <a:t>supervisor mode</a:t>
            </a:r>
            <a:r>
              <a:rPr lang="en-US" dirty="0"/>
              <a:t>). </a:t>
            </a:r>
          </a:p>
          <a:p>
            <a:pPr lvl="1"/>
            <a:r>
              <a:rPr lang="en-US" dirty="0"/>
              <a:t>It has complete access to all the hardware and can execute any instruction that the hardware supports </a:t>
            </a:r>
          </a:p>
          <a:p>
            <a:r>
              <a:rPr lang="en-US" dirty="0"/>
              <a:t>The rest of the software runs in user mode, in which only a subset of the machine instructions is available. </a:t>
            </a:r>
          </a:p>
          <a:p>
            <a:pPr lvl="1"/>
            <a:r>
              <a:rPr lang="en-US" dirty="0"/>
              <a:t>Those instructions that affect control of the machine or do I/O (Input/Output) cannot be used</a:t>
            </a:r>
            <a:endParaRPr lang="en-IN" dirty="0"/>
          </a:p>
        </p:txBody>
      </p:sp>
    </p:spTree>
    <p:extLst>
      <p:ext uri="{BB962C8B-B14F-4D97-AF65-F5344CB8AC3E}">
        <p14:creationId xmlns:p14="http://schemas.microsoft.com/office/powerpoint/2010/main" val="418829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16D6CC-7D39-A0FF-D0C9-C3D5488A9E17}"/>
              </a:ext>
            </a:extLst>
          </p:cNvPr>
          <p:cNvSpPr>
            <a:spLocks noGrp="1"/>
          </p:cNvSpPr>
          <p:nvPr>
            <p:ph type="title"/>
          </p:nvPr>
        </p:nvSpPr>
        <p:spPr/>
        <p:txBody>
          <a:bodyPr/>
          <a:lstStyle/>
          <a:p>
            <a:r>
              <a:rPr lang="en-IN" dirty="0"/>
              <a:t>Session 1: Introduction to Operating Systems</a:t>
            </a:r>
          </a:p>
        </p:txBody>
      </p:sp>
      <p:sp>
        <p:nvSpPr>
          <p:cNvPr id="5" name="Text Placeholder 4">
            <a:extLst>
              <a:ext uri="{FF2B5EF4-FFF2-40B4-BE49-F238E27FC236}">
                <a16:creationId xmlns:a16="http://schemas.microsoft.com/office/drawing/2014/main" id="{C31D15A9-70F8-1764-0167-66E3DE6FFD8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8930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55B0-7303-6278-BE9F-48B1A4C2F37D}"/>
              </a:ext>
            </a:extLst>
          </p:cNvPr>
          <p:cNvSpPr>
            <a:spLocks noGrp="1"/>
          </p:cNvSpPr>
          <p:nvPr>
            <p:ph type="title"/>
          </p:nvPr>
        </p:nvSpPr>
        <p:spPr/>
        <p:txBody>
          <a:bodyPr/>
          <a:lstStyle/>
          <a:p>
            <a:r>
              <a:rPr lang="en-IN" dirty="0"/>
              <a:t>User Mode and Kernel Mode</a:t>
            </a:r>
          </a:p>
        </p:txBody>
      </p:sp>
      <p:sp>
        <p:nvSpPr>
          <p:cNvPr id="3" name="Content Placeholder 2">
            <a:extLst>
              <a:ext uri="{FF2B5EF4-FFF2-40B4-BE49-F238E27FC236}">
                <a16:creationId xmlns:a16="http://schemas.microsoft.com/office/drawing/2014/main" id="{5C8C8EE5-A4C2-C73F-AF1B-02650D55172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DE2F255-C7EF-AB6D-3887-84BDAD9B9FEC}"/>
              </a:ext>
            </a:extLst>
          </p:cNvPr>
          <p:cNvPicPr>
            <a:picLocks noChangeAspect="1"/>
          </p:cNvPicPr>
          <p:nvPr/>
        </p:nvPicPr>
        <p:blipFill>
          <a:blip r:embed="rId2"/>
          <a:stretch>
            <a:fillRect/>
          </a:stretch>
        </p:blipFill>
        <p:spPr>
          <a:xfrm>
            <a:off x="2155896" y="1474283"/>
            <a:ext cx="8847726" cy="4885246"/>
          </a:xfrm>
          <a:prstGeom prst="rect">
            <a:avLst/>
          </a:prstGeom>
        </p:spPr>
      </p:pic>
    </p:spTree>
    <p:extLst>
      <p:ext uri="{BB962C8B-B14F-4D97-AF65-F5344CB8AC3E}">
        <p14:creationId xmlns:p14="http://schemas.microsoft.com/office/powerpoint/2010/main" val="89555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C32932-C1AF-C8FF-F5CC-FA5168D72405}"/>
              </a:ext>
            </a:extLst>
          </p:cNvPr>
          <p:cNvSpPr>
            <a:spLocks noGrp="1"/>
          </p:cNvSpPr>
          <p:nvPr>
            <p:ph type="title"/>
          </p:nvPr>
        </p:nvSpPr>
        <p:spPr/>
        <p:txBody>
          <a:bodyPr/>
          <a:lstStyle/>
          <a:p>
            <a:r>
              <a:rPr lang="en-IN" dirty="0"/>
              <a:t>User Mode and Kernel Mode</a:t>
            </a:r>
          </a:p>
        </p:txBody>
      </p:sp>
      <p:sp>
        <p:nvSpPr>
          <p:cNvPr id="6" name="Content Placeholder 5">
            <a:extLst>
              <a:ext uri="{FF2B5EF4-FFF2-40B4-BE49-F238E27FC236}">
                <a16:creationId xmlns:a16="http://schemas.microsoft.com/office/drawing/2014/main" id="{F5025D2A-A1B6-B7CC-B235-F42B7CA99973}"/>
              </a:ext>
            </a:extLst>
          </p:cNvPr>
          <p:cNvSpPr>
            <a:spLocks noGrp="1"/>
          </p:cNvSpPr>
          <p:nvPr>
            <p:ph sz="half" idx="1"/>
          </p:nvPr>
        </p:nvSpPr>
        <p:spPr/>
        <p:txBody>
          <a:bodyPr>
            <a:normAutofit fontScale="92500" lnSpcReduction="10000"/>
          </a:bodyPr>
          <a:lstStyle/>
          <a:p>
            <a:r>
              <a:rPr lang="en-US" b="1" dirty="0"/>
              <a:t>User mode</a:t>
            </a:r>
            <a:r>
              <a:rPr lang="en-US" dirty="0"/>
              <a:t> has restricted access to resources. Example: Text editor, Media player. If a resource such as disk or file is needed, a signal is sent to the CPU via an interrupt to switch to the kernel mode.</a:t>
            </a:r>
          </a:p>
          <a:p>
            <a:r>
              <a:rPr lang="en-US" b="1" dirty="0"/>
              <a:t>Kernel mode</a:t>
            </a:r>
            <a:r>
              <a:rPr lang="en-US" dirty="0"/>
              <a:t> (also called as </a:t>
            </a:r>
            <a:r>
              <a:rPr lang="en-US" b="1" dirty="0"/>
              <a:t>supervisor mode</a:t>
            </a:r>
            <a:r>
              <a:rPr lang="en-US" dirty="0"/>
              <a:t>)</a:t>
            </a:r>
            <a:r>
              <a:rPr lang="en-US" b="1" dirty="0"/>
              <a:t> </a:t>
            </a:r>
            <a:r>
              <a:rPr lang="en-US" dirty="0"/>
              <a:t>has full access to memory, I/O, and other resources. Here, CPU has full access to the hardware and can execute any instruction.</a:t>
            </a:r>
            <a:endParaRPr lang="en-IN" dirty="0"/>
          </a:p>
        </p:txBody>
      </p:sp>
      <p:sp>
        <p:nvSpPr>
          <p:cNvPr id="7" name="Content Placeholder 6">
            <a:extLst>
              <a:ext uri="{FF2B5EF4-FFF2-40B4-BE49-F238E27FC236}">
                <a16:creationId xmlns:a16="http://schemas.microsoft.com/office/drawing/2014/main" id="{91370420-47A6-2578-250B-9B4BC554DAE7}"/>
              </a:ext>
            </a:extLst>
          </p:cNvPr>
          <p:cNvSpPr>
            <a:spLocks noGrp="1"/>
          </p:cNvSpPr>
          <p:nvPr>
            <p:ph sz="half" idx="2"/>
          </p:nvPr>
        </p:nvSpPr>
        <p:spPr/>
        <p:txBody>
          <a:bodyPr>
            <a:normAutofit fontScale="92500" lnSpcReduction="10000"/>
          </a:bodyPr>
          <a:lstStyle/>
          <a:p>
            <a:endParaRPr lang="en-IN"/>
          </a:p>
        </p:txBody>
      </p:sp>
      <p:pic>
        <p:nvPicPr>
          <p:cNvPr id="5122" name="Picture 2" descr="Difference Between User Mode And Kernel Mode | Programmerbay">
            <a:extLst>
              <a:ext uri="{FF2B5EF4-FFF2-40B4-BE49-F238E27FC236}">
                <a16:creationId xmlns:a16="http://schemas.microsoft.com/office/drawing/2014/main" id="{6861C2CE-09BF-7BEF-BE15-0A472E6FE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153738"/>
            <a:ext cx="5935886" cy="297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33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91CD-B6C0-C4AE-D2B3-38CD38AE6C9F}"/>
              </a:ext>
            </a:extLst>
          </p:cNvPr>
          <p:cNvSpPr>
            <a:spLocks noGrp="1"/>
          </p:cNvSpPr>
          <p:nvPr>
            <p:ph type="title"/>
          </p:nvPr>
        </p:nvSpPr>
        <p:spPr/>
        <p:txBody>
          <a:bodyPr/>
          <a:lstStyle/>
          <a:p>
            <a:r>
              <a:rPr lang="en-IN" dirty="0"/>
              <a:t>User Space and Kernel Space</a:t>
            </a:r>
          </a:p>
        </p:txBody>
      </p:sp>
      <p:sp>
        <p:nvSpPr>
          <p:cNvPr id="3" name="Content Placeholder 2">
            <a:extLst>
              <a:ext uri="{FF2B5EF4-FFF2-40B4-BE49-F238E27FC236}">
                <a16:creationId xmlns:a16="http://schemas.microsoft.com/office/drawing/2014/main" id="{30A3907C-2A65-DCFE-8608-7B41FCEC80F3}"/>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9ABF26D7-3A0C-A6DA-E159-CBE3AC3731ED}"/>
              </a:ext>
            </a:extLst>
          </p:cNvPr>
          <p:cNvSpPr txBox="1"/>
          <p:nvPr/>
        </p:nvSpPr>
        <p:spPr>
          <a:xfrm>
            <a:off x="1160980" y="2413337"/>
            <a:ext cx="3359650" cy="3416320"/>
          </a:xfrm>
          <a:prstGeom prst="rect">
            <a:avLst/>
          </a:prstGeom>
          <a:solidFill>
            <a:schemeClr val="accent6">
              <a:lumMod val="75000"/>
            </a:schemeClr>
          </a:solidFill>
        </p:spPr>
        <p:txBody>
          <a:bodyPr wrap="square" rtlCol="0">
            <a:spAutoFit/>
          </a:bodyPr>
          <a:lstStyle/>
          <a:p>
            <a:pPr algn="ctr"/>
            <a:r>
              <a:rPr lang="en-IN" sz="2400" b="1" dirty="0"/>
              <a:t>User space</a:t>
            </a:r>
            <a:endParaRPr lang="en-IN" sz="2400" dirty="0"/>
          </a:p>
          <a:p>
            <a:pPr algn="ctr"/>
            <a:endParaRPr lang="en-IN" sz="2400" b="1" dirty="0"/>
          </a:p>
          <a:p>
            <a:pPr algn="ctr"/>
            <a:r>
              <a:rPr lang="en-IN" sz="2400" dirty="0"/>
              <a:t>Area of memory where all the </a:t>
            </a:r>
            <a:r>
              <a:rPr lang="en-IN" sz="2400" u="sng" dirty="0"/>
              <a:t>user mode</a:t>
            </a:r>
            <a:r>
              <a:rPr lang="en-IN" sz="2400" dirty="0"/>
              <a:t> applications execute.</a:t>
            </a:r>
          </a:p>
          <a:p>
            <a:pPr algn="ctr"/>
            <a:endParaRPr lang="en-IN" sz="2400" dirty="0"/>
          </a:p>
          <a:p>
            <a:pPr algn="ctr"/>
            <a:r>
              <a:rPr lang="en-IN" sz="2400" dirty="0"/>
              <a:t>This memory can be “swapped out” when necessary.</a:t>
            </a:r>
          </a:p>
        </p:txBody>
      </p:sp>
      <p:sp>
        <p:nvSpPr>
          <p:cNvPr id="6" name="TextBox 5">
            <a:extLst>
              <a:ext uri="{FF2B5EF4-FFF2-40B4-BE49-F238E27FC236}">
                <a16:creationId xmlns:a16="http://schemas.microsoft.com/office/drawing/2014/main" id="{09B25325-727E-7D61-B678-4B49B5993AE8}"/>
              </a:ext>
            </a:extLst>
          </p:cNvPr>
          <p:cNvSpPr txBox="1"/>
          <p:nvPr/>
        </p:nvSpPr>
        <p:spPr>
          <a:xfrm>
            <a:off x="6429911" y="2413337"/>
            <a:ext cx="3359650" cy="3231654"/>
          </a:xfrm>
          <a:prstGeom prst="rect">
            <a:avLst/>
          </a:prstGeom>
          <a:solidFill>
            <a:srgbClr val="FF0000">
              <a:alpha val="25000"/>
            </a:srgbClr>
          </a:solidFill>
        </p:spPr>
        <p:txBody>
          <a:bodyPr wrap="square" rtlCol="0">
            <a:spAutoFit/>
          </a:bodyPr>
          <a:lstStyle/>
          <a:p>
            <a:pPr algn="ctr"/>
            <a:r>
              <a:rPr lang="en-IN" sz="2400" b="1" dirty="0"/>
              <a:t>Kernel space</a:t>
            </a:r>
            <a:endParaRPr lang="en-IN" sz="2400" dirty="0"/>
          </a:p>
          <a:p>
            <a:pPr algn="ctr"/>
            <a:endParaRPr lang="en-IN" sz="2400" b="1" dirty="0"/>
          </a:p>
          <a:p>
            <a:pPr algn="ctr"/>
            <a:r>
              <a:rPr lang="en-IN" sz="2400" dirty="0"/>
              <a:t>Area of memory where all the </a:t>
            </a:r>
            <a:r>
              <a:rPr lang="en-IN" sz="2400" u="sng" dirty="0"/>
              <a:t>kernel mode</a:t>
            </a:r>
            <a:r>
              <a:rPr lang="en-IN" sz="2400" dirty="0"/>
              <a:t> applications execute.</a:t>
            </a:r>
          </a:p>
          <a:p>
            <a:pPr algn="ctr"/>
            <a:endParaRPr lang="en-IN" sz="2400" dirty="0"/>
          </a:p>
          <a:p>
            <a:pPr algn="ctr"/>
            <a:r>
              <a:rPr lang="en-IN" sz="2000" dirty="0"/>
              <a:t>Strictly reserved for kernel background processes and has full hardware access.</a:t>
            </a:r>
          </a:p>
        </p:txBody>
      </p:sp>
    </p:spTree>
    <p:extLst>
      <p:ext uri="{BB962C8B-B14F-4D97-AF65-F5344CB8AC3E}">
        <p14:creationId xmlns:p14="http://schemas.microsoft.com/office/powerpoint/2010/main" val="3034727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F7908C-B607-1C0A-C268-8FE90BC1530F}"/>
              </a:ext>
            </a:extLst>
          </p:cNvPr>
          <p:cNvSpPr>
            <a:spLocks noGrp="1"/>
          </p:cNvSpPr>
          <p:nvPr>
            <p:ph type="title"/>
          </p:nvPr>
        </p:nvSpPr>
        <p:spPr/>
        <p:txBody>
          <a:bodyPr/>
          <a:lstStyle/>
          <a:p>
            <a:r>
              <a:rPr lang="en-IN" dirty="0"/>
              <a:t>User Mode to Kernel Mode Transition</a:t>
            </a:r>
          </a:p>
        </p:txBody>
      </p:sp>
      <p:sp>
        <p:nvSpPr>
          <p:cNvPr id="6" name="Content Placeholder 5">
            <a:extLst>
              <a:ext uri="{FF2B5EF4-FFF2-40B4-BE49-F238E27FC236}">
                <a16:creationId xmlns:a16="http://schemas.microsoft.com/office/drawing/2014/main" id="{BC9B4920-E6DF-5C17-6423-03288DF1B73D}"/>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8FE16640-7355-09C5-059A-EBA8EBDC5E66}"/>
              </a:ext>
            </a:extLst>
          </p:cNvPr>
          <p:cNvPicPr>
            <a:picLocks noChangeAspect="1"/>
          </p:cNvPicPr>
          <p:nvPr/>
        </p:nvPicPr>
        <p:blipFill>
          <a:blip r:embed="rId2"/>
          <a:stretch>
            <a:fillRect/>
          </a:stretch>
        </p:blipFill>
        <p:spPr>
          <a:xfrm>
            <a:off x="599729" y="1937268"/>
            <a:ext cx="10754071" cy="3456665"/>
          </a:xfrm>
          <a:prstGeom prst="rect">
            <a:avLst/>
          </a:prstGeom>
        </p:spPr>
      </p:pic>
    </p:spTree>
    <p:extLst>
      <p:ext uri="{BB962C8B-B14F-4D97-AF65-F5344CB8AC3E}">
        <p14:creationId xmlns:p14="http://schemas.microsoft.com/office/powerpoint/2010/main" val="103377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BC359F-7820-AF61-54A6-6C43BB3959E6}"/>
              </a:ext>
            </a:extLst>
          </p:cNvPr>
          <p:cNvSpPr>
            <a:spLocks noGrp="1"/>
          </p:cNvSpPr>
          <p:nvPr>
            <p:ph type="title"/>
          </p:nvPr>
        </p:nvSpPr>
        <p:spPr/>
        <p:txBody>
          <a:bodyPr/>
          <a:lstStyle/>
          <a:p>
            <a:r>
              <a:rPr lang="en-IN" dirty="0"/>
              <a:t>Kernel Mode versus User Mode</a:t>
            </a:r>
          </a:p>
        </p:txBody>
      </p:sp>
      <p:sp>
        <p:nvSpPr>
          <p:cNvPr id="8" name="Content Placeholder 7">
            <a:extLst>
              <a:ext uri="{FF2B5EF4-FFF2-40B4-BE49-F238E27FC236}">
                <a16:creationId xmlns:a16="http://schemas.microsoft.com/office/drawing/2014/main" id="{84CACED2-4475-8C09-C879-699A2371DEC7}"/>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64263B5B-EDFA-9C14-FFF4-2EB5935ABDB2}"/>
              </a:ext>
            </a:extLst>
          </p:cNvPr>
          <p:cNvPicPr>
            <a:picLocks noChangeAspect="1"/>
          </p:cNvPicPr>
          <p:nvPr/>
        </p:nvPicPr>
        <p:blipFill>
          <a:blip r:embed="rId2"/>
          <a:stretch>
            <a:fillRect/>
          </a:stretch>
        </p:blipFill>
        <p:spPr>
          <a:xfrm>
            <a:off x="2168476" y="1260206"/>
            <a:ext cx="7423532" cy="5232669"/>
          </a:xfrm>
          <a:prstGeom prst="rect">
            <a:avLst/>
          </a:prstGeom>
        </p:spPr>
      </p:pic>
    </p:spTree>
    <p:extLst>
      <p:ext uri="{BB962C8B-B14F-4D97-AF65-F5344CB8AC3E}">
        <p14:creationId xmlns:p14="http://schemas.microsoft.com/office/powerpoint/2010/main" val="2776624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D9C2-576A-A944-7548-C813664BD8EF}"/>
              </a:ext>
            </a:extLst>
          </p:cNvPr>
          <p:cNvSpPr>
            <a:spLocks noGrp="1"/>
          </p:cNvSpPr>
          <p:nvPr>
            <p:ph type="title"/>
          </p:nvPr>
        </p:nvSpPr>
        <p:spPr/>
        <p:txBody>
          <a:bodyPr/>
          <a:lstStyle/>
          <a:p>
            <a:r>
              <a:rPr lang="en-IN" dirty="0"/>
              <a:t>Interrupt</a:t>
            </a:r>
          </a:p>
        </p:txBody>
      </p:sp>
      <p:sp>
        <p:nvSpPr>
          <p:cNvPr id="3" name="Content Placeholder 2">
            <a:extLst>
              <a:ext uri="{FF2B5EF4-FFF2-40B4-BE49-F238E27FC236}">
                <a16:creationId xmlns:a16="http://schemas.microsoft.com/office/drawing/2014/main" id="{CA0B1093-82CA-BF84-27B7-BA33827BB388}"/>
              </a:ext>
            </a:extLst>
          </p:cNvPr>
          <p:cNvSpPr>
            <a:spLocks noGrp="1"/>
          </p:cNvSpPr>
          <p:nvPr>
            <p:ph idx="1"/>
          </p:nvPr>
        </p:nvSpPr>
        <p:spPr/>
        <p:txBody>
          <a:bodyPr/>
          <a:lstStyle/>
          <a:p>
            <a:r>
              <a:rPr lang="en-IN" dirty="0"/>
              <a:t>When the current processing needs to be temporarily stopped for handling some event of a higher priority, an </a:t>
            </a:r>
            <a:r>
              <a:rPr lang="en-IN" b="1" dirty="0"/>
              <a:t>interrupt</a:t>
            </a:r>
            <a:r>
              <a:rPr lang="en-IN" dirty="0"/>
              <a:t> is generated</a:t>
            </a:r>
          </a:p>
          <a:p>
            <a:r>
              <a:rPr lang="en-IN" dirty="0"/>
              <a:t>Example: The operating system is reading a file and the user types something on the keyboard</a:t>
            </a:r>
          </a:p>
          <a:p>
            <a:pPr lvl="1"/>
            <a:r>
              <a:rPr lang="en-IN" dirty="0"/>
              <a:t>This will generate a keyboard interrupt</a:t>
            </a:r>
          </a:p>
          <a:p>
            <a:pPr lvl="1"/>
            <a:r>
              <a:rPr lang="en-IN" dirty="0"/>
              <a:t>The operating system will handle this interrupt (i.e. handle the processing related to the key) and then resume file reading</a:t>
            </a:r>
          </a:p>
        </p:txBody>
      </p:sp>
    </p:spTree>
    <p:extLst>
      <p:ext uri="{BB962C8B-B14F-4D97-AF65-F5344CB8AC3E}">
        <p14:creationId xmlns:p14="http://schemas.microsoft.com/office/powerpoint/2010/main" val="2120569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4175-B8D3-4C74-AE00-E46BAFA135FA}"/>
              </a:ext>
            </a:extLst>
          </p:cNvPr>
          <p:cNvSpPr>
            <a:spLocks noGrp="1"/>
          </p:cNvSpPr>
          <p:nvPr>
            <p:ph type="title"/>
          </p:nvPr>
        </p:nvSpPr>
        <p:spPr/>
        <p:txBody>
          <a:bodyPr/>
          <a:lstStyle/>
          <a:p>
            <a:r>
              <a:rPr lang="en-IN" dirty="0"/>
              <a:t>Interrupt Example</a:t>
            </a:r>
          </a:p>
        </p:txBody>
      </p:sp>
      <p:sp>
        <p:nvSpPr>
          <p:cNvPr id="3" name="Content Placeholder 2">
            <a:extLst>
              <a:ext uri="{FF2B5EF4-FFF2-40B4-BE49-F238E27FC236}">
                <a16:creationId xmlns:a16="http://schemas.microsoft.com/office/drawing/2014/main" id="{C2465C4D-CBA9-BF2E-9771-5ECCBDAF86B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CB2D719-02B9-164A-5028-C4AD1C2D23F5}"/>
              </a:ext>
            </a:extLst>
          </p:cNvPr>
          <p:cNvPicPr>
            <a:picLocks noChangeAspect="1"/>
          </p:cNvPicPr>
          <p:nvPr/>
        </p:nvPicPr>
        <p:blipFill>
          <a:blip r:embed="rId2"/>
          <a:stretch>
            <a:fillRect/>
          </a:stretch>
        </p:blipFill>
        <p:spPr>
          <a:xfrm>
            <a:off x="1693383" y="1825625"/>
            <a:ext cx="8805233" cy="4581670"/>
          </a:xfrm>
          <a:prstGeom prst="rect">
            <a:avLst/>
          </a:prstGeom>
        </p:spPr>
      </p:pic>
    </p:spTree>
    <p:extLst>
      <p:ext uri="{BB962C8B-B14F-4D97-AF65-F5344CB8AC3E}">
        <p14:creationId xmlns:p14="http://schemas.microsoft.com/office/powerpoint/2010/main" val="3303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4985-C028-E5B9-4BF1-A23DDF90913D}"/>
              </a:ext>
            </a:extLst>
          </p:cNvPr>
          <p:cNvSpPr>
            <a:spLocks noGrp="1"/>
          </p:cNvSpPr>
          <p:nvPr>
            <p:ph type="title"/>
          </p:nvPr>
        </p:nvSpPr>
        <p:spPr/>
        <p:txBody>
          <a:bodyPr/>
          <a:lstStyle/>
          <a:p>
            <a:r>
              <a:rPr lang="en-IN" dirty="0"/>
              <a:t>Handling interrupts</a:t>
            </a:r>
          </a:p>
        </p:txBody>
      </p:sp>
      <p:sp>
        <p:nvSpPr>
          <p:cNvPr id="3" name="Content Placeholder 2">
            <a:extLst>
              <a:ext uri="{FF2B5EF4-FFF2-40B4-BE49-F238E27FC236}">
                <a16:creationId xmlns:a16="http://schemas.microsoft.com/office/drawing/2014/main" id="{A4E84845-E471-8F52-E8EF-4DA3BF1E6870}"/>
              </a:ext>
            </a:extLst>
          </p:cNvPr>
          <p:cNvSpPr>
            <a:spLocks noGrp="1"/>
          </p:cNvSpPr>
          <p:nvPr>
            <p:ph idx="1"/>
          </p:nvPr>
        </p:nvSpPr>
        <p:spPr/>
        <p:txBody>
          <a:bodyPr>
            <a:normAutofit fontScale="92500" lnSpcReduction="10000"/>
          </a:bodyPr>
          <a:lstStyle/>
          <a:p>
            <a:r>
              <a:rPr lang="en-US" dirty="0"/>
              <a:t>An </a:t>
            </a:r>
            <a:r>
              <a:rPr lang="en-US" b="1" dirty="0"/>
              <a:t>interrupt</a:t>
            </a:r>
            <a:r>
              <a:rPr lang="en-US" dirty="0"/>
              <a:t> is a signal sent by hardware or software to the processor for processing</a:t>
            </a:r>
          </a:p>
          <a:p>
            <a:r>
              <a:rPr lang="en-US" dirty="0"/>
              <a:t>The process that runs when an interrupt is generated is the </a:t>
            </a:r>
            <a:r>
              <a:rPr lang="en-US" b="1" dirty="0"/>
              <a:t>interrupt handler</a:t>
            </a:r>
          </a:p>
          <a:p>
            <a:r>
              <a:rPr lang="en-US" dirty="0"/>
              <a:t>The CPU saves the state of the ongoing process and shifts its attention to the interrupt generated by giving access to the interrupt handler</a:t>
            </a:r>
          </a:p>
          <a:p>
            <a:r>
              <a:rPr lang="en-US" dirty="0"/>
              <a:t>This entire process is called </a:t>
            </a:r>
            <a:r>
              <a:rPr lang="en-US" b="1" dirty="0"/>
              <a:t>interrupt handling</a:t>
            </a:r>
            <a:endParaRPr lang="en-US" dirty="0"/>
          </a:p>
          <a:p>
            <a:r>
              <a:rPr lang="en-US" dirty="0"/>
              <a:t>The interrupt handler is also known as </a:t>
            </a:r>
            <a:r>
              <a:rPr lang="en-US" b="1" dirty="0"/>
              <a:t>Interrupt Service Routine (ISR)</a:t>
            </a:r>
          </a:p>
          <a:p>
            <a:r>
              <a:rPr lang="en-US" dirty="0"/>
              <a:t>ISR handles the request and sends it to the CPU</a:t>
            </a:r>
          </a:p>
          <a:p>
            <a:r>
              <a:rPr lang="en-US" dirty="0"/>
              <a:t>When the ISR is complete, the halted process is resumed</a:t>
            </a:r>
          </a:p>
          <a:p>
            <a:endParaRPr lang="en-US" dirty="0"/>
          </a:p>
          <a:p>
            <a:endParaRPr lang="en-IN" dirty="0"/>
          </a:p>
        </p:txBody>
      </p:sp>
    </p:spTree>
    <p:extLst>
      <p:ext uri="{BB962C8B-B14F-4D97-AF65-F5344CB8AC3E}">
        <p14:creationId xmlns:p14="http://schemas.microsoft.com/office/powerpoint/2010/main" val="81325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4985-C028-E5B9-4BF1-A23DDF90913D}"/>
              </a:ext>
            </a:extLst>
          </p:cNvPr>
          <p:cNvSpPr>
            <a:spLocks noGrp="1"/>
          </p:cNvSpPr>
          <p:nvPr>
            <p:ph type="title"/>
          </p:nvPr>
        </p:nvSpPr>
        <p:spPr/>
        <p:txBody>
          <a:bodyPr/>
          <a:lstStyle/>
          <a:p>
            <a:r>
              <a:rPr lang="en-IN" dirty="0"/>
              <a:t>How does the CPU know which ISR to call?</a:t>
            </a:r>
          </a:p>
        </p:txBody>
      </p:sp>
      <p:sp>
        <p:nvSpPr>
          <p:cNvPr id="3" name="Content Placeholder 2">
            <a:extLst>
              <a:ext uri="{FF2B5EF4-FFF2-40B4-BE49-F238E27FC236}">
                <a16:creationId xmlns:a16="http://schemas.microsoft.com/office/drawing/2014/main" id="{A4E84845-E471-8F52-E8EF-4DA3BF1E6870}"/>
              </a:ext>
            </a:extLst>
          </p:cNvPr>
          <p:cNvSpPr>
            <a:spLocks noGrp="1"/>
          </p:cNvSpPr>
          <p:nvPr>
            <p:ph idx="1"/>
          </p:nvPr>
        </p:nvSpPr>
        <p:spPr/>
        <p:txBody>
          <a:bodyPr>
            <a:normAutofit/>
          </a:bodyPr>
          <a:lstStyle/>
          <a:p>
            <a:r>
              <a:rPr lang="en-IN" dirty="0"/>
              <a:t>Each type of interrupt is assigned a unique </a:t>
            </a:r>
            <a:r>
              <a:rPr lang="en-IN" b="1" dirty="0"/>
              <a:t>interrupt number</a:t>
            </a:r>
          </a:p>
          <a:p>
            <a:r>
              <a:rPr lang="en-US" dirty="0"/>
              <a:t>The interrupt number and its corresponding instructions set address (or process’s base address) are stored in a vector table known as </a:t>
            </a:r>
            <a:r>
              <a:rPr lang="en-US" b="1" dirty="0"/>
              <a:t>Interrupt Vector Table (IVT)</a:t>
            </a:r>
            <a:r>
              <a:rPr lang="en-US" dirty="0"/>
              <a:t>, see next slide</a:t>
            </a:r>
          </a:p>
          <a:p>
            <a:r>
              <a:rPr lang="en-US" dirty="0"/>
              <a:t>Using the interrupt number and IVT, the CPU comes to know about the base address of the process that is needed to handle the respective interrupt</a:t>
            </a:r>
          </a:p>
          <a:p>
            <a:r>
              <a:rPr lang="en-US" dirty="0"/>
              <a:t>Now, the control is given to that process to handle the interrupt and this process is known as </a:t>
            </a:r>
            <a:r>
              <a:rPr lang="en-US" b="1" dirty="0"/>
              <a:t>Interrupt Service Routine (ISR)</a:t>
            </a:r>
            <a:endParaRPr lang="en-IN" dirty="0"/>
          </a:p>
        </p:txBody>
      </p:sp>
    </p:spTree>
    <p:extLst>
      <p:ext uri="{BB962C8B-B14F-4D97-AF65-F5344CB8AC3E}">
        <p14:creationId xmlns:p14="http://schemas.microsoft.com/office/powerpoint/2010/main" val="2789464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7411-78EA-63AE-8ACD-973CDD6B37F0}"/>
              </a:ext>
            </a:extLst>
          </p:cNvPr>
          <p:cNvSpPr>
            <a:spLocks noGrp="1"/>
          </p:cNvSpPr>
          <p:nvPr>
            <p:ph type="title"/>
          </p:nvPr>
        </p:nvSpPr>
        <p:spPr/>
        <p:txBody>
          <a:bodyPr/>
          <a:lstStyle/>
          <a:p>
            <a:r>
              <a:rPr lang="en-IN" dirty="0"/>
              <a:t>Interrupt Vector Table</a:t>
            </a:r>
          </a:p>
        </p:txBody>
      </p:sp>
      <p:graphicFrame>
        <p:nvGraphicFramePr>
          <p:cNvPr id="4" name="Table 5">
            <a:extLst>
              <a:ext uri="{FF2B5EF4-FFF2-40B4-BE49-F238E27FC236}">
                <a16:creationId xmlns:a16="http://schemas.microsoft.com/office/drawing/2014/main" id="{195A9FEE-52F8-D0C1-F9D6-9798E496F436}"/>
              </a:ext>
            </a:extLst>
          </p:cNvPr>
          <p:cNvGraphicFramePr>
            <a:graphicFrameLocks noGrp="1"/>
          </p:cNvGraphicFramePr>
          <p:nvPr>
            <p:ph idx="1"/>
          </p:nvPr>
        </p:nvGraphicFramePr>
        <p:xfrm>
          <a:off x="838200" y="1825625"/>
          <a:ext cx="10515600" cy="2743200"/>
        </p:xfrm>
        <a:graphic>
          <a:graphicData uri="http://schemas.openxmlformats.org/drawingml/2006/table">
            <a:tbl>
              <a:tblPr firstRow="1" bandRow="1">
                <a:tableStyleId>{073A0DAA-6AF3-43AB-8588-CEC1D06C72B9}</a:tableStyleId>
              </a:tblPr>
              <a:tblGrid>
                <a:gridCol w="2572820">
                  <a:extLst>
                    <a:ext uri="{9D8B030D-6E8A-4147-A177-3AD203B41FA5}">
                      <a16:colId xmlns:a16="http://schemas.microsoft.com/office/drawing/2014/main" val="183644714"/>
                    </a:ext>
                  </a:extLst>
                </a:gridCol>
                <a:gridCol w="7942780">
                  <a:extLst>
                    <a:ext uri="{9D8B030D-6E8A-4147-A177-3AD203B41FA5}">
                      <a16:colId xmlns:a16="http://schemas.microsoft.com/office/drawing/2014/main" val="3604916580"/>
                    </a:ext>
                  </a:extLst>
                </a:gridCol>
              </a:tblGrid>
              <a:tr h="370840">
                <a:tc>
                  <a:txBody>
                    <a:bodyPr/>
                    <a:lstStyle/>
                    <a:p>
                      <a:r>
                        <a:rPr lang="en-IN" sz="2400" dirty="0"/>
                        <a:t>Interrupt Number</a:t>
                      </a:r>
                    </a:p>
                  </a:txBody>
                  <a:tcPr/>
                </a:tc>
                <a:tc>
                  <a:txBody>
                    <a:bodyPr/>
                    <a:lstStyle/>
                    <a:p>
                      <a:r>
                        <a:rPr lang="en-IN" sz="2400" dirty="0"/>
                        <a:t>Memory Address of Interrupt Handler Code</a:t>
                      </a:r>
                    </a:p>
                  </a:txBody>
                  <a:tcPr/>
                </a:tc>
                <a:extLst>
                  <a:ext uri="{0D108BD9-81ED-4DB2-BD59-A6C34878D82A}">
                    <a16:rowId xmlns:a16="http://schemas.microsoft.com/office/drawing/2014/main" val="2770381650"/>
                  </a:ext>
                </a:extLst>
              </a:tr>
              <a:tr h="370840">
                <a:tc>
                  <a:txBody>
                    <a:bodyPr/>
                    <a:lstStyle/>
                    <a:p>
                      <a:r>
                        <a:rPr lang="en-IN" sz="2400" dirty="0"/>
                        <a:t>1</a:t>
                      </a:r>
                    </a:p>
                  </a:txBody>
                  <a:tcPr/>
                </a:tc>
                <a:tc>
                  <a:txBody>
                    <a:bodyPr/>
                    <a:lstStyle/>
                    <a:p>
                      <a:r>
                        <a:rPr lang="en-IN" sz="2400" dirty="0" err="1"/>
                        <a:t>abcd:pqrs</a:t>
                      </a:r>
                      <a:endParaRPr lang="en-IN" sz="2400" dirty="0"/>
                    </a:p>
                  </a:txBody>
                  <a:tcPr/>
                </a:tc>
                <a:extLst>
                  <a:ext uri="{0D108BD9-81ED-4DB2-BD59-A6C34878D82A}">
                    <a16:rowId xmlns:a16="http://schemas.microsoft.com/office/drawing/2014/main" val="2151156518"/>
                  </a:ext>
                </a:extLst>
              </a:tr>
              <a:tr h="370840">
                <a:tc>
                  <a:txBody>
                    <a:bodyPr/>
                    <a:lstStyle/>
                    <a:p>
                      <a:r>
                        <a:rPr lang="en-IN" sz="2400" dirty="0"/>
                        <a:t>2</a:t>
                      </a:r>
                    </a:p>
                  </a:txBody>
                  <a:tcPr/>
                </a:tc>
                <a:tc>
                  <a:txBody>
                    <a:bodyPr/>
                    <a:lstStyle/>
                    <a:p>
                      <a:r>
                        <a:rPr lang="en-IN" sz="2400" dirty="0" err="1"/>
                        <a:t>wxyz:mnop</a:t>
                      </a:r>
                      <a:endParaRPr lang="en-IN" sz="2400" dirty="0"/>
                    </a:p>
                  </a:txBody>
                  <a:tcPr/>
                </a:tc>
                <a:extLst>
                  <a:ext uri="{0D108BD9-81ED-4DB2-BD59-A6C34878D82A}">
                    <a16:rowId xmlns:a16="http://schemas.microsoft.com/office/drawing/2014/main" val="501890417"/>
                  </a:ext>
                </a:extLst>
              </a:tr>
              <a:tr h="370840">
                <a:tc>
                  <a:txBody>
                    <a:bodyPr/>
                    <a:lstStyle/>
                    <a:p>
                      <a:r>
                        <a:rPr lang="en-IN" sz="2400" dirty="0"/>
                        <a:t>3</a:t>
                      </a:r>
                    </a:p>
                  </a:txBody>
                  <a:tcPr/>
                </a:tc>
                <a:tc>
                  <a:txBody>
                    <a:bodyPr/>
                    <a:lstStyle/>
                    <a:p>
                      <a:r>
                        <a:rPr lang="en-IN" sz="2400" dirty="0" err="1"/>
                        <a:t>lmno:stuv</a:t>
                      </a:r>
                      <a:endParaRPr lang="en-IN" sz="2400" dirty="0"/>
                    </a:p>
                  </a:txBody>
                  <a:tcPr/>
                </a:tc>
                <a:extLst>
                  <a:ext uri="{0D108BD9-81ED-4DB2-BD59-A6C34878D82A}">
                    <a16:rowId xmlns:a16="http://schemas.microsoft.com/office/drawing/2014/main" val="970694448"/>
                  </a:ext>
                </a:extLst>
              </a:tr>
              <a:tr h="370840">
                <a:tc>
                  <a:txBody>
                    <a:bodyPr/>
                    <a:lstStyle/>
                    <a:p>
                      <a:r>
                        <a:rPr lang="en-IN" sz="2400" dirty="0"/>
                        <a:t>…</a:t>
                      </a:r>
                    </a:p>
                  </a:txBody>
                  <a:tcPr/>
                </a:tc>
                <a:tc>
                  <a:txBody>
                    <a:bodyPr/>
                    <a:lstStyle/>
                    <a:p>
                      <a:r>
                        <a:rPr lang="en-IN" sz="2400" dirty="0"/>
                        <a:t>…</a:t>
                      </a:r>
                    </a:p>
                  </a:txBody>
                  <a:tcPr/>
                </a:tc>
                <a:extLst>
                  <a:ext uri="{0D108BD9-81ED-4DB2-BD59-A6C34878D82A}">
                    <a16:rowId xmlns:a16="http://schemas.microsoft.com/office/drawing/2014/main" val="2572841660"/>
                  </a:ext>
                </a:extLst>
              </a:tr>
              <a:tr h="370840">
                <a:tc>
                  <a:txBody>
                    <a:bodyPr/>
                    <a:lstStyle/>
                    <a:p>
                      <a:r>
                        <a:rPr lang="en-IN" sz="2400" dirty="0"/>
                        <a:t>…</a:t>
                      </a:r>
                    </a:p>
                  </a:txBody>
                  <a:tcPr/>
                </a:tc>
                <a:tc>
                  <a:txBody>
                    <a:bodyPr/>
                    <a:lstStyle/>
                    <a:p>
                      <a:r>
                        <a:rPr lang="en-IN" sz="2400" dirty="0"/>
                        <a:t>…</a:t>
                      </a:r>
                    </a:p>
                  </a:txBody>
                  <a:tcPr/>
                </a:tc>
                <a:extLst>
                  <a:ext uri="{0D108BD9-81ED-4DB2-BD59-A6C34878D82A}">
                    <a16:rowId xmlns:a16="http://schemas.microsoft.com/office/drawing/2014/main" val="4268283199"/>
                  </a:ext>
                </a:extLst>
              </a:tr>
            </a:tbl>
          </a:graphicData>
        </a:graphic>
      </p:graphicFrame>
    </p:spTree>
    <p:extLst>
      <p:ext uri="{BB962C8B-B14F-4D97-AF65-F5344CB8AC3E}">
        <p14:creationId xmlns:p14="http://schemas.microsoft.com/office/powerpoint/2010/main" val="93183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545040-CBE4-767E-C96C-542333CAA2CA}"/>
              </a:ext>
            </a:extLst>
          </p:cNvPr>
          <p:cNvSpPr>
            <a:spLocks noGrp="1"/>
          </p:cNvSpPr>
          <p:nvPr>
            <p:ph type="title"/>
          </p:nvPr>
        </p:nvSpPr>
        <p:spPr/>
        <p:txBody>
          <a:bodyPr/>
          <a:lstStyle/>
          <a:p>
            <a:r>
              <a:rPr lang="en-IN" dirty="0"/>
              <a:t>Why Operating Systems?</a:t>
            </a:r>
          </a:p>
        </p:txBody>
      </p:sp>
      <p:sp>
        <p:nvSpPr>
          <p:cNvPr id="5" name="Content Placeholder 4">
            <a:extLst>
              <a:ext uri="{FF2B5EF4-FFF2-40B4-BE49-F238E27FC236}">
                <a16:creationId xmlns:a16="http://schemas.microsoft.com/office/drawing/2014/main" id="{50BA8E4D-79AF-1CAB-15E3-C80E73F04708}"/>
              </a:ext>
            </a:extLst>
          </p:cNvPr>
          <p:cNvSpPr>
            <a:spLocks noGrp="1"/>
          </p:cNvSpPr>
          <p:nvPr>
            <p:ph idx="1"/>
          </p:nvPr>
        </p:nvSpPr>
        <p:spPr/>
        <p:txBody>
          <a:bodyPr/>
          <a:lstStyle/>
          <a:p>
            <a:r>
              <a:rPr lang="en-IN" dirty="0"/>
              <a:t>When we start our computer, a special program called </a:t>
            </a:r>
            <a:r>
              <a:rPr lang="en-IN" b="1" dirty="0"/>
              <a:t>operating system</a:t>
            </a:r>
            <a:r>
              <a:rPr lang="en-IN" dirty="0"/>
              <a:t> is loaded from the disk into the main memory (RAM) of the computer</a:t>
            </a:r>
          </a:p>
        </p:txBody>
      </p:sp>
      <p:pic>
        <p:nvPicPr>
          <p:cNvPr id="7" name="Picture 6">
            <a:extLst>
              <a:ext uri="{FF2B5EF4-FFF2-40B4-BE49-F238E27FC236}">
                <a16:creationId xmlns:a16="http://schemas.microsoft.com/office/drawing/2014/main" id="{5C05D7C9-AE57-87B2-0861-681C0C2D1C62}"/>
              </a:ext>
            </a:extLst>
          </p:cNvPr>
          <p:cNvPicPr>
            <a:picLocks noChangeAspect="1"/>
          </p:cNvPicPr>
          <p:nvPr/>
        </p:nvPicPr>
        <p:blipFill>
          <a:blip r:embed="rId2"/>
          <a:stretch>
            <a:fillRect/>
          </a:stretch>
        </p:blipFill>
        <p:spPr>
          <a:xfrm>
            <a:off x="554804" y="3429000"/>
            <a:ext cx="4643919" cy="2529160"/>
          </a:xfrm>
          <a:prstGeom prst="rect">
            <a:avLst/>
          </a:prstGeom>
        </p:spPr>
      </p:pic>
      <p:pic>
        <p:nvPicPr>
          <p:cNvPr id="9" name="Picture 8">
            <a:extLst>
              <a:ext uri="{FF2B5EF4-FFF2-40B4-BE49-F238E27FC236}">
                <a16:creationId xmlns:a16="http://schemas.microsoft.com/office/drawing/2014/main" id="{CDF707E3-17B5-98A0-9510-E51512F8EF9A}"/>
              </a:ext>
            </a:extLst>
          </p:cNvPr>
          <p:cNvPicPr>
            <a:picLocks noChangeAspect="1"/>
          </p:cNvPicPr>
          <p:nvPr/>
        </p:nvPicPr>
        <p:blipFill>
          <a:blip r:embed="rId3"/>
          <a:stretch>
            <a:fillRect/>
          </a:stretch>
        </p:blipFill>
        <p:spPr>
          <a:xfrm>
            <a:off x="5777488" y="3401659"/>
            <a:ext cx="4643919" cy="2556501"/>
          </a:xfrm>
          <a:prstGeom prst="rect">
            <a:avLst/>
          </a:prstGeom>
        </p:spPr>
      </p:pic>
    </p:spTree>
    <p:extLst>
      <p:ext uri="{BB962C8B-B14F-4D97-AF65-F5344CB8AC3E}">
        <p14:creationId xmlns:p14="http://schemas.microsoft.com/office/powerpoint/2010/main" val="2741880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5070-3F8C-26E5-7E38-1E2702963372}"/>
              </a:ext>
            </a:extLst>
          </p:cNvPr>
          <p:cNvSpPr>
            <a:spLocks noGrp="1"/>
          </p:cNvSpPr>
          <p:nvPr>
            <p:ph type="title"/>
          </p:nvPr>
        </p:nvSpPr>
        <p:spPr/>
        <p:txBody>
          <a:bodyPr/>
          <a:lstStyle/>
          <a:p>
            <a:r>
              <a:rPr lang="en-IN" dirty="0"/>
              <a:t>IVT in x86 Machines</a:t>
            </a:r>
          </a:p>
        </p:txBody>
      </p:sp>
      <p:sp>
        <p:nvSpPr>
          <p:cNvPr id="3" name="Content Placeholder 2">
            <a:extLst>
              <a:ext uri="{FF2B5EF4-FFF2-40B4-BE49-F238E27FC236}">
                <a16:creationId xmlns:a16="http://schemas.microsoft.com/office/drawing/2014/main" id="{1857230E-104C-3B8B-33CC-31848C3B938B}"/>
              </a:ext>
            </a:extLst>
          </p:cNvPr>
          <p:cNvSpPr>
            <a:spLocks noGrp="1"/>
          </p:cNvSpPr>
          <p:nvPr>
            <p:ph idx="1"/>
          </p:nvPr>
        </p:nvSpPr>
        <p:spPr/>
        <p:txBody>
          <a:bodyPr/>
          <a:lstStyle/>
          <a:p>
            <a:r>
              <a:rPr lang="en-IN" dirty="0"/>
              <a:t>Using the emu8086 emulator, open memory view and change the address to all 0s – the contents are the IVT</a:t>
            </a:r>
          </a:p>
        </p:txBody>
      </p:sp>
      <p:pic>
        <p:nvPicPr>
          <p:cNvPr id="5" name="Picture 4">
            <a:extLst>
              <a:ext uri="{FF2B5EF4-FFF2-40B4-BE49-F238E27FC236}">
                <a16:creationId xmlns:a16="http://schemas.microsoft.com/office/drawing/2014/main" id="{53EBE621-7905-C3DC-60FC-A0C644547B19}"/>
              </a:ext>
            </a:extLst>
          </p:cNvPr>
          <p:cNvPicPr>
            <a:picLocks noChangeAspect="1"/>
          </p:cNvPicPr>
          <p:nvPr/>
        </p:nvPicPr>
        <p:blipFill>
          <a:blip r:embed="rId2"/>
          <a:stretch>
            <a:fillRect/>
          </a:stretch>
        </p:blipFill>
        <p:spPr>
          <a:xfrm>
            <a:off x="1211375" y="2876729"/>
            <a:ext cx="8795653" cy="2014698"/>
          </a:xfrm>
          <a:prstGeom prst="rect">
            <a:avLst/>
          </a:prstGeom>
        </p:spPr>
      </p:pic>
    </p:spTree>
    <p:extLst>
      <p:ext uri="{BB962C8B-B14F-4D97-AF65-F5344CB8AC3E}">
        <p14:creationId xmlns:p14="http://schemas.microsoft.com/office/powerpoint/2010/main" val="1057866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91B4-E9A6-A5BA-6866-014DF4D4E4F6}"/>
              </a:ext>
            </a:extLst>
          </p:cNvPr>
          <p:cNvSpPr>
            <a:spLocks noGrp="1"/>
          </p:cNvSpPr>
          <p:nvPr>
            <p:ph type="title"/>
          </p:nvPr>
        </p:nvSpPr>
        <p:spPr/>
        <p:txBody>
          <a:bodyPr/>
          <a:lstStyle/>
          <a:p>
            <a:r>
              <a:rPr lang="en-IN" dirty="0"/>
              <a:t>Understanding IVT</a:t>
            </a:r>
          </a:p>
        </p:txBody>
      </p:sp>
      <p:sp>
        <p:nvSpPr>
          <p:cNvPr id="3" name="Content Placeholder 2">
            <a:extLst>
              <a:ext uri="{FF2B5EF4-FFF2-40B4-BE49-F238E27FC236}">
                <a16:creationId xmlns:a16="http://schemas.microsoft.com/office/drawing/2014/main" id="{FC7F8926-0E95-831C-210B-39438FB96E6B}"/>
              </a:ext>
            </a:extLst>
          </p:cNvPr>
          <p:cNvSpPr>
            <a:spLocks noGrp="1"/>
          </p:cNvSpPr>
          <p:nvPr>
            <p:ph sz="half" idx="1"/>
          </p:nvPr>
        </p:nvSpPr>
        <p:spPr/>
        <p:txBody>
          <a:bodyPr>
            <a:normAutofit fontScale="85000" lnSpcReduction="20000"/>
          </a:bodyPr>
          <a:lstStyle/>
          <a:p>
            <a:r>
              <a:rPr lang="en-IN" dirty="0"/>
              <a:t>In the emu8086 emulator, type this code:</a:t>
            </a:r>
          </a:p>
          <a:p>
            <a:endParaRPr lang="en-IN" dirty="0"/>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org 100h</a:t>
            </a:r>
          </a:p>
          <a:p>
            <a:endPar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int 0x00</a:t>
            </a:r>
          </a:p>
          <a:p>
            <a:endPar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ret</a:t>
            </a:r>
            <a:endPar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
        <p:nvSpPr>
          <p:cNvPr id="4" name="Content Placeholder 3">
            <a:extLst>
              <a:ext uri="{FF2B5EF4-FFF2-40B4-BE49-F238E27FC236}">
                <a16:creationId xmlns:a16="http://schemas.microsoft.com/office/drawing/2014/main" id="{2EBDFB9C-E891-7A10-24EE-EE38883E57FB}"/>
              </a:ext>
            </a:extLst>
          </p:cNvPr>
          <p:cNvSpPr>
            <a:spLocks noGrp="1"/>
          </p:cNvSpPr>
          <p:nvPr>
            <p:ph sz="half" idx="2"/>
          </p:nvPr>
        </p:nvSpPr>
        <p:spPr/>
        <p:txBody>
          <a:bodyPr>
            <a:normAutofit fontScale="85000" lnSpcReduction="20000"/>
          </a:bodyPr>
          <a:lstStyle/>
          <a:p>
            <a:r>
              <a:rPr lang="en-IN" dirty="0"/>
              <a:t>Emulate and Single step to run the int instruction</a:t>
            </a:r>
          </a:p>
          <a:p>
            <a:r>
              <a:rPr lang="en-IN" dirty="0"/>
              <a:t>View-Memory, change address to 0000:0000</a:t>
            </a:r>
          </a:p>
          <a:p>
            <a:endParaRPr lang="en-IN" dirty="0"/>
          </a:p>
          <a:p>
            <a:endParaRPr lang="en-IN" dirty="0"/>
          </a:p>
          <a:p>
            <a:r>
              <a:rPr lang="en-IN" dirty="0"/>
              <a:t>Check CS (Code Segment) and IP (Instruction Pointer) registers</a:t>
            </a:r>
          </a:p>
          <a:p>
            <a:r>
              <a:rPr lang="en-IN" dirty="0"/>
              <a:t>They are the same as the first four bytes at memory address 0000:0000, which means the CPU is ready to execute the code for that interrupt now, at memory address F400:0170</a:t>
            </a:r>
          </a:p>
        </p:txBody>
      </p:sp>
      <p:pic>
        <p:nvPicPr>
          <p:cNvPr id="6" name="Picture 5">
            <a:extLst>
              <a:ext uri="{FF2B5EF4-FFF2-40B4-BE49-F238E27FC236}">
                <a16:creationId xmlns:a16="http://schemas.microsoft.com/office/drawing/2014/main" id="{B8911BD6-F864-5B36-E54A-C4FF8A1E20EC}"/>
              </a:ext>
            </a:extLst>
          </p:cNvPr>
          <p:cNvPicPr>
            <a:picLocks noChangeAspect="1"/>
          </p:cNvPicPr>
          <p:nvPr/>
        </p:nvPicPr>
        <p:blipFill>
          <a:blip r:embed="rId2"/>
          <a:stretch>
            <a:fillRect/>
          </a:stretch>
        </p:blipFill>
        <p:spPr>
          <a:xfrm>
            <a:off x="6096000" y="3133710"/>
            <a:ext cx="6026460" cy="590580"/>
          </a:xfrm>
          <a:prstGeom prst="rect">
            <a:avLst/>
          </a:prstGeom>
        </p:spPr>
      </p:pic>
      <p:pic>
        <p:nvPicPr>
          <p:cNvPr id="8" name="Picture 7">
            <a:extLst>
              <a:ext uri="{FF2B5EF4-FFF2-40B4-BE49-F238E27FC236}">
                <a16:creationId xmlns:a16="http://schemas.microsoft.com/office/drawing/2014/main" id="{E27EB394-7F4B-9FEC-4BE8-14C69F1AFEF7}"/>
              </a:ext>
            </a:extLst>
          </p:cNvPr>
          <p:cNvPicPr>
            <a:picLocks noChangeAspect="1"/>
          </p:cNvPicPr>
          <p:nvPr/>
        </p:nvPicPr>
        <p:blipFill>
          <a:blip r:embed="rId3"/>
          <a:stretch>
            <a:fillRect/>
          </a:stretch>
        </p:blipFill>
        <p:spPr>
          <a:xfrm>
            <a:off x="10579174" y="3944296"/>
            <a:ext cx="1158956" cy="583708"/>
          </a:xfrm>
          <a:prstGeom prst="rect">
            <a:avLst/>
          </a:prstGeom>
        </p:spPr>
      </p:pic>
      <p:sp>
        <p:nvSpPr>
          <p:cNvPr id="9" name="TextBox 8">
            <a:extLst>
              <a:ext uri="{FF2B5EF4-FFF2-40B4-BE49-F238E27FC236}">
                <a16:creationId xmlns:a16="http://schemas.microsoft.com/office/drawing/2014/main" id="{41E4213A-6FD3-BBD0-48EA-621AFD7C9C48}"/>
              </a:ext>
            </a:extLst>
          </p:cNvPr>
          <p:cNvSpPr txBox="1"/>
          <p:nvPr/>
        </p:nvSpPr>
        <p:spPr>
          <a:xfrm>
            <a:off x="7006975" y="3428999"/>
            <a:ext cx="934949" cy="430227"/>
          </a:xfrm>
          <a:prstGeom prst="rect">
            <a:avLst/>
          </a:prstGeom>
          <a:solidFill>
            <a:srgbClr val="FFFF00">
              <a:alpha val="20000"/>
            </a:srgbClr>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4809F4DB-5682-000E-D7B7-F7777FA460F4}"/>
              </a:ext>
            </a:extLst>
          </p:cNvPr>
          <p:cNvSpPr txBox="1"/>
          <p:nvPr/>
        </p:nvSpPr>
        <p:spPr>
          <a:xfrm>
            <a:off x="7977028" y="3489239"/>
            <a:ext cx="934949" cy="430227"/>
          </a:xfrm>
          <a:prstGeom prst="rect">
            <a:avLst/>
          </a:prstGeom>
          <a:solidFill>
            <a:srgbClr val="00B0F0">
              <a:alpha val="20000"/>
            </a:srgbClr>
          </a:solidFill>
        </p:spPr>
        <p:txBody>
          <a:bodyPr wrap="square" rtlCol="0">
            <a:spAutoFit/>
          </a:bodyPr>
          <a:lstStyle/>
          <a:p>
            <a:endParaRPr lang="en-IN" dirty="0"/>
          </a:p>
        </p:txBody>
      </p:sp>
      <p:sp>
        <p:nvSpPr>
          <p:cNvPr id="11" name="TextBox 10">
            <a:extLst>
              <a:ext uri="{FF2B5EF4-FFF2-40B4-BE49-F238E27FC236}">
                <a16:creationId xmlns:a16="http://schemas.microsoft.com/office/drawing/2014/main" id="{F9D980C0-7D87-BCB9-B302-25FDB02B7813}"/>
              </a:ext>
            </a:extLst>
          </p:cNvPr>
          <p:cNvSpPr txBox="1"/>
          <p:nvPr/>
        </p:nvSpPr>
        <p:spPr>
          <a:xfrm>
            <a:off x="8911977" y="3489238"/>
            <a:ext cx="834775" cy="430227"/>
          </a:xfrm>
          <a:prstGeom prst="rect">
            <a:avLst/>
          </a:prstGeom>
          <a:solidFill>
            <a:schemeClr val="accent2">
              <a:lumMod val="75000"/>
              <a:alpha val="20000"/>
            </a:schemeClr>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407B70C0-622E-B5AB-9842-4F19A73A3820}"/>
              </a:ext>
            </a:extLst>
          </p:cNvPr>
          <p:cNvSpPr txBox="1"/>
          <p:nvPr/>
        </p:nvSpPr>
        <p:spPr>
          <a:xfrm>
            <a:off x="9746752" y="3514069"/>
            <a:ext cx="1035123" cy="430227"/>
          </a:xfrm>
          <a:prstGeom prst="rect">
            <a:avLst/>
          </a:prstGeom>
          <a:solidFill>
            <a:srgbClr val="92D050">
              <a:alpha val="20000"/>
            </a:srgbClr>
          </a:solidFill>
        </p:spPr>
        <p:txBody>
          <a:bodyPr wrap="square" rtlCol="0">
            <a:spAutoFit/>
          </a:bodyPr>
          <a:lstStyle/>
          <a:p>
            <a:endParaRPr lang="en-IN" dirty="0"/>
          </a:p>
        </p:txBody>
      </p:sp>
      <p:sp>
        <p:nvSpPr>
          <p:cNvPr id="13" name="Callout: Line 12">
            <a:extLst>
              <a:ext uri="{FF2B5EF4-FFF2-40B4-BE49-F238E27FC236}">
                <a16:creationId xmlns:a16="http://schemas.microsoft.com/office/drawing/2014/main" id="{27E48D3A-2A40-B49B-78E5-2794D058A4F0}"/>
              </a:ext>
            </a:extLst>
          </p:cNvPr>
          <p:cNvSpPr/>
          <p:nvPr/>
        </p:nvSpPr>
        <p:spPr>
          <a:xfrm>
            <a:off x="2856216" y="2542390"/>
            <a:ext cx="2500425" cy="1603247"/>
          </a:xfrm>
          <a:prstGeom prst="borderCallout1">
            <a:avLst>
              <a:gd name="adj1" fmla="val 18750"/>
              <a:gd name="adj2" fmla="val -8333"/>
              <a:gd name="adj3" fmla="val 60146"/>
              <a:gd name="adj4" fmla="val 218823"/>
            </a:avLst>
          </a:prstGeom>
          <a:solidFill>
            <a:srgbClr val="7030A0"/>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Four addresses, </a:t>
            </a:r>
            <a:r>
              <a:rPr lang="en-IN" dirty="0"/>
              <a:t>respectively for interrupts 1, 2, 3, </a:t>
            </a:r>
            <a:r>
              <a:rPr lang="en-IN"/>
              <a:t>and 4 -</a:t>
            </a:r>
            <a:endParaRPr lang="en-IN" dirty="0"/>
          </a:p>
          <a:p>
            <a:pPr algn="ctr"/>
            <a:r>
              <a:rPr lang="en-IN" dirty="0"/>
              <a:t>So, each interrupt entry takes four bytes</a:t>
            </a:r>
          </a:p>
        </p:txBody>
      </p:sp>
      <p:sp>
        <p:nvSpPr>
          <p:cNvPr id="14" name="TextBox 13">
            <a:extLst>
              <a:ext uri="{FF2B5EF4-FFF2-40B4-BE49-F238E27FC236}">
                <a16:creationId xmlns:a16="http://schemas.microsoft.com/office/drawing/2014/main" id="{A1B89AAC-4274-DF54-68C0-B7285631633C}"/>
              </a:ext>
            </a:extLst>
          </p:cNvPr>
          <p:cNvSpPr txBox="1"/>
          <p:nvPr/>
        </p:nvSpPr>
        <p:spPr>
          <a:xfrm>
            <a:off x="2465799" y="4528004"/>
            <a:ext cx="3438798" cy="2031325"/>
          </a:xfrm>
          <a:prstGeom prst="rect">
            <a:avLst/>
          </a:prstGeom>
          <a:noFill/>
        </p:spPr>
        <p:txBody>
          <a:bodyPr wrap="square" rtlCol="0">
            <a:spAutoFit/>
          </a:bodyPr>
          <a:lstStyle/>
          <a:p>
            <a:r>
              <a:rPr lang="en-IN" b="1" dirty="0"/>
              <a:t>Little endian</a:t>
            </a:r>
            <a:r>
              <a:rPr lang="en-IN" dirty="0"/>
              <a:t> method is used, which means 70 01 is actually 01 70</a:t>
            </a:r>
          </a:p>
          <a:p>
            <a:r>
              <a:rPr lang="en-IN" dirty="0"/>
              <a:t>Also, </a:t>
            </a:r>
            <a:r>
              <a:rPr lang="en-IN" b="1" dirty="0"/>
              <a:t>offset</a:t>
            </a:r>
            <a:r>
              <a:rPr lang="en-IN" dirty="0"/>
              <a:t> is stored first, then the </a:t>
            </a:r>
            <a:r>
              <a:rPr lang="en-IN" b="1" dirty="0"/>
              <a:t>segment</a:t>
            </a:r>
            <a:r>
              <a:rPr lang="en-IN" dirty="0"/>
              <a:t> (We will discuss in </a:t>
            </a:r>
            <a:r>
              <a:rPr lang="en-IN" b="1" dirty="0"/>
              <a:t>segmentation</a:t>
            </a:r>
            <a:r>
              <a:rPr lang="en-IN" dirty="0"/>
              <a:t>), so full address is F400:0170</a:t>
            </a:r>
          </a:p>
        </p:txBody>
      </p:sp>
    </p:spTree>
    <p:extLst>
      <p:ext uri="{BB962C8B-B14F-4D97-AF65-F5344CB8AC3E}">
        <p14:creationId xmlns:p14="http://schemas.microsoft.com/office/powerpoint/2010/main" val="658591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8509-70C9-0483-D273-6F375BB3B323}"/>
              </a:ext>
            </a:extLst>
          </p:cNvPr>
          <p:cNvSpPr>
            <a:spLocks noGrp="1"/>
          </p:cNvSpPr>
          <p:nvPr>
            <p:ph type="title"/>
          </p:nvPr>
        </p:nvSpPr>
        <p:spPr/>
        <p:txBody>
          <a:bodyPr/>
          <a:lstStyle/>
          <a:p>
            <a:r>
              <a:rPr lang="en-IN" dirty="0"/>
              <a:t>Interrupts and System Calls</a:t>
            </a:r>
          </a:p>
        </p:txBody>
      </p:sp>
      <p:sp>
        <p:nvSpPr>
          <p:cNvPr id="4" name="Content Placeholder 3">
            <a:extLst>
              <a:ext uri="{FF2B5EF4-FFF2-40B4-BE49-F238E27FC236}">
                <a16:creationId xmlns:a16="http://schemas.microsoft.com/office/drawing/2014/main" id="{063E3AA9-718F-2A12-8F92-EEA778D1FA16}"/>
              </a:ext>
            </a:extLst>
          </p:cNvPr>
          <p:cNvSpPr>
            <a:spLocks noGrp="1"/>
          </p:cNvSpPr>
          <p:nvPr>
            <p:ph sz="half" idx="1"/>
          </p:nvPr>
        </p:nvSpPr>
        <p:spPr/>
        <p:txBody>
          <a:bodyPr>
            <a:normAutofit fontScale="85000" lnSpcReduction="10000"/>
          </a:bodyPr>
          <a:lstStyle/>
          <a:p>
            <a:r>
              <a:rPr lang="en-US" dirty="0"/>
              <a:t>Example:  a </a:t>
            </a:r>
            <a:r>
              <a:rPr lang="en-US" b="1" dirty="0"/>
              <a:t>Network Interface card (NIC)</a:t>
            </a:r>
            <a:r>
              <a:rPr lang="en-US" dirty="0"/>
              <a:t> is a hardware interface between a computer and a network. When the NIC receives data over its network connection, it interrupts (or wakes up) the OS to handle the received data.</a:t>
            </a:r>
          </a:p>
          <a:p>
            <a:r>
              <a:rPr lang="en-US" dirty="0"/>
              <a:t>Requests to the OS also come from user applications when they need access to </a:t>
            </a:r>
            <a:r>
              <a:rPr lang="en-US" b="1" dirty="0"/>
              <a:t>protected resources</a:t>
            </a:r>
            <a:r>
              <a:rPr lang="en-US" dirty="0"/>
              <a:t>. For example, when an application wants to write to a file, it makes a </a:t>
            </a:r>
            <a:r>
              <a:rPr lang="en-US" b="1" dirty="0"/>
              <a:t>system call </a:t>
            </a:r>
            <a:r>
              <a:rPr lang="en-US" dirty="0"/>
              <a:t>to the OS, which wakes up the OS to perform the write on its behalf.</a:t>
            </a:r>
          </a:p>
        </p:txBody>
      </p:sp>
      <p:sp>
        <p:nvSpPr>
          <p:cNvPr id="5" name="Content Placeholder 4">
            <a:extLst>
              <a:ext uri="{FF2B5EF4-FFF2-40B4-BE49-F238E27FC236}">
                <a16:creationId xmlns:a16="http://schemas.microsoft.com/office/drawing/2014/main" id="{B1B38937-0F97-96B1-9DCD-5D2EB5267BE2}"/>
              </a:ext>
            </a:extLst>
          </p:cNvPr>
          <p:cNvSpPr>
            <a:spLocks noGrp="1"/>
          </p:cNvSpPr>
          <p:nvPr>
            <p:ph sz="half" idx="2"/>
          </p:nvPr>
        </p:nvSpPr>
        <p:spPr/>
        <p:txBody>
          <a:bodyPr>
            <a:normAutofit fontScale="85000" lnSpcReduction="10000"/>
          </a:bodyPr>
          <a:lstStyle/>
          <a:p>
            <a:endParaRPr lang="en-IN"/>
          </a:p>
        </p:txBody>
      </p:sp>
      <p:pic>
        <p:nvPicPr>
          <p:cNvPr id="1026" name="Picture 2" descr="Interrupts to the OS are from the hardware layer and Traps are from the user/program layer">
            <a:extLst>
              <a:ext uri="{FF2B5EF4-FFF2-40B4-BE49-F238E27FC236}">
                <a16:creationId xmlns:a16="http://schemas.microsoft.com/office/drawing/2014/main" id="{099A40F7-19E3-8D0A-C96F-A99CB2710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2005012"/>
            <a:ext cx="5286799" cy="379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71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225BBB-FC14-8739-7F69-2A20157744F0}"/>
              </a:ext>
            </a:extLst>
          </p:cNvPr>
          <p:cNvSpPr>
            <a:spLocks noGrp="1"/>
          </p:cNvSpPr>
          <p:nvPr>
            <p:ph type="title"/>
          </p:nvPr>
        </p:nvSpPr>
        <p:spPr/>
        <p:txBody>
          <a:bodyPr/>
          <a:lstStyle/>
          <a:p>
            <a:r>
              <a:rPr lang="en-IN" dirty="0"/>
              <a:t>Interrupts: Demo</a:t>
            </a:r>
          </a:p>
        </p:txBody>
      </p:sp>
      <p:sp>
        <p:nvSpPr>
          <p:cNvPr id="6" name="Content Placeholder 5">
            <a:extLst>
              <a:ext uri="{FF2B5EF4-FFF2-40B4-BE49-F238E27FC236}">
                <a16:creationId xmlns:a16="http://schemas.microsoft.com/office/drawing/2014/main" id="{20A826FB-3247-7C53-0873-27CC6DD9D4BD}"/>
              </a:ext>
            </a:extLst>
          </p:cNvPr>
          <p:cNvSpPr>
            <a:spLocks noGrp="1"/>
          </p:cNvSpPr>
          <p:nvPr>
            <p:ph sz="half" idx="1"/>
          </p:nvPr>
        </p:nvSpPr>
        <p:spPr/>
        <p:txBody>
          <a:bodyPr>
            <a:normAutofit fontScale="70000" lnSpcReduction="20000"/>
          </a:bodyPr>
          <a:lstStyle/>
          <a:p>
            <a:r>
              <a:rPr lang="en-IN" dirty="0"/>
              <a:t>Type the following program in the 8086 assembler emulator (emu8086v408), then press the Emulate button</a:t>
            </a:r>
          </a:p>
          <a:p>
            <a:endParaRPr lang="en-IN" dirty="0"/>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org 100h</a:t>
            </a:r>
          </a:p>
          <a:p>
            <a:endPar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mov ah, 0eh</a:t>
            </a:r>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mov al, 'A'</a:t>
            </a:r>
          </a:p>
          <a:p>
            <a:endPar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int 10h</a:t>
            </a:r>
          </a:p>
          <a:p>
            <a:endPar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da-DK"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ret</a:t>
            </a:r>
          </a:p>
          <a:p>
            <a:endParaRPr lang="en-IN" dirty="0"/>
          </a:p>
        </p:txBody>
      </p:sp>
      <p:sp>
        <p:nvSpPr>
          <p:cNvPr id="7" name="Content Placeholder 6">
            <a:extLst>
              <a:ext uri="{FF2B5EF4-FFF2-40B4-BE49-F238E27FC236}">
                <a16:creationId xmlns:a16="http://schemas.microsoft.com/office/drawing/2014/main" id="{4022012C-51FA-B3FB-1729-87519A71EBE9}"/>
              </a:ext>
            </a:extLst>
          </p:cNvPr>
          <p:cNvSpPr>
            <a:spLocks noGrp="1"/>
          </p:cNvSpPr>
          <p:nvPr>
            <p:ph sz="half" idx="2"/>
          </p:nvPr>
        </p:nvSpPr>
        <p:spPr/>
        <p:txBody>
          <a:bodyPr>
            <a:normAutofit fontScale="70000" lnSpcReduction="20000"/>
          </a:bodyPr>
          <a:lstStyle/>
          <a:p>
            <a:r>
              <a:rPr lang="en-IN" dirty="0">
                <a:solidFill>
                  <a:srgbClr val="FFFF00"/>
                </a:solidFill>
              </a:rPr>
              <a:t>org 100h </a:t>
            </a:r>
            <a:r>
              <a:rPr lang="en-IN" dirty="0"/>
              <a:t>= Load program in memory location 100 hex</a:t>
            </a:r>
          </a:p>
          <a:p>
            <a:r>
              <a:rPr lang="en-IN" dirty="0">
                <a:solidFill>
                  <a:srgbClr val="FFFF00"/>
                </a:solidFill>
              </a:rPr>
              <a:t>mov ah, 0eh </a:t>
            </a:r>
            <a:r>
              <a:rPr lang="en-IN" dirty="0"/>
              <a:t>= Set the sub function for interrupt 10h to 0eh, which means </a:t>
            </a:r>
            <a:r>
              <a:rPr lang="en-IN" i="1" dirty="0"/>
              <a:t>show character on the screen </a:t>
            </a:r>
            <a:r>
              <a:rPr lang="en-IN" dirty="0"/>
              <a:t>– another example is </a:t>
            </a:r>
            <a:r>
              <a:rPr lang="en-IN" i="1" dirty="0"/>
              <a:t>07h</a:t>
            </a:r>
            <a:r>
              <a:rPr lang="en-IN" dirty="0"/>
              <a:t>, which means </a:t>
            </a:r>
            <a:r>
              <a:rPr lang="en-IN" i="1" dirty="0"/>
              <a:t>scroll down</a:t>
            </a:r>
            <a:r>
              <a:rPr lang="en-IN" dirty="0"/>
              <a:t>, etc</a:t>
            </a:r>
          </a:p>
          <a:p>
            <a:r>
              <a:rPr lang="en-IN" dirty="0">
                <a:solidFill>
                  <a:srgbClr val="FFFF00"/>
                </a:solidFill>
              </a:rPr>
              <a:t>mov al, ‘A’ </a:t>
            </a:r>
            <a:r>
              <a:rPr lang="en-IN" dirty="0"/>
              <a:t>= Specify the character to be displayed</a:t>
            </a:r>
          </a:p>
          <a:p>
            <a:r>
              <a:rPr lang="en-IN" dirty="0">
                <a:solidFill>
                  <a:srgbClr val="FFFF00"/>
                </a:solidFill>
              </a:rPr>
              <a:t>int 10h </a:t>
            </a:r>
            <a:r>
              <a:rPr lang="en-IN" dirty="0"/>
              <a:t>= Now generate a software interrupt number 10h that executes the sub-function </a:t>
            </a:r>
            <a:r>
              <a:rPr lang="en-IN" i="1" dirty="0"/>
              <a:t>0eh</a:t>
            </a:r>
            <a:r>
              <a:rPr lang="en-IN" dirty="0"/>
              <a:t>, i.e. show character on the screen</a:t>
            </a:r>
          </a:p>
          <a:p>
            <a:r>
              <a:rPr lang="en-IN" dirty="0"/>
              <a:t>See https://faculty.kfupm.edu.sa/COE/shazli/coe205/Help/asm_tutorial_04.html</a:t>
            </a:r>
          </a:p>
        </p:txBody>
      </p:sp>
      <p:sp>
        <p:nvSpPr>
          <p:cNvPr id="8" name="TextBox 7">
            <a:extLst>
              <a:ext uri="{FF2B5EF4-FFF2-40B4-BE49-F238E27FC236}">
                <a16:creationId xmlns:a16="http://schemas.microsoft.com/office/drawing/2014/main" id="{97C155C3-9ABB-F5BA-5EC7-BD4361D5BD9E}"/>
              </a:ext>
            </a:extLst>
          </p:cNvPr>
          <p:cNvSpPr txBox="1"/>
          <p:nvPr/>
        </p:nvSpPr>
        <p:spPr>
          <a:xfrm>
            <a:off x="6172202" y="195209"/>
            <a:ext cx="2591654" cy="923330"/>
          </a:xfrm>
          <a:prstGeom prst="rect">
            <a:avLst/>
          </a:prstGeom>
          <a:solidFill>
            <a:srgbClr val="7030A0"/>
          </a:solidFill>
        </p:spPr>
        <p:txBody>
          <a:bodyPr wrap="square" rtlCol="0">
            <a:spAutoFit/>
          </a:bodyPr>
          <a:lstStyle/>
          <a:p>
            <a:r>
              <a:rPr lang="en-IN" dirty="0"/>
              <a:t>In C/C++, we would write this as:</a:t>
            </a:r>
          </a:p>
          <a:p>
            <a:r>
              <a:rPr lang="en-IN" dirty="0" err="1"/>
              <a:t>putchar</a:t>
            </a:r>
            <a:r>
              <a:rPr lang="en-IN" dirty="0"/>
              <a:t> (‘A’);</a:t>
            </a:r>
          </a:p>
        </p:txBody>
      </p:sp>
    </p:spTree>
    <p:extLst>
      <p:ext uri="{BB962C8B-B14F-4D97-AF65-F5344CB8AC3E}">
        <p14:creationId xmlns:p14="http://schemas.microsoft.com/office/powerpoint/2010/main" val="874085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B6D3-89B8-11BC-1C81-752295FB6FED}"/>
              </a:ext>
            </a:extLst>
          </p:cNvPr>
          <p:cNvSpPr>
            <a:spLocks noGrp="1"/>
          </p:cNvSpPr>
          <p:nvPr>
            <p:ph type="title"/>
          </p:nvPr>
        </p:nvSpPr>
        <p:spPr/>
        <p:txBody>
          <a:bodyPr/>
          <a:lstStyle/>
          <a:p>
            <a:r>
              <a:rPr lang="en-IN" dirty="0"/>
              <a:t>Interrupts Demo: Read a Character and Display it Back</a:t>
            </a:r>
          </a:p>
        </p:txBody>
      </p:sp>
      <p:sp>
        <p:nvSpPr>
          <p:cNvPr id="3" name="Content Placeholder 2">
            <a:extLst>
              <a:ext uri="{FF2B5EF4-FFF2-40B4-BE49-F238E27FC236}">
                <a16:creationId xmlns:a16="http://schemas.microsoft.com/office/drawing/2014/main" id="{7B643A7F-F7C9-3DA7-AD19-6C3B8AB5D4F2}"/>
              </a:ext>
            </a:extLst>
          </p:cNvPr>
          <p:cNvSpPr>
            <a:spLocks noGrp="1"/>
          </p:cNvSpPr>
          <p:nvPr>
            <p:ph sz="half" idx="1"/>
          </p:nvPr>
        </p:nvSpPr>
        <p:spPr/>
        <p:txBody>
          <a:bodyPr>
            <a:normAutofit fontScale="85000" lnSpcReduction="20000"/>
          </a:bodyPr>
          <a:lstStyle/>
          <a:p>
            <a:r>
              <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org 100h</a:t>
            </a:r>
          </a:p>
          <a:p>
            <a:endParaRPr lang="en-IN" dirty="0">
              <a:solidFill>
                <a:srgbClr val="FFFF00"/>
              </a:solidFill>
            </a:endParaRPr>
          </a:p>
          <a:p>
            <a:r>
              <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mov ah, 1h</a:t>
            </a:r>
            <a:r>
              <a:rPr lang="en-IN" dirty="0">
                <a:solidFill>
                  <a:srgbClr val="FFFF00"/>
                </a:solidFill>
              </a:rPr>
              <a:t> </a:t>
            </a:r>
            <a:r>
              <a:rPr lang="en-IN" dirty="0"/>
              <a:t>; keyboard input subprogram</a:t>
            </a:r>
          </a:p>
          <a:p>
            <a:r>
              <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int 21h </a:t>
            </a:r>
            <a:r>
              <a:rPr lang="en-IN" dirty="0"/>
              <a:t>; read character into al</a:t>
            </a:r>
          </a:p>
          <a:p>
            <a:endParaRPr lang="en-IN" dirty="0">
              <a:solidFill>
                <a:srgbClr val="FFFF00"/>
              </a:solidFill>
            </a:endParaRPr>
          </a:p>
          <a:p>
            <a:r>
              <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mov dl, al </a:t>
            </a:r>
            <a:r>
              <a:rPr lang="en-IN" dirty="0"/>
              <a:t>; copy character to dl</a:t>
            </a:r>
          </a:p>
          <a:p>
            <a:endParaRPr lang="en-IN" dirty="0">
              <a:solidFill>
                <a:srgbClr val="FFFF00"/>
              </a:solidFill>
            </a:endParaRPr>
          </a:p>
          <a:p>
            <a:r>
              <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mov ah, 2h </a:t>
            </a:r>
            <a:r>
              <a:rPr lang="en-IN" dirty="0"/>
              <a:t>; character output subprogram</a:t>
            </a:r>
          </a:p>
          <a:p>
            <a:r>
              <a:rPr lang="en-IN" dirty="0">
                <a:solidFill>
                  <a:srgbClr val="FFFF00"/>
                </a:solidFill>
                <a:latin typeface="Cascadia Code Light" panose="020B0609020000020004" pitchFamily="49" charset="0"/>
                <a:ea typeface="Cascadia Code Light" panose="020B0609020000020004" pitchFamily="49" charset="0"/>
                <a:cs typeface="Cascadia Code Light" panose="020B0609020000020004" pitchFamily="49" charset="0"/>
              </a:rPr>
              <a:t>int 21h</a:t>
            </a:r>
            <a:r>
              <a:rPr lang="en-IN" dirty="0">
                <a:solidFill>
                  <a:srgbClr val="FFFF00"/>
                </a:solidFill>
              </a:rPr>
              <a:t> </a:t>
            </a:r>
            <a:r>
              <a:rPr lang="en-IN" dirty="0"/>
              <a:t>; display character in dl</a:t>
            </a:r>
          </a:p>
          <a:p>
            <a:r>
              <a:rPr lang="en-IN" dirty="0"/>
              <a:t>ret</a:t>
            </a:r>
          </a:p>
          <a:p>
            <a:endParaRPr lang="en-IN" dirty="0"/>
          </a:p>
          <a:p>
            <a:endParaRPr lang="en-IN" dirty="0"/>
          </a:p>
        </p:txBody>
      </p:sp>
      <p:sp>
        <p:nvSpPr>
          <p:cNvPr id="4" name="Content Placeholder 3">
            <a:extLst>
              <a:ext uri="{FF2B5EF4-FFF2-40B4-BE49-F238E27FC236}">
                <a16:creationId xmlns:a16="http://schemas.microsoft.com/office/drawing/2014/main" id="{9D60B0FD-7649-AF95-FB6B-D9D1925C1082}"/>
              </a:ext>
            </a:extLst>
          </p:cNvPr>
          <p:cNvSpPr>
            <a:spLocks noGrp="1"/>
          </p:cNvSpPr>
          <p:nvPr>
            <p:ph sz="half" idx="2"/>
          </p:nvPr>
        </p:nvSpPr>
        <p:spPr/>
        <p:txBody>
          <a:bodyPr>
            <a:normAutofit fontScale="85000" lnSpcReduction="20000"/>
          </a:bodyPr>
          <a:lstStyle/>
          <a:p>
            <a:r>
              <a:rPr lang="en-IN" dirty="0"/>
              <a:t>Note: Earlier we used interrupt 10h to display</a:t>
            </a:r>
          </a:p>
          <a:p>
            <a:r>
              <a:rPr lang="en-IN" dirty="0"/>
              <a:t>However, interrupt 21h can be used for both input and output</a:t>
            </a:r>
          </a:p>
          <a:p>
            <a:pPr lvl="1"/>
            <a:r>
              <a:rPr lang="en-IN" dirty="0"/>
              <a:t>For input, place a value of 1h in the ah register</a:t>
            </a:r>
          </a:p>
          <a:p>
            <a:pPr lvl="1"/>
            <a:r>
              <a:rPr lang="en-IN" dirty="0"/>
              <a:t>For output, place a value of 2h in the ah register</a:t>
            </a:r>
          </a:p>
          <a:p>
            <a:endParaRPr lang="en-IN" dirty="0"/>
          </a:p>
        </p:txBody>
      </p:sp>
    </p:spTree>
    <p:extLst>
      <p:ext uri="{BB962C8B-B14F-4D97-AF65-F5344CB8AC3E}">
        <p14:creationId xmlns:p14="http://schemas.microsoft.com/office/powerpoint/2010/main" val="91922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545040-CBE4-767E-C96C-542333CAA2CA}"/>
              </a:ext>
            </a:extLst>
          </p:cNvPr>
          <p:cNvSpPr>
            <a:spLocks noGrp="1"/>
          </p:cNvSpPr>
          <p:nvPr>
            <p:ph type="title"/>
          </p:nvPr>
        </p:nvSpPr>
        <p:spPr/>
        <p:txBody>
          <a:bodyPr/>
          <a:lstStyle/>
          <a:p>
            <a:r>
              <a:rPr lang="en-IN" dirty="0"/>
              <a:t>Why Operating Systems?</a:t>
            </a:r>
          </a:p>
        </p:txBody>
      </p:sp>
      <p:sp>
        <p:nvSpPr>
          <p:cNvPr id="5" name="Content Placeholder 4">
            <a:extLst>
              <a:ext uri="{FF2B5EF4-FFF2-40B4-BE49-F238E27FC236}">
                <a16:creationId xmlns:a16="http://schemas.microsoft.com/office/drawing/2014/main" id="{50BA8E4D-79AF-1CAB-15E3-C80E73F04708}"/>
              </a:ext>
            </a:extLst>
          </p:cNvPr>
          <p:cNvSpPr>
            <a:spLocks noGrp="1"/>
          </p:cNvSpPr>
          <p:nvPr>
            <p:ph sz="half" idx="1"/>
          </p:nvPr>
        </p:nvSpPr>
        <p:spPr/>
        <p:txBody>
          <a:bodyPr/>
          <a:lstStyle/>
          <a:p>
            <a:r>
              <a:rPr lang="en-IN" dirty="0"/>
              <a:t>All our applications are on the disk in the form of files</a:t>
            </a:r>
          </a:p>
        </p:txBody>
      </p:sp>
      <p:sp>
        <p:nvSpPr>
          <p:cNvPr id="10" name="Content Placeholder 9">
            <a:extLst>
              <a:ext uri="{FF2B5EF4-FFF2-40B4-BE49-F238E27FC236}">
                <a16:creationId xmlns:a16="http://schemas.microsoft.com/office/drawing/2014/main" id="{F17FA723-DF91-DD41-3362-8A67688EDD24}"/>
              </a:ext>
            </a:extLst>
          </p:cNvPr>
          <p:cNvSpPr>
            <a:spLocks noGrp="1"/>
          </p:cNvSpPr>
          <p:nvPr>
            <p:ph sz="half" idx="2"/>
          </p:nvPr>
        </p:nvSpPr>
        <p:spPr/>
        <p:txBody>
          <a:bodyPr/>
          <a:lstStyle/>
          <a:p>
            <a:r>
              <a:rPr lang="en-IN" dirty="0"/>
              <a:t>When we run an application, it is loaded by the operating system into the main memory</a:t>
            </a:r>
          </a:p>
        </p:txBody>
      </p:sp>
      <p:pic>
        <p:nvPicPr>
          <p:cNvPr id="3" name="Picture 2">
            <a:extLst>
              <a:ext uri="{FF2B5EF4-FFF2-40B4-BE49-F238E27FC236}">
                <a16:creationId xmlns:a16="http://schemas.microsoft.com/office/drawing/2014/main" id="{C54ECA75-9E5F-F360-01A7-BBA4544C4EA2}"/>
              </a:ext>
            </a:extLst>
          </p:cNvPr>
          <p:cNvPicPr>
            <a:picLocks noChangeAspect="1"/>
          </p:cNvPicPr>
          <p:nvPr/>
        </p:nvPicPr>
        <p:blipFill>
          <a:blip r:embed="rId2"/>
          <a:stretch>
            <a:fillRect/>
          </a:stretch>
        </p:blipFill>
        <p:spPr>
          <a:xfrm>
            <a:off x="308225" y="3304663"/>
            <a:ext cx="5219272" cy="2872300"/>
          </a:xfrm>
          <a:prstGeom prst="rect">
            <a:avLst/>
          </a:prstGeom>
        </p:spPr>
      </p:pic>
      <p:pic>
        <p:nvPicPr>
          <p:cNvPr id="8" name="Picture 7">
            <a:extLst>
              <a:ext uri="{FF2B5EF4-FFF2-40B4-BE49-F238E27FC236}">
                <a16:creationId xmlns:a16="http://schemas.microsoft.com/office/drawing/2014/main" id="{F3A99FC2-74A0-93A1-5F14-7A578A649027}"/>
              </a:ext>
            </a:extLst>
          </p:cNvPr>
          <p:cNvPicPr>
            <a:picLocks noChangeAspect="1"/>
          </p:cNvPicPr>
          <p:nvPr/>
        </p:nvPicPr>
        <p:blipFill>
          <a:blip r:embed="rId3"/>
          <a:stretch>
            <a:fillRect/>
          </a:stretch>
        </p:blipFill>
        <p:spPr>
          <a:xfrm>
            <a:off x="6172200" y="3254983"/>
            <a:ext cx="5296328" cy="2921980"/>
          </a:xfrm>
          <a:prstGeom prst="rect">
            <a:avLst/>
          </a:prstGeom>
        </p:spPr>
      </p:pic>
    </p:spTree>
    <p:extLst>
      <p:ext uri="{BB962C8B-B14F-4D97-AF65-F5344CB8AC3E}">
        <p14:creationId xmlns:p14="http://schemas.microsoft.com/office/powerpoint/2010/main" val="143808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6E2906-7BF1-64B2-F30C-C18E60F052CF}"/>
              </a:ext>
            </a:extLst>
          </p:cNvPr>
          <p:cNvSpPr>
            <a:spLocks noGrp="1"/>
          </p:cNvSpPr>
          <p:nvPr>
            <p:ph type="title"/>
          </p:nvPr>
        </p:nvSpPr>
        <p:spPr/>
        <p:txBody>
          <a:bodyPr/>
          <a:lstStyle/>
          <a:p>
            <a:r>
              <a:rPr lang="en-IN" dirty="0"/>
              <a:t>Why Operating Systems?</a:t>
            </a:r>
          </a:p>
        </p:txBody>
      </p:sp>
      <p:sp>
        <p:nvSpPr>
          <p:cNvPr id="6" name="Content Placeholder 5">
            <a:extLst>
              <a:ext uri="{FF2B5EF4-FFF2-40B4-BE49-F238E27FC236}">
                <a16:creationId xmlns:a16="http://schemas.microsoft.com/office/drawing/2014/main" id="{2B22A3D2-03D4-16F5-0704-DE2600566C35}"/>
              </a:ext>
            </a:extLst>
          </p:cNvPr>
          <p:cNvSpPr>
            <a:spLocks noGrp="1"/>
          </p:cNvSpPr>
          <p:nvPr>
            <p:ph idx="1"/>
          </p:nvPr>
        </p:nvSpPr>
        <p:spPr/>
        <p:txBody>
          <a:bodyPr/>
          <a:lstStyle/>
          <a:p>
            <a:r>
              <a:rPr lang="en-IN" dirty="0"/>
              <a:t>The instance of a program is a </a:t>
            </a:r>
            <a:r>
              <a:rPr lang="en-IN" b="1" dirty="0"/>
              <a:t>process</a:t>
            </a:r>
          </a:p>
        </p:txBody>
      </p:sp>
      <p:pic>
        <p:nvPicPr>
          <p:cNvPr id="8" name="Picture 7">
            <a:extLst>
              <a:ext uri="{FF2B5EF4-FFF2-40B4-BE49-F238E27FC236}">
                <a16:creationId xmlns:a16="http://schemas.microsoft.com/office/drawing/2014/main" id="{C78CC834-AD5B-E143-552C-4E43C8488629}"/>
              </a:ext>
            </a:extLst>
          </p:cNvPr>
          <p:cNvPicPr>
            <a:picLocks noChangeAspect="1"/>
          </p:cNvPicPr>
          <p:nvPr/>
        </p:nvPicPr>
        <p:blipFill>
          <a:blip r:embed="rId2"/>
          <a:stretch>
            <a:fillRect/>
          </a:stretch>
        </p:blipFill>
        <p:spPr>
          <a:xfrm>
            <a:off x="1993186" y="2408121"/>
            <a:ext cx="6899223" cy="4222506"/>
          </a:xfrm>
          <a:prstGeom prst="rect">
            <a:avLst/>
          </a:prstGeom>
        </p:spPr>
      </p:pic>
    </p:spTree>
    <p:extLst>
      <p:ext uri="{BB962C8B-B14F-4D97-AF65-F5344CB8AC3E}">
        <p14:creationId xmlns:p14="http://schemas.microsoft.com/office/powerpoint/2010/main" val="361074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77ED-91DF-3FBE-C31E-2F78587C7360}"/>
              </a:ext>
            </a:extLst>
          </p:cNvPr>
          <p:cNvSpPr>
            <a:spLocks noGrp="1"/>
          </p:cNvSpPr>
          <p:nvPr>
            <p:ph type="title"/>
          </p:nvPr>
        </p:nvSpPr>
        <p:spPr/>
        <p:txBody>
          <a:bodyPr/>
          <a:lstStyle/>
          <a:p>
            <a:r>
              <a:rPr lang="en-IN" dirty="0"/>
              <a:t>Introduction to OS Concepts</a:t>
            </a:r>
          </a:p>
        </p:txBody>
      </p:sp>
      <p:sp>
        <p:nvSpPr>
          <p:cNvPr id="3" name="Content Placeholder 2">
            <a:extLst>
              <a:ext uri="{FF2B5EF4-FFF2-40B4-BE49-F238E27FC236}">
                <a16:creationId xmlns:a16="http://schemas.microsoft.com/office/drawing/2014/main" id="{E1F7985B-BC39-28B0-8FF1-56B730F906D3}"/>
              </a:ext>
            </a:extLst>
          </p:cNvPr>
          <p:cNvSpPr>
            <a:spLocks noGrp="1"/>
          </p:cNvSpPr>
          <p:nvPr>
            <p:ph sz="half" idx="1"/>
          </p:nvPr>
        </p:nvSpPr>
        <p:spPr/>
        <p:txBody>
          <a:bodyPr>
            <a:normAutofit lnSpcReduction="10000"/>
          </a:bodyPr>
          <a:lstStyle/>
          <a:p>
            <a:r>
              <a:rPr lang="en-US" dirty="0"/>
              <a:t>An </a:t>
            </a:r>
            <a:r>
              <a:rPr lang="en-US" b="1" dirty="0"/>
              <a:t>Operating System</a:t>
            </a:r>
            <a:r>
              <a:rPr lang="en-US" dirty="0"/>
              <a:t> </a:t>
            </a:r>
            <a:r>
              <a:rPr lang="en-US" b="1" dirty="0"/>
              <a:t>(OS)</a:t>
            </a:r>
            <a:r>
              <a:rPr lang="en-US" dirty="0"/>
              <a:t> is a program that acts as an intermediary between a user of a computer and the computer hardware.</a:t>
            </a:r>
          </a:p>
          <a:p>
            <a:r>
              <a:rPr lang="en-US" dirty="0"/>
              <a:t>Operating system goals:</a:t>
            </a:r>
          </a:p>
          <a:p>
            <a:pPr lvl="1"/>
            <a:r>
              <a:rPr lang="en-US" dirty="0"/>
              <a:t>Execute user programs and make solving user problems easier.</a:t>
            </a:r>
          </a:p>
          <a:p>
            <a:pPr lvl="1"/>
            <a:r>
              <a:rPr lang="en-US" dirty="0"/>
              <a:t>Make the computer system convenient to use.</a:t>
            </a:r>
          </a:p>
          <a:p>
            <a:pPr lvl="1"/>
            <a:r>
              <a:rPr lang="en-US" dirty="0"/>
              <a:t>Use the computer hardware in an efficient manner.</a:t>
            </a:r>
          </a:p>
          <a:p>
            <a:endParaRPr lang="en-IN" dirty="0"/>
          </a:p>
        </p:txBody>
      </p:sp>
      <p:sp>
        <p:nvSpPr>
          <p:cNvPr id="4" name="Content Placeholder 3">
            <a:extLst>
              <a:ext uri="{FF2B5EF4-FFF2-40B4-BE49-F238E27FC236}">
                <a16:creationId xmlns:a16="http://schemas.microsoft.com/office/drawing/2014/main" id="{474057CF-9DC3-DB1B-7AF1-6B580E9B49DD}"/>
              </a:ext>
            </a:extLst>
          </p:cNvPr>
          <p:cNvSpPr>
            <a:spLocks noGrp="1"/>
          </p:cNvSpPr>
          <p:nvPr>
            <p:ph sz="half" idx="2"/>
          </p:nvPr>
        </p:nvSpPr>
        <p:spPr/>
        <p:txBody>
          <a:bodyPr>
            <a:normAutofit lnSpcReduction="10000"/>
          </a:bodyPr>
          <a:lstStyle/>
          <a:p>
            <a:endParaRPr lang="en-IN" dirty="0"/>
          </a:p>
        </p:txBody>
      </p:sp>
      <p:pic>
        <p:nvPicPr>
          <p:cNvPr id="1026" name="Picture 2" descr="Operating System - Overview">
            <a:extLst>
              <a:ext uri="{FF2B5EF4-FFF2-40B4-BE49-F238E27FC236}">
                <a16:creationId xmlns:a16="http://schemas.microsoft.com/office/drawing/2014/main" id="{85CD322B-ED26-C0DE-CCAC-549A836B1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908" y="1876373"/>
            <a:ext cx="4106184" cy="424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83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6C482F-C544-E0FE-1001-33C996F8609D}"/>
              </a:ext>
            </a:extLst>
          </p:cNvPr>
          <p:cNvSpPr>
            <a:spLocks noGrp="1"/>
          </p:cNvSpPr>
          <p:nvPr>
            <p:ph type="title"/>
          </p:nvPr>
        </p:nvSpPr>
        <p:spPr/>
        <p:txBody>
          <a:bodyPr/>
          <a:lstStyle/>
          <a:p>
            <a:r>
              <a:rPr lang="en-IN" dirty="0"/>
              <a:t>Operating System versus Application Software</a:t>
            </a:r>
          </a:p>
        </p:txBody>
      </p:sp>
      <p:sp>
        <p:nvSpPr>
          <p:cNvPr id="6" name="Content Placeholder 5">
            <a:extLst>
              <a:ext uri="{FF2B5EF4-FFF2-40B4-BE49-F238E27FC236}">
                <a16:creationId xmlns:a16="http://schemas.microsoft.com/office/drawing/2014/main" id="{54EFB0B6-0503-4B64-ED4D-49F2EF2085CF}"/>
              </a:ext>
            </a:extLst>
          </p:cNvPr>
          <p:cNvSpPr>
            <a:spLocks noGrp="1"/>
          </p:cNvSpPr>
          <p:nvPr>
            <p:ph idx="1"/>
          </p:nvPr>
        </p:nvSpPr>
        <p:spPr/>
        <p:txBody>
          <a:bodyPr/>
          <a:lstStyle/>
          <a:p>
            <a:endParaRPr lang="en-IN" dirty="0"/>
          </a:p>
        </p:txBody>
      </p:sp>
      <p:sp>
        <p:nvSpPr>
          <p:cNvPr id="7" name="TextBox 6">
            <a:extLst>
              <a:ext uri="{FF2B5EF4-FFF2-40B4-BE49-F238E27FC236}">
                <a16:creationId xmlns:a16="http://schemas.microsoft.com/office/drawing/2014/main" id="{FA51AF23-4F9B-0A2F-69EF-C9BAA04FF721}"/>
              </a:ext>
            </a:extLst>
          </p:cNvPr>
          <p:cNvSpPr txBox="1"/>
          <p:nvPr/>
        </p:nvSpPr>
        <p:spPr>
          <a:xfrm>
            <a:off x="1078787" y="1923802"/>
            <a:ext cx="4541177" cy="4154984"/>
          </a:xfrm>
          <a:prstGeom prst="rect">
            <a:avLst/>
          </a:prstGeom>
          <a:solidFill>
            <a:srgbClr val="7030A0"/>
          </a:solidFill>
        </p:spPr>
        <p:txBody>
          <a:bodyPr wrap="square" rtlCol="0">
            <a:spAutoFit/>
          </a:bodyPr>
          <a:lstStyle/>
          <a:p>
            <a:r>
              <a:rPr lang="en-IN" sz="2400" dirty="0">
                <a:solidFill>
                  <a:schemeClr val="tx1">
                    <a:lumMod val="95000"/>
                  </a:schemeClr>
                </a:solidFill>
              </a:rPr>
              <a:t>An </a:t>
            </a:r>
            <a:r>
              <a:rPr lang="en-IN" sz="2400" b="1" dirty="0">
                <a:solidFill>
                  <a:schemeClr val="tx1">
                    <a:lumMod val="95000"/>
                  </a:schemeClr>
                </a:solidFill>
              </a:rPr>
              <a:t>operating system</a:t>
            </a:r>
            <a:r>
              <a:rPr lang="en-IN" sz="2400" dirty="0">
                <a:solidFill>
                  <a:schemeClr val="tx1">
                    <a:lumMod val="95000"/>
                  </a:schemeClr>
                </a:solidFill>
              </a:rPr>
              <a:t> is like the entry point into a computer: This is where the computer </a:t>
            </a:r>
            <a:r>
              <a:rPr lang="en-IN" sz="2400" i="1" dirty="0">
                <a:solidFill>
                  <a:schemeClr val="tx1">
                    <a:lumMod val="95000"/>
                  </a:schemeClr>
                </a:solidFill>
              </a:rPr>
              <a:t>wakes up</a:t>
            </a:r>
            <a:r>
              <a:rPr lang="en-IN" sz="2400" dirty="0">
                <a:solidFill>
                  <a:schemeClr val="tx1">
                    <a:lumMod val="95000"/>
                  </a:schemeClr>
                </a:solidFill>
              </a:rPr>
              <a:t>.</a:t>
            </a:r>
          </a:p>
          <a:p>
            <a:endParaRPr lang="en-IN" sz="2400" dirty="0">
              <a:solidFill>
                <a:schemeClr val="tx1">
                  <a:lumMod val="95000"/>
                </a:schemeClr>
              </a:solidFill>
            </a:endParaRPr>
          </a:p>
          <a:p>
            <a:r>
              <a:rPr lang="en-IN" sz="2400" dirty="0">
                <a:solidFill>
                  <a:schemeClr val="tx1">
                    <a:lumMod val="95000"/>
                  </a:schemeClr>
                </a:solidFill>
              </a:rPr>
              <a:t>The operating system is responsible for handling all the aspects pertaining to user programs, process management, memory management, disk management, working with the CPU, etc. </a:t>
            </a:r>
          </a:p>
        </p:txBody>
      </p:sp>
      <p:sp>
        <p:nvSpPr>
          <p:cNvPr id="8" name="TextBox 7">
            <a:extLst>
              <a:ext uri="{FF2B5EF4-FFF2-40B4-BE49-F238E27FC236}">
                <a16:creationId xmlns:a16="http://schemas.microsoft.com/office/drawing/2014/main" id="{4DBFF185-7CBA-91B5-73C7-076B830EFB61}"/>
              </a:ext>
            </a:extLst>
          </p:cNvPr>
          <p:cNvSpPr txBox="1"/>
          <p:nvPr/>
        </p:nvSpPr>
        <p:spPr>
          <a:xfrm>
            <a:off x="6216293" y="1923802"/>
            <a:ext cx="4541177" cy="4154984"/>
          </a:xfrm>
          <a:prstGeom prst="rect">
            <a:avLst/>
          </a:prstGeom>
          <a:solidFill>
            <a:schemeClr val="accent2">
              <a:lumMod val="75000"/>
            </a:schemeClr>
          </a:solidFill>
        </p:spPr>
        <p:txBody>
          <a:bodyPr wrap="square" rtlCol="0">
            <a:spAutoFit/>
          </a:bodyPr>
          <a:lstStyle/>
          <a:p>
            <a:r>
              <a:rPr lang="en-IN" sz="2400" b="1" dirty="0">
                <a:solidFill>
                  <a:schemeClr val="tx1">
                    <a:lumMod val="95000"/>
                  </a:schemeClr>
                </a:solidFill>
              </a:rPr>
              <a:t>Application software</a:t>
            </a:r>
            <a:r>
              <a:rPr lang="en-IN" sz="2400" dirty="0">
                <a:solidFill>
                  <a:schemeClr val="tx1">
                    <a:lumMod val="95000"/>
                  </a:schemeClr>
                </a:solidFill>
              </a:rPr>
              <a:t> makes use of an operating system for performing various tasks.</a:t>
            </a:r>
          </a:p>
          <a:p>
            <a:endParaRPr lang="en-IN" sz="2400" dirty="0">
              <a:solidFill>
                <a:schemeClr val="tx1">
                  <a:lumMod val="95000"/>
                </a:schemeClr>
              </a:solidFill>
            </a:endParaRPr>
          </a:p>
          <a:p>
            <a:r>
              <a:rPr lang="en-IN" sz="2400" dirty="0">
                <a:solidFill>
                  <a:schemeClr val="tx1">
                    <a:lumMod val="95000"/>
                  </a:schemeClr>
                </a:solidFill>
              </a:rPr>
              <a:t>An application software allows the user to create presentations, play games, browse the Internet, etc.</a:t>
            </a:r>
          </a:p>
          <a:p>
            <a:endParaRPr lang="en-IN" sz="2400" dirty="0">
              <a:solidFill>
                <a:schemeClr val="tx1">
                  <a:lumMod val="95000"/>
                </a:schemeClr>
              </a:solidFill>
            </a:endParaRPr>
          </a:p>
          <a:p>
            <a:r>
              <a:rPr lang="en-IN" sz="2400" dirty="0">
                <a:solidFill>
                  <a:schemeClr val="tx1">
                    <a:lumMod val="95000"/>
                  </a:schemeClr>
                </a:solidFill>
              </a:rPr>
              <a:t>An application software is </a:t>
            </a:r>
            <a:r>
              <a:rPr lang="en-IN" sz="2400" i="1" dirty="0">
                <a:solidFill>
                  <a:schemeClr val="tx1">
                    <a:lumMod val="95000"/>
                  </a:schemeClr>
                </a:solidFill>
              </a:rPr>
              <a:t>specific</a:t>
            </a:r>
            <a:r>
              <a:rPr lang="en-IN" sz="2400" dirty="0">
                <a:solidFill>
                  <a:schemeClr val="tx1">
                    <a:lumMod val="95000"/>
                  </a:schemeClr>
                </a:solidFill>
              </a:rPr>
              <a:t>, whereas an operating system is </a:t>
            </a:r>
            <a:r>
              <a:rPr lang="en-IN" sz="2400" i="1" dirty="0">
                <a:solidFill>
                  <a:schemeClr val="tx1">
                    <a:lumMod val="95000"/>
                  </a:schemeClr>
                </a:solidFill>
              </a:rPr>
              <a:t>generic</a:t>
            </a:r>
            <a:endParaRPr lang="en-IN" sz="2400" dirty="0">
              <a:solidFill>
                <a:schemeClr val="tx1">
                  <a:lumMod val="95000"/>
                </a:schemeClr>
              </a:solidFill>
            </a:endParaRPr>
          </a:p>
        </p:txBody>
      </p:sp>
      <p:sp>
        <p:nvSpPr>
          <p:cNvPr id="9" name="Speech Bubble: Rectangle 8">
            <a:extLst>
              <a:ext uri="{FF2B5EF4-FFF2-40B4-BE49-F238E27FC236}">
                <a16:creationId xmlns:a16="http://schemas.microsoft.com/office/drawing/2014/main" id="{80E28186-A4ED-6E3A-2991-88A4BFC36F8E}"/>
              </a:ext>
            </a:extLst>
          </p:cNvPr>
          <p:cNvSpPr/>
          <p:nvPr/>
        </p:nvSpPr>
        <p:spPr>
          <a:xfrm>
            <a:off x="3041152" y="1294544"/>
            <a:ext cx="2126750" cy="629258"/>
          </a:xfrm>
          <a:prstGeom prst="wedgeRectCallout">
            <a:avLst/>
          </a:prstGeom>
          <a:solidFill>
            <a:schemeClr val="accent6">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Linux, Windows, Mac</a:t>
            </a:r>
          </a:p>
        </p:txBody>
      </p:sp>
      <p:sp>
        <p:nvSpPr>
          <p:cNvPr id="10" name="Speech Bubble: Rectangle 9">
            <a:extLst>
              <a:ext uri="{FF2B5EF4-FFF2-40B4-BE49-F238E27FC236}">
                <a16:creationId xmlns:a16="http://schemas.microsoft.com/office/drawing/2014/main" id="{5653B500-3940-B6C9-F6C6-96DAE6A01A3C}"/>
              </a:ext>
            </a:extLst>
          </p:cNvPr>
          <p:cNvSpPr/>
          <p:nvPr/>
        </p:nvSpPr>
        <p:spPr>
          <a:xfrm>
            <a:off x="7786100" y="1245456"/>
            <a:ext cx="2126750" cy="629258"/>
          </a:xfrm>
          <a:prstGeom prst="wedgeRectCallout">
            <a:avLst/>
          </a:prstGeom>
          <a:solidFill>
            <a:schemeClr val="tx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Word, PowerPoint, Firefox</a:t>
            </a:r>
          </a:p>
        </p:txBody>
      </p:sp>
    </p:spTree>
    <p:extLst>
      <p:ext uri="{BB962C8B-B14F-4D97-AF65-F5344CB8AC3E}">
        <p14:creationId xmlns:p14="http://schemas.microsoft.com/office/powerpoint/2010/main" val="296450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1D0D-FE59-EC9E-940E-39939ACBD663}"/>
              </a:ext>
            </a:extLst>
          </p:cNvPr>
          <p:cNvSpPr>
            <a:spLocks noGrp="1"/>
          </p:cNvSpPr>
          <p:nvPr>
            <p:ph type="title"/>
          </p:nvPr>
        </p:nvSpPr>
        <p:spPr/>
        <p:txBody>
          <a:bodyPr/>
          <a:lstStyle/>
          <a:p>
            <a:r>
              <a:rPr lang="en-IN" dirty="0"/>
              <a:t>Why are High-level Languages Portable?</a:t>
            </a:r>
          </a:p>
        </p:txBody>
      </p:sp>
      <p:sp>
        <p:nvSpPr>
          <p:cNvPr id="3" name="Content Placeholder 2">
            <a:extLst>
              <a:ext uri="{FF2B5EF4-FFF2-40B4-BE49-F238E27FC236}">
                <a16:creationId xmlns:a16="http://schemas.microsoft.com/office/drawing/2014/main" id="{5FA2F620-6ED2-46F7-57A2-E6C8C0EDBAF4}"/>
              </a:ext>
            </a:extLst>
          </p:cNvPr>
          <p:cNvSpPr>
            <a:spLocks noGrp="1"/>
          </p:cNvSpPr>
          <p:nvPr>
            <p:ph idx="1"/>
          </p:nvPr>
        </p:nvSpPr>
        <p:spPr/>
        <p:txBody>
          <a:bodyPr/>
          <a:lstStyle/>
          <a:p>
            <a:endParaRPr lang="en-IN" dirty="0"/>
          </a:p>
        </p:txBody>
      </p:sp>
      <p:sp>
        <p:nvSpPr>
          <p:cNvPr id="4" name="Scroll: Vertical 3">
            <a:extLst>
              <a:ext uri="{FF2B5EF4-FFF2-40B4-BE49-F238E27FC236}">
                <a16:creationId xmlns:a16="http://schemas.microsoft.com/office/drawing/2014/main" id="{384BF03E-AB61-91A2-A80A-FB7B984B54DE}"/>
              </a:ext>
            </a:extLst>
          </p:cNvPr>
          <p:cNvSpPr/>
          <p:nvPr/>
        </p:nvSpPr>
        <p:spPr>
          <a:xfrm>
            <a:off x="5133183" y="1825625"/>
            <a:ext cx="1469205" cy="116098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Program written in C</a:t>
            </a:r>
          </a:p>
        </p:txBody>
      </p:sp>
      <p:pic>
        <p:nvPicPr>
          <p:cNvPr id="6" name="Picture 5">
            <a:extLst>
              <a:ext uri="{FF2B5EF4-FFF2-40B4-BE49-F238E27FC236}">
                <a16:creationId xmlns:a16="http://schemas.microsoft.com/office/drawing/2014/main" id="{409A84E3-0DB4-7D09-751F-CF7AAE03F186}"/>
              </a:ext>
            </a:extLst>
          </p:cNvPr>
          <p:cNvPicPr>
            <a:picLocks noChangeAspect="1"/>
          </p:cNvPicPr>
          <p:nvPr/>
        </p:nvPicPr>
        <p:blipFill>
          <a:blip r:embed="rId2"/>
          <a:stretch>
            <a:fillRect/>
          </a:stretch>
        </p:blipFill>
        <p:spPr>
          <a:xfrm>
            <a:off x="2047522" y="4998446"/>
            <a:ext cx="925592" cy="935135"/>
          </a:xfrm>
          <a:prstGeom prst="rect">
            <a:avLst/>
          </a:prstGeom>
        </p:spPr>
      </p:pic>
      <p:pic>
        <p:nvPicPr>
          <p:cNvPr id="8" name="Picture 7">
            <a:extLst>
              <a:ext uri="{FF2B5EF4-FFF2-40B4-BE49-F238E27FC236}">
                <a16:creationId xmlns:a16="http://schemas.microsoft.com/office/drawing/2014/main" id="{7DAC14A5-8DFA-1D71-0A2F-70BD62D22873}"/>
              </a:ext>
            </a:extLst>
          </p:cNvPr>
          <p:cNvPicPr>
            <a:picLocks noChangeAspect="1"/>
          </p:cNvPicPr>
          <p:nvPr/>
        </p:nvPicPr>
        <p:blipFill>
          <a:blip r:embed="rId3"/>
          <a:stretch>
            <a:fillRect/>
          </a:stretch>
        </p:blipFill>
        <p:spPr>
          <a:xfrm>
            <a:off x="5317834" y="5008711"/>
            <a:ext cx="806315" cy="997159"/>
          </a:xfrm>
          <a:prstGeom prst="rect">
            <a:avLst/>
          </a:prstGeom>
        </p:spPr>
      </p:pic>
      <p:pic>
        <p:nvPicPr>
          <p:cNvPr id="10" name="Picture 9">
            <a:extLst>
              <a:ext uri="{FF2B5EF4-FFF2-40B4-BE49-F238E27FC236}">
                <a16:creationId xmlns:a16="http://schemas.microsoft.com/office/drawing/2014/main" id="{DF107E07-1C93-0D42-0C72-9E82EA49151D}"/>
              </a:ext>
            </a:extLst>
          </p:cNvPr>
          <p:cNvPicPr>
            <a:picLocks noChangeAspect="1"/>
          </p:cNvPicPr>
          <p:nvPr/>
        </p:nvPicPr>
        <p:blipFill>
          <a:blip r:embed="rId4"/>
          <a:stretch>
            <a:fillRect/>
          </a:stretch>
        </p:blipFill>
        <p:spPr>
          <a:xfrm>
            <a:off x="8723339" y="4924494"/>
            <a:ext cx="930364" cy="1083038"/>
          </a:xfrm>
          <a:prstGeom prst="rect">
            <a:avLst/>
          </a:prstGeom>
        </p:spPr>
      </p:pic>
      <p:sp>
        <p:nvSpPr>
          <p:cNvPr id="11" name="TextBox 10">
            <a:extLst>
              <a:ext uri="{FF2B5EF4-FFF2-40B4-BE49-F238E27FC236}">
                <a16:creationId xmlns:a16="http://schemas.microsoft.com/office/drawing/2014/main" id="{F9E6000E-F9D8-4D0E-156E-AC9FA69C005E}"/>
              </a:ext>
            </a:extLst>
          </p:cNvPr>
          <p:cNvSpPr txBox="1"/>
          <p:nvPr/>
        </p:nvSpPr>
        <p:spPr>
          <a:xfrm>
            <a:off x="1613043" y="3575407"/>
            <a:ext cx="1859622" cy="646331"/>
          </a:xfrm>
          <a:prstGeom prst="rect">
            <a:avLst/>
          </a:prstGeom>
          <a:solidFill>
            <a:schemeClr val="accent2">
              <a:lumMod val="50000"/>
            </a:schemeClr>
          </a:solidFill>
        </p:spPr>
        <p:txBody>
          <a:bodyPr wrap="square" rtlCol="0">
            <a:spAutoFit/>
          </a:bodyPr>
          <a:lstStyle/>
          <a:p>
            <a:pPr algn="ctr"/>
            <a:r>
              <a:rPr lang="en-IN" b="1" dirty="0"/>
              <a:t>C compiler for Windows</a:t>
            </a:r>
          </a:p>
        </p:txBody>
      </p:sp>
      <p:sp>
        <p:nvSpPr>
          <p:cNvPr id="12" name="TextBox 11">
            <a:extLst>
              <a:ext uri="{FF2B5EF4-FFF2-40B4-BE49-F238E27FC236}">
                <a16:creationId xmlns:a16="http://schemas.microsoft.com/office/drawing/2014/main" id="{5C670D17-BBC3-E83D-EB3D-2B241D3E9909}"/>
              </a:ext>
            </a:extLst>
          </p:cNvPr>
          <p:cNvSpPr txBox="1"/>
          <p:nvPr/>
        </p:nvSpPr>
        <p:spPr>
          <a:xfrm>
            <a:off x="4937975" y="3575406"/>
            <a:ext cx="1859622" cy="646331"/>
          </a:xfrm>
          <a:prstGeom prst="rect">
            <a:avLst/>
          </a:prstGeom>
          <a:solidFill>
            <a:schemeClr val="accent2">
              <a:lumMod val="50000"/>
            </a:schemeClr>
          </a:solidFill>
        </p:spPr>
        <p:txBody>
          <a:bodyPr wrap="square" rtlCol="0">
            <a:spAutoFit/>
          </a:bodyPr>
          <a:lstStyle/>
          <a:p>
            <a:pPr algn="ctr"/>
            <a:r>
              <a:rPr lang="en-IN" b="1" dirty="0"/>
              <a:t>C compiler for Linux</a:t>
            </a:r>
          </a:p>
        </p:txBody>
      </p:sp>
      <p:sp>
        <p:nvSpPr>
          <p:cNvPr id="13" name="TextBox 12">
            <a:extLst>
              <a:ext uri="{FF2B5EF4-FFF2-40B4-BE49-F238E27FC236}">
                <a16:creationId xmlns:a16="http://schemas.microsoft.com/office/drawing/2014/main" id="{097380A4-832B-AE5A-30F9-B955BC4498D9}"/>
              </a:ext>
            </a:extLst>
          </p:cNvPr>
          <p:cNvSpPr txBox="1"/>
          <p:nvPr/>
        </p:nvSpPr>
        <p:spPr>
          <a:xfrm>
            <a:off x="8258710" y="3575405"/>
            <a:ext cx="1859622" cy="646331"/>
          </a:xfrm>
          <a:prstGeom prst="rect">
            <a:avLst/>
          </a:prstGeom>
          <a:solidFill>
            <a:schemeClr val="accent2">
              <a:lumMod val="50000"/>
            </a:schemeClr>
          </a:solidFill>
        </p:spPr>
        <p:txBody>
          <a:bodyPr wrap="square" rtlCol="0">
            <a:spAutoFit/>
          </a:bodyPr>
          <a:lstStyle/>
          <a:p>
            <a:pPr algn="ctr"/>
            <a:r>
              <a:rPr lang="en-IN" b="1" dirty="0"/>
              <a:t>C compiler for Mac</a:t>
            </a:r>
          </a:p>
        </p:txBody>
      </p:sp>
      <p:cxnSp>
        <p:nvCxnSpPr>
          <p:cNvPr id="15" name="Straight Arrow Connector 14">
            <a:extLst>
              <a:ext uri="{FF2B5EF4-FFF2-40B4-BE49-F238E27FC236}">
                <a16:creationId xmlns:a16="http://schemas.microsoft.com/office/drawing/2014/main" id="{10DFF8C4-AE6A-8D63-9AA5-370B740B7DE1}"/>
              </a:ext>
            </a:extLst>
          </p:cNvPr>
          <p:cNvCxnSpPr>
            <a:endCxn id="12" idx="0"/>
          </p:cNvCxnSpPr>
          <p:nvPr/>
        </p:nvCxnSpPr>
        <p:spPr>
          <a:xfrm>
            <a:off x="5867786" y="3010328"/>
            <a:ext cx="0" cy="565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7AA012-FA87-CAAE-D160-46F697B69B28}"/>
              </a:ext>
            </a:extLst>
          </p:cNvPr>
          <p:cNvCxnSpPr>
            <a:cxnSpLocks/>
          </p:cNvCxnSpPr>
          <p:nvPr/>
        </p:nvCxnSpPr>
        <p:spPr>
          <a:xfrm>
            <a:off x="2510318" y="3174714"/>
            <a:ext cx="66782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4618E8-BAFC-A81B-5D31-661CE5712AE8}"/>
              </a:ext>
            </a:extLst>
          </p:cNvPr>
          <p:cNvCxnSpPr>
            <a:cxnSpLocks/>
          </p:cNvCxnSpPr>
          <p:nvPr/>
        </p:nvCxnSpPr>
        <p:spPr>
          <a:xfrm flipH="1">
            <a:off x="2503470" y="3174714"/>
            <a:ext cx="6848" cy="40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6B2D261-EF23-64A8-A321-00012797534A}"/>
              </a:ext>
            </a:extLst>
          </p:cNvPr>
          <p:cNvCxnSpPr>
            <a:cxnSpLocks/>
          </p:cNvCxnSpPr>
          <p:nvPr/>
        </p:nvCxnSpPr>
        <p:spPr>
          <a:xfrm flipH="1">
            <a:off x="9171398" y="3174714"/>
            <a:ext cx="6848" cy="40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5423EAE-D5AD-5102-773C-7B58592C98BE}"/>
              </a:ext>
            </a:extLst>
          </p:cNvPr>
          <p:cNvSpPr txBox="1"/>
          <p:nvPr/>
        </p:nvSpPr>
        <p:spPr>
          <a:xfrm>
            <a:off x="1921267" y="4541178"/>
            <a:ext cx="1263722" cy="369332"/>
          </a:xfrm>
          <a:prstGeom prst="rect">
            <a:avLst/>
          </a:prstGeom>
          <a:solidFill>
            <a:schemeClr val="accent4">
              <a:lumMod val="50000"/>
            </a:schemeClr>
          </a:solidFill>
        </p:spPr>
        <p:txBody>
          <a:bodyPr wrap="square" rtlCol="0">
            <a:spAutoFit/>
          </a:bodyPr>
          <a:lstStyle/>
          <a:p>
            <a:pPr algn="ctr"/>
            <a:r>
              <a:rPr lang="en-IN" b="1" dirty="0"/>
              <a:t>Execute</a:t>
            </a:r>
          </a:p>
        </p:txBody>
      </p:sp>
      <p:sp>
        <p:nvSpPr>
          <p:cNvPr id="25" name="TextBox 24">
            <a:extLst>
              <a:ext uri="{FF2B5EF4-FFF2-40B4-BE49-F238E27FC236}">
                <a16:creationId xmlns:a16="http://schemas.microsoft.com/office/drawing/2014/main" id="{C980CB75-209B-A537-2626-A4E914DCE7BB}"/>
              </a:ext>
            </a:extLst>
          </p:cNvPr>
          <p:cNvSpPr txBox="1"/>
          <p:nvPr/>
        </p:nvSpPr>
        <p:spPr>
          <a:xfrm>
            <a:off x="5089130" y="4571911"/>
            <a:ext cx="1263722" cy="369332"/>
          </a:xfrm>
          <a:prstGeom prst="rect">
            <a:avLst/>
          </a:prstGeom>
          <a:solidFill>
            <a:schemeClr val="accent4">
              <a:lumMod val="50000"/>
            </a:schemeClr>
          </a:solidFill>
        </p:spPr>
        <p:txBody>
          <a:bodyPr wrap="square" rtlCol="0">
            <a:spAutoFit/>
          </a:bodyPr>
          <a:lstStyle/>
          <a:p>
            <a:pPr algn="ctr"/>
            <a:r>
              <a:rPr lang="en-IN" b="1" dirty="0"/>
              <a:t>Execute</a:t>
            </a:r>
          </a:p>
        </p:txBody>
      </p:sp>
      <p:sp>
        <p:nvSpPr>
          <p:cNvPr id="26" name="TextBox 25">
            <a:extLst>
              <a:ext uri="{FF2B5EF4-FFF2-40B4-BE49-F238E27FC236}">
                <a16:creationId xmlns:a16="http://schemas.microsoft.com/office/drawing/2014/main" id="{8B035F88-4B64-6F2A-8773-C02D9F404B37}"/>
              </a:ext>
            </a:extLst>
          </p:cNvPr>
          <p:cNvSpPr txBox="1"/>
          <p:nvPr/>
        </p:nvSpPr>
        <p:spPr>
          <a:xfrm>
            <a:off x="8556660" y="4501098"/>
            <a:ext cx="1263722" cy="369332"/>
          </a:xfrm>
          <a:prstGeom prst="rect">
            <a:avLst/>
          </a:prstGeom>
          <a:solidFill>
            <a:schemeClr val="accent4">
              <a:lumMod val="50000"/>
            </a:schemeClr>
          </a:solidFill>
        </p:spPr>
        <p:txBody>
          <a:bodyPr wrap="square" rtlCol="0">
            <a:spAutoFit/>
          </a:bodyPr>
          <a:lstStyle/>
          <a:p>
            <a:pPr algn="ctr"/>
            <a:r>
              <a:rPr lang="en-IN" b="1" dirty="0"/>
              <a:t>Execute</a:t>
            </a:r>
          </a:p>
        </p:txBody>
      </p:sp>
      <p:cxnSp>
        <p:nvCxnSpPr>
          <p:cNvPr id="27" name="Straight Arrow Connector 26">
            <a:extLst>
              <a:ext uri="{FF2B5EF4-FFF2-40B4-BE49-F238E27FC236}">
                <a16:creationId xmlns:a16="http://schemas.microsoft.com/office/drawing/2014/main" id="{63B6D416-603F-18EC-8181-8225880997D3}"/>
              </a:ext>
            </a:extLst>
          </p:cNvPr>
          <p:cNvCxnSpPr>
            <a:cxnSpLocks/>
          </p:cNvCxnSpPr>
          <p:nvPr/>
        </p:nvCxnSpPr>
        <p:spPr>
          <a:xfrm flipH="1">
            <a:off x="9188521" y="4220718"/>
            <a:ext cx="6848" cy="40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65886B-92E1-26D1-F4E2-FDE8711419AB}"/>
              </a:ext>
            </a:extLst>
          </p:cNvPr>
          <p:cNvCxnSpPr>
            <a:cxnSpLocks/>
          </p:cNvCxnSpPr>
          <p:nvPr/>
        </p:nvCxnSpPr>
        <p:spPr>
          <a:xfrm flipH="1">
            <a:off x="5842571" y="4220717"/>
            <a:ext cx="6848" cy="40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5D658E-04E7-A4F9-9EF9-8A5E5D6950A3}"/>
              </a:ext>
            </a:extLst>
          </p:cNvPr>
          <p:cNvCxnSpPr>
            <a:cxnSpLocks/>
          </p:cNvCxnSpPr>
          <p:nvPr/>
        </p:nvCxnSpPr>
        <p:spPr>
          <a:xfrm flipH="1">
            <a:off x="2496621" y="4199699"/>
            <a:ext cx="6848" cy="40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7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E669-5284-6474-6242-5479844735FE}"/>
              </a:ext>
            </a:extLst>
          </p:cNvPr>
          <p:cNvSpPr>
            <a:spLocks noGrp="1"/>
          </p:cNvSpPr>
          <p:nvPr>
            <p:ph type="title"/>
          </p:nvPr>
        </p:nvSpPr>
        <p:spPr/>
        <p:txBody>
          <a:bodyPr/>
          <a:lstStyle/>
          <a:p>
            <a:r>
              <a:rPr lang="en-IN" dirty="0"/>
              <a:t>Why is OS Hardware-dependent?</a:t>
            </a:r>
          </a:p>
        </p:txBody>
      </p:sp>
      <p:sp>
        <p:nvSpPr>
          <p:cNvPr id="3" name="Content Placeholder 2">
            <a:extLst>
              <a:ext uri="{FF2B5EF4-FFF2-40B4-BE49-F238E27FC236}">
                <a16:creationId xmlns:a16="http://schemas.microsoft.com/office/drawing/2014/main" id="{0E9691C2-71BC-D15D-1F7C-E851C0ED0CAA}"/>
              </a:ext>
            </a:extLst>
          </p:cNvPr>
          <p:cNvSpPr>
            <a:spLocks noGrp="1"/>
          </p:cNvSpPr>
          <p:nvPr>
            <p:ph idx="1"/>
          </p:nvPr>
        </p:nvSpPr>
        <p:spPr/>
        <p:txBody>
          <a:bodyPr/>
          <a:lstStyle/>
          <a:p>
            <a:endParaRPr lang="en-IN" dirty="0"/>
          </a:p>
        </p:txBody>
      </p:sp>
      <p:sp>
        <p:nvSpPr>
          <p:cNvPr id="7" name="Callout: Line 6">
            <a:extLst>
              <a:ext uri="{FF2B5EF4-FFF2-40B4-BE49-F238E27FC236}">
                <a16:creationId xmlns:a16="http://schemas.microsoft.com/office/drawing/2014/main" id="{536FDB3F-F5E2-D745-4C5C-ACE2574F510B}"/>
              </a:ext>
            </a:extLst>
          </p:cNvPr>
          <p:cNvSpPr/>
          <p:nvPr/>
        </p:nvSpPr>
        <p:spPr>
          <a:xfrm>
            <a:off x="2743198" y="1937267"/>
            <a:ext cx="4510356" cy="3750068"/>
          </a:xfrm>
          <a:prstGeom prst="borderCallout1">
            <a:avLst>
              <a:gd name="adj1" fmla="val 18750"/>
              <a:gd name="adj2" fmla="val -8333"/>
              <a:gd name="adj3" fmla="val 42409"/>
              <a:gd name="adj4" fmla="val -2967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a:t>We have two major choices when writing an OS:</a:t>
            </a:r>
          </a:p>
          <a:p>
            <a:pPr algn="ctr"/>
            <a:endParaRPr lang="en-IN" sz="2000" dirty="0"/>
          </a:p>
          <a:p>
            <a:pPr algn="ctr"/>
            <a:r>
              <a:rPr lang="en-IN" sz="2000" dirty="0"/>
              <a:t>Choice 1: Write the OS in the </a:t>
            </a:r>
            <a:r>
              <a:rPr lang="en-IN" sz="2000" u="sng" dirty="0"/>
              <a:t>assembly language</a:t>
            </a:r>
            <a:r>
              <a:rPr lang="en-IN" sz="2000" dirty="0"/>
              <a:t> of the chosen hardware</a:t>
            </a:r>
          </a:p>
          <a:p>
            <a:pPr algn="ctr"/>
            <a:endParaRPr lang="en-IN" sz="2000" dirty="0"/>
          </a:p>
          <a:p>
            <a:pPr algn="ctr"/>
            <a:r>
              <a:rPr lang="en-IN" sz="2000" dirty="0"/>
              <a:t>Choice 2: Write the OS in a </a:t>
            </a:r>
            <a:r>
              <a:rPr lang="en-IN" sz="2000" u="sng" dirty="0"/>
              <a:t>high-level language</a:t>
            </a:r>
            <a:r>
              <a:rPr lang="en-IN" sz="2000" b="1" dirty="0"/>
              <a:t> </a:t>
            </a:r>
            <a:r>
              <a:rPr lang="en-IN" sz="2000" dirty="0"/>
              <a:t>(such as C or C++ or Java)</a:t>
            </a:r>
          </a:p>
        </p:txBody>
      </p:sp>
      <p:sp>
        <p:nvSpPr>
          <p:cNvPr id="8" name="Speech Bubble: Oval 7">
            <a:extLst>
              <a:ext uri="{FF2B5EF4-FFF2-40B4-BE49-F238E27FC236}">
                <a16:creationId xmlns:a16="http://schemas.microsoft.com/office/drawing/2014/main" id="{36787F19-68CB-CD0C-CC17-03DC22653255}"/>
              </a:ext>
            </a:extLst>
          </p:cNvPr>
          <p:cNvSpPr/>
          <p:nvPr/>
        </p:nvSpPr>
        <p:spPr>
          <a:xfrm>
            <a:off x="7644400" y="3943216"/>
            <a:ext cx="2009883" cy="851664"/>
          </a:xfrm>
          <a:prstGeom prst="wedgeEllipseCallout">
            <a:avLst>
              <a:gd name="adj1" fmla="val -80417"/>
              <a:gd name="adj2" fmla="val 3475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Hardware-independent</a:t>
            </a:r>
          </a:p>
        </p:txBody>
      </p:sp>
      <p:sp>
        <p:nvSpPr>
          <p:cNvPr id="9" name="Speech Bubble: Oval 8">
            <a:extLst>
              <a:ext uri="{FF2B5EF4-FFF2-40B4-BE49-F238E27FC236}">
                <a16:creationId xmlns:a16="http://schemas.microsoft.com/office/drawing/2014/main" id="{EECFAC92-DA57-24DD-07CF-8E84FE8523F9}"/>
              </a:ext>
            </a:extLst>
          </p:cNvPr>
          <p:cNvSpPr/>
          <p:nvPr/>
        </p:nvSpPr>
        <p:spPr>
          <a:xfrm>
            <a:off x="7724881" y="2653233"/>
            <a:ext cx="2009883" cy="851664"/>
          </a:xfrm>
          <a:prstGeom prst="wedgeEllipseCallout">
            <a:avLst>
              <a:gd name="adj1" fmla="val -77623"/>
              <a:gd name="adj2" fmla="val 1023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Hardware-dependent</a:t>
            </a:r>
          </a:p>
        </p:txBody>
      </p:sp>
    </p:spTree>
    <p:extLst>
      <p:ext uri="{BB962C8B-B14F-4D97-AF65-F5344CB8AC3E}">
        <p14:creationId xmlns:p14="http://schemas.microsoft.com/office/powerpoint/2010/main" val="1442687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1904</Words>
  <Application>Microsoft Office PowerPoint</Application>
  <PresentationFormat>Widescreen</PresentationFormat>
  <Paragraphs>205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Cascadia Code Light</vt:lpstr>
      <vt:lpstr>Office Theme</vt:lpstr>
      <vt:lpstr>Concepts of Operating Systems</vt:lpstr>
      <vt:lpstr>Session 1: Introduction to Operating Systems</vt:lpstr>
      <vt:lpstr>Why Operating Systems?</vt:lpstr>
      <vt:lpstr>Why Operating Systems?</vt:lpstr>
      <vt:lpstr>Why Operating Systems?</vt:lpstr>
      <vt:lpstr>Introduction to OS Concepts</vt:lpstr>
      <vt:lpstr>Operating System versus Application Software</vt:lpstr>
      <vt:lpstr>Why are High-level Languages Portable?</vt:lpstr>
      <vt:lpstr>Why is OS Hardware-dependent?</vt:lpstr>
      <vt:lpstr>Option 1: Writing OS in Assembly Language</vt:lpstr>
      <vt:lpstr>Option 2: Writing OS in a High Level Language</vt:lpstr>
      <vt:lpstr>Option 3: Writing OS in Java (Virtual Machine Environment)</vt:lpstr>
      <vt:lpstr>Different Components of an OS</vt:lpstr>
      <vt:lpstr>Computer System Structure – 4 Components</vt:lpstr>
      <vt:lpstr>Computer System – Four Components</vt:lpstr>
      <vt:lpstr>Examples of OS</vt:lpstr>
      <vt:lpstr>Main Functions of Operating Systems</vt:lpstr>
      <vt:lpstr>Kernel</vt:lpstr>
      <vt:lpstr>User Mode and Kernel Mode (Diagram on Next Slide)</vt:lpstr>
      <vt:lpstr>User Mode and Kernel Mode</vt:lpstr>
      <vt:lpstr>User Mode and Kernel Mode</vt:lpstr>
      <vt:lpstr>User Space and Kernel Space</vt:lpstr>
      <vt:lpstr>User Mode to Kernel Mode Transition</vt:lpstr>
      <vt:lpstr>Kernel Mode versus User Mode</vt:lpstr>
      <vt:lpstr>Interrupt</vt:lpstr>
      <vt:lpstr>Interrupt Example</vt:lpstr>
      <vt:lpstr>Handling interrupts</vt:lpstr>
      <vt:lpstr>How does the CPU know which ISR to call?</vt:lpstr>
      <vt:lpstr>Interrupt Vector Table</vt:lpstr>
      <vt:lpstr>IVT in x86 Machines</vt:lpstr>
      <vt:lpstr>Understanding IVT</vt:lpstr>
      <vt:lpstr>Interrupts and System Calls</vt:lpstr>
      <vt:lpstr>Interrupts: Demo</vt:lpstr>
      <vt:lpstr>Interrupts Demo: Read a Character and Display it 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Operating Systems</dc:title>
  <dc:creator>Atul Kahate</dc:creator>
  <cp:lastModifiedBy>Atul Kahate</cp:lastModifiedBy>
  <cp:revision>1</cp:revision>
  <dcterms:created xsi:type="dcterms:W3CDTF">2023-09-13T06:35:26Z</dcterms:created>
  <dcterms:modified xsi:type="dcterms:W3CDTF">2023-09-13T06:36:52Z</dcterms:modified>
</cp:coreProperties>
</file>