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94" r:id="rId2"/>
    <p:sldId id="596" r:id="rId3"/>
    <p:sldId id="597" r:id="rId4"/>
    <p:sldId id="598" r:id="rId5"/>
    <p:sldId id="599" r:id="rId6"/>
    <p:sldId id="707" r:id="rId7"/>
    <p:sldId id="369" r:id="rId8"/>
    <p:sldId id="370" r:id="rId9"/>
    <p:sldId id="600" r:id="rId10"/>
    <p:sldId id="601" r:id="rId11"/>
    <p:sldId id="809" r:id="rId12"/>
    <p:sldId id="808" r:id="rId13"/>
    <p:sldId id="602" r:id="rId14"/>
    <p:sldId id="603" r:id="rId15"/>
    <p:sldId id="312" r:id="rId16"/>
    <p:sldId id="269" r:id="rId17"/>
    <p:sldId id="313" r:id="rId18"/>
    <p:sldId id="270" r:id="rId19"/>
    <p:sldId id="276" r:id="rId20"/>
    <p:sldId id="277" r:id="rId21"/>
    <p:sldId id="278" r:id="rId22"/>
    <p:sldId id="279" r:id="rId23"/>
    <p:sldId id="321" r:id="rId24"/>
    <p:sldId id="287" r:id="rId25"/>
    <p:sldId id="286" r:id="rId26"/>
    <p:sldId id="284" r:id="rId27"/>
    <p:sldId id="285" r:id="rId28"/>
    <p:sldId id="72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A5A5-FD63-426A-B967-9EE3EBE33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82016-C73B-2ACE-A9D2-7ED64E756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A159F-294C-CB87-4CC2-8E66C2A14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B0AD-87A5-473F-B66A-903A4B22B3A3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0487F-2189-71A2-274B-DEC5EF138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03FDA-19DB-24BE-1A69-85E341DF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7570-9398-419D-937A-DEAC0614E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06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B4440-3A39-408B-4DBC-B09BD4758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ADA9E-13A8-2583-872D-6E607107B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F891F-B63A-F624-A6A9-F35FD09DB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B0AD-87A5-473F-B66A-903A4B22B3A3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7F4BD-0D0B-EAF9-B845-3078610E8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B6276-510A-38A9-3A29-9028951E1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7570-9398-419D-937A-DEAC0614E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9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60F94B-D9EF-14E2-B034-6C979AAD5F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7EED7-FC4A-8DD7-6AA2-A6B2C88FA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BFDF6-344F-4E09-EC98-B0B989712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B0AD-87A5-473F-B66A-903A4B22B3A3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924D4-37F0-654A-C757-3216D5F4C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8E5BE-C78B-CAF0-C5D8-0C687E67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7570-9398-419D-937A-DEAC0614E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56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05BF4-79EC-BEBB-388C-5C012F7E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0BBC9-18AA-8897-1C42-5BEA764B0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F09C5-EC90-D358-8D74-EFD0985FA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B0AD-87A5-473F-B66A-903A4B22B3A3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17F0E-0652-922E-E8B4-2E1791A59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A348C-FB4E-CCD2-4625-591A198E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7570-9398-419D-937A-DEAC0614E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142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7DF8-CB48-D288-FFA6-9A8AB814A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476AD-63EE-FF87-EC05-68C233510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0A864-9ED2-F46A-85F5-1D7320EC7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B0AD-87A5-473F-B66A-903A4B22B3A3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740E9-5E09-23D0-AB3C-4B1B4BDE1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E6C13-57DE-2E65-C80B-5BE5D77F2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7570-9398-419D-937A-DEAC0614E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078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A6AD-F375-EE48-3524-C7C7EE7C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0947C-3E38-645E-8CF0-128C1B02C1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6F43B-F9FB-7691-9F60-D5B7E2A3A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5AE36-5F12-B91C-E394-F0B5E854C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B0AD-87A5-473F-B66A-903A4B22B3A3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1A92A-B7D4-8926-EBEB-ED875FAA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B1F33-BB0F-F543-ADC2-DFDE9503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7570-9398-419D-937A-DEAC0614E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653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B2FF-1C51-67B4-22F3-AEEA9F599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82C90-1EDD-F360-3B20-C7D4C07EC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7131F-2627-2572-882B-8EB70B633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FC9D29-2099-1B34-43A4-02AC32B8F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C5E5F2-62CC-55C1-811A-23FF77146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53C327-CD65-7481-7EF6-8326C0864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B0AD-87A5-473F-B66A-903A4B22B3A3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AFC746-BFFD-3A0E-2DA9-E6117CF91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6B7ADF-40A7-59CA-41EE-22B2B4C5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7570-9398-419D-937A-DEAC0614E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243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4613F-58C6-1D25-0E50-38805B295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0EF4C3-CDFF-54AC-D8DE-28DA64510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B0AD-87A5-473F-B66A-903A4B22B3A3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FC980-C80F-ACAB-9F57-37FC612D9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6AA99-06C6-EDF4-218A-1D3249E3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7570-9398-419D-937A-DEAC0614E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49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047291-AEEA-A35E-820E-AE8624F6D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B0AD-87A5-473F-B66A-903A4B22B3A3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C54F47-8F59-00F2-C55E-2ADA6AD3A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6698A-07AC-F802-F841-A172C80C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7570-9398-419D-937A-DEAC0614E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70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821C5-DD32-D832-7907-FC991457F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CD6FA-85AA-04DC-C2C3-843B82655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E2BC1-835D-A3CE-89B9-F9048937D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B915E-DA2E-78AF-E260-CB94DDF7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B0AD-87A5-473F-B66A-903A4B22B3A3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3EF60-ECBA-F04A-F5A2-F78363B72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AFBAD-8186-E2D1-B93F-EDFD31486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7570-9398-419D-937A-DEAC0614E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95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3BF2F-ACF6-582A-5EF5-C48E80C53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9C7406-BECA-3AF6-DDDC-D053E298D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4DD6E-726E-4548-6B9F-82560A66F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96949-83B0-CB6B-98A3-0B8C9256C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B0AD-87A5-473F-B66A-903A4B22B3A3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14ADF-557E-A5D2-E131-5BA898FB7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B5602-E939-7CAA-B4EE-15424576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7570-9398-419D-937A-DEAC0614E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47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856A03-813A-9DF0-8265-AB477B9AE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1A1EF-9957-DA95-CC15-B7FFDB691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D43AB-219F-EC30-F014-0D30E3B8C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DB0AD-87A5-473F-B66A-903A4B22B3A3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BFEDF-D399-D0E2-ECDC-EC2CCE07B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E8F4A-88EA-D738-5F9B-B2BDF1D12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D7570-9398-419D-937A-DEAC0614E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16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87A415D-DCF8-3085-13AA-EB494B623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Session 2: Introduction to Linux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6CE264-0546-94FE-4169-CBA453920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647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4545-2DC8-2C4B-3A90-C0F7D83B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Linux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A72D8-7B06-3A80-D7DB-91C2D7DBA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Command line = </a:t>
            </a:r>
            <a:r>
              <a:rPr lang="en-IN" b="1" dirty="0"/>
              <a:t>Shell</a:t>
            </a:r>
            <a:endParaRPr lang="en-IN" dirty="0"/>
          </a:p>
          <a:p>
            <a:r>
              <a:rPr lang="en-IN" b="1" dirty="0"/>
              <a:t>Shell </a:t>
            </a:r>
            <a:r>
              <a:rPr lang="en-IN" dirty="0"/>
              <a:t>is a program that takes keyboard commands and passes them to the operating system for execution</a:t>
            </a:r>
          </a:p>
          <a:p>
            <a:r>
              <a:rPr lang="en-IN" dirty="0"/>
              <a:t>Almost all Linux distributions support a shell program called </a:t>
            </a:r>
            <a:r>
              <a:rPr lang="en-IN" b="1" dirty="0"/>
              <a:t>bash</a:t>
            </a:r>
          </a:p>
          <a:p>
            <a:r>
              <a:rPr lang="en-IN" dirty="0"/>
              <a:t>Bash = </a:t>
            </a:r>
            <a:r>
              <a:rPr lang="en-IN" dirty="0" err="1"/>
              <a:t>Bourne</a:t>
            </a:r>
            <a:r>
              <a:rPr lang="en-IN" dirty="0"/>
              <a:t> Again Shell (because bash replaces </a:t>
            </a:r>
            <a:r>
              <a:rPr lang="en-IN" dirty="0" err="1"/>
              <a:t>sh</a:t>
            </a:r>
            <a:r>
              <a:rPr lang="en-IN" dirty="0"/>
              <a:t>, the original Unix shell program written by Steve </a:t>
            </a:r>
            <a:r>
              <a:rPr lang="en-IN" dirty="0" err="1"/>
              <a:t>Bourne</a:t>
            </a:r>
            <a:r>
              <a:rPr lang="en-IN" dirty="0"/>
              <a:t>)</a:t>
            </a:r>
          </a:p>
          <a:p>
            <a:r>
              <a:rPr lang="en-IN" dirty="0"/>
              <a:t>The name </a:t>
            </a:r>
            <a:r>
              <a:rPr lang="en-IN" i="1" dirty="0"/>
              <a:t>shell</a:t>
            </a:r>
            <a:r>
              <a:rPr lang="en-IN" dirty="0"/>
              <a:t> is given because it is the outer layer of the OS like the shell around an oyster (See next slide)</a:t>
            </a:r>
          </a:p>
        </p:txBody>
      </p:sp>
      <p:pic>
        <p:nvPicPr>
          <p:cNvPr id="1026" name="Picture 2" descr="Oyster Shells Inspire Scientists To Create Glass That's Much Harder to  Shatter | Discover Magazine">
            <a:extLst>
              <a:ext uri="{FF2B5EF4-FFF2-40B4-BE49-F238E27FC236}">
                <a16:creationId xmlns:a16="http://schemas.microsoft.com/office/drawing/2014/main" id="{088B81F6-C1F4-0BD8-35B1-FBE712740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568" y="448042"/>
            <a:ext cx="2252822" cy="147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185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F99D2-9564-E16A-E2C5-F86112484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Linux Shell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96683-3F62-5337-25E6-DD3A3D7B6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793945-EB7F-8D8A-6563-B673421CB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188" y="1941037"/>
            <a:ext cx="6527911" cy="41834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70C67C-533F-FBDF-BE35-F48262434420}"/>
              </a:ext>
            </a:extLst>
          </p:cNvPr>
          <p:cNvSpPr txBox="1"/>
          <p:nvPr/>
        </p:nvSpPr>
        <p:spPr>
          <a:xfrm>
            <a:off x="8445357" y="1991814"/>
            <a:ext cx="20753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 shell is a Linux program that accepts user commands, interprets, and executes them</a:t>
            </a:r>
          </a:p>
        </p:txBody>
      </p:sp>
    </p:spTree>
    <p:extLst>
      <p:ext uri="{BB962C8B-B14F-4D97-AF65-F5344CB8AC3E}">
        <p14:creationId xmlns:p14="http://schemas.microsoft.com/office/powerpoint/2010/main" val="1601986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4582-DEE0-0B2B-A7AE-2F716B66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Different Linux Shells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6358386-FD83-24C2-C934-3FFCBFF97EF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94362" y="1476304"/>
          <a:ext cx="10515597" cy="3962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22141">
                  <a:extLst>
                    <a:ext uri="{9D8B030D-6E8A-4147-A177-3AD203B41FA5}">
                      <a16:colId xmlns:a16="http://schemas.microsoft.com/office/drawing/2014/main" val="3578317775"/>
                    </a:ext>
                  </a:extLst>
                </a:gridCol>
                <a:gridCol w="1469205">
                  <a:extLst>
                    <a:ext uri="{9D8B030D-6E8A-4147-A177-3AD203B41FA5}">
                      <a16:colId xmlns:a16="http://schemas.microsoft.com/office/drawing/2014/main" val="2813188401"/>
                    </a:ext>
                  </a:extLst>
                </a:gridCol>
                <a:gridCol w="6124251">
                  <a:extLst>
                    <a:ext uri="{9D8B030D-6E8A-4147-A177-3AD203B41FA5}">
                      <a16:colId xmlns:a16="http://schemas.microsoft.com/office/drawing/2014/main" val="1087616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800" dirty="0"/>
                        <a:t>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Program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8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 err="1"/>
                        <a:t>Bourne</a:t>
                      </a:r>
                      <a:r>
                        <a:rPr lang="en-IN" sz="2800" dirty="0"/>
                        <a:t> 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err="1"/>
                        <a:t>sh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Original shell program from AT&amp;T, available on all UNIX systems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89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/>
                        <a:t>C 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err="1"/>
                        <a:t>csh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Shell developed as a part of BSD UNIX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755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/>
                        <a:t>TC 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err="1"/>
                        <a:t>tsh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Similar to </a:t>
                      </a:r>
                      <a:r>
                        <a:rPr lang="en-IN" sz="2800" dirty="0" err="1"/>
                        <a:t>csh</a:t>
                      </a:r>
                      <a:r>
                        <a:rPr lang="en-IN" sz="2800" dirty="0"/>
                        <a:t>, with some enhancements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54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/>
                        <a:t>Korn 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err="1"/>
                        <a:t>ksh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AT&amp;T’s improvement of the </a:t>
                      </a:r>
                      <a:r>
                        <a:rPr lang="en-IN" sz="2800" dirty="0" err="1"/>
                        <a:t>Bourne</a:t>
                      </a:r>
                      <a:r>
                        <a:rPr lang="en-IN" sz="2800" dirty="0"/>
                        <a:t> shell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14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 err="1"/>
                        <a:t>Bourne</a:t>
                      </a:r>
                      <a:r>
                        <a:rPr lang="en-IN" sz="2800" dirty="0"/>
                        <a:t> Again 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bash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Shell distributed with Linux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848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623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4545-2DC8-2C4B-3A90-C0F7D83B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Shell Prompt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A72D8-7B06-3A80-D7DB-91C2D7DBA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General format: </a:t>
            </a:r>
            <a:r>
              <a:rPr lang="en-IN" i="1" dirty="0" err="1"/>
              <a:t>username@machinename</a:t>
            </a:r>
            <a:r>
              <a:rPr lang="en-IN" dirty="0"/>
              <a:t>, followed by the current working directory, and a dollar sign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If we have a hash (#) at the end, instead of the dollar, the user has </a:t>
            </a:r>
            <a:r>
              <a:rPr lang="en-IN" i="1" dirty="0"/>
              <a:t>superuser/root</a:t>
            </a:r>
            <a:r>
              <a:rPr lang="en-IN" dirty="0"/>
              <a:t> privileges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ED144E-F517-1A5B-8AAC-55695B10B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453" y="2826594"/>
            <a:ext cx="6010686" cy="102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440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3EDE-0409-2C4C-D437-011E85BCE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Filesystem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50259-8CC4-F1E2-8E45-169FCB866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Like Windows, a Unix-like operating system such as Linux organizes its files in what is called a </a:t>
            </a:r>
            <a:r>
              <a:rPr lang="en-US" b="1" dirty="0"/>
              <a:t>hierarchical directory structure</a:t>
            </a:r>
            <a:r>
              <a:rPr lang="en-US" dirty="0"/>
              <a:t>. </a:t>
            </a:r>
          </a:p>
          <a:p>
            <a:r>
              <a:rPr lang="en-US" dirty="0"/>
              <a:t>This means that they are organized in a tree-like pattern of directories (sometimes called folders in other systems), which may contain files and other directories. </a:t>
            </a:r>
          </a:p>
          <a:p>
            <a:r>
              <a:rPr lang="en-US" dirty="0"/>
              <a:t>The first directory in the filesystem is called the </a:t>
            </a:r>
            <a:r>
              <a:rPr lang="en-US" b="1" dirty="0"/>
              <a:t>root directory</a:t>
            </a:r>
            <a:r>
              <a:rPr lang="en-US" dirty="0"/>
              <a:t>. </a:t>
            </a:r>
          </a:p>
          <a:p>
            <a:r>
              <a:rPr lang="en-US" dirty="0"/>
              <a:t>The root directory contains files and subdirectories, which contain more files and subdirectories, and so 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8073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6068-F50D-D657-75FF-1BD3653EB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Root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2AD3E-32A8-616E-E0F8-0E94F531C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FFC99D-4F8A-E764-ECFE-216C5D7AA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7830"/>
            <a:ext cx="8076694" cy="4766928"/>
          </a:xfrm>
          <a:prstGeom prst="rect">
            <a:avLst/>
          </a:prstGeom>
        </p:spPr>
      </p:pic>
      <p:sp>
        <p:nvSpPr>
          <p:cNvPr id="6" name="Callout: Double Bent Line 5">
            <a:extLst>
              <a:ext uri="{FF2B5EF4-FFF2-40B4-BE49-F238E27FC236}">
                <a16:creationId xmlns:a16="http://schemas.microsoft.com/office/drawing/2014/main" id="{0B28DA2A-79A4-B268-775E-3A2F801C9385}"/>
              </a:ext>
            </a:extLst>
          </p:cNvPr>
          <p:cNvSpPr/>
          <p:nvPr/>
        </p:nvSpPr>
        <p:spPr>
          <a:xfrm>
            <a:off x="9331755" y="681037"/>
            <a:ext cx="2288317" cy="3829318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87494"/>
              <a:gd name="adj8" fmla="val -1896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Confusion!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The real root directory is /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There is also another directory named </a:t>
            </a:r>
            <a:r>
              <a:rPr lang="en-IN" i="1" dirty="0"/>
              <a:t>root</a:t>
            </a:r>
            <a:r>
              <a:rPr lang="en-IN" dirty="0"/>
              <a:t> within the real root (i.e. /). But this is not the real root. This is for a default user called as root.</a:t>
            </a:r>
          </a:p>
        </p:txBody>
      </p:sp>
    </p:spTree>
    <p:extLst>
      <p:ext uri="{BB962C8B-B14F-4D97-AF65-F5344CB8AC3E}">
        <p14:creationId xmlns:p14="http://schemas.microsoft.com/office/powerpoint/2010/main" val="943130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0CA8B-C7C2-8E7C-0611-92AC27151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Current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91942-6710-0C9F-577C-79F65F9A9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b="1" dirty="0" err="1"/>
              <a:t>pwd</a:t>
            </a:r>
            <a:r>
              <a:rPr lang="en-IN" dirty="0"/>
              <a:t> command (print working directory)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we first log in to our system (or start a terminal emulator session), our current working directory is set to our home directory. </a:t>
            </a:r>
          </a:p>
          <a:p>
            <a:r>
              <a:rPr lang="en-US" dirty="0"/>
              <a:t>Each user account is given its own home directory, which is the only place the user is allowed to write files when operating as a regular user.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3EDDBE-7D93-344C-C739-20D60340A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985" y="2510703"/>
            <a:ext cx="6392025" cy="74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76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10B0B-E4FE-17A4-3992-79B912B4A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Home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D691E-527B-1F2B-31A9-C16AF624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Each user on the system has a sub-directory inside </a:t>
            </a:r>
            <a:r>
              <a:rPr lang="en-IN" i="1" dirty="0"/>
              <a:t>home</a:t>
            </a:r>
            <a:endParaRPr lang="en-IN" dirty="0"/>
          </a:p>
        </p:txBody>
      </p:sp>
      <p:pic>
        <p:nvPicPr>
          <p:cNvPr id="2050" name="Picture 2" descr="Chapter 4] 4.3 How Linux Organizes Data">
            <a:extLst>
              <a:ext uri="{FF2B5EF4-FFF2-40B4-BE49-F238E27FC236}">
                <a16:creationId xmlns:a16="http://schemas.microsoft.com/office/drawing/2014/main" id="{19D811F8-8F3A-3020-9158-786B789B2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86" y="2496995"/>
            <a:ext cx="8541570" cy="410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E89FCF-9D97-1EB2-A0B3-B678E0884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032" y="3188452"/>
            <a:ext cx="3124361" cy="81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62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576D-D5D9-A745-A184-774C15B23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Directory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904F7-DB03-0A6C-F780-C7FB4AA2A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ls</a:t>
            </a:r>
            <a:r>
              <a:rPr lang="en-IN" dirty="0"/>
              <a:t>: </a:t>
            </a:r>
            <a:r>
              <a:rPr lang="en-US" dirty="0"/>
              <a:t>List the files and directories in the current working directory</a:t>
            </a:r>
          </a:p>
          <a:p>
            <a:r>
              <a:rPr lang="en-US" b="1" dirty="0"/>
              <a:t>cd</a:t>
            </a:r>
            <a:r>
              <a:rPr lang="en-US" dirty="0"/>
              <a:t>: Change directory</a:t>
            </a:r>
          </a:p>
          <a:p>
            <a:pPr lvl="1"/>
            <a:r>
              <a:rPr lang="en-US" b="1" dirty="0"/>
              <a:t>Absolute path names</a:t>
            </a:r>
            <a:r>
              <a:rPr lang="en-US" dirty="0"/>
              <a:t>: Begins with the root directory and follows the tree branch by branch until the path to the desired directory or file is completed.</a:t>
            </a:r>
          </a:p>
          <a:p>
            <a:pPr lvl="1"/>
            <a:r>
              <a:rPr lang="en-US" dirty="0"/>
              <a:t>For example, there is a directory on your system in which most of your system’s programs are installed. The pathname of that directory is /</a:t>
            </a:r>
            <a:r>
              <a:rPr lang="en-US" dirty="0" err="1"/>
              <a:t>usr</a:t>
            </a:r>
            <a:r>
              <a:rPr lang="en-US" dirty="0"/>
              <a:t>/bin</a:t>
            </a:r>
          </a:p>
          <a:p>
            <a:pPr lvl="1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D04C3F-79C8-AC6F-5472-E220114DE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417" y="4858080"/>
            <a:ext cx="5914418" cy="163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76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C569C-1217-2A63-4084-92B100DC1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Directory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2D274-7DFB-D6AB-A8B4-EF24811A2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mkdir</a:t>
            </a:r>
            <a:r>
              <a:rPr lang="en-IN" dirty="0"/>
              <a:t>: Create a directory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4D47B0-5DCA-4E91-D062-E974BBDFC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657" y="2737409"/>
            <a:ext cx="5468101" cy="259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0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3636B-1A9A-B616-BDD6-7BBDF149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CF5E4-1CD7-374B-2AA6-66C40A1CC9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1969-1970, </a:t>
            </a:r>
            <a:r>
              <a:rPr lang="en-US" b="1" dirty="0"/>
              <a:t>Kenneth Thompson</a:t>
            </a:r>
            <a:r>
              <a:rPr lang="en-US" dirty="0"/>
              <a:t>, Dennis Ritchie, and others at AT&amp;T Bell Labs began developing a small operating system on a little-used PDP-7 computer</a:t>
            </a:r>
          </a:p>
          <a:p>
            <a:r>
              <a:rPr lang="en-US" dirty="0"/>
              <a:t>The operating system was soon named </a:t>
            </a:r>
            <a:r>
              <a:rPr lang="en-US" b="1" dirty="0"/>
              <a:t>Unix</a:t>
            </a:r>
            <a:r>
              <a:rPr lang="en-US" dirty="0"/>
              <a:t>, a joke on an earlier operating system project called MULTICS (Bell Labs, MIT, GE)</a:t>
            </a:r>
          </a:p>
          <a:p>
            <a:r>
              <a:rPr lang="en-US" dirty="0"/>
              <a:t>In 1972-73, Unix was rewritten in C (a visionary and unusual step), which made it </a:t>
            </a:r>
            <a:r>
              <a:rPr lang="en-US" b="1" dirty="0"/>
              <a:t>portable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E153C-BC4F-D910-BFD6-7F6A8D8A67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IN"/>
          </a:p>
        </p:txBody>
      </p:sp>
      <p:pic>
        <p:nvPicPr>
          <p:cNvPr id="2050" name="Picture 2" descr="Kenneth L. Thompson - Engineering and Technology History Wiki">
            <a:extLst>
              <a:ext uri="{FF2B5EF4-FFF2-40B4-BE49-F238E27FC236}">
                <a16:creationId xmlns:a16="http://schemas.microsoft.com/office/drawing/2014/main" id="{7E7E3A81-BFDC-26E2-B1BA-C11F48A10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836" y="1862931"/>
            <a:ext cx="2857500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524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C569C-1217-2A63-4084-92B100DC1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Directory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2D274-7DFB-D6AB-A8B4-EF24811A2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cp</a:t>
            </a:r>
            <a:r>
              <a:rPr lang="en-IN" dirty="0"/>
              <a:t>: Copy files and directories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A00BF8-4B37-E429-EEF2-C902E09E2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414" y="2320711"/>
            <a:ext cx="6562263" cy="385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52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C569C-1217-2A63-4084-92B100DC1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Directory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2D274-7DFB-D6AB-A8B4-EF24811A2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mv</a:t>
            </a:r>
            <a:r>
              <a:rPr lang="en-IN" dirty="0"/>
              <a:t>: Move and rename files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46960-231C-679D-1EA7-AD487D1CF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702" y="2486741"/>
            <a:ext cx="7768264" cy="417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16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C569C-1217-2A63-4084-92B100DC1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Directory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2D274-7DFB-D6AB-A8B4-EF24811A2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rm</a:t>
            </a:r>
            <a:r>
              <a:rPr lang="en-IN" dirty="0"/>
              <a:t>: Delete files and directories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1DC019-7A9D-6B94-0852-02C78DBE6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076" y="2378281"/>
            <a:ext cx="7726600" cy="412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24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95ED5-36E6-3713-F43F-22F8592A0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Permissions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7D3D0-2B09-E21C-DB16-57E49460A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187374-3079-0032-0DAE-4468031F17B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750845" y="956909"/>
            <a:ext cx="7143475" cy="1980718"/>
          </a:xfrm>
          <a:prstGeom prst="rect">
            <a:avLst/>
          </a:prstGeom>
          <a:solidFill>
            <a:schemeClr val="tx1"/>
          </a:solidFill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475428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22AC5-CB71-A038-4612-06FF0451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Specify Who to Give Permissions 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F74F6-FDAD-DEA3-5A9F-CD5D42D98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F1DF12-7F8F-86DF-3A60-58BCB9605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017" y="1894976"/>
            <a:ext cx="9447069" cy="36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074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2A297-B02E-9661-3855-0945CA74D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Permission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5B7B5-3F44-6C99-7798-D69934BD3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995DDF-2FD8-2A57-ABE0-CF04EF48B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021" y="1690688"/>
            <a:ext cx="7225223" cy="17796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FA3B69-8C1A-F882-DF98-E1AC92CBA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021" y="3429000"/>
            <a:ext cx="7274428" cy="255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787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2AB4A-7B5A-CA52-898F-E117CD80C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Permissions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6AF2E-1C86-6258-1F73-E7D130933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What is chmod?. In Unix and Unix-like operating… | by Jimmy Xiao | Medium">
            <a:extLst>
              <a:ext uri="{FF2B5EF4-FFF2-40B4-BE49-F238E27FC236}">
                <a16:creationId xmlns:a16="http://schemas.microsoft.com/office/drawing/2014/main" id="{931210C6-EE7E-EEA0-7D33-EBE47645E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313" y="1294383"/>
            <a:ext cx="5442253" cy="506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078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15513-479C-25F8-C769-A27D50FE3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Numeric File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3F484-70FD-CE16-FC95-AC380392C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Remember, Read permission = 4, Write permission = 2, Execute permission = 1</a:t>
            </a:r>
          </a:p>
          <a:p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055CFC2-BAB1-FF84-09BD-965BD31DE0E8}"/>
              </a:ext>
            </a:extLst>
          </p:cNvPr>
          <p:cNvGraphicFramePr>
            <a:graphicFrameLocks noGrp="1"/>
          </p:cNvGraphicFramePr>
          <p:nvPr/>
        </p:nvGraphicFramePr>
        <p:xfrm>
          <a:off x="1232900" y="3041626"/>
          <a:ext cx="9194229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0628">
                  <a:extLst>
                    <a:ext uri="{9D8B030D-6E8A-4147-A177-3AD203B41FA5}">
                      <a16:colId xmlns:a16="http://schemas.microsoft.com/office/drawing/2014/main" val="1830488381"/>
                    </a:ext>
                  </a:extLst>
                </a:gridCol>
                <a:gridCol w="3010328">
                  <a:extLst>
                    <a:ext uri="{9D8B030D-6E8A-4147-A177-3AD203B41FA5}">
                      <a16:colId xmlns:a16="http://schemas.microsoft.com/office/drawing/2014/main" val="990244649"/>
                    </a:ext>
                  </a:extLst>
                </a:gridCol>
                <a:gridCol w="1663273">
                  <a:extLst>
                    <a:ext uri="{9D8B030D-6E8A-4147-A177-3AD203B41FA5}">
                      <a16:colId xmlns:a16="http://schemas.microsoft.com/office/drawing/2014/main" val="3253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Character-based permissions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Numeric representation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617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Give all permissions to all the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4 + 2 + 1 for everyone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777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089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/>
                        <a:t>Give read-write permissions to all the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4 + 2 for everyone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666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679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Owner should have all the permissions, and the others should have read and execute permissions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4 + 2 + 1 for the owner, 4 +1 for the 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755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221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43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10F3A-A8D3-2932-4A22-09CED77D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9D72E-F8E7-CCE2-4DF5-428D2A37B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solidFill>
                  <a:schemeClr val="tx1">
                    <a:lumMod val="95000"/>
                  </a:schemeClr>
                </a:solidFill>
                <a:highlight>
                  <a:scrgbClr r="0" g="0" b="0">
                    <a:alpha val="0"/>
                  </a:scrgbClr>
                </a:highlight>
                <a:latin typeface="Franklin Gothic Book"/>
              </a:rPr>
              <a:t>chmod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  <a:highlight>
                  <a:scrgbClr r="0" g="0" b="0">
                    <a:alpha val="0"/>
                  </a:scrgbClr>
                </a:highlight>
                <a:latin typeface="Franklin Gothic Book"/>
              </a:rPr>
              <a:t> 755 file1</a:t>
            </a:r>
          </a:p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  <a:highlight>
                  <a:scrgbClr r="0" g="0" b="0">
                    <a:alpha val="0"/>
                  </a:scrgbClr>
                </a:highlight>
                <a:latin typeface="Franklin Gothic Book"/>
              </a:rPr>
              <a:t>chmod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highlight>
                  <a:scrgbClr r="0" g="0" b="0">
                    <a:alpha val="0"/>
                  </a:scrgbClr>
                </a:highlight>
                <a:latin typeface="Franklin Gothic Book"/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highlight>
                  <a:scrgbClr r="0" g="0" b="0">
                    <a:alpha val="0"/>
                  </a:scrgbClr>
                </a:highlight>
                <a:latin typeface="Franklin Gothic Book"/>
              </a:rPr>
              <a:t>u+x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highlight>
                  <a:scrgbClr r="0" g="0" b="0">
                    <a:alpha val="0"/>
                  </a:scrgbClr>
                </a:highlight>
                <a:latin typeface="Franklin Gothic Book"/>
              </a:rPr>
              <a:t> file1</a:t>
            </a:r>
          </a:p>
          <a:p>
            <a:r>
              <a:rPr lang="en-US" sz="2800" dirty="0" err="1">
                <a:solidFill>
                  <a:schemeClr val="tx1">
                    <a:lumMod val="95000"/>
                  </a:schemeClr>
                </a:solidFill>
                <a:highlight>
                  <a:scrgbClr r="0" g="0" b="0">
                    <a:alpha val="0"/>
                  </a:scrgbClr>
                </a:highlight>
                <a:latin typeface="Franklin Gothic Book"/>
              </a:rPr>
              <a:t>chmod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  <a:highlight>
                  <a:scrgbClr r="0" g="0" b="0">
                    <a:alpha val="0"/>
                  </a:scrgbClr>
                </a:highlight>
                <a:latin typeface="Franklin Gothic Book"/>
              </a:rPr>
              <a:t> 525 file1</a:t>
            </a:r>
          </a:p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  <a:highlight>
                  <a:scrgbClr r="0" g="0" b="0">
                    <a:alpha val="0"/>
                  </a:scrgbClr>
                </a:highlight>
                <a:latin typeface="Franklin Gothic Book"/>
              </a:rPr>
              <a:t>chmod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highlight>
                  <a:scrgbClr r="0" g="0" b="0">
                    <a:alpha val="0"/>
                  </a:scrgbClr>
                </a:highlight>
                <a:latin typeface="Franklin Gothic Book"/>
              </a:rPr>
              <a:t> g-w file1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2898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476522-96F2-3772-6FDC-25AE4ECA5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Unix Progression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3F7B6C-2779-A840-8E65-0DA5BD5D6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Two dominating versions emerged</a:t>
            </a:r>
          </a:p>
          <a:p>
            <a:pPr lvl="1"/>
            <a:r>
              <a:rPr lang="en-IN" dirty="0"/>
              <a:t>Berkley Software Distribution (BSD)</a:t>
            </a:r>
          </a:p>
          <a:p>
            <a:pPr lvl="1"/>
            <a:r>
              <a:rPr lang="en-IN" dirty="0"/>
              <a:t>AT&amp;T</a:t>
            </a:r>
          </a:p>
          <a:p>
            <a:r>
              <a:rPr lang="en-IN" dirty="0"/>
              <a:t>Many other </a:t>
            </a:r>
            <a:r>
              <a:rPr lang="en-IN" i="1" dirty="0"/>
              <a:t>mixed</a:t>
            </a:r>
            <a:r>
              <a:rPr lang="en-IN" dirty="0"/>
              <a:t> versions emerged later</a:t>
            </a:r>
          </a:p>
          <a:p>
            <a:r>
              <a:rPr lang="en-IN" dirty="0"/>
              <a:t>Most of these were proprietary and were maintained by their respective hardware vendor</a:t>
            </a:r>
          </a:p>
          <a:p>
            <a:pPr lvl="1"/>
            <a:r>
              <a:rPr lang="en-IN" dirty="0"/>
              <a:t>Example: Sun Solaris</a:t>
            </a:r>
          </a:p>
          <a:p>
            <a:pPr lvl="1"/>
            <a:r>
              <a:rPr lang="en-IN" dirty="0"/>
              <a:t>FreeBSD, NetBSD, OpenBSD became open source</a:t>
            </a:r>
          </a:p>
        </p:txBody>
      </p:sp>
    </p:spTree>
    <p:extLst>
      <p:ext uri="{BB962C8B-B14F-4D97-AF65-F5344CB8AC3E}">
        <p14:creationId xmlns:p14="http://schemas.microsoft.com/office/powerpoint/2010/main" val="2680323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AF814-7E7B-FAF9-9438-A2008FDAC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Free Software Foundation (FSF)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AD24F-39C6-0E2F-09C5-565C0B1B7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1984, Richard Stallman’s </a:t>
            </a:r>
            <a:r>
              <a:rPr lang="en-IN" b="1" dirty="0"/>
              <a:t>Free Software Foundation (FSF) </a:t>
            </a:r>
            <a:r>
              <a:rPr lang="en-IN" dirty="0"/>
              <a:t>began the GNU project, a project to create a free version of Unix (See next slide)</a:t>
            </a:r>
          </a:p>
        </p:txBody>
      </p:sp>
      <p:pic>
        <p:nvPicPr>
          <p:cNvPr id="4098" name="Picture 2" descr="Richard Stallman - Simple English Wikipedia, the free encyclopedia">
            <a:extLst>
              <a:ext uri="{FF2B5EF4-FFF2-40B4-BE49-F238E27FC236}">
                <a16:creationId xmlns:a16="http://schemas.microsoft.com/office/drawing/2014/main" id="{535B5BC9-AB0E-DEB7-5935-6B0E094B0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933" y="3143892"/>
            <a:ext cx="3507960" cy="262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577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3BA07-0576-DA18-14F1-A4B7923CF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Linux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18FF0-ABDE-5B93-E425-B245C8D72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Finnish student Linus Torvalds started a personal project in 1991</a:t>
            </a:r>
          </a:p>
          <a:p>
            <a:r>
              <a:rPr lang="en-IN" dirty="0"/>
              <a:t>He was trying to create a new free operating system </a:t>
            </a:r>
            <a:r>
              <a:rPr lang="en-IN" b="1" dirty="0"/>
              <a:t>kernel</a:t>
            </a:r>
            <a:r>
              <a:rPr lang="en-IN" dirty="0"/>
              <a:t>, which could work with the FSF material and some BSD components to create a very useful operating system</a:t>
            </a:r>
          </a:p>
          <a:p>
            <a:endParaRPr lang="en-IN" dirty="0"/>
          </a:p>
        </p:txBody>
      </p:sp>
      <p:pic>
        <p:nvPicPr>
          <p:cNvPr id="1026" name="Picture 2" descr="Linus Torvalds's Famous Email — The First Linux Announcement">
            <a:extLst>
              <a:ext uri="{FF2B5EF4-FFF2-40B4-BE49-F238E27FC236}">
                <a16:creationId xmlns:a16="http://schemas.microsoft.com/office/drawing/2014/main" id="{AC942155-6447-EDF3-9BD7-2F515A681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265" y="3552671"/>
            <a:ext cx="3971175" cy="2206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0BB83C-EA50-0BAC-02F1-818C66F7D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99" y="3705082"/>
            <a:ext cx="3562533" cy="27877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A5FF73-D5C0-8E71-EFEA-D5B5EB79B44E}"/>
              </a:ext>
            </a:extLst>
          </p:cNvPr>
          <p:cNvSpPr txBox="1"/>
          <p:nvPr/>
        </p:nvSpPr>
        <p:spPr>
          <a:xfrm>
            <a:off x="4450744" y="4881716"/>
            <a:ext cx="2137024" cy="17543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Kernel</a:t>
            </a:r>
            <a:r>
              <a:rPr lang="en-IN" dirty="0"/>
              <a:t> = </a:t>
            </a:r>
            <a:r>
              <a:rPr lang="en-IN" i="1" dirty="0"/>
              <a:t>Heart</a:t>
            </a:r>
            <a:r>
              <a:rPr lang="en-IN" dirty="0"/>
              <a:t> of an operating system, which facilitates interactions between hardware and software</a:t>
            </a: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A212793A-EB39-46F6-7EE9-AEDFD266B3BF}"/>
              </a:ext>
            </a:extLst>
          </p:cNvPr>
          <p:cNvSpPr/>
          <p:nvPr/>
        </p:nvSpPr>
        <p:spPr>
          <a:xfrm>
            <a:off x="4274049" y="3429001"/>
            <a:ext cx="2647965" cy="1385248"/>
          </a:xfrm>
          <a:prstGeom prst="cloudCallou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Memory management, Task scheduling, …</a:t>
            </a:r>
          </a:p>
        </p:txBody>
      </p:sp>
    </p:spTree>
    <p:extLst>
      <p:ext uri="{BB962C8B-B14F-4D97-AF65-F5344CB8AC3E}">
        <p14:creationId xmlns:p14="http://schemas.microsoft.com/office/powerpoint/2010/main" val="2393260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F423B-7F1A-46A2-7FC9-6976EEC6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Installing Linux – Multiple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689D5-7C2D-3A1C-EE3C-529BE85BA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 a Windows machine, install WSL (Simplest and light-weight)</a:t>
            </a:r>
          </a:p>
          <a:p>
            <a:pPr lvl="1"/>
            <a:r>
              <a:rPr lang="en-IN" dirty="0"/>
              <a:t>https://learn.microsoft.com/en-us/windows/wsl/install</a:t>
            </a:r>
          </a:p>
          <a:p>
            <a:endParaRPr lang="en-IN" dirty="0"/>
          </a:p>
          <a:p>
            <a:r>
              <a:rPr lang="en-IN" dirty="0"/>
              <a:t>Use a virtual machine and install a Linux distribution</a:t>
            </a:r>
          </a:p>
          <a:p>
            <a:pPr lvl="1"/>
            <a:r>
              <a:rPr lang="en-IN" dirty="0"/>
              <a:t>VMWare or Oracle VirtualBox (See https://techbland.com/how-to-install-lubuntu-on-virtualbox-on-windows/)</a:t>
            </a:r>
          </a:p>
          <a:p>
            <a:endParaRPr lang="en-IN" dirty="0"/>
          </a:p>
          <a:p>
            <a:r>
              <a:rPr lang="en-IN" dirty="0"/>
              <a:t>Create a dual-boot machine (Windows and Linux)</a:t>
            </a:r>
          </a:p>
        </p:txBody>
      </p:sp>
    </p:spTree>
    <p:extLst>
      <p:ext uri="{BB962C8B-B14F-4D97-AF65-F5344CB8AC3E}">
        <p14:creationId xmlns:p14="http://schemas.microsoft.com/office/powerpoint/2010/main" val="4049625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A269-6646-568B-6019-0A5E24ED2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Making the screen larger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3A63F-58A8-CC23-A906-1D42847CB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Click on the left bottom blue button, System tools, </a:t>
            </a:r>
            <a:r>
              <a:rPr lang="en-IN" dirty="0" err="1"/>
              <a:t>QTerminal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E5BFC1-BB4B-B52B-A369-3098EF64C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039" y="2634902"/>
            <a:ext cx="3137061" cy="245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37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319D1-1B03-6D78-9D73-571CC183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Installation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A62A8-4376-19FD-4CCC-830EB6C73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sudo</a:t>
            </a:r>
            <a:r>
              <a:rPr lang="en-IN" dirty="0"/>
              <a:t> apt-get update</a:t>
            </a:r>
          </a:p>
          <a:p>
            <a:r>
              <a:rPr lang="en-IN" dirty="0" err="1"/>
              <a:t>sudo</a:t>
            </a:r>
            <a:r>
              <a:rPr lang="en-IN" dirty="0"/>
              <a:t> apt install virtualbox-guest-x11  -y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Again click on the blue button, Leave, Reboot</a:t>
            </a:r>
          </a:p>
          <a:p>
            <a:r>
              <a:rPr lang="en-IN" dirty="0"/>
              <a:t>Now if we use the maximize button (Right top), we should be able to see a full window of </a:t>
            </a:r>
            <a:r>
              <a:rPr lang="en-IN" dirty="0" err="1"/>
              <a:t>Lubuntu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6D0DB6-95D3-7C19-9BDD-1141B8066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44" y="2966514"/>
            <a:ext cx="9611024" cy="92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29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70C5-3C5F-9FAD-6955-2134DB3D6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Linux Distributions (“Distros”)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1D97D-7003-0935-170A-19BBEE5BA1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the Linux community, different organizations have combined the available components differently. </a:t>
            </a:r>
          </a:p>
          <a:p>
            <a:r>
              <a:rPr lang="en-US" dirty="0"/>
              <a:t>Each combination is called a “distribution”, and the organizations that develop distributions are called “distributors”. </a:t>
            </a:r>
          </a:p>
          <a:p>
            <a:r>
              <a:rPr lang="en-US" dirty="0"/>
              <a:t>Common distributions include Red Hat, Mandrake, </a:t>
            </a:r>
            <a:r>
              <a:rPr lang="en-US" dirty="0" err="1"/>
              <a:t>SuSE</a:t>
            </a:r>
            <a:r>
              <a:rPr lang="en-US" dirty="0"/>
              <a:t>, Caldera, Corel, and Debian. </a:t>
            </a:r>
          </a:p>
          <a:p>
            <a:r>
              <a:rPr lang="en-US" dirty="0"/>
              <a:t>There are differences between the various distributions, but all distributions are based on the same foundation: the Linux kernel and the GNU </a:t>
            </a:r>
            <a:r>
              <a:rPr lang="en-US" dirty="0" err="1"/>
              <a:t>glibc</a:t>
            </a:r>
            <a:r>
              <a:rPr lang="en-US" dirty="0"/>
              <a:t> libraries.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DBDCD-9F68-046D-19F0-CCF80F5ADD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en-IN"/>
          </a:p>
        </p:txBody>
      </p:sp>
      <p:pic>
        <p:nvPicPr>
          <p:cNvPr id="5124" name="Picture 4" descr="Top 6 Linux Distro for Developers">
            <a:extLst>
              <a:ext uri="{FF2B5EF4-FFF2-40B4-BE49-F238E27FC236}">
                <a16:creationId xmlns:a16="http://schemas.microsoft.com/office/drawing/2014/main" id="{E734F5ED-592F-7016-2BA6-E3D6CF5D7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876" y="1825625"/>
            <a:ext cx="5110248" cy="361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142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1076</Words>
  <Application>Microsoft Office PowerPoint</Application>
  <PresentationFormat>Widescreen</PresentationFormat>
  <Paragraphs>132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Franklin Gothic Book</vt:lpstr>
      <vt:lpstr>Office Theme</vt:lpstr>
      <vt:lpstr>Session 2: Introduction to Linux</vt:lpstr>
      <vt:lpstr>Unix</vt:lpstr>
      <vt:lpstr>Unix Progression</vt:lpstr>
      <vt:lpstr>Free Software Foundation (FSF)</vt:lpstr>
      <vt:lpstr>Linux History</vt:lpstr>
      <vt:lpstr>Installing Linux – Multiple Options</vt:lpstr>
      <vt:lpstr>Making the screen larger</vt:lpstr>
      <vt:lpstr>Installation …</vt:lpstr>
      <vt:lpstr>Linux Distributions (“Distros”)</vt:lpstr>
      <vt:lpstr>Linux Command Line</vt:lpstr>
      <vt:lpstr>Linux Shell Concept</vt:lpstr>
      <vt:lpstr>Different Linux Shells</vt:lpstr>
      <vt:lpstr>The Shell Prompt</vt:lpstr>
      <vt:lpstr>Filesystem Tree</vt:lpstr>
      <vt:lpstr>The Root Directory</vt:lpstr>
      <vt:lpstr>The Current Directory</vt:lpstr>
      <vt:lpstr>The Home Directory</vt:lpstr>
      <vt:lpstr>Other Directory Commands</vt:lpstr>
      <vt:lpstr>More Directory Commands</vt:lpstr>
      <vt:lpstr>More Directory Commands</vt:lpstr>
      <vt:lpstr>More Directory Commands</vt:lpstr>
      <vt:lpstr>More Directory Commands</vt:lpstr>
      <vt:lpstr>File Permissions </vt:lpstr>
      <vt:lpstr>How to Specify Who to Give Permissions To?</vt:lpstr>
      <vt:lpstr>File Permission Examples</vt:lpstr>
      <vt:lpstr>File Permissions in Binary</vt:lpstr>
      <vt:lpstr>Understanding Numeric File Permissions</vt:lpstr>
      <vt:lpstr>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2: Introduction to Linux</dc:title>
  <dc:creator>Atul Kahate</dc:creator>
  <cp:lastModifiedBy>Atul Kahate</cp:lastModifiedBy>
  <cp:revision>1</cp:revision>
  <dcterms:created xsi:type="dcterms:W3CDTF">2023-09-13T13:00:18Z</dcterms:created>
  <dcterms:modified xsi:type="dcterms:W3CDTF">2023-09-13T13:00:47Z</dcterms:modified>
</cp:coreProperties>
</file>