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614" r:id="rId2"/>
    <p:sldId id="615" r:id="rId3"/>
    <p:sldId id="453" r:id="rId4"/>
    <p:sldId id="854" r:id="rId5"/>
    <p:sldId id="834" r:id="rId6"/>
    <p:sldId id="835" r:id="rId7"/>
    <p:sldId id="836" r:id="rId8"/>
    <p:sldId id="837" r:id="rId9"/>
    <p:sldId id="838" r:id="rId10"/>
    <p:sldId id="839" r:id="rId11"/>
    <p:sldId id="840" r:id="rId12"/>
    <p:sldId id="853" r:id="rId13"/>
    <p:sldId id="857" r:id="rId14"/>
    <p:sldId id="833" r:id="rId15"/>
    <p:sldId id="455" r:id="rId16"/>
    <p:sldId id="456" r:id="rId17"/>
    <p:sldId id="457" r:id="rId18"/>
    <p:sldId id="465" r:id="rId19"/>
    <p:sldId id="466" r:id="rId20"/>
    <p:sldId id="843" r:id="rId21"/>
    <p:sldId id="468" r:id="rId22"/>
    <p:sldId id="467" r:id="rId23"/>
    <p:sldId id="469" r:id="rId24"/>
    <p:sldId id="470" r:id="rId25"/>
    <p:sldId id="751" r:id="rId26"/>
    <p:sldId id="471" r:id="rId27"/>
    <p:sldId id="472" r:id="rId28"/>
    <p:sldId id="473" r:id="rId29"/>
    <p:sldId id="474" r:id="rId30"/>
    <p:sldId id="475" r:id="rId31"/>
    <p:sldId id="476" r:id="rId32"/>
    <p:sldId id="844" r:id="rId33"/>
    <p:sldId id="477" r:id="rId34"/>
    <p:sldId id="710" r:id="rId35"/>
    <p:sldId id="478" r:id="rId36"/>
    <p:sldId id="711" r:id="rId37"/>
    <p:sldId id="861" r:id="rId38"/>
    <p:sldId id="862" r:id="rId39"/>
    <p:sldId id="483" r:id="rId40"/>
    <p:sldId id="484" r:id="rId41"/>
    <p:sldId id="485" r:id="rId42"/>
    <p:sldId id="486" r:id="rId43"/>
    <p:sldId id="487" r:id="rId44"/>
    <p:sldId id="863" r:id="rId45"/>
    <p:sldId id="864" r:id="rId46"/>
    <p:sldId id="488" r:id="rId47"/>
    <p:sldId id="489" r:id="rId48"/>
    <p:sldId id="490" r:id="rId49"/>
    <p:sldId id="866" r:id="rId50"/>
    <p:sldId id="867" r:id="rId51"/>
    <p:sldId id="494" r:id="rId52"/>
    <p:sldId id="865" r:id="rId53"/>
    <p:sldId id="869" r:id="rId54"/>
    <p:sldId id="870" r:id="rId55"/>
    <p:sldId id="616" r:id="rId56"/>
    <p:sldId id="617" r:id="rId57"/>
    <p:sldId id="841" r:id="rId58"/>
    <p:sldId id="842" r:id="rId59"/>
    <p:sldId id="625" r:id="rId60"/>
    <p:sldId id="618" r:id="rId61"/>
    <p:sldId id="624" r:id="rId62"/>
    <p:sldId id="627" r:id="rId63"/>
    <p:sldId id="785" r:id="rId64"/>
    <p:sldId id="796" r:id="rId65"/>
    <p:sldId id="786" r:id="rId66"/>
    <p:sldId id="787" r:id="rId67"/>
    <p:sldId id="791" r:id="rId68"/>
    <p:sldId id="790" r:id="rId69"/>
    <p:sldId id="789" r:id="rId70"/>
    <p:sldId id="620" r:id="rId71"/>
    <p:sldId id="621" r:id="rId72"/>
    <p:sldId id="622" r:id="rId73"/>
    <p:sldId id="788" r:id="rId74"/>
    <p:sldId id="626" r:id="rId75"/>
    <p:sldId id="792" r:id="rId76"/>
    <p:sldId id="628" r:id="rId77"/>
    <p:sldId id="793" r:id="rId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2" d="100"/>
          <a:sy n="62" d="100"/>
        </p:scale>
        <p:origin x="82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DDE71-4782-0886-85C1-6880688A09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03A24D9-0A78-6870-A3B2-51216D2573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51A4957-63F6-4EFB-6090-38DBCC30F5EA}"/>
              </a:ext>
            </a:extLst>
          </p:cNvPr>
          <p:cNvSpPr>
            <a:spLocks noGrp="1"/>
          </p:cNvSpPr>
          <p:nvPr>
            <p:ph type="dt" sz="half" idx="10"/>
          </p:nvPr>
        </p:nvSpPr>
        <p:spPr/>
        <p:txBody>
          <a:bodyPr/>
          <a:lstStyle/>
          <a:p>
            <a:fld id="{FEF04847-027E-4EA1-91CA-5B2BF8B61ABB}" type="datetimeFigureOut">
              <a:rPr lang="en-IN" smtClean="0"/>
              <a:t>15-09-2023</a:t>
            </a:fld>
            <a:endParaRPr lang="en-IN"/>
          </a:p>
        </p:txBody>
      </p:sp>
      <p:sp>
        <p:nvSpPr>
          <p:cNvPr id="5" name="Footer Placeholder 4">
            <a:extLst>
              <a:ext uri="{FF2B5EF4-FFF2-40B4-BE49-F238E27FC236}">
                <a16:creationId xmlns:a16="http://schemas.microsoft.com/office/drawing/2014/main" id="{13509FCE-E614-4686-E6A3-9F989985A3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F5712A-F9D0-9C79-5AB5-7131030110CF}"/>
              </a:ext>
            </a:extLst>
          </p:cNvPr>
          <p:cNvSpPr>
            <a:spLocks noGrp="1"/>
          </p:cNvSpPr>
          <p:nvPr>
            <p:ph type="sldNum" sz="quarter" idx="12"/>
          </p:nvPr>
        </p:nvSpPr>
        <p:spPr/>
        <p:txBody>
          <a:bodyPr/>
          <a:lstStyle/>
          <a:p>
            <a:fld id="{AEB97799-3307-4D7F-99EA-7428B1E94255}" type="slidenum">
              <a:rPr lang="en-IN" smtClean="0"/>
              <a:t>‹#›</a:t>
            </a:fld>
            <a:endParaRPr lang="en-IN"/>
          </a:p>
        </p:txBody>
      </p:sp>
    </p:spTree>
    <p:extLst>
      <p:ext uri="{BB962C8B-B14F-4D97-AF65-F5344CB8AC3E}">
        <p14:creationId xmlns:p14="http://schemas.microsoft.com/office/powerpoint/2010/main" val="3185273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2A3A0-93E6-1684-C8D8-AFE41C911FA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174CADE-70EE-73A9-CA3D-871A210852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B72DE8-1D0C-0E26-BB52-2787E5D35B98}"/>
              </a:ext>
            </a:extLst>
          </p:cNvPr>
          <p:cNvSpPr>
            <a:spLocks noGrp="1"/>
          </p:cNvSpPr>
          <p:nvPr>
            <p:ph type="dt" sz="half" idx="10"/>
          </p:nvPr>
        </p:nvSpPr>
        <p:spPr/>
        <p:txBody>
          <a:bodyPr/>
          <a:lstStyle/>
          <a:p>
            <a:fld id="{FEF04847-027E-4EA1-91CA-5B2BF8B61ABB}" type="datetimeFigureOut">
              <a:rPr lang="en-IN" smtClean="0"/>
              <a:t>15-09-2023</a:t>
            </a:fld>
            <a:endParaRPr lang="en-IN"/>
          </a:p>
        </p:txBody>
      </p:sp>
      <p:sp>
        <p:nvSpPr>
          <p:cNvPr id="5" name="Footer Placeholder 4">
            <a:extLst>
              <a:ext uri="{FF2B5EF4-FFF2-40B4-BE49-F238E27FC236}">
                <a16:creationId xmlns:a16="http://schemas.microsoft.com/office/drawing/2014/main" id="{DCF03A2A-AF9F-4F90-A82D-F248AD2EE1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C9FEBF-ED56-28A2-D16B-80AB8B099033}"/>
              </a:ext>
            </a:extLst>
          </p:cNvPr>
          <p:cNvSpPr>
            <a:spLocks noGrp="1"/>
          </p:cNvSpPr>
          <p:nvPr>
            <p:ph type="sldNum" sz="quarter" idx="12"/>
          </p:nvPr>
        </p:nvSpPr>
        <p:spPr/>
        <p:txBody>
          <a:bodyPr/>
          <a:lstStyle/>
          <a:p>
            <a:fld id="{AEB97799-3307-4D7F-99EA-7428B1E94255}" type="slidenum">
              <a:rPr lang="en-IN" smtClean="0"/>
              <a:t>‹#›</a:t>
            </a:fld>
            <a:endParaRPr lang="en-IN"/>
          </a:p>
        </p:txBody>
      </p:sp>
    </p:spTree>
    <p:extLst>
      <p:ext uri="{BB962C8B-B14F-4D97-AF65-F5344CB8AC3E}">
        <p14:creationId xmlns:p14="http://schemas.microsoft.com/office/powerpoint/2010/main" val="3229144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229836-5FF9-3F68-7217-BC520E34E2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9D9157-CF60-5486-8CD4-02F958C405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704FAF-254E-4C44-DFF1-4DEC9C67051D}"/>
              </a:ext>
            </a:extLst>
          </p:cNvPr>
          <p:cNvSpPr>
            <a:spLocks noGrp="1"/>
          </p:cNvSpPr>
          <p:nvPr>
            <p:ph type="dt" sz="half" idx="10"/>
          </p:nvPr>
        </p:nvSpPr>
        <p:spPr/>
        <p:txBody>
          <a:bodyPr/>
          <a:lstStyle/>
          <a:p>
            <a:fld id="{FEF04847-027E-4EA1-91CA-5B2BF8B61ABB}" type="datetimeFigureOut">
              <a:rPr lang="en-IN" smtClean="0"/>
              <a:t>15-09-2023</a:t>
            </a:fld>
            <a:endParaRPr lang="en-IN"/>
          </a:p>
        </p:txBody>
      </p:sp>
      <p:sp>
        <p:nvSpPr>
          <p:cNvPr id="5" name="Footer Placeholder 4">
            <a:extLst>
              <a:ext uri="{FF2B5EF4-FFF2-40B4-BE49-F238E27FC236}">
                <a16:creationId xmlns:a16="http://schemas.microsoft.com/office/drawing/2014/main" id="{3BE481A2-130B-E60F-869C-E2E1558553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034E54-D40C-6BB3-5145-D9F7BE62AB1B}"/>
              </a:ext>
            </a:extLst>
          </p:cNvPr>
          <p:cNvSpPr>
            <a:spLocks noGrp="1"/>
          </p:cNvSpPr>
          <p:nvPr>
            <p:ph type="sldNum" sz="quarter" idx="12"/>
          </p:nvPr>
        </p:nvSpPr>
        <p:spPr/>
        <p:txBody>
          <a:bodyPr/>
          <a:lstStyle/>
          <a:p>
            <a:fld id="{AEB97799-3307-4D7F-99EA-7428B1E94255}" type="slidenum">
              <a:rPr lang="en-IN" smtClean="0"/>
              <a:t>‹#›</a:t>
            </a:fld>
            <a:endParaRPr lang="en-IN"/>
          </a:p>
        </p:txBody>
      </p:sp>
    </p:spTree>
    <p:extLst>
      <p:ext uri="{BB962C8B-B14F-4D97-AF65-F5344CB8AC3E}">
        <p14:creationId xmlns:p14="http://schemas.microsoft.com/office/powerpoint/2010/main" val="2880430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482A9-0951-8F8B-205D-0F33F5C781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90C2C1-CC5E-482E-E3BF-960A407C9F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9DBFB6-D6A1-6A96-E038-F668135696B0}"/>
              </a:ext>
            </a:extLst>
          </p:cNvPr>
          <p:cNvSpPr>
            <a:spLocks noGrp="1"/>
          </p:cNvSpPr>
          <p:nvPr>
            <p:ph type="dt" sz="half" idx="10"/>
          </p:nvPr>
        </p:nvSpPr>
        <p:spPr/>
        <p:txBody>
          <a:bodyPr/>
          <a:lstStyle/>
          <a:p>
            <a:fld id="{FEF04847-027E-4EA1-91CA-5B2BF8B61ABB}" type="datetimeFigureOut">
              <a:rPr lang="en-IN" smtClean="0"/>
              <a:t>15-09-2023</a:t>
            </a:fld>
            <a:endParaRPr lang="en-IN"/>
          </a:p>
        </p:txBody>
      </p:sp>
      <p:sp>
        <p:nvSpPr>
          <p:cNvPr id="5" name="Footer Placeholder 4">
            <a:extLst>
              <a:ext uri="{FF2B5EF4-FFF2-40B4-BE49-F238E27FC236}">
                <a16:creationId xmlns:a16="http://schemas.microsoft.com/office/drawing/2014/main" id="{0FEF4BE6-4F67-672D-5B39-D3800AF8B5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0FEDD4-2C21-B597-EB88-30A6CE3BA41B}"/>
              </a:ext>
            </a:extLst>
          </p:cNvPr>
          <p:cNvSpPr>
            <a:spLocks noGrp="1"/>
          </p:cNvSpPr>
          <p:nvPr>
            <p:ph type="sldNum" sz="quarter" idx="12"/>
          </p:nvPr>
        </p:nvSpPr>
        <p:spPr/>
        <p:txBody>
          <a:bodyPr/>
          <a:lstStyle/>
          <a:p>
            <a:fld id="{AEB97799-3307-4D7F-99EA-7428B1E94255}" type="slidenum">
              <a:rPr lang="en-IN" smtClean="0"/>
              <a:t>‹#›</a:t>
            </a:fld>
            <a:endParaRPr lang="en-IN"/>
          </a:p>
        </p:txBody>
      </p:sp>
    </p:spTree>
    <p:extLst>
      <p:ext uri="{BB962C8B-B14F-4D97-AF65-F5344CB8AC3E}">
        <p14:creationId xmlns:p14="http://schemas.microsoft.com/office/powerpoint/2010/main" val="106578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77254-EF00-1F01-DFDF-A7CC9A53D9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81C1C38-AF52-3762-2693-39EDEF0217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52D4F7-F7B4-85B8-9993-F68D6CDF920A}"/>
              </a:ext>
            </a:extLst>
          </p:cNvPr>
          <p:cNvSpPr>
            <a:spLocks noGrp="1"/>
          </p:cNvSpPr>
          <p:nvPr>
            <p:ph type="dt" sz="half" idx="10"/>
          </p:nvPr>
        </p:nvSpPr>
        <p:spPr/>
        <p:txBody>
          <a:bodyPr/>
          <a:lstStyle/>
          <a:p>
            <a:fld id="{FEF04847-027E-4EA1-91CA-5B2BF8B61ABB}" type="datetimeFigureOut">
              <a:rPr lang="en-IN" smtClean="0"/>
              <a:t>15-09-2023</a:t>
            </a:fld>
            <a:endParaRPr lang="en-IN"/>
          </a:p>
        </p:txBody>
      </p:sp>
      <p:sp>
        <p:nvSpPr>
          <p:cNvPr id="5" name="Footer Placeholder 4">
            <a:extLst>
              <a:ext uri="{FF2B5EF4-FFF2-40B4-BE49-F238E27FC236}">
                <a16:creationId xmlns:a16="http://schemas.microsoft.com/office/drawing/2014/main" id="{8B848C19-FE82-052F-8799-59AA0D5572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E361CB-A85F-3458-3DE7-5936C3058909}"/>
              </a:ext>
            </a:extLst>
          </p:cNvPr>
          <p:cNvSpPr>
            <a:spLocks noGrp="1"/>
          </p:cNvSpPr>
          <p:nvPr>
            <p:ph type="sldNum" sz="quarter" idx="12"/>
          </p:nvPr>
        </p:nvSpPr>
        <p:spPr/>
        <p:txBody>
          <a:bodyPr/>
          <a:lstStyle/>
          <a:p>
            <a:fld id="{AEB97799-3307-4D7F-99EA-7428B1E94255}" type="slidenum">
              <a:rPr lang="en-IN" smtClean="0"/>
              <a:t>‹#›</a:t>
            </a:fld>
            <a:endParaRPr lang="en-IN"/>
          </a:p>
        </p:txBody>
      </p:sp>
    </p:spTree>
    <p:extLst>
      <p:ext uri="{BB962C8B-B14F-4D97-AF65-F5344CB8AC3E}">
        <p14:creationId xmlns:p14="http://schemas.microsoft.com/office/powerpoint/2010/main" val="9582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A2003-A399-F1D8-8458-48B825E3C1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5697640-32E8-C80B-C243-08E06B3283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3DAA29F-AB05-8575-4D82-7F0151DAC2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C4B824E-CB91-ABF3-B965-ED70DC40E576}"/>
              </a:ext>
            </a:extLst>
          </p:cNvPr>
          <p:cNvSpPr>
            <a:spLocks noGrp="1"/>
          </p:cNvSpPr>
          <p:nvPr>
            <p:ph type="dt" sz="half" idx="10"/>
          </p:nvPr>
        </p:nvSpPr>
        <p:spPr/>
        <p:txBody>
          <a:bodyPr/>
          <a:lstStyle/>
          <a:p>
            <a:fld id="{FEF04847-027E-4EA1-91CA-5B2BF8B61ABB}" type="datetimeFigureOut">
              <a:rPr lang="en-IN" smtClean="0"/>
              <a:t>15-09-2023</a:t>
            </a:fld>
            <a:endParaRPr lang="en-IN"/>
          </a:p>
        </p:txBody>
      </p:sp>
      <p:sp>
        <p:nvSpPr>
          <p:cNvPr id="6" name="Footer Placeholder 5">
            <a:extLst>
              <a:ext uri="{FF2B5EF4-FFF2-40B4-BE49-F238E27FC236}">
                <a16:creationId xmlns:a16="http://schemas.microsoft.com/office/drawing/2014/main" id="{D82094D6-C7E5-DC02-E7CB-37902B76EFE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976532-26E3-2CE3-327F-EA096D2DCC8B}"/>
              </a:ext>
            </a:extLst>
          </p:cNvPr>
          <p:cNvSpPr>
            <a:spLocks noGrp="1"/>
          </p:cNvSpPr>
          <p:nvPr>
            <p:ph type="sldNum" sz="quarter" idx="12"/>
          </p:nvPr>
        </p:nvSpPr>
        <p:spPr/>
        <p:txBody>
          <a:bodyPr/>
          <a:lstStyle/>
          <a:p>
            <a:fld id="{AEB97799-3307-4D7F-99EA-7428B1E94255}" type="slidenum">
              <a:rPr lang="en-IN" smtClean="0"/>
              <a:t>‹#›</a:t>
            </a:fld>
            <a:endParaRPr lang="en-IN"/>
          </a:p>
        </p:txBody>
      </p:sp>
    </p:spTree>
    <p:extLst>
      <p:ext uri="{BB962C8B-B14F-4D97-AF65-F5344CB8AC3E}">
        <p14:creationId xmlns:p14="http://schemas.microsoft.com/office/powerpoint/2010/main" val="641724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082DD-82DC-AF81-892F-2D1223AD765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5692EAC-34E1-2CE1-122E-A41B267A56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32A5A9-8F81-D8D5-15C2-8B39B75BA3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A7275C7-A49B-E037-3BCB-FDFD5579AA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448039-7459-B874-9CEA-9DC00CD2B0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CD88699-4F81-867C-46B0-5D65B14FDAFE}"/>
              </a:ext>
            </a:extLst>
          </p:cNvPr>
          <p:cNvSpPr>
            <a:spLocks noGrp="1"/>
          </p:cNvSpPr>
          <p:nvPr>
            <p:ph type="dt" sz="half" idx="10"/>
          </p:nvPr>
        </p:nvSpPr>
        <p:spPr/>
        <p:txBody>
          <a:bodyPr/>
          <a:lstStyle/>
          <a:p>
            <a:fld id="{FEF04847-027E-4EA1-91CA-5B2BF8B61ABB}" type="datetimeFigureOut">
              <a:rPr lang="en-IN" smtClean="0"/>
              <a:t>15-09-2023</a:t>
            </a:fld>
            <a:endParaRPr lang="en-IN"/>
          </a:p>
        </p:txBody>
      </p:sp>
      <p:sp>
        <p:nvSpPr>
          <p:cNvPr id="8" name="Footer Placeholder 7">
            <a:extLst>
              <a:ext uri="{FF2B5EF4-FFF2-40B4-BE49-F238E27FC236}">
                <a16:creationId xmlns:a16="http://schemas.microsoft.com/office/drawing/2014/main" id="{4A0818B3-3F5B-3E80-44DA-072AE3D5CCC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83579BA-5F04-A042-2A51-CBB05B5981C5}"/>
              </a:ext>
            </a:extLst>
          </p:cNvPr>
          <p:cNvSpPr>
            <a:spLocks noGrp="1"/>
          </p:cNvSpPr>
          <p:nvPr>
            <p:ph type="sldNum" sz="quarter" idx="12"/>
          </p:nvPr>
        </p:nvSpPr>
        <p:spPr/>
        <p:txBody>
          <a:bodyPr/>
          <a:lstStyle/>
          <a:p>
            <a:fld id="{AEB97799-3307-4D7F-99EA-7428B1E94255}" type="slidenum">
              <a:rPr lang="en-IN" smtClean="0"/>
              <a:t>‹#›</a:t>
            </a:fld>
            <a:endParaRPr lang="en-IN"/>
          </a:p>
        </p:txBody>
      </p:sp>
    </p:spTree>
    <p:extLst>
      <p:ext uri="{BB962C8B-B14F-4D97-AF65-F5344CB8AC3E}">
        <p14:creationId xmlns:p14="http://schemas.microsoft.com/office/powerpoint/2010/main" val="1676036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04634-21A2-24BB-DD2F-FE09B68E760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4AF001F-E8BB-875B-A548-F8CCA794C261}"/>
              </a:ext>
            </a:extLst>
          </p:cNvPr>
          <p:cNvSpPr>
            <a:spLocks noGrp="1"/>
          </p:cNvSpPr>
          <p:nvPr>
            <p:ph type="dt" sz="half" idx="10"/>
          </p:nvPr>
        </p:nvSpPr>
        <p:spPr/>
        <p:txBody>
          <a:bodyPr/>
          <a:lstStyle/>
          <a:p>
            <a:fld id="{FEF04847-027E-4EA1-91CA-5B2BF8B61ABB}" type="datetimeFigureOut">
              <a:rPr lang="en-IN" smtClean="0"/>
              <a:t>15-09-2023</a:t>
            </a:fld>
            <a:endParaRPr lang="en-IN"/>
          </a:p>
        </p:txBody>
      </p:sp>
      <p:sp>
        <p:nvSpPr>
          <p:cNvPr id="4" name="Footer Placeholder 3">
            <a:extLst>
              <a:ext uri="{FF2B5EF4-FFF2-40B4-BE49-F238E27FC236}">
                <a16:creationId xmlns:a16="http://schemas.microsoft.com/office/drawing/2014/main" id="{C153D062-1A40-7DF1-7E81-A1B520F5776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4CD4658-9A32-2644-2C5F-6ACF0DEA8B26}"/>
              </a:ext>
            </a:extLst>
          </p:cNvPr>
          <p:cNvSpPr>
            <a:spLocks noGrp="1"/>
          </p:cNvSpPr>
          <p:nvPr>
            <p:ph type="sldNum" sz="quarter" idx="12"/>
          </p:nvPr>
        </p:nvSpPr>
        <p:spPr/>
        <p:txBody>
          <a:bodyPr/>
          <a:lstStyle/>
          <a:p>
            <a:fld id="{AEB97799-3307-4D7F-99EA-7428B1E94255}" type="slidenum">
              <a:rPr lang="en-IN" smtClean="0"/>
              <a:t>‹#›</a:t>
            </a:fld>
            <a:endParaRPr lang="en-IN"/>
          </a:p>
        </p:txBody>
      </p:sp>
    </p:spTree>
    <p:extLst>
      <p:ext uri="{BB962C8B-B14F-4D97-AF65-F5344CB8AC3E}">
        <p14:creationId xmlns:p14="http://schemas.microsoft.com/office/powerpoint/2010/main" val="1615612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BF104C-B8F1-136E-A309-F1D7D554C856}"/>
              </a:ext>
            </a:extLst>
          </p:cNvPr>
          <p:cNvSpPr>
            <a:spLocks noGrp="1"/>
          </p:cNvSpPr>
          <p:nvPr>
            <p:ph type="dt" sz="half" idx="10"/>
          </p:nvPr>
        </p:nvSpPr>
        <p:spPr/>
        <p:txBody>
          <a:bodyPr/>
          <a:lstStyle/>
          <a:p>
            <a:fld id="{FEF04847-027E-4EA1-91CA-5B2BF8B61ABB}" type="datetimeFigureOut">
              <a:rPr lang="en-IN" smtClean="0"/>
              <a:t>15-09-2023</a:t>
            </a:fld>
            <a:endParaRPr lang="en-IN"/>
          </a:p>
        </p:txBody>
      </p:sp>
      <p:sp>
        <p:nvSpPr>
          <p:cNvPr id="3" name="Footer Placeholder 2">
            <a:extLst>
              <a:ext uri="{FF2B5EF4-FFF2-40B4-BE49-F238E27FC236}">
                <a16:creationId xmlns:a16="http://schemas.microsoft.com/office/drawing/2014/main" id="{E544CF19-2640-C0ED-BF5E-661B2B6A795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8DED698-675C-BE6C-359B-9FA36D21E114}"/>
              </a:ext>
            </a:extLst>
          </p:cNvPr>
          <p:cNvSpPr>
            <a:spLocks noGrp="1"/>
          </p:cNvSpPr>
          <p:nvPr>
            <p:ph type="sldNum" sz="quarter" idx="12"/>
          </p:nvPr>
        </p:nvSpPr>
        <p:spPr/>
        <p:txBody>
          <a:bodyPr/>
          <a:lstStyle/>
          <a:p>
            <a:fld id="{AEB97799-3307-4D7F-99EA-7428B1E94255}" type="slidenum">
              <a:rPr lang="en-IN" smtClean="0"/>
              <a:t>‹#›</a:t>
            </a:fld>
            <a:endParaRPr lang="en-IN"/>
          </a:p>
        </p:txBody>
      </p:sp>
    </p:spTree>
    <p:extLst>
      <p:ext uri="{BB962C8B-B14F-4D97-AF65-F5344CB8AC3E}">
        <p14:creationId xmlns:p14="http://schemas.microsoft.com/office/powerpoint/2010/main" val="3597240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06864-7725-281B-A0AF-2155C85D33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C748AB6-BA69-3304-DEDE-56BDCAF5F3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67C5F8D-F19E-25CE-0F93-63A3BF31CF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A59E40-7718-E161-951C-F6560EADA889}"/>
              </a:ext>
            </a:extLst>
          </p:cNvPr>
          <p:cNvSpPr>
            <a:spLocks noGrp="1"/>
          </p:cNvSpPr>
          <p:nvPr>
            <p:ph type="dt" sz="half" idx="10"/>
          </p:nvPr>
        </p:nvSpPr>
        <p:spPr/>
        <p:txBody>
          <a:bodyPr/>
          <a:lstStyle/>
          <a:p>
            <a:fld id="{FEF04847-027E-4EA1-91CA-5B2BF8B61ABB}" type="datetimeFigureOut">
              <a:rPr lang="en-IN" smtClean="0"/>
              <a:t>15-09-2023</a:t>
            </a:fld>
            <a:endParaRPr lang="en-IN"/>
          </a:p>
        </p:txBody>
      </p:sp>
      <p:sp>
        <p:nvSpPr>
          <p:cNvPr id="6" name="Footer Placeholder 5">
            <a:extLst>
              <a:ext uri="{FF2B5EF4-FFF2-40B4-BE49-F238E27FC236}">
                <a16:creationId xmlns:a16="http://schemas.microsoft.com/office/drawing/2014/main" id="{3CA83F0E-F0F2-6D27-CCBC-02EF199479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844D15-3AA6-48FC-9CB8-75207961FA1A}"/>
              </a:ext>
            </a:extLst>
          </p:cNvPr>
          <p:cNvSpPr>
            <a:spLocks noGrp="1"/>
          </p:cNvSpPr>
          <p:nvPr>
            <p:ph type="sldNum" sz="quarter" idx="12"/>
          </p:nvPr>
        </p:nvSpPr>
        <p:spPr/>
        <p:txBody>
          <a:bodyPr/>
          <a:lstStyle/>
          <a:p>
            <a:fld id="{AEB97799-3307-4D7F-99EA-7428B1E94255}" type="slidenum">
              <a:rPr lang="en-IN" smtClean="0"/>
              <a:t>‹#›</a:t>
            </a:fld>
            <a:endParaRPr lang="en-IN"/>
          </a:p>
        </p:txBody>
      </p:sp>
    </p:spTree>
    <p:extLst>
      <p:ext uri="{BB962C8B-B14F-4D97-AF65-F5344CB8AC3E}">
        <p14:creationId xmlns:p14="http://schemas.microsoft.com/office/powerpoint/2010/main" val="10379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8CE8F-CA62-604E-5BCB-D0C6051068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369CF22-3716-1022-C831-FE5255BA52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D9E22A0-67C9-59E3-FBA7-F83FE6A2FE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EA6F34-3D05-36A5-D9B1-B4E8DB011EC4}"/>
              </a:ext>
            </a:extLst>
          </p:cNvPr>
          <p:cNvSpPr>
            <a:spLocks noGrp="1"/>
          </p:cNvSpPr>
          <p:nvPr>
            <p:ph type="dt" sz="half" idx="10"/>
          </p:nvPr>
        </p:nvSpPr>
        <p:spPr/>
        <p:txBody>
          <a:bodyPr/>
          <a:lstStyle/>
          <a:p>
            <a:fld id="{FEF04847-027E-4EA1-91CA-5B2BF8B61ABB}" type="datetimeFigureOut">
              <a:rPr lang="en-IN" smtClean="0"/>
              <a:t>15-09-2023</a:t>
            </a:fld>
            <a:endParaRPr lang="en-IN"/>
          </a:p>
        </p:txBody>
      </p:sp>
      <p:sp>
        <p:nvSpPr>
          <p:cNvPr id="6" name="Footer Placeholder 5">
            <a:extLst>
              <a:ext uri="{FF2B5EF4-FFF2-40B4-BE49-F238E27FC236}">
                <a16:creationId xmlns:a16="http://schemas.microsoft.com/office/drawing/2014/main" id="{E0768BF0-CDF9-A0D0-5BFB-A59B604731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91373E-0AF9-F6D0-8EC8-A3D234956E19}"/>
              </a:ext>
            </a:extLst>
          </p:cNvPr>
          <p:cNvSpPr>
            <a:spLocks noGrp="1"/>
          </p:cNvSpPr>
          <p:nvPr>
            <p:ph type="sldNum" sz="quarter" idx="12"/>
          </p:nvPr>
        </p:nvSpPr>
        <p:spPr/>
        <p:txBody>
          <a:bodyPr/>
          <a:lstStyle/>
          <a:p>
            <a:fld id="{AEB97799-3307-4D7F-99EA-7428B1E94255}" type="slidenum">
              <a:rPr lang="en-IN" smtClean="0"/>
              <a:t>‹#›</a:t>
            </a:fld>
            <a:endParaRPr lang="en-IN"/>
          </a:p>
        </p:txBody>
      </p:sp>
    </p:spTree>
    <p:extLst>
      <p:ext uri="{BB962C8B-B14F-4D97-AF65-F5344CB8AC3E}">
        <p14:creationId xmlns:p14="http://schemas.microsoft.com/office/powerpoint/2010/main" val="3641842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8000B1-2CCB-FEBC-4C39-4D05661490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B0AFC21-4D34-459D-AA49-356208634A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F07D68-E5FC-FBDB-A2BE-CBDAC94192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F04847-027E-4EA1-91CA-5B2BF8B61ABB}" type="datetimeFigureOut">
              <a:rPr lang="en-IN" smtClean="0"/>
              <a:t>15-09-2023</a:t>
            </a:fld>
            <a:endParaRPr lang="en-IN"/>
          </a:p>
        </p:txBody>
      </p:sp>
      <p:sp>
        <p:nvSpPr>
          <p:cNvPr id="5" name="Footer Placeholder 4">
            <a:extLst>
              <a:ext uri="{FF2B5EF4-FFF2-40B4-BE49-F238E27FC236}">
                <a16:creationId xmlns:a16="http://schemas.microsoft.com/office/drawing/2014/main" id="{5AA68E8E-C89D-967F-9391-F67D3AED7A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1DA6FEA-9425-A860-F260-BC5A79CE7E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B97799-3307-4D7F-99EA-7428B1E94255}" type="slidenum">
              <a:rPr lang="en-IN" smtClean="0"/>
              <a:t>‹#›</a:t>
            </a:fld>
            <a:endParaRPr lang="en-IN"/>
          </a:p>
        </p:txBody>
      </p:sp>
    </p:spTree>
    <p:extLst>
      <p:ext uri="{BB962C8B-B14F-4D97-AF65-F5344CB8AC3E}">
        <p14:creationId xmlns:p14="http://schemas.microsoft.com/office/powerpoint/2010/main" val="1788548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39D82A-F860-C8DD-8FA1-0FE0B89BD4C5}"/>
              </a:ext>
            </a:extLst>
          </p:cNvPr>
          <p:cNvSpPr>
            <a:spLocks noGrp="1"/>
          </p:cNvSpPr>
          <p:nvPr>
            <p:ph type="title"/>
          </p:nvPr>
        </p:nvSpPr>
        <p:spPr/>
        <p:txBody>
          <a:bodyPr/>
          <a:lstStyle/>
          <a:p>
            <a:r>
              <a:rPr lang="en-IN" dirty="0"/>
              <a:t>Sessions 4-5: Process Management</a:t>
            </a:r>
          </a:p>
        </p:txBody>
      </p:sp>
      <p:sp>
        <p:nvSpPr>
          <p:cNvPr id="5" name="Text Placeholder 4">
            <a:extLst>
              <a:ext uri="{FF2B5EF4-FFF2-40B4-BE49-F238E27FC236}">
                <a16:creationId xmlns:a16="http://schemas.microsoft.com/office/drawing/2014/main" id="{22BF2D3B-1ABB-9389-35C2-A33E72E07AE5}"/>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676375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53A72-2F02-BB96-2573-62776C1F871E}"/>
              </a:ext>
            </a:extLst>
          </p:cNvPr>
          <p:cNvSpPr>
            <a:spLocks noGrp="1"/>
          </p:cNvSpPr>
          <p:nvPr>
            <p:ph type="title"/>
          </p:nvPr>
        </p:nvSpPr>
        <p:spPr/>
        <p:txBody>
          <a:bodyPr/>
          <a:lstStyle/>
          <a:p>
            <a:r>
              <a:rPr lang="en-IN" dirty="0"/>
              <a:t>Process versus </a:t>
            </a:r>
            <a:r>
              <a:rPr lang="en-IN" b="1" dirty="0"/>
              <a:t>Thread</a:t>
            </a:r>
          </a:p>
        </p:txBody>
      </p:sp>
      <p:sp>
        <p:nvSpPr>
          <p:cNvPr id="3" name="Content Placeholder 2">
            <a:extLst>
              <a:ext uri="{FF2B5EF4-FFF2-40B4-BE49-F238E27FC236}">
                <a16:creationId xmlns:a16="http://schemas.microsoft.com/office/drawing/2014/main" id="{23A4B13F-4D7B-F73F-83D8-6783B475FC6B}"/>
              </a:ext>
            </a:extLst>
          </p:cNvPr>
          <p:cNvSpPr>
            <a:spLocks noGrp="1"/>
          </p:cNvSpPr>
          <p:nvPr>
            <p:ph idx="1"/>
          </p:nvPr>
        </p:nvSpPr>
        <p:spPr/>
        <p:txBody>
          <a:bodyPr/>
          <a:lstStyle/>
          <a:p>
            <a:r>
              <a:rPr lang="en-IN" dirty="0"/>
              <a:t>Now all the artists draw on the same paper</a:t>
            </a:r>
          </a:p>
        </p:txBody>
      </p:sp>
      <p:pic>
        <p:nvPicPr>
          <p:cNvPr id="5" name="Picture 4">
            <a:extLst>
              <a:ext uri="{FF2B5EF4-FFF2-40B4-BE49-F238E27FC236}">
                <a16:creationId xmlns:a16="http://schemas.microsoft.com/office/drawing/2014/main" id="{5AFEFE2A-0AE0-325E-554C-2CF237EE9C44}"/>
              </a:ext>
            </a:extLst>
          </p:cNvPr>
          <p:cNvPicPr>
            <a:picLocks noChangeAspect="1"/>
          </p:cNvPicPr>
          <p:nvPr/>
        </p:nvPicPr>
        <p:blipFill>
          <a:blip r:embed="rId2"/>
          <a:stretch>
            <a:fillRect/>
          </a:stretch>
        </p:blipFill>
        <p:spPr>
          <a:xfrm>
            <a:off x="2899513" y="2695380"/>
            <a:ext cx="5982007" cy="3797495"/>
          </a:xfrm>
          <a:prstGeom prst="rect">
            <a:avLst/>
          </a:prstGeom>
        </p:spPr>
      </p:pic>
    </p:spTree>
    <p:extLst>
      <p:ext uri="{BB962C8B-B14F-4D97-AF65-F5344CB8AC3E}">
        <p14:creationId xmlns:p14="http://schemas.microsoft.com/office/powerpoint/2010/main" val="968895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53A72-2F02-BB96-2573-62776C1F871E}"/>
              </a:ext>
            </a:extLst>
          </p:cNvPr>
          <p:cNvSpPr>
            <a:spLocks noGrp="1"/>
          </p:cNvSpPr>
          <p:nvPr>
            <p:ph type="title"/>
          </p:nvPr>
        </p:nvSpPr>
        <p:spPr/>
        <p:txBody>
          <a:bodyPr/>
          <a:lstStyle/>
          <a:p>
            <a:r>
              <a:rPr lang="en-IN" dirty="0"/>
              <a:t>Process versus </a:t>
            </a:r>
            <a:r>
              <a:rPr lang="en-IN" b="1" dirty="0"/>
              <a:t>Thread</a:t>
            </a:r>
          </a:p>
        </p:txBody>
      </p:sp>
      <p:sp>
        <p:nvSpPr>
          <p:cNvPr id="3" name="Content Placeholder 2">
            <a:extLst>
              <a:ext uri="{FF2B5EF4-FFF2-40B4-BE49-F238E27FC236}">
                <a16:creationId xmlns:a16="http://schemas.microsoft.com/office/drawing/2014/main" id="{23A4B13F-4D7B-F73F-83D8-6783B475FC6B}"/>
              </a:ext>
            </a:extLst>
          </p:cNvPr>
          <p:cNvSpPr>
            <a:spLocks noGrp="1"/>
          </p:cNvSpPr>
          <p:nvPr>
            <p:ph idx="1"/>
          </p:nvPr>
        </p:nvSpPr>
        <p:spPr/>
        <p:txBody>
          <a:bodyPr/>
          <a:lstStyle/>
          <a:p>
            <a:r>
              <a:rPr lang="en-IN" dirty="0"/>
              <a:t>Important points about threads</a:t>
            </a:r>
          </a:p>
          <a:p>
            <a:pPr lvl="1"/>
            <a:r>
              <a:rPr lang="en-IN" dirty="0"/>
              <a:t>“Lightweight”</a:t>
            </a:r>
          </a:p>
          <a:p>
            <a:pPr lvl="1"/>
            <a:r>
              <a:rPr lang="en-IN" dirty="0"/>
              <a:t>A thread is a part of a process</a:t>
            </a:r>
          </a:p>
          <a:p>
            <a:pPr lvl="1"/>
            <a:r>
              <a:rPr lang="en-IN" dirty="0"/>
              <a:t>Every process has at least one thread</a:t>
            </a:r>
          </a:p>
          <a:p>
            <a:pPr lvl="1"/>
            <a:r>
              <a:rPr lang="en-IN" dirty="0"/>
              <a:t>A process can run one thread or multiple threads</a:t>
            </a:r>
          </a:p>
          <a:p>
            <a:pPr lvl="1"/>
            <a:r>
              <a:rPr lang="en-IN" dirty="0"/>
              <a:t>Threads share the process code, data, files</a:t>
            </a:r>
          </a:p>
          <a:p>
            <a:pPr lvl="1"/>
            <a:r>
              <a:rPr lang="en-IN" dirty="0"/>
              <a:t>Each thread has its own stack and registers</a:t>
            </a:r>
          </a:p>
          <a:p>
            <a:pPr lvl="1"/>
            <a:endParaRPr lang="en-IN" dirty="0"/>
          </a:p>
        </p:txBody>
      </p:sp>
    </p:spTree>
    <p:extLst>
      <p:ext uri="{BB962C8B-B14F-4D97-AF65-F5344CB8AC3E}">
        <p14:creationId xmlns:p14="http://schemas.microsoft.com/office/powerpoint/2010/main" val="2637994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B0C0A-64BA-77AC-C889-C892A950437B}"/>
              </a:ext>
            </a:extLst>
          </p:cNvPr>
          <p:cNvSpPr>
            <a:spLocks noGrp="1"/>
          </p:cNvSpPr>
          <p:nvPr>
            <p:ph type="title"/>
          </p:nvPr>
        </p:nvSpPr>
        <p:spPr/>
        <p:txBody>
          <a:bodyPr/>
          <a:lstStyle/>
          <a:p>
            <a:r>
              <a:rPr lang="en-IN" dirty="0"/>
              <a:t>Why Multithreading?</a:t>
            </a:r>
          </a:p>
        </p:txBody>
      </p:sp>
      <p:sp>
        <p:nvSpPr>
          <p:cNvPr id="3" name="Content Placeholder 2">
            <a:extLst>
              <a:ext uri="{FF2B5EF4-FFF2-40B4-BE49-F238E27FC236}">
                <a16:creationId xmlns:a16="http://schemas.microsoft.com/office/drawing/2014/main" id="{D18C3C2B-6763-925B-CBB1-D0F81BCB4B26}"/>
              </a:ext>
            </a:extLst>
          </p:cNvPr>
          <p:cNvSpPr>
            <a:spLocks noGrp="1"/>
          </p:cNvSpPr>
          <p:nvPr>
            <p:ph idx="1"/>
          </p:nvPr>
        </p:nvSpPr>
        <p:spPr/>
        <p:txBody>
          <a:bodyPr/>
          <a:lstStyle/>
          <a:p>
            <a:r>
              <a:rPr lang="en-IN" dirty="0"/>
              <a:t>By default, programs are executed in sequence, line-by-line</a:t>
            </a:r>
          </a:p>
          <a:p>
            <a:endParaRPr lang="en-IN" dirty="0"/>
          </a:p>
        </p:txBody>
      </p:sp>
      <p:sp>
        <p:nvSpPr>
          <p:cNvPr id="4" name="TextBox 3">
            <a:extLst>
              <a:ext uri="{FF2B5EF4-FFF2-40B4-BE49-F238E27FC236}">
                <a16:creationId xmlns:a16="http://schemas.microsoft.com/office/drawing/2014/main" id="{F01D9C11-709B-49EE-3801-4A7B3A386D8D}"/>
              </a:ext>
            </a:extLst>
          </p:cNvPr>
          <p:cNvSpPr txBox="1"/>
          <p:nvPr/>
        </p:nvSpPr>
        <p:spPr>
          <a:xfrm>
            <a:off x="1212350" y="2878448"/>
            <a:ext cx="2311685" cy="369332"/>
          </a:xfrm>
          <a:prstGeom prst="rect">
            <a:avLst/>
          </a:prstGeom>
          <a:solidFill>
            <a:srgbClr val="7030A0"/>
          </a:solidFill>
        </p:spPr>
        <p:txBody>
          <a:bodyPr wrap="square" rtlCol="0">
            <a:spAutoFit/>
          </a:bodyPr>
          <a:lstStyle/>
          <a:p>
            <a:pPr algn="ctr"/>
            <a:r>
              <a:rPr lang="en-IN" b="1" dirty="0"/>
              <a:t>Operation 1</a:t>
            </a:r>
          </a:p>
        </p:txBody>
      </p:sp>
      <p:sp>
        <p:nvSpPr>
          <p:cNvPr id="5" name="TextBox 4">
            <a:extLst>
              <a:ext uri="{FF2B5EF4-FFF2-40B4-BE49-F238E27FC236}">
                <a16:creationId xmlns:a16="http://schemas.microsoft.com/office/drawing/2014/main" id="{41BD5D82-7E0D-97A1-781F-FB55C0822275}"/>
              </a:ext>
            </a:extLst>
          </p:cNvPr>
          <p:cNvSpPr txBox="1"/>
          <p:nvPr/>
        </p:nvSpPr>
        <p:spPr>
          <a:xfrm>
            <a:off x="1212350" y="3759187"/>
            <a:ext cx="2311685" cy="369332"/>
          </a:xfrm>
          <a:prstGeom prst="rect">
            <a:avLst/>
          </a:prstGeom>
          <a:solidFill>
            <a:srgbClr val="7030A0"/>
          </a:solidFill>
        </p:spPr>
        <p:txBody>
          <a:bodyPr wrap="square" rtlCol="0">
            <a:spAutoFit/>
          </a:bodyPr>
          <a:lstStyle/>
          <a:p>
            <a:pPr algn="ctr"/>
            <a:r>
              <a:rPr lang="en-IN" b="1" dirty="0"/>
              <a:t>Operation 2</a:t>
            </a:r>
          </a:p>
        </p:txBody>
      </p:sp>
      <p:cxnSp>
        <p:nvCxnSpPr>
          <p:cNvPr id="7" name="Straight Arrow Connector 6">
            <a:extLst>
              <a:ext uri="{FF2B5EF4-FFF2-40B4-BE49-F238E27FC236}">
                <a16:creationId xmlns:a16="http://schemas.microsoft.com/office/drawing/2014/main" id="{D7C72E72-FD0A-3CCF-1F29-DA7348D09577}"/>
              </a:ext>
            </a:extLst>
          </p:cNvPr>
          <p:cNvCxnSpPr>
            <a:endCxn id="5" idx="0"/>
          </p:cNvCxnSpPr>
          <p:nvPr/>
        </p:nvCxnSpPr>
        <p:spPr>
          <a:xfrm>
            <a:off x="2368193" y="3247780"/>
            <a:ext cx="0" cy="511407"/>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080AF6DE-57EB-8192-3965-FF5C12C920E8}"/>
              </a:ext>
            </a:extLst>
          </p:cNvPr>
          <p:cNvSpPr txBox="1"/>
          <p:nvPr/>
        </p:nvSpPr>
        <p:spPr>
          <a:xfrm>
            <a:off x="1212350" y="4663043"/>
            <a:ext cx="2311685" cy="369332"/>
          </a:xfrm>
          <a:prstGeom prst="rect">
            <a:avLst/>
          </a:prstGeom>
          <a:solidFill>
            <a:srgbClr val="7030A0"/>
          </a:solidFill>
        </p:spPr>
        <p:txBody>
          <a:bodyPr wrap="square" rtlCol="0">
            <a:spAutoFit/>
          </a:bodyPr>
          <a:lstStyle/>
          <a:p>
            <a:pPr algn="ctr"/>
            <a:r>
              <a:rPr lang="en-IN" b="1" dirty="0"/>
              <a:t>Operation 3</a:t>
            </a:r>
          </a:p>
        </p:txBody>
      </p:sp>
      <p:cxnSp>
        <p:nvCxnSpPr>
          <p:cNvPr id="9" name="Straight Arrow Connector 8">
            <a:extLst>
              <a:ext uri="{FF2B5EF4-FFF2-40B4-BE49-F238E27FC236}">
                <a16:creationId xmlns:a16="http://schemas.microsoft.com/office/drawing/2014/main" id="{1FDD04BE-D37D-85ED-BE97-D717A571C44D}"/>
              </a:ext>
            </a:extLst>
          </p:cNvPr>
          <p:cNvCxnSpPr>
            <a:endCxn id="8" idx="0"/>
          </p:cNvCxnSpPr>
          <p:nvPr/>
        </p:nvCxnSpPr>
        <p:spPr>
          <a:xfrm>
            <a:off x="2368193" y="4151636"/>
            <a:ext cx="0" cy="511407"/>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8EF27E8-8DCB-1B05-96CB-E3173205499E}"/>
              </a:ext>
            </a:extLst>
          </p:cNvPr>
          <p:cNvSpPr txBox="1"/>
          <p:nvPr/>
        </p:nvSpPr>
        <p:spPr>
          <a:xfrm>
            <a:off x="1212350" y="5644043"/>
            <a:ext cx="2311685" cy="369332"/>
          </a:xfrm>
          <a:prstGeom prst="rect">
            <a:avLst/>
          </a:prstGeom>
          <a:solidFill>
            <a:srgbClr val="7030A0"/>
          </a:solidFill>
        </p:spPr>
        <p:txBody>
          <a:bodyPr wrap="square" rtlCol="0">
            <a:spAutoFit/>
          </a:bodyPr>
          <a:lstStyle/>
          <a:p>
            <a:pPr algn="ctr"/>
            <a:r>
              <a:rPr lang="en-IN" b="1" dirty="0"/>
              <a:t>Operation 4</a:t>
            </a:r>
          </a:p>
        </p:txBody>
      </p:sp>
      <p:cxnSp>
        <p:nvCxnSpPr>
          <p:cNvPr id="11" name="Straight Arrow Connector 10">
            <a:extLst>
              <a:ext uri="{FF2B5EF4-FFF2-40B4-BE49-F238E27FC236}">
                <a16:creationId xmlns:a16="http://schemas.microsoft.com/office/drawing/2014/main" id="{A466C3CF-15AA-77AB-12E8-9B021BE7862C}"/>
              </a:ext>
            </a:extLst>
          </p:cNvPr>
          <p:cNvCxnSpPr>
            <a:cxnSpLocks/>
          </p:cNvCxnSpPr>
          <p:nvPr/>
        </p:nvCxnSpPr>
        <p:spPr>
          <a:xfrm>
            <a:off x="2368192" y="5132636"/>
            <a:ext cx="0" cy="511407"/>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F7CAC69-39DA-014B-3087-1BAFB3087857}"/>
              </a:ext>
            </a:extLst>
          </p:cNvPr>
          <p:cNvSpPr txBox="1"/>
          <p:nvPr/>
        </p:nvSpPr>
        <p:spPr>
          <a:xfrm>
            <a:off x="4118224" y="2337891"/>
            <a:ext cx="5208998" cy="4154984"/>
          </a:xfrm>
          <a:prstGeom prst="rect">
            <a:avLst/>
          </a:prstGeom>
          <a:noFill/>
        </p:spPr>
        <p:txBody>
          <a:bodyPr wrap="square" rtlCol="0">
            <a:spAutoFit/>
          </a:bodyPr>
          <a:lstStyle/>
          <a:p>
            <a:r>
              <a:rPr lang="en-IN" sz="2400" dirty="0"/>
              <a:t>public static void main (String </a:t>
            </a:r>
            <a:r>
              <a:rPr lang="en-IN" sz="2400" dirty="0" err="1"/>
              <a:t>args</a:t>
            </a:r>
            <a:r>
              <a:rPr lang="en-IN" sz="2400" dirty="0"/>
              <a:t> []) {</a:t>
            </a:r>
          </a:p>
          <a:p>
            <a:r>
              <a:rPr lang="en-IN" sz="2400" dirty="0" err="1"/>
              <a:t>initializeArrays</a:t>
            </a:r>
            <a:r>
              <a:rPr lang="en-IN" sz="2400" dirty="0"/>
              <a:t> ();</a:t>
            </a:r>
          </a:p>
          <a:p>
            <a:endParaRPr lang="en-IN" sz="2400" dirty="0"/>
          </a:p>
          <a:p>
            <a:r>
              <a:rPr lang="en-IN" sz="2400" dirty="0" err="1"/>
              <a:t>downloadData</a:t>
            </a:r>
            <a:r>
              <a:rPr lang="en-IN" sz="2400" dirty="0"/>
              <a:t> ();</a:t>
            </a:r>
          </a:p>
          <a:p>
            <a:endParaRPr lang="en-IN" sz="2400" dirty="0"/>
          </a:p>
          <a:p>
            <a:endParaRPr lang="en-IN" sz="2400" dirty="0"/>
          </a:p>
          <a:p>
            <a:r>
              <a:rPr lang="en-IN" sz="2400" dirty="0" err="1"/>
              <a:t>buildModel</a:t>
            </a:r>
            <a:r>
              <a:rPr lang="en-IN" sz="2400" dirty="0"/>
              <a:t> ();</a:t>
            </a:r>
          </a:p>
          <a:p>
            <a:endParaRPr lang="en-IN" sz="2400" dirty="0"/>
          </a:p>
          <a:p>
            <a:endParaRPr lang="en-IN" sz="2400" dirty="0"/>
          </a:p>
          <a:p>
            <a:r>
              <a:rPr lang="en-IN" sz="2400" dirty="0" err="1"/>
              <a:t>makePredictions</a:t>
            </a:r>
            <a:r>
              <a:rPr lang="en-IN" sz="2400" dirty="0"/>
              <a:t> ();</a:t>
            </a:r>
          </a:p>
          <a:p>
            <a:r>
              <a:rPr lang="en-IN" sz="2400" dirty="0"/>
              <a:t>}</a:t>
            </a:r>
          </a:p>
        </p:txBody>
      </p:sp>
      <p:sp>
        <p:nvSpPr>
          <p:cNvPr id="13" name="Callout: Line 12">
            <a:extLst>
              <a:ext uri="{FF2B5EF4-FFF2-40B4-BE49-F238E27FC236}">
                <a16:creationId xmlns:a16="http://schemas.microsoft.com/office/drawing/2014/main" id="{C0561A7F-4C01-8117-FFB3-A8F2DFA9154C}"/>
              </a:ext>
            </a:extLst>
          </p:cNvPr>
          <p:cNvSpPr/>
          <p:nvPr/>
        </p:nvSpPr>
        <p:spPr>
          <a:xfrm>
            <a:off x="8349465" y="2878448"/>
            <a:ext cx="2948684" cy="1537670"/>
          </a:xfrm>
          <a:prstGeom prst="borderCallout1">
            <a:avLst/>
          </a:prstGeom>
          <a:ln>
            <a:solidFill>
              <a:schemeClr val="tx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In a single-threaded application, these will be executed one after another … What if the </a:t>
            </a:r>
            <a:r>
              <a:rPr lang="en-IN" dirty="0" err="1"/>
              <a:t>downloadData</a:t>
            </a:r>
            <a:r>
              <a:rPr lang="en-IN" dirty="0"/>
              <a:t> () step takes 15 minutes?</a:t>
            </a:r>
          </a:p>
        </p:txBody>
      </p:sp>
      <p:sp>
        <p:nvSpPr>
          <p:cNvPr id="14" name="Callout: Line 13">
            <a:extLst>
              <a:ext uri="{FF2B5EF4-FFF2-40B4-BE49-F238E27FC236}">
                <a16:creationId xmlns:a16="http://schemas.microsoft.com/office/drawing/2014/main" id="{9656C2BC-72F2-EEAB-DEC0-9D3A6E3FA8D6}"/>
              </a:ext>
            </a:extLst>
          </p:cNvPr>
          <p:cNvSpPr/>
          <p:nvPr/>
        </p:nvSpPr>
        <p:spPr>
          <a:xfrm>
            <a:off x="8432514" y="4700106"/>
            <a:ext cx="2948684" cy="1537670"/>
          </a:xfrm>
          <a:prstGeom prst="borderCallout1">
            <a:avLst>
              <a:gd name="adj1" fmla="val 18750"/>
              <a:gd name="adj2" fmla="val -8333"/>
              <a:gd name="adj3" fmla="val 63724"/>
              <a:gd name="adj4" fmla="val -41120"/>
            </a:avLst>
          </a:prstGeom>
          <a:solidFill>
            <a:schemeClr val="accent2">
              <a:lumMod val="75000"/>
            </a:schemeClr>
          </a:solidFill>
          <a:ln>
            <a:solidFill>
              <a:schemeClr val="tx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We can make it multi-threaded, so that time-consuming tasks do not block other tasks</a:t>
            </a:r>
          </a:p>
        </p:txBody>
      </p:sp>
    </p:spTree>
    <p:extLst>
      <p:ext uri="{BB962C8B-B14F-4D97-AF65-F5344CB8AC3E}">
        <p14:creationId xmlns:p14="http://schemas.microsoft.com/office/powerpoint/2010/main" val="53399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4E4C9-CCA6-E009-3A69-743AF5126993}"/>
              </a:ext>
            </a:extLst>
          </p:cNvPr>
          <p:cNvSpPr>
            <a:spLocks noGrp="1"/>
          </p:cNvSpPr>
          <p:nvPr>
            <p:ph type="title"/>
          </p:nvPr>
        </p:nvSpPr>
        <p:spPr/>
        <p:txBody>
          <a:bodyPr/>
          <a:lstStyle/>
          <a:p>
            <a:r>
              <a:rPr lang="en-IN" dirty="0"/>
              <a:t>Why Multithreading?</a:t>
            </a:r>
          </a:p>
        </p:txBody>
      </p:sp>
      <p:sp>
        <p:nvSpPr>
          <p:cNvPr id="3" name="Content Placeholder 2">
            <a:extLst>
              <a:ext uri="{FF2B5EF4-FFF2-40B4-BE49-F238E27FC236}">
                <a16:creationId xmlns:a16="http://schemas.microsoft.com/office/drawing/2014/main" id="{8EE010CD-CAB3-97BA-441C-4D1A35092D39}"/>
              </a:ext>
            </a:extLst>
          </p:cNvPr>
          <p:cNvSpPr>
            <a:spLocks noGrp="1"/>
          </p:cNvSpPr>
          <p:nvPr>
            <p:ph idx="1"/>
          </p:nvPr>
        </p:nvSpPr>
        <p:spPr/>
        <p:txBody>
          <a:bodyPr/>
          <a:lstStyle/>
          <a:p>
            <a:r>
              <a:rPr lang="en-IN" dirty="0"/>
              <a:t>Responsiveness (Concurrency)</a:t>
            </a:r>
          </a:p>
          <a:p>
            <a:pPr lvl="1"/>
            <a:r>
              <a:rPr lang="en-IN" dirty="0"/>
              <a:t>If we have a single web server instance running, only one user’s request can be fulfilled</a:t>
            </a:r>
          </a:p>
          <a:p>
            <a:pPr lvl="1"/>
            <a:r>
              <a:rPr lang="en-IN" dirty="0"/>
              <a:t>With multithreading, we can spawn many threads to handle concurrent requests</a:t>
            </a:r>
          </a:p>
          <a:p>
            <a:r>
              <a:rPr lang="en-IN" dirty="0"/>
              <a:t>Performance (Parallelism)</a:t>
            </a:r>
          </a:p>
          <a:p>
            <a:pPr lvl="1"/>
            <a:r>
              <a:rPr lang="en-IN" dirty="0"/>
              <a:t>We can create an illusion with even a single core that multiple tasks are executing in parallel</a:t>
            </a:r>
          </a:p>
          <a:p>
            <a:pPr lvl="1"/>
            <a:r>
              <a:rPr lang="en-IN" dirty="0"/>
              <a:t>Complete complex tasks much faster</a:t>
            </a:r>
          </a:p>
          <a:p>
            <a:pPr lvl="1"/>
            <a:r>
              <a:rPr lang="en-IN" dirty="0"/>
              <a:t>Do more in less time</a:t>
            </a:r>
          </a:p>
        </p:txBody>
      </p:sp>
    </p:spTree>
    <p:extLst>
      <p:ext uri="{BB962C8B-B14F-4D97-AF65-F5344CB8AC3E}">
        <p14:creationId xmlns:p14="http://schemas.microsoft.com/office/powerpoint/2010/main" val="2918322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098FE-EB73-9B41-2165-D9FCF9F25492}"/>
              </a:ext>
            </a:extLst>
          </p:cNvPr>
          <p:cNvSpPr>
            <a:spLocks noGrp="1"/>
          </p:cNvSpPr>
          <p:nvPr>
            <p:ph type="title"/>
          </p:nvPr>
        </p:nvSpPr>
        <p:spPr/>
        <p:txBody>
          <a:bodyPr/>
          <a:lstStyle/>
          <a:p>
            <a:r>
              <a:rPr lang="en-IN" dirty="0"/>
              <a:t>Many Processes, One Processor (CPU)</a:t>
            </a:r>
          </a:p>
        </p:txBody>
      </p:sp>
      <p:sp>
        <p:nvSpPr>
          <p:cNvPr id="3" name="Content Placeholder 2">
            <a:extLst>
              <a:ext uri="{FF2B5EF4-FFF2-40B4-BE49-F238E27FC236}">
                <a16:creationId xmlns:a16="http://schemas.microsoft.com/office/drawing/2014/main" id="{A94DCFA3-EEB5-1CA6-576C-13271E44FC61}"/>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A41830C0-A573-98D4-4DB9-7D14FB05E90F}"/>
              </a:ext>
            </a:extLst>
          </p:cNvPr>
          <p:cNvPicPr>
            <a:picLocks noChangeAspect="1"/>
          </p:cNvPicPr>
          <p:nvPr/>
        </p:nvPicPr>
        <p:blipFill>
          <a:blip r:embed="rId2"/>
          <a:stretch>
            <a:fillRect/>
          </a:stretch>
        </p:blipFill>
        <p:spPr>
          <a:xfrm>
            <a:off x="1942726" y="1857197"/>
            <a:ext cx="8043755" cy="4391989"/>
          </a:xfrm>
          <a:prstGeom prst="rect">
            <a:avLst/>
          </a:prstGeom>
        </p:spPr>
      </p:pic>
    </p:spTree>
    <p:extLst>
      <p:ext uri="{BB962C8B-B14F-4D97-AF65-F5344CB8AC3E}">
        <p14:creationId xmlns:p14="http://schemas.microsoft.com/office/powerpoint/2010/main" val="4075009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424B0-0009-7131-DB9D-8B46FF4D66B3}"/>
              </a:ext>
            </a:extLst>
          </p:cNvPr>
          <p:cNvSpPr>
            <a:spLocks noGrp="1"/>
          </p:cNvSpPr>
          <p:nvPr>
            <p:ph type="title"/>
          </p:nvPr>
        </p:nvSpPr>
        <p:spPr/>
        <p:txBody>
          <a:bodyPr/>
          <a:lstStyle/>
          <a:p>
            <a:r>
              <a:rPr lang="en-IN" dirty="0"/>
              <a:t>Process Management</a:t>
            </a:r>
          </a:p>
        </p:txBody>
      </p:sp>
      <p:sp>
        <p:nvSpPr>
          <p:cNvPr id="3" name="Content Placeholder 2">
            <a:extLst>
              <a:ext uri="{FF2B5EF4-FFF2-40B4-BE49-F238E27FC236}">
                <a16:creationId xmlns:a16="http://schemas.microsoft.com/office/drawing/2014/main" id="{2E8F4584-25E6-9A5D-E23F-C961772F461F}"/>
              </a:ext>
            </a:extLst>
          </p:cNvPr>
          <p:cNvSpPr>
            <a:spLocks noGrp="1"/>
          </p:cNvSpPr>
          <p:nvPr>
            <p:ph idx="1"/>
          </p:nvPr>
        </p:nvSpPr>
        <p:spPr/>
        <p:txBody>
          <a:bodyPr/>
          <a:lstStyle/>
          <a:p>
            <a:r>
              <a:rPr lang="en-US" dirty="0"/>
              <a:t>Creating and deleting both user and system processes</a:t>
            </a:r>
          </a:p>
          <a:p>
            <a:r>
              <a:rPr lang="en-US" dirty="0"/>
              <a:t>Suspending and resuming processes</a:t>
            </a:r>
          </a:p>
          <a:p>
            <a:r>
              <a:rPr lang="en-US" dirty="0"/>
              <a:t>Providing mechanisms for process synchronization</a:t>
            </a:r>
          </a:p>
          <a:p>
            <a:r>
              <a:rPr lang="en-US" dirty="0"/>
              <a:t>Providing mechanisms for process communication</a:t>
            </a:r>
          </a:p>
          <a:p>
            <a:r>
              <a:rPr lang="en-US" dirty="0"/>
              <a:t>Providing mechanisms for deadlock handling</a:t>
            </a:r>
          </a:p>
        </p:txBody>
      </p:sp>
    </p:spTree>
    <p:extLst>
      <p:ext uri="{BB962C8B-B14F-4D97-AF65-F5344CB8AC3E}">
        <p14:creationId xmlns:p14="http://schemas.microsoft.com/office/powerpoint/2010/main" val="2006793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A888C-6CED-9C87-1D21-1075E85551C4}"/>
              </a:ext>
            </a:extLst>
          </p:cNvPr>
          <p:cNvSpPr>
            <a:spLocks noGrp="1"/>
          </p:cNvSpPr>
          <p:nvPr>
            <p:ph type="title"/>
          </p:nvPr>
        </p:nvSpPr>
        <p:spPr/>
        <p:txBody>
          <a:bodyPr/>
          <a:lstStyle/>
          <a:p>
            <a:r>
              <a:rPr lang="en-IN" dirty="0"/>
              <a:t>Process in Memory</a:t>
            </a:r>
          </a:p>
        </p:txBody>
      </p:sp>
      <p:sp>
        <p:nvSpPr>
          <p:cNvPr id="3" name="Content Placeholder 2">
            <a:extLst>
              <a:ext uri="{FF2B5EF4-FFF2-40B4-BE49-F238E27FC236}">
                <a16:creationId xmlns:a16="http://schemas.microsoft.com/office/drawing/2014/main" id="{EEC7FD55-F134-E0F3-4B68-52CA8BA2808F}"/>
              </a:ext>
            </a:extLst>
          </p:cNvPr>
          <p:cNvSpPr>
            <a:spLocks noGrp="1"/>
          </p:cNvSpPr>
          <p:nvPr>
            <p:ph idx="1"/>
          </p:nvPr>
        </p:nvSpPr>
        <p:spPr/>
        <p:txBody>
          <a:bodyPr/>
          <a:lstStyle/>
          <a:p>
            <a:r>
              <a:rPr lang="en-US" dirty="0"/>
              <a:t>A process includes:</a:t>
            </a:r>
          </a:p>
          <a:p>
            <a:pPr lvl="1"/>
            <a:r>
              <a:rPr lang="en-US" dirty="0"/>
              <a:t>program counter </a:t>
            </a:r>
          </a:p>
          <a:p>
            <a:pPr lvl="1"/>
            <a:r>
              <a:rPr lang="en-US" dirty="0"/>
              <a:t>stack</a:t>
            </a:r>
          </a:p>
          <a:p>
            <a:pPr lvl="1"/>
            <a:r>
              <a:rPr lang="en-US" dirty="0"/>
              <a:t>data section</a:t>
            </a:r>
          </a:p>
          <a:p>
            <a:endParaRPr lang="en-US" dirty="0"/>
          </a:p>
          <a:p>
            <a:endParaRPr lang="en-IN" dirty="0"/>
          </a:p>
        </p:txBody>
      </p:sp>
      <p:pic>
        <p:nvPicPr>
          <p:cNvPr id="5" name="Picture 4">
            <a:extLst>
              <a:ext uri="{FF2B5EF4-FFF2-40B4-BE49-F238E27FC236}">
                <a16:creationId xmlns:a16="http://schemas.microsoft.com/office/drawing/2014/main" id="{51776DB1-E6AF-D620-604D-A34C9BBFB9BA}"/>
              </a:ext>
            </a:extLst>
          </p:cNvPr>
          <p:cNvPicPr>
            <a:picLocks noChangeAspect="1"/>
          </p:cNvPicPr>
          <p:nvPr/>
        </p:nvPicPr>
        <p:blipFill>
          <a:blip r:embed="rId2"/>
          <a:stretch>
            <a:fillRect/>
          </a:stretch>
        </p:blipFill>
        <p:spPr>
          <a:xfrm>
            <a:off x="5576436" y="1383836"/>
            <a:ext cx="3413452" cy="5167776"/>
          </a:xfrm>
          <a:prstGeom prst="rect">
            <a:avLst/>
          </a:prstGeom>
        </p:spPr>
      </p:pic>
    </p:spTree>
    <p:extLst>
      <p:ext uri="{BB962C8B-B14F-4D97-AF65-F5344CB8AC3E}">
        <p14:creationId xmlns:p14="http://schemas.microsoft.com/office/powerpoint/2010/main" val="608021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C5FEB-8032-0486-AD06-1C75FF032B7A}"/>
              </a:ext>
            </a:extLst>
          </p:cNvPr>
          <p:cNvSpPr>
            <a:spLocks noGrp="1"/>
          </p:cNvSpPr>
          <p:nvPr>
            <p:ph type="title"/>
          </p:nvPr>
        </p:nvSpPr>
        <p:spPr/>
        <p:txBody>
          <a:bodyPr/>
          <a:lstStyle/>
          <a:p>
            <a:r>
              <a:rPr lang="en-IN" dirty="0"/>
              <a:t>Process States</a:t>
            </a:r>
          </a:p>
        </p:txBody>
      </p:sp>
      <p:sp>
        <p:nvSpPr>
          <p:cNvPr id="3" name="Content Placeholder 2">
            <a:extLst>
              <a:ext uri="{FF2B5EF4-FFF2-40B4-BE49-F238E27FC236}">
                <a16:creationId xmlns:a16="http://schemas.microsoft.com/office/drawing/2014/main" id="{91F7F9E1-C0E2-9203-2BD4-B6DFC1493981}"/>
              </a:ext>
            </a:extLst>
          </p:cNvPr>
          <p:cNvSpPr>
            <a:spLocks noGrp="1"/>
          </p:cNvSpPr>
          <p:nvPr>
            <p:ph sz="half" idx="1"/>
          </p:nvPr>
        </p:nvSpPr>
        <p:spPr/>
        <p:txBody>
          <a:bodyPr>
            <a:normAutofit lnSpcReduction="10000"/>
          </a:bodyPr>
          <a:lstStyle/>
          <a:p>
            <a:r>
              <a:rPr lang="en-US" b="1" dirty="0"/>
              <a:t>new</a:t>
            </a:r>
            <a:r>
              <a:rPr lang="en-US" dirty="0"/>
              <a:t>:  The process is being created</a:t>
            </a:r>
          </a:p>
          <a:p>
            <a:r>
              <a:rPr lang="en-US" b="1" dirty="0"/>
              <a:t>running</a:t>
            </a:r>
            <a:r>
              <a:rPr lang="en-US" dirty="0"/>
              <a:t>:  Instructions are being executed</a:t>
            </a:r>
          </a:p>
          <a:p>
            <a:r>
              <a:rPr lang="en-US" b="1" dirty="0"/>
              <a:t>waiting</a:t>
            </a:r>
            <a:r>
              <a:rPr lang="en-US" dirty="0"/>
              <a:t>:  The process is waiting for some event to occur</a:t>
            </a:r>
          </a:p>
          <a:p>
            <a:r>
              <a:rPr lang="en-US" b="1" dirty="0"/>
              <a:t>ready</a:t>
            </a:r>
            <a:r>
              <a:rPr lang="en-US" dirty="0"/>
              <a:t>:  The process is waiting to be assigned to a processor</a:t>
            </a:r>
          </a:p>
          <a:p>
            <a:r>
              <a:rPr lang="en-US" b="1" dirty="0"/>
              <a:t>terminated</a:t>
            </a:r>
            <a:r>
              <a:rPr lang="en-US" dirty="0"/>
              <a:t>:  The process has finished execution</a:t>
            </a:r>
          </a:p>
        </p:txBody>
      </p:sp>
      <p:sp>
        <p:nvSpPr>
          <p:cNvPr id="4" name="Content Placeholder 3">
            <a:extLst>
              <a:ext uri="{FF2B5EF4-FFF2-40B4-BE49-F238E27FC236}">
                <a16:creationId xmlns:a16="http://schemas.microsoft.com/office/drawing/2014/main" id="{B6D34C92-BD70-0081-86A0-38452D679CB4}"/>
              </a:ext>
            </a:extLst>
          </p:cNvPr>
          <p:cNvSpPr>
            <a:spLocks noGrp="1"/>
          </p:cNvSpPr>
          <p:nvPr>
            <p:ph sz="half" idx="2"/>
          </p:nvPr>
        </p:nvSpPr>
        <p:spPr/>
        <p:txBody>
          <a:bodyPr>
            <a:normAutofit lnSpcReduction="10000"/>
          </a:bodyPr>
          <a:lstStyle/>
          <a:p>
            <a:endParaRPr lang="en-IN"/>
          </a:p>
        </p:txBody>
      </p:sp>
      <p:pic>
        <p:nvPicPr>
          <p:cNvPr id="11" name="Picture 8">
            <a:extLst>
              <a:ext uri="{FF2B5EF4-FFF2-40B4-BE49-F238E27FC236}">
                <a16:creationId xmlns:a16="http://schemas.microsoft.com/office/drawing/2014/main" id="{05BB8854-1249-6D6F-BE5B-074C799812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59" t="24142" r="690" b="24419"/>
          <a:stretch>
            <a:fillRect/>
          </a:stretch>
        </p:blipFill>
        <p:spPr bwMode="auto">
          <a:xfrm>
            <a:off x="6172200" y="2384093"/>
            <a:ext cx="5354602" cy="2089813"/>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9200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63EB719-5A96-A5DA-4F8F-A9D828C30E13}"/>
              </a:ext>
            </a:extLst>
          </p:cNvPr>
          <p:cNvSpPr>
            <a:spLocks noGrp="1"/>
          </p:cNvSpPr>
          <p:nvPr>
            <p:ph type="title"/>
          </p:nvPr>
        </p:nvSpPr>
        <p:spPr/>
        <p:txBody>
          <a:bodyPr/>
          <a:lstStyle/>
          <a:p>
            <a:r>
              <a:rPr lang="en-IN" dirty="0"/>
              <a:t>Process Control Block (PCB)</a:t>
            </a:r>
          </a:p>
        </p:txBody>
      </p:sp>
      <p:sp>
        <p:nvSpPr>
          <p:cNvPr id="6" name="Content Placeholder 5">
            <a:extLst>
              <a:ext uri="{FF2B5EF4-FFF2-40B4-BE49-F238E27FC236}">
                <a16:creationId xmlns:a16="http://schemas.microsoft.com/office/drawing/2014/main" id="{F37ED2C3-BB30-4B0D-B58F-3AA7728425BC}"/>
              </a:ext>
            </a:extLst>
          </p:cNvPr>
          <p:cNvSpPr>
            <a:spLocks noGrp="1"/>
          </p:cNvSpPr>
          <p:nvPr>
            <p:ph idx="1"/>
          </p:nvPr>
        </p:nvSpPr>
        <p:spPr/>
        <p:txBody>
          <a:bodyPr/>
          <a:lstStyle/>
          <a:p>
            <a:endParaRPr lang="en-IN"/>
          </a:p>
        </p:txBody>
      </p:sp>
      <p:pic>
        <p:nvPicPr>
          <p:cNvPr id="8" name="Picture 7">
            <a:extLst>
              <a:ext uri="{FF2B5EF4-FFF2-40B4-BE49-F238E27FC236}">
                <a16:creationId xmlns:a16="http://schemas.microsoft.com/office/drawing/2014/main" id="{91B5B7CE-79BE-EAB9-A07A-30EF7D0D1737}"/>
              </a:ext>
            </a:extLst>
          </p:cNvPr>
          <p:cNvPicPr>
            <a:picLocks noChangeAspect="1"/>
          </p:cNvPicPr>
          <p:nvPr/>
        </p:nvPicPr>
        <p:blipFill>
          <a:blip r:embed="rId2"/>
          <a:stretch>
            <a:fillRect/>
          </a:stretch>
        </p:blipFill>
        <p:spPr>
          <a:xfrm>
            <a:off x="3994964" y="1380938"/>
            <a:ext cx="3053109" cy="4796025"/>
          </a:xfrm>
          <a:prstGeom prst="rect">
            <a:avLst/>
          </a:prstGeom>
        </p:spPr>
      </p:pic>
    </p:spTree>
    <p:extLst>
      <p:ext uri="{BB962C8B-B14F-4D97-AF65-F5344CB8AC3E}">
        <p14:creationId xmlns:p14="http://schemas.microsoft.com/office/powerpoint/2010/main" val="26618089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7D1D3-964C-5F1C-6260-0A00AD78F9F9}"/>
              </a:ext>
            </a:extLst>
          </p:cNvPr>
          <p:cNvSpPr>
            <a:spLocks noGrp="1"/>
          </p:cNvSpPr>
          <p:nvPr>
            <p:ph type="title"/>
          </p:nvPr>
        </p:nvSpPr>
        <p:spPr/>
        <p:txBody>
          <a:bodyPr/>
          <a:lstStyle/>
          <a:p>
            <a:r>
              <a:rPr lang="en-IN" dirty="0"/>
              <a:t>Process Scheduling</a:t>
            </a:r>
          </a:p>
        </p:txBody>
      </p:sp>
      <p:sp>
        <p:nvSpPr>
          <p:cNvPr id="3" name="Content Placeholder 2">
            <a:extLst>
              <a:ext uri="{FF2B5EF4-FFF2-40B4-BE49-F238E27FC236}">
                <a16:creationId xmlns:a16="http://schemas.microsoft.com/office/drawing/2014/main" id="{4E8723E4-8D61-68D3-B29D-6D4C5594B05B}"/>
              </a:ext>
            </a:extLst>
          </p:cNvPr>
          <p:cNvSpPr>
            <a:spLocks noGrp="1"/>
          </p:cNvSpPr>
          <p:nvPr>
            <p:ph sz="half" idx="1"/>
          </p:nvPr>
        </p:nvSpPr>
        <p:spPr/>
        <p:txBody>
          <a:bodyPr>
            <a:normAutofit fontScale="92500" lnSpcReduction="20000"/>
          </a:bodyPr>
          <a:lstStyle/>
          <a:p>
            <a:r>
              <a:rPr lang="en-US" b="1" dirty="0"/>
              <a:t>Process scheduling </a:t>
            </a:r>
            <a:r>
              <a:rPr lang="en-US" dirty="0"/>
              <a:t>Remove the running process from the CPU and select another process on the basis of a particular strategy.</a:t>
            </a:r>
          </a:p>
          <a:p>
            <a:r>
              <a:rPr lang="en-US" dirty="0"/>
              <a:t>Process scheduling is an essential part of a </a:t>
            </a:r>
            <a:r>
              <a:rPr lang="en-US" b="1" dirty="0"/>
              <a:t>Multiprogramming operating system</a:t>
            </a:r>
            <a:r>
              <a:rPr lang="en-US" dirty="0"/>
              <a:t>. </a:t>
            </a:r>
          </a:p>
          <a:p>
            <a:r>
              <a:rPr lang="en-US" dirty="0"/>
              <a:t>Such operating systems allow more than one process to be loaded into the executable memory at a time and loaded processes share the CPU one after the other using </a:t>
            </a:r>
            <a:r>
              <a:rPr lang="en-US" b="1" dirty="0"/>
              <a:t>time multiplexing</a:t>
            </a:r>
            <a:r>
              <a:rPr lang="en-US" dirty="0"/>
              <a:t>.</a:t>
            </a:r>
          </a:p>
          <a:p>
            <a:endParaRPr lang="en-IN" dirty="0"/>
          </a:p>
        </p:txBody>
      </p:sp>
      <p:sp>
        <p:nvSpPr>
          <p:cNvPr id="4" name="Content Placeholder 3">
            <a:extLst>
              <a:ext uri="{FF2B5EF4-FFF2-40B4-BE49-F238E27FC236}">
                <a16:creationId xmlns:a16="http://schemas.microsoft.com/office/drawing/2014/main" id="{65CFAD65-1CFD-E4F2-B23A-2728B60F4CD4}"/>
              </a:ext>
            </a:extLst>
          </p:cNvPr>
          <p:cNvSpPr>
            <a:spLocks noGrp="1"/>
          </p:cNvSpPr>
          <p:nvPr>
            <p:ph sz="half" idx="2"/>
          </p:nvPr>
        </p:nvSpPr>
        <p:spPr/>
        <p:txBody>
          <a:bodyPr>
            <a:normAutofit fontScale="92500" lnSpcReduction="20000"/>
          </a:bodyPr>
          <a:lstStyle/>
          <a:p>
            <a:endParaRPr lang="en-IN"/>
          </a:p>
        </p:txBody>
      </p:sp>
      <p:pic>
        <p:nvPicPr>
          <p:cNvPr id="6" name="Picture 5">
            <a:extLst>
              <a:ext uri="{FF2B5EF4-FFF2-40B4-BE49-F238E27FC236}">
                <a16:creationId xmlns:a16="http://schemas.microsoft.com/office/drawing/2014/main" id="{C465BC94-4DB3-F5E1-27F3-9956593FFF68}"/>
              </a:ext>
            </a:extLst>
          </p:cNvPr>
          <p:cNvPicPr>
            <a:picLocks noChangeAspect="1"/>
          </p:cNvPicPr>
          <p:nvPr/>
        </p:nvPicPr>
        <p:blipFill>
          <a:blip r:embed="rId2"/>
          <a:stretch>
            <a:fillRect/>
          </a:stretch>
        </p:blipFill>
        <p:spPr>
          <a:xfrm>
            <a:off x="6266335" y="2545763"/>
            <a:ext cx="5090538" cy="2272817"/>
          </a:xfrm>
          <a:prstGeom prst="rect">
            <a:avLst/>
          </a:prstGeom>
        </p:spPr>
      </p:pic>
    </p:spTree>
    <p:extLst>
      <p:ext uri="{BB962C8B-B14F-4D97-AF65-F5344CB8AC3E}">
        <p14:creationId xmlns:p14="http://schemas.microsoft.com/office/powerpoint/2010/main" val="3116160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7B0E0C3-0258-777B-60F6-1D77CDEAB2E6}"/>
              </a:ext>
            </a:extLst>
          </p:cNvPr>
          <p:cNvSpPr>
            <a:spLocks noGrp="1"/>
          </p:cNvSpPr>
          <p:nvPr>
            <p:ph type="title"/>
          </p:nvPr>
        </p:nvSpPr>
        <p:spPr/>
        <p:txBody>
          <a:bodyPr/>
          <a:lstStyle/>
          <a:p>
            <a:r>
              <a:rPr lang="en-IN" dirty="0"/>
              <a:t>Program and Process</a:t>
            </a:r>
          </a:p>
        </p:txBody>
      </p:sp>
      <p:sp>
        <p:nvSpPr>
          <p:cNvPr id="5" name="Content Placeholder 4">
            <a:extLst>
              <a:ext uri="{FF2B5EF4-FFF2-40B4-BE49-F238E27FC236}">
                <a16:creationId xmlns:a16="http://schemas.microsoft.com/office/drawing/2014/main" id="{4BB0FE6E-F9E7-EB6B-B955-0FFE45F1DFB7}"/>
              </a:ext>
            </a:extLst>
          </p:cNvPr>
          <p:cNvSpPr>
            <a:spLocks noGrp="1"/>
          </p:cNvSpPr>
          <p:nvPr>
            <p:ph idx="1"/>
          </p:nvPr>
        </p:nvSpPr>
        <p:spPr/>
        <p:txBody>
          <a:bodyPr/>
          <a:lstStyle/>
          <a:p>
            <a:endParaRPr lang="en-IN"/>
          </a:p>
        </p:txBody>
      </p:sp>
      <p:sp>
        <p:nvSpPr>
          <p:cNvPr id="2" name="TextBox 1">
            <a:extLst>
              <a:ext uri="{FF2B5EF4-FFF2-40B4-BE49-F238E27FC236}">
                <a16:creationId xmlns:a16="http://schemas.microsoft.com/office/drawing/2014/main" id="{3261F5B2-0ECE-1573-3E59-39CFCCEA8140}"/>
              </a:ext>
            </a:extLst>
          </p:cNvPr>
          <p:cNvSpPr txBox="1"/>
          <p:nvPr/>
        </p:nvSpPr>
        <p:spPr>
          <a:xfrm>
            <a:off x="1366463" y="2016135"/>
            <a:ext cx="3236359" cy="4401205"/>
          </a:xfrm>
          <a:prstGeom prst="rect">
            <a:avLst/>
          </a:prstGeom>
          <a:solidFill>
            <a:schemeClr val="accent4">
              <a:lumMod val="40000"/>
              <a:lumOff val="60000"/>
            </a:schemeClr>
          </a:solidFill>
        </p:spPr>
        <p:txBody>
          <a:bodyPr wrap="square" rtlCol="0">
            <a:spAutoFit/>
          </a:bodyPr>
          <a:lstStyle/>
          <a:p>
            <a:pPr algn="ctr"/>
            <a:r>
              <a:rPr lang="en-IN" sz="2800" b="1" dirty="0">
                <a:solidFill>
                  <a:schemeClr val="bg1"/>
                </a:solidFill>
              </a:rPr>
              <a:t>Program (Passive, On the Disk)</a:t>
            </a:r>
          </a:p>
          <a:p>
            <a:pPr algn="ctr"/>
            <a:endParaRPr lang="en-IN" sz="2800" b="1" dirty="0">
              <a:solidFill>
                <a:schemeClr val="bg1"/>
              </a:solidFill>
            </a:endParaRPr>
          </a:p>
          <a:p>
            <a:pPr algn="ctr"/>
            <a:endParaRPr lang="en-IN" sz="2800" b="1" dirty="0">
              <a:solidFill>
                <a:schemeClr val="bg1"/>
              </a:solidFill>
            </a:endParaRPr>
          </a:p>
          <a:p>
            <a:pPr algn="ctr"/>
            <a:endParaRPr lang="en-IN" sz="2800" b="1" dirty="0">
              <a:solidFill>
                <a:schemeClr val="bg1"/>
              </a:solidFill>
            </a:endParaRPr>
          </a:p>
          <a:p>
            <a:pPr algn="ctr"/>
            <a:r>
              <a:rPr lang="en-IN" sz="2800" b="1" dirty="0">
                <a:solidFill>
                  <a:schemeClr val="bg1"/>
                </a:solidFill>
              </a:rPr>
              <a:t>Set of instructions to solve a problem, written in a programming language</a:t>
            </a:r>
          </a:p>
        </p:txBody>
      </p:sp>
      <p:sp>
        <p:nvSpPr>
          <p:cNvPr id="3" name="Arrow: Right 2">
            <a:extLst>
              <a:ext uri="{FF2B5EF4-FFF2-40B4-BE49-F238E27FC236}">
                <a16:creationId xmlns:a16="http://schemas.microsoft.com/office/drawing/2014/main" id="{20BCA8A8-4EEE-8452-AF0B-F7392C74D476}"/>
              </a:ext>
            </a:extLst>
          </p:cNvPr>
          <p:cNvSpPr/>
          <p:nvPr/>
        </p:nvSpPr>
        <p:spPr>
          <a:xfrm>
            <a:off x="4756934" y="3637052"/>
            <a:ext cx="1664413" cy="8835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t>Execute</a:t>
            </a:r>
            <a:endParaRPr lang="en-IN" b="1" dirty="0"/>
          </a:p>
        </p:txBody>
      </p:sp>
      <p:sp>
        <p:nvSpPr>
          <p:cNvPr id="6" name="TextBox 5">
            <a:extLst>
              <a:ext uri="{FF2B5EF4-FFF2-40B4-BE49-F238E27FC236}">
                <a16:creationId xmlns:a16="http://schemas.microsoft.com/office/drawing/2014/main" id="{11D7276C-05BE-1E17-EB12-A7829AA8B2F8}"/>
              </a:ext>
            </a:extLst>
          </p:cNvPr>
          <p:cNvSpPr txBox="1"/>
          <p:nvPr/>
        </p:nvSpPr>
        <p:spPr>
          <a:xfrm>
            <a:off x="6697038" y="1997987"/>
            <a:ext cx="3236359" cy="4401205"/>
          </a:xfrm>
          <a:prstGeom prst="rect">
            <a:avLst/>
          </a:prstGeom>
          <a:solidFill>
            <a:schemeClr val="accent4">
              <a:lumMod val="60000"/>
              <a:lumOff val="40000"/>
            </a:schemeClr>
          </a:solidFill>
        </p:spPr>
        <p:txBody>
          <a:bodyPr wrap="square" rtlCol="0">
            <a:spAutoFit/>
          </a:bodyPr>
          <a:lstStyle/>
          <a:p>
            <a:pPr algn="ctr"/>
            <a:r>
              <a:rPr lang="en-IN" sz="2800" b="1" dirty="0">
                <a:solidFill>
                  <a:schemeClr val="bg1"/>
                </a:solidFill>
              </a:rPr>
              <a:t>Process (Active, in Memory)</a:t>
            </a:r>
          </a:p>
          <a:p>
            <a:pPr algn="ctr"/>
            <a:endParaRPr lang="en-IN" sz="2800" b="1" dirty="0">
              <a:solidFill>
                <a:schemeClr val="bg1"/>
              </a:solidFill>
            </a:endParaRPr>
          </a:p>
          <a:p>
            <a:pPr algn="ctr"/>
            <a:endParaRPr lang="en-IN" sz="2800" b="1" dirty="0">
              <a:solidFill>
                <a:schemeClr val="bg1"/>
              </a:solidFill>
            </a:endParaRPr>
          </a:p>
          <a:p>
            <a:pPr algn="ctr"/>
            <a:r>
              <a:rPr lang="en-IN" sz="2800" b="1" dirty="0">
                <a:solidFill>
                  <a:schemeClr val="bg1"/>
                </a:solidFill>
              </a:rPr>
              <a:t>When a program starts running, it becomes a process; which means the operating system has to track it</a:t>
            </a:r>
          </a:p>
        </p:txBody>
      </p:sp>
    </p:spTree>
    <p:extLst>
      <p:ext uri="{BB962C8B-B14F-4D97-AF65-F5344CB8AC3E}">
        <p14:creationId xmlns:p14="http://schemas.microsoft.com/office/powerpoint/2010/main" val="14503746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83A02C-8CC9-8717-81DE-129249B8E30E}"/>
              </a:ext>
            </a:extLst>
          </p:cNvPr>
          <p:cNvSpPr>
            <a:spLocks noGrp="1"/>
          </p:cNvSpPr>
          <p:nvPr>
            <p:ph type="title"/>
          </p:nvPr>
        </p:nvSpPr>
        <p:spPr/>
        <p:txBody>
          <a:bodyPr/>
          <a:lstStyle/>
          <a:p>
            <a:r>
              <a:rPr lang="en-IN" dirty="0"/>
              <a:t>Process Scheduling</a:t>
            </a:r>
          </a:p>
        </p:txBody>
      </p:sp>
      <p:sp>
        <p:nvSpPr>
          <p:cNvPr id="6" name="Content Placeholder 5">
            <a:extLst>
              <a:ext uri="{FF2B5EF4-FFF2-40B4-BE49-F238E27FC236}">
                <a16:creationId xmlns:a16="http://schemas.microsoft.com/office/drawing/2014/main" id="{03026265-C008-7360-133A-AF552AE37C1F}"/>
              </a:ext>
            </a:extLst>
          </p:cNvPr>
          <p:cNvSpPr>
            <a:spLocks noGrp="1"/>
          </p:cNvSpPr>
          <p:nvPr>
            <p:ph sz="half" idx="1"/>
          </p:nvPr>
        </p:nvSpPr>
        <p:spPr/>
        <p:txBody>
          <a:bodyPr/>
          <a:lstStyle/>
          <a:p>
            <a:r>
              <a:rPr lang="en-IN" dirty="0"/>
              <a:t>A process is running</a:t>
            </a:r>
          </a:p>
          <a:p>
            <a:endParaRPr lang="en-IN" dirty="0"/>
          </a:p>
          <a:p>
            <a:endParaRPr lang="en-IN" dirty="0"/>
          </a:p>
          <a:p>
            <a:r>
              <a:rPr lang="en-IN" dirty="0"/>
              <a:t>An interrupt occurs (either in the running process, or the OS interrupts)</a:t>
            </a:r>
          </a:p>
        </p:txBody>
      </p:sp>
      <p:sp>
        <p:nvSpPr>
          <p:cNvPr id="10" name="Content Placeholder 9">
            <a:extLst>
              <a:ext uri="{FF2B5EF4-FFF2-40B4-BE49-F238E27FC236}">
                <a16:creationId xmlns:a16="http://schemas.microsoft.com/office/drawing/2014/main" id="{27572496-82DD-CE97-8300-B0AB62A68F73}"/>
              </a:ext>
            </a:extLst>
          </p:cNvPr>
          <p:cNvSpPr>
            <a:spLocks noGrp="1"/>
          </p:cNvSpPr>
          <p:nvPr>
            <p:ph sz="half" idx="2"/>
          </p:nvPr>
        </p:nvSpPr>
        <p:spPr/>
        <p:txBody>
          <a:bodyPr/>
          <a:lstStyle/>
          <a:p>
            <a:r>
              <a:rPr lang="en-IN" dirty="0"/>
              <a:t>The operating systems moves the running process to the ready queue</a:t>
            </a:r>
          </a:p>
          <a:p>
            <a:endParaRPr lang="en-IN" dirty="0"/>
          </a:p>
          <a:p>
            <a:endParaRPr lang="en-IN" dirty="0"/>
          </a:p>
          <a:p>
            <a:endParaRPr lang="en-IN" dirty="0"/>
          </a:p>
          <a:p>
            <a:r>
              <a:rPr lang="en-IN" dirty="0"/>
              <a:t>The next ready process starts running</a:t>
            </a:r>
          </a:p>
        </p:txBody>
      </p:sp>
      <p:pic>
        <p:nvPicPr>
          <p:cNvPr id="7" name="Picture 6">
            <a:extLst>
              <a:ext uri="{FF2B5EF4-FFF2-40B4-BE49-F238E27FC236}">
                <a16:creationId xmlns:a16="http://schemas.microsoft.com/office/drawing/2014/main" id="{8AA0BE9F-49E8-6FE2-DBAE-FB7D4CD8E3F5}"/>
              </a:ext>
            </a:extLst>
          </p:cNvPr>
          <p:cNvPicPr>
            <a:picLocks noChangeAspect="1"/>
          </p:cNvPicPr>
          <p:nvPr/>
        </p:nvPicPr>
        <p:blipFill>
          <a:blip r:embed="rId2"/>
          <a:stretch>
            <a:fillRect/>
          </a:stretch>
        </p:blipFill>
        <p:spPr>
          <a:xfrm>
            <a:off x="1466701" y="2206717"/>
            <a:ext cx="2540220" cy="1134154"/>
          </a:xfrm>
          <a:prstGeom prst="rect">
            <a:avLst/>
          </a:prstGeom>
        </p:spPr>
      </p:pic>
      <p:pic>
        <p:nvPicPr>
          <p:cNvPr id="9" name="Picture 8">
            <a:extLst>
              <a:ext uri="{FF2B5EF4-FFF2-40B4-BE49-F238E27FC236}">
                <a16:creationId xmlns:a16="http://schemas.microsoft.com/office/drawing/2014/main" id="{EDB3B10E-FEB4-D92E-6918-42BF50CF6B9F}"/>
              </a:ext>
            </a:extLst>
          </p:cNvPr>
          <p:cNvPicPr>
            <a:picLocks noChangeAspect="1"/>
          </p:cNvPicPr>
          <p:nvPr/>
        </p:nvPicPr>
        <p:blipFill>
          <a:blip r:embed="rId3"/>
          <a:stretch>
            <a:fillRect/>
          </a:stretch>
        </p:blipFill>
        <p:spPr>
          <a:xfrm>
            <a:off x="1466701" y="4770261"/>
            <a:ext cx="3531107" cy="1722614"/>
          </a:xfrm>
          <a:prstGeom prst="rect">
            <a:avLst/>
          </a:prstGeom>
        </p:spPr>
      </p:pic>
      <p:pic>
        <p:nvPicPr>
          <p:cNvPr id="12" name="Picture 11">
            <a:extLst>
              <a:ext uri="{FF2B5EF4-FFF2-40B4-BE49-F238E27FC236}">
                <a16:creationId xmlns:a16="http://schemas.microsoft.com/office/drawing/2014/main" id="{D8116F58-C820-BD8C-EF6F-CF394626DAEC}"/>
              </a:ext>
            </a:extLst>
          </p:cNvPr>
          <p:cNvPicPr>
            <a:picLocks noChangeAspect="1"/>
          </p:cNvPicPr>
          <p:nvPr/>
        </p:nvPicPr>
        <p:blipFill>
          <a:blip r:embed="rId4"/>
          <a:stretch>
            <a:fillRect/>
          </a:stretch>
        </p:blipFill>
        <p:spPr>
          <a:xfrm>
            <a:off x="7938364" y="2727548"/>
            <a:ext cx="3415436" cy="1539996"/>
          </a:xfrm>
          <a:prstGeom prst="rect">
            <a:avLst/>
          </a:prstGeom>
        </p:spPr>
      </p:pic>
      <p:pic>
        <p:nvPicPr>
          <p:cNvPr id="14" name="Picture 13">
            <a:extLst>
              <a:ext uri="{FF2B5EF4-FFF2-40B4-BE49-F238E27FC236}">
                <a16:creationId xmlns:a16="http://schemas.microsoft.com/office/drawing/2014/main" id="{7AB604E0-9175-F61C-BEF3-BF5A155973CF}"/>
              </a:ext>
            </a:extLst>
          </p:cNvPr>
          <p:cNvPicPr>
            <a:picLocks noChangeAspect="1"/>
          </p:cNvPicPr>
          <p:nvPr/>
        </p:nvPicPr>
        <p:blipFill>
          <a:blip r:embed="rId5"/>
          <a:stretch>
            <a:fillRect/>
          </a:stretch>
        </p:blipFill>
        <p:spPr>
          <a:xfrm>
            <a:off x="8038518" y="5203857"/>
            <a:ext cx="3315282" cy="1450747"/>
          </a:xfrm>
          <a:prstGeom prst="rect">
            <a:avLst/>
          </a:prstGeom>
        </p:spPr>
      </p:pic>
    </p:spTree>
    <p:extLst>
      <p:ext uri="{BB962C8B-B14F-4D97-AF65-F5344CB8AC3E}">
        <p14:creationId xmlns:p14="http://schemas.microsoft.com/office/powerpoint/2010/main" val="12859613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58F6D-0EB2-595D-46DD-49BCAA95F98D}"/>
              </a:ext>
            </a:extLst>
          </p:cNvPr>
          <p:cNvSpPr>
            <a:spLocks noGrp="1"/>
          </p:cNvSpPr>
          <p:nvPr>
            <p:ph type="title"/>
          </p:nvPr>
        </p:nvSpPr>
        <p:spPr/>
        <p:txBody>
          <a:bodyPr/>
          <a:lstStyle/>
          <a:p>
            <a:r>
              <a:rPr lang="en-IN" dirty="0"/>
              <a:t>Scheduling Queues</a:t>
            </a:r>
          </a:p>
        </p:txBody>
      </p:sp>
      <p:sp>
        <p:nvSpPr>
          <p:cNvPr id="3" name="Content Placeholder 2">
            <a:extLst>
              <a:ext uri="{FF2B5EF4-FFF2-40B4-BE49-F238E27FC236}">
                <a16:creationId xmlns:a16="http://schemas.microsoft.com/office/drawing/2014/main" id="{95AB5339-82D7-F1CC-5E0D-D0F3482E8B1C}"/>
              </a:ext>
            </a:extLst>
          </p:cNvPr>
          <p:cNvSpPr>
            <a:spLocks noGrp="1"/>
          </p:cNvSpPr>
          <p:nvPr>
            <p:ph idx="1"/>
          </p:nvPr>
        </p:nvSpPr>
        <p:spPr/>
        <p:txBody>
          <a:bodyPr/>
          <a:lstStyle/>
          <a:p>
            <a:r>
              <a:rPr lang="en-US" b="1" dirty="0"/>
              <a:t>Scheduling queues </a:t>
            </a:r>
            <a:r>
              <a:rPr lang="en-US" dirty="0"/>
              <a:t>refers to queues of processes or devices. </a:t>
            </a:r>
          </a:p>
          <a:p>
            <a:r>
              <a:rPr lang="en-US" dirty="0"/>
              <a:t>When a process enters into the system, then this process is put into a scheduling queue (also called as </a:t>
            </a:r>
            <a:r>
              <a:rPr lang="en-US" b="1" dirty="0"/>
              <a:t>job queue</a:t>
            </a:r>
            <a:r>
              <a:rPr lang="en-US" dirty="0"/>
              <a:t>). </a:t>
            </a:r>
          </a:p>
          <a:p>
            <a:r>
              <a:rPr lang="en-US" dirty="0"/>
              <a:t>This queue consists of all processes in the system. </a:t>
            </a:r>
          </a:p>
          <a:p>
            <a:r>
              <a:rPr lang="en-US" dirty="0"/>
              <a:t>The operating system also maintains other queues such as device queue. Device queue is a queue for which multiple processes are waiting for a particular I/O device. Each device has its own device queue.</a:t>
            </a:r>
          </a:p>
          <a:p>
            <a:endParaRPr lang="en-IN" dirty="0"/>
          </a:p>
        </p:txBody>
      </p:sp>
    </p:spTree>
    <p:extLst>
      <p:ext uri="{BB962C8B-B14F-4D97-AF65-F5344CB8AC3E}">
        <p14:creationId xmlns:p14="http://schemas.microsoft.com/office/powerpoint/2010/main" val="7550658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7D1D3-964C-5F1C-6260-0A00AD78F9F9}"/>
              </a:ext>
            </a:extLst>
          </p:cNvPr>
          <p:cNvSpPr>
            <a:spLocks noGrp="1"/>
          </p:cNvSpPr>
          <p:nvPr>
            <p:ph type="title"/>
          </p:nvPr>
        </p:nvSpPr>
        <p:spPr/>
        <p:txBody>
          <a:bodyPr/>
          <a:lstStyle/>
          <a:p>
            <a:r>
              <a:rPr lang="en-IN" dirty="0"/>
              <a:t>Process Scheduling</a:t>
            </a:r>
          </a:p>
        </p:txBody>
      </p:sp>
      <p:sp>
        <p:nvSpPr>
          <p:cNvPr id="3" name="Content Placeholder 2">
            <a:extLst>
              <a:ext uri="{FF2B5EF4-FFF2-40B4-BE49-F238E27FC236}">
                <a16:creationId xmlns:a16="http://schemas.microsoft.com/office/drawing/2014/main" id="{4E8723E4-8D61-68D3-B29D-6D4C5594B05B}"/>
              </a:ext>
            </a:extLst>
          </p:cNvPr>
          <p:cNvSpPr>
            <a:spLocks noGrp="1"/>
          </p:cNvSpPr>
          <p:nvPr>
            <p:ph idx="1"/>
          </p:nvPr>
        </p:nvSpPr>
        <p:spPr/>
        <p:txBody>
          <a:bodyPr/>
          <a:lstStyle/>
          <a:p>
            <a:endParaRPr lang="en-IN" dirty="0"/>
          </a:p>
        </p:txBody>
      </p:sp>
      <p:pic>
        <p:nvPicPr>
          <p:cNvPr id="12290" name="Picture 2" descr="Queuing Diagram">
            <a:extLst>
              <a:ext uri="{FF2B5EF4-FFF2-40B4-BE49-F238E27FC236}">
                <a16:creationId xmlns:a16="http://schemas.microsoft.com/office/drawing/2014/main" id="{9E9E607C-CF67-BAF9-EFD0-C827DCF6CF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3878" y="1825625"/>
            <a:ext cx="7759718" cy="4361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81511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B0FE7-97EC-23BF-EC59-CDEB88B4A79C}"/>
              </a:ext>
            </a:extLst>
          </p:cNvPr>
          <p:cNvSpPr>
            <a:spLocks noGrp="1"/>
          </p:cNvSpPr>
          <p:nvPr>
            <p:ph type="title"/>
          </p:nvPr>
        </p:nvSpPr>
        <p:spPr/>
        <p:txBody>
          <a:bodyPr/>
          <a:lstStyle/>
          <a:p>
            <a:r>
              <a:rPr lang="en-IN" dirty="0"/>
              <a:t>Scheduling Queues</a:t>
            </a:r>
          </a:p>
        </p:txBody>
      </p:sp>
      <p:sp>
        <p:nvSpPr>
          <p:cNvPr id="3" name="Content Placeholder 2">
            <a:extLst>
              <a:ext uri="{FF2B5EF4-FFF2-40B4-BE49-F238E27FC236}">
                <a16:creationId xmlns:a16="http://schemas.microsoft.com/office/drawing/2014/main" id="{EC0AE614-42D2-5D18-119A-D51DE99F753A}"/>
              </a:ext>
            </a:extLst>
          </p:cNvPr>
          <p:cNvSpPr>
            <a:spLocks noGrp="1"/>
          </p:cNvSpPr>
          <p:nvPr>
            <p:ph idx="1"/>
          </p:nvPr>
        </p:nvSpPr>
        <p:spPr/>
        <p:txBody>
          <a:bodyPr>
            <a:normAutofit/>
          </a:bodyPr>
          <a:lstStyle/>
          <a:p>
            <a:r>
              <a:rPr lang="en-US" dirty="0"/>
              <a:t>A newly arrived process is put in the ready queue. Processes wait in ready queue for the CPU. Once the CPU is assigned to a process, then the selected process will execute. </a:t>
            </a:r>
          </a:p>
          <a:p>
            <a:r>
              <a:rPr lang="en-US" dirty="0"/>
              <a:t>While executing the process, any one of the following events can occur.</a:t>
            </a:r>
          </a:p>
          <a:p>
            <a:pPr lvl="1"/>
            <a:r>
              <a:rPr lang="en-US" dirty="0"/>
              <a:t>The process could issue an I/O request and then it would be placed in an I/O queue.</a:t>
            </a:r>
          </a:p>
          <a:p>
            <a:pPr lvl="1"/>
            <a:r>
              <a:rPr lang="en-US" dirty="0"/>
              <a:t>The process could create new sub process and will wait for its termination.</a:t>
            </a:r>
          </a:p>
          <a:p>
            <a:pPr lvl="1"/>
            <a:r>
              <a:rPr lang="en-US" dirty="0"/>
              <a:t>The process could be removed forcibly from the CPU, as a result of interrupt and put back in the ready queue.</a:t>
            </a:r>
            <a:endParaRPr lang="en-IN" dirty="0"/>
          </a:p>
        </p:txBody>
      </p:sp>
    </p:spTree>
    <p:extLst>
      <p:ext uri="{BB962C8B-B14F-4D97-AF65-F5344CB8AC3E}">
        <p14:creationId xmlns:p14="http://schemas.microsoft.com/office/powerpoint/2010/main" val="28140693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4FBDA-C264-3985-33B2-6D8DF8331EBF}"/>
              </a:ext>
            </a:extLst>
          </p:cNvPr>
          <p:cNvSpPr>
            <a:spLocks noGrp="1"/>
          </p:cNvSpPr>
          <p:nvPr>
            <p:ph type="title"/>
          </p:nvPr>
        </p:nvSpPr>
        <p:spPr/>
        <p:txBody>
          <a:bodyPr/>
          <a:lstStyle/>
          <a:p>
            <a:r>
              <a:rPr lang="en-IN" dirty="0"/>
              <a:t>Scheduler Types</a:t>
            </a:r>
          </a:p>
        </p:txBody>
      </p:sp>
      <p:sp>
        <p:nvSpPr>
          <p:cNvPr id="3" name="Content Placeholder 2">
            <a:extLst>
              <a:ext uri="{FF2B5EF4-FFF2-40B4-BE49-F238E27FC236}">
                <a16:creationId xmlns:a16="http://schemas.microsoft.com/office/drawing/2014/main" id="{6914DACF-02F7-64E9-A13F-810C6E25B379}"/>
              </a:ext>
            </a:extLst>
          </p:cNvPr>
          <p:cNvSpPr>
            <a:spLocks noGrp="1"/>
          </p:cNvSpPr>
          <p:nvPr>
            <p:ph idx="1"/>
          </p:nvPr>
        </p:nvSpPr>
        <p:spPr/>
        <p:txBody>
          <a:bodyPr/>
          <a:lstStyle/>
          <a:p>
            <a:r>
              <a:rPr lang="en-US" dirty="0"/>
              <a:t>A scheduler is a special type of system software which handles process scheduling in various ways. Its main task is to select the jobs to be submitted into the system and to decide which process to run. </a:t>
            </a:r>
          </a:p>
          <a:p>
            <a:r>
              <a:rPr lang="en-US" dirty="0"/>
              <a:t>Schedulers are of three types</a:t>
            </a:r>
          </a:p>
          <a:p>
            <a:pPr lvl="1"/>
            <a:r>
              <a:rPr lang="en-US" dirty="0"/>
              <a:t>Long Term Scheduler</a:t>
            </a:r>
          </a:p>
          <a:p>
            <a:pPr lvl="1"/>
            <a:r>
              <a:rPr lang="en-US" dirty="0"/>
              <a:t>Short Term Scheduler</a:t>
            </a:r>
          </a:p>
          <a:p>
            <a:pPr lvl="1"/>
            <a:r>
              <a:rPr lang="en-US" dirty="0"/>
              <a:t>Medium Term Scheduler</a:t>
            </a:r>
          </a:p>
          <a:p>
            <a:endParaRPr lang="en-IN" dirty="0"/>
          </a:p>
        </p:txBody>
      </p:sp>
    </p:spTree>
    <p:extLst>
      <p:ext uri="{BB962C8B-B14F-4D97-AF65-F5344CB8AC3E}">
        <p14:creationId xmlns:p14="http://schemas.microsoft.com/office/powerpoint/2010/main" val="18706969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9733C-0178-06B0-CAD6-9BE7CF06204A}"/>
              </a:ext>
            </a:extLst>
          </p:cNvPr>
          <p:cNvSpPr>
            <a:spLocks noGrp="1"/>
          </p:cNvSpPr>
          <p:nvPr>
            <p:ph type="title"/>
          </p:nvPr>
        </p:nvSpPr>
        <p:spPr/>
        <p:txBody>
          <a:bodyPr/>
          <a:lstStyle/>
          <a:p>
            <a:r>
              <a:rPr lang="en-IN" dirty="0"/>
              <a:t>Scheduler Types</a:t>
            </a:r>
          </a:p>
        </p:txBody>
      </p:sp>
      <p:sp>
        <p:nvSpPr>
          <p:cNvPr id="3" name="Content Placeholder 2">
            <a:extLst>
              <a:ext uri="{FF2B5EF4-FFF2-40B4-BE49-F238E27FC236}">
                <a16:creationId xmlns:a16="http://schemas.microsoft.com/office/drawing/2014/main" id="{ACE7F209-60D1-F631-40CF-02E5BC917E9E}"/>
              </a:ext>
            </a:extLst>
          </p:cNvPr>
          <p:cNvSpPr>
            <a:spLocks noGrp="1"/>
          </p:cNvSpPr>
          <p:nvPr>
            <p:ph idx="1"/>
          </p:nvPr>
        </p:nvSpPr>
        <p:spPr/>
        <p:txBody>
          <a:bodyPr/>
          <a:lstStyle/>
          <a:p>
            <a:endParaRPr lang="en-IN"/>
          </a:p>
        </p:txBody>
      </p:sp>
      <p:pic>
        <p:nvPicPr>
          <p:cNvPr id="1026" name="Picture 2">
            <a:extLst>
              <a:ext uri="{FF2B5EF4-FFF2-40B4-BE49-F238E27FC236}">
                <a16:creationId xmlns:a16="http://schemas.microsoft.com/office/drawing/2014/main" id="{2626383B-02F0-F2BA-E3B9-8703B09D24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0290" y="1519237"/>
            <a:ext cx="8020852" cy="4601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32808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831F4-81F4-BBAD-D559-A703E4E20092}"/>
              </a:ext>
            </a:extLst>
          </p:cNvPr>
          <p:cNvSpPr>
            <a:spLocks noGrp="1"/>
          </p:cNvSpPr>
          <p:nvPr>
            <p:ph type="title"/>
          </p:nvPr>
        </p:nvSpPr>
        <p:spPr/>
        <p:txBody>
          <a:bodyPr/>
          <a:lstStyle/>
          <a:p>
            <a:r>
              <a:rPr lang="en-IN" dirty="0"/>
              <a:t>Long Term Scheduler</a:t>
            </a:r>
          </a:p>
        </p:txBody>
      </p:sp>
      <p:sp>
        <p:nvSpPr>
          <p:cNvPr id="3" name="Content Placeholder 2">
            <a:extLst>
              <a:ext uri="{FF2B5EF4-FFF2-40B4-BE49-F238E27FC236}">
                <a16:creationId xmlns:a16="http://schemas.microsoft.com/office/drawing/2014/main" id="{3469735E-62AE-1D19-6F94-F37FDFF9D582}"/>
              </a:ext>
            </a:extLst>
          </p:cNvPr>
          <p:cNvSpPr>
            <a:spLocks noGrp="1"/>
          </p:cNvSpPr>
          <p:nvPr>
            <p:ph idx="1"/>
          </p:nvPr>
        </p:nvSpPr>
        <p:spPr/>
        <p:txBody>
          <a:bodyPr>
            <a:normAutofit lnSpcReduction="10000"/>
          </a:bodyPr>
          <a:lstStyle/>
          <a:p>
            <a:r>
              <a:rPr lang="en-US" dirty="0"/>
              <a:t>It is also called </a:t>
            </a:r>
            <a:r>
              <a:rPr lang="en-US" b="1" dirty="0"/>
              <a:t>job scheduler</a:t>
            </a:r>
            <a:r>
              <a:rPr lang="en-US" dirty="0"/>
              <a:t>. </a:t>
            </a:r>
          </a:p>
          <a:p>
            <a:r>
              <a:rPr lang="en-US" b="1" dirty="0"/>
              <a:t>Long term scheduler </a:t>
            </a:r>
            <a:r>
              <a:rPr lang="en-US" dirty="0"/>
              <a:t>determines which programs are admitted to the system for processing. </a:t>
            </a:r>
          </a:p>
          <a:p>
            <a:r>
              <a:rPr lang="en-US" dirty="0"/>
              <a:t>Long term/Job scheduler selects processes from the queue and loads them into memory for execution. </a:t>
            </a:r>
          </a:p>
          <a:p>
            <a:r>
              <a:rPr lang="en-US" dirty="0"/>
              <a:t>Process loads into the memory for CPU scheduling. </a:t>
            </a:r>
          </a:p>
          <a:p>
            <a:r>
              <a:rPr lang="en-US" dirty="0"/>
              <a:t>The primary objective of the job scheduler is to provide a balanced mix of jobs, such as I/O bound and processor bound. </a:t>
            </a:r>
          </a:p>
          <a:p>
            <a:r>
              <a:rPr lang="en-US" dirty="0"/>
              <a:t>It also controls the </a:t>
            </a:r>
            <a:r>
              <a:rPr lang="en-US" b="1" dirty="0"/>
              <a:t>degree of multiprogramming</a:t>
            </a:r>
            <a:r>
              <a:rPr lang="en-US" dirty="0"/>
              <a:t> (Number of new processes and departing processes). </a:t>
            </a:r>
          </a:p>
        </p:txBody>
      </p:sp>
    </p:spTree>
    <p:extLst>
      <p:ext uri="{BB962C8B-B14F-4D97-AF65-F5344CB8AC3E}">
        <p14:creationId xmlns:p14="http://schemas.microsoft.com/office/powerpoint/2010/main" val="14691556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5FDA3-6FF4-CF96-C027-5E0FA38B1D1D}"/>
              </a:ext>
            </a:extLst>
          </p:cNvPr>
          <p:cNvSpPr>
            <a:spLocks noGrp="1"/>
          </p:cNvSpPr>
          <p:nvPr>
            <p:ph type="title"/>
          </p:nvPr>
        </p:nvSpPr>
        <p:spPr/>
        <p:txBody>
          <a:bodyPr/>
          <a:lstStyle/>
          <a:p>
            <a:r>
              <a:rPr lang="en-IN" dirty="0"/>
              <a:t>Short Term Scheduler</a:t>
            </a:r>
          </a:p>
        </p:txBody>
      </p:sp>
      <p:sp>
        <p:nvSpPr>
          <p:cNvPr id="3" name="Content Placeholder 2">
            <a:extLst>
              <a:ext uri="{FF2B5EF4-FFF2-40B4-BE49-F238E27FC236}">
                <a16:creationId xmlns:a16="http://schemas.microsoft.com/office/drawing/2014/main" id="{CB54C852-3DFF-3972-C1C4-E0D52E17B8FF}"/>
              </a:ext>
            </a:extLst>
          </p:cNvPr>
          <p:cNvSpPr>
            <a:spLocks noGrp="1"/>
          </p:cNvSpPr>
          <p:nvPr>
            <p:ph idx="1"/>
          </p:nvPr>
        </p:nvSpPr>
        <p:spPr/>
        <p:txBody>
          <a:bodyPr>
            <a:normAutofit lnSpcReduction="10000"/>
          </a:bodyPr>
          <a:lstStyle/>
          <a:p>
            <a:r>
              <a:rPr lang="en-US" dirty="0"/>
              <a:t>It is also called </a:t>
            </a:r>
            <a:r>
              <a:rPr lang="en-US" b="1" dirty="0"/>
              <a:t>CPU scheduler</a:t>
            </a:r>
            <a:r>
              <a:rPr lang="en-US" dirty="0"/>
              <a:t>. </a:t>
            </a:r>
          </a:p>
          <a:p>
            <a:r>
              <a:rPr lang="en-US" dirty="0"/>
              <a:t>Main objective is increasing system performance in accordance with the chosen set of criteria. It is in charge of moving a ready state process to the running state. </a:t>
            </a:r>
          </a:p>
          <a:p>
            <a:r>
              <a:rPr lang="en-US" dirty="0"/>
              <a:t>CPU scheduler selects process among the processes that are ready to execute and allocates CPU to one of them.</a:t>
            </a:r>
          </a:p>
          <a:p>
            <a:r>
              <a:rPr lang="en-US" b="1" dirty="0"/>
              <a:t>Short term scheduler </a:t>
            </a:r>
            <a:r>
              <a:rPr lang="en-US" dirty="0"/>
              <a:t>also known as </a:t>
            </a:r>
            <a:r>
              <a:rPr lang="en-US" b="1" dirty="0"/>
              <a:t>dispatcher</a:t>
            </a:r>
            <a:r>
              <a:rPr lang="en-US" dirty="0"/>
              <a:t>, executes most frequently and makes the fine grained decision of which process to execute next. </a:t>
            </a:r>
          </a:p>
          <a:p>
            <a:r>
              <a:rPr lang="en-US" dirty="0"/>
              <a:t>Short term scheduler is faster than long term scheduler.</a:t>
            </a:r>
          </a:p>
        </p:txBody>
      </p:sp>
    </p:spTree>
    <p:extLst>
      <p:ext uri="{BB962C8B-B14F-4D97-AF65-F5344CB8AC3E}">
        <p14:creationId xmlns:p14="http://schemas.microsoft.com/office/powerpoint/2010/main" val="7611697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5FDA3-6FF4-CF96-C027-5E0FA38B1D1D}"/>
              </a:ext>
            </a:extLst>
          </p:cNvPr>
          <p:cNvSpPr>
            <a:spLocks noGrp="1"/>
          </p:cNvSpPr>
          <p:nvPr>
            <p:ph type="title"/>
          </p:nvPr>
        </p:nvSpPr>
        <p:spPr/>
        <p:txBody>
          <a:bodyPr/>
          <a:lstStyle/>
          <a:p>
            <a:r>
              <a:rPr lang="en-IN" dirty="0"/>
              <a:t>Medium Term Scheduler</a:t>
            </a:r>
          </a:p>
        </p:txBody>
      </p:sp>
      <p:sp>
        <p:nvSpPr>
          <p:cNvPr id="3" name="Content Placeholder 2">
            <a:extLst>
              <a:ext uri="{FF2B5EF4-FFF2-40B4-BE49-F238E27FC236}">
                <a16:creationId xmlns:a16="http://schemas.microsoft.com/office/drawing/2014/main" id="{CB54C852-3DFF-3972-C1C4-E0D52E17B8FF}"/>
              </a:ext>
            </a:extLst>
          </p:cNvPr>
          <p:cNvSpPr>
            <a:spLocks noGrp="1"/>
          </p:cNvSpPr>
          <p:nvPr>
            <p:ph idx="1"/>
          </p:nvPr>
        </p:nvSpPr>
        <p:spPr/>
        <p:txBody>
          <a:bodyPr>
            <a:normAutofit fontScale="92500" lnSpcReduction="10000"/>
          </a:bodyPr>
          <a:lstStyle/>
          <a:p>
            <a:r>
              <a:rPr lang="en-US" b="1" dirty="0"/>
              <a:t>Medium term scheduling </a:t>
            </a:r>
            <a:r>
              <a:rPr lang="en-US" dirty="0"/>
              <a:t>is part of the </a:t>
            </a:r>
            <a:r>
              <a:rPr lang="en-US" b="1" dirty="0"/>
              <a:t>swapping</a:t>
            </a:r>
            <a:r>
              <a:rPr lang="en-US" dirty="0"/>
              <a:t> (Explained below). </a:t>
            </a:r>
          </a:p>
          <a:p>
            <a:r>
              <a:rPr lang="en-US" dirty="0"/>
              <a:t>It removes the processes from the memory. </a:t>
            </a:r>
          </a:p>
          <a:p>
            <a:r>
              <a:rPr lang="en-US" dirty="0"/>
              <a:t>It reduces the degree of multiprogramming. </a:t>
            </a:r>
          </a:p>
          <a:p>
            <a:r>
              <a:rPr lang="en-US" dirty="0"/>
              <a:t>The medium term scheduler is in-charge of handling the swapped out-processes.</a:t>
            </a:r>
          </a:p>
          <a:p>
            <a:r>
              <a:rPr lang="en-US" b="1" dirty="0"/>
              <a:t>Swapping</a:t>
            </a:r>
            <a:r>
              <a:rPr lang="en-US" dirty="0"/>
              <a:t>: Running process may become suspended if it makes an I/O request. Suspended processes cannot make any progress towards completion. In this condition, to remove the process from memory and make space for other process, the suspended process is moved to the secondary storage. This step is called swapping, and the process is said to be swapped out or rolled out.  (See next slide)</a:t>
            </a:r>
          </a:p>
          <a:p>
            <a:endParaRPr lang="en-US" dirty="0"/>
          </a:p>
        </p:txBody>
      </p:sp>
    </p:spTree>
    <p:extLst>
      <p:ext uri="{BB962C8B-B14F-4D97-AF65-F5344CB8AC3E}">
        <p14:creationId xmlns:p14="http://schemas.microsoft.com/office/powerpoint/2010/main" val="4875204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5D8CF-06E8-859D-CD1C-579DAFA671F9}"/>
              </a:ext>
            </a:extLst>
          </p:cNvPr>
          <p:cNvSpPr>
            <a:spLocks noGrp="1"/>
          </p:cNvSpPr>
          <p:nvPr>
            <p:ph type="title"/>
          </p:nvPr>
        </p:nvSpPr>
        <p:spPr/>
        <p:txBody>
          <a:bodyPr/>
          <a:lstStyle/>
          <a:p>
            <a:r>
              <a:rPr lang="en-IN" dirty="0"/>
              <a:t>Swapping</a:t>
            </a:r>
          </a:p>
        </p:txBody>
      </p:sp>
      <p:sp>
        <p:nvSpPr>
          <p:cNvPr id="3" name="Content Placeholder 2">
            <a:extLst>
              <a:ext uri="{FF2B5EF4-FFF2-40B4-BE49-F238E27FC236}">
                <a16:creationId xmlns:a16="http://schemas.microsoft.com/office/drawing/2014/main" id="{418B05D3-A449-CBC4-BBF5-F861C3A7672F}"/>
              </a:ext>
            </a:extLst>
          </p:cNvPr>
          <p:cNvSpPr>
            <a:spLocks noGrp="1"/>
          </p:cNvSpPr>
          <p:nvPr>
            <p:ph idx="1"/>
          </p:nvPr>
        </p:nvSpPr>
        <p:spPr/>
        <p:txBody>
          <a:bodyPr/>
          <a:lstStyle/>
          <a:p>
            <a:endParaRPr lang="en-IN"/>
          </a:p>
        </p:txBody>
      </p:sp>
      <p:pic>
        <p:nvPicPr>
          <p:cNvPr id="13316" name="Picture 4">
            <a:extLst>
              <a:ext uri="{FF2B5EF4-FFF2-40B4-BE49-F238E27FC236}">
                <a16:creationId xmlns:a16="http://schemas.microsoft.com/office/drawing/2014/main" id="{6FB26EFD-631C-7FE0-4C54-B574273BFA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4060" y="1091075"/>
            <a:ext cx="7245581" cy="4675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3462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B0F53-8C63-0857-4D5B-993E30569B37}"/>
              </a:ext>
            </a:extLst>
          </p:cNvPr>
          <p:cNvSpPr>
            <a:spLocks noGrp="1"/>
          </p:cNvSpPr>
          <p:nvPr>
            <p:ph type="title"/>
          </p:nvPr>
        </p:nvSpPr>
        <p:spPr/>
        <p:txBody>
          <a:bodyPr/>
          <a:lstStyle/>
          <a:p>
            <a:r>
              <a:rPr lang="en-IN" dirty="0"/>
              <a:t>Process Concept</a:t>
            </a:r>
          </a:p>
        </p:txBody>
      </p:sp>
      <p:sp>
        <p:nvSpPr>
          <p:cNvPr id="3" name="Content Placeholder 2">
            <a:extLst>
              <a:ext uri="{FF2B5EF4-FFF2-40B4-BE49-F238E27FC236}">
                <a16:creationId xmlns:a16="http://schemas.microsoft.com/office/drawing/2014/main" id="{347DAF26-2F4C-BA83-0EDE-DEA24E652113}"/>
              </a:ext>
            </a:extLst>
          </p:cNvPr>
          <p:cNvSpPr>
            <a:spLocks noGrp="1"/>
          </p:cNvSpPr>
          <p:nvPr>
            <p:ph idx="1"/>
          </p:nvPr>
        </p:nvSpPr>
        <p:spPr/>
        <p:txBody>
          <a:bodyPr>
            <a:normAutofit/>
          </a:bodyPr>
          <a:lstStyle/>
          <a:p>
            <a:r>
              <a:rPr lang="en-US" dirty="0"/>
              <a:t>A </a:t>
            </a:r>
            <a:r>
              <a:rPr lang="en-US" b="1" dirty="0"/>
              <a:t>process </a:t>
            </a:r>
            <a:r>
              <a:rPr lang="en-US" dirty="0"/>
              <a:t>is a program in execution. It is a unit of work within the system. Program is a passive entity, process is an active entity.</a:t>
            </a:r>
          </a:p>
          <a:p>
            <a:r>
              <a:rPr lang="en-US" dirty="0"/>
              <a:t>Process needs resources to accomplish its task</a:t>
            </a:r>
          </a:p>
          <a:p>
            <a:pPr lvl="1"/>
            <a:r>
              <a:rPr lang="en-US" dirty="0"/>
              <a:t>CPU, memory, I/O, files</a:t>
            </a:r>
          </a:p>
          <a:p>
            <a:pPr lvl="1"/>
            <a:r>
              <a:rPr lang="en-US" dirty="0"/>
              <a:t>Initialization data</a:t>
            </a:r>
          </a:p>
          <a:p>
            <a:r>
              <a:rPr lang="en-US" dirty="0"/>
              <a:t>Process termination requires reclaim of any reusable resources</a:t>
            </a:r>
          </a:p>
          <a:p>
            <a:r>
              <a:rPr lang="en-US" dirty="0"/>
              <a:t>Typically system has many processes, some user, some operating system running concurrently on one or more CPUs</a:t>
            </a:r>
          </a:p>
          <a:p>
            <a:pPr lvl="1"/>
            <a:r>
              <a:rPr lang="en-US" dirty="0"/>
              <a:t>Concurrency by multiplexing the CPUs among the processes / threads</a:t>
            </a:r>
          </a:p>
        </p:txBody>
      </p:sp>
    </p:spTree>
    <p:extLst>
      <p:ext uri="{BB962C8B-B14F-4D97-AF65-F5344CB8AC3E}">
        <p14:creationId xmlns:p14="http://schemas.microsoft.com/office/powerpoint/2010/main" val="729515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468E5-B578-F040-96A0-A8AB09954B23}"/>
              </a:ext>
            </a:extLst>
          </p:cNvPr>
          <p:cNvSpPr>
            <a:spLocks noGrp="1"/>
          </p:cNvSpPr>
          <p:nvPr>
            <p:ph type="title"/>
          </p:nvPr>
        </p:nvSpPr>
        <p:spPr/>
        <p:txBody>
          <a:bodyPr/>
          <a:lstStyle/>
          <a:p>
            <a:r>
              <a:rPr lang="en-IN" dirty="0"/>
              <a:t>CPU Scheduling (i.e. Short Term Scheduling)</a:t>
            </a:r>
          </a:p>
        </p:txBody>
      </p:sp>
      <p:sp>
        <p:nvSpPr>
          <p:cNvPr id="3" name="Content Placeholder 2">
            <a:extLst>
              <a:ext uri="{FF2B5EF4-FFF2-40B4-BE49-F238E27FC236}">
                <a16:creationId xmlns:a16="http://schemas.microsoft.com/office/drawing/2014/main" id="{FE1D5237-9748-A22D-9E44-EA18A0748F43}"/>
              </a:ext>
            </a:extLst>
          </p:cNvPr>
          <p:cNvSpPr>
            <a:spLocks noGrp="1"/>
          </p:cNvSpPr>
          <p:nvPr>
            <p:ph idx="1"/>
          </p:nvPr>
        </p:nvSpPr>
        <p:spPr/>
        <p:txBody>
          <a:bodyPr>
            <a:normAutofit/>
          </a:bodyPr>
          <a:lstStyle/>
          <a:p>
            <a:r>
              <a:rPr lang="en-US" b="1" dirty="0"/>
              <a:t>Resources</a:t>
            </a:r>
            <a:r>
              <a:rPr lang="en-US" dirty="0"/>
              <a:t>: the things operated on by processes.</a:t>
            </a:r>
          </a:p>
          <a:p>
            <a:r>
              <a:rPr lang="en-US" dirty="0"/>
              <a:t>Resources ranges from CPU time to disk space, to I/O channel time.</a:t>
            </a:r>
          </a:p>
          <a:p>
            <a:r>
              <a:rPr lang="en-US" dirty="0"/>
              <a:t>Resources fall into two classes:</a:t>
            </a:r>
          </a:p>
          <a:p>
            <a:pPr lvl="1"/>
            <a:r>
              <a:rPr lang="en-US" b="1" dirty="0"/>
              <a:t>Preemptive</a:t>
            </a:r>
            <a:r>
              <a:rPr lang="en-US" dirty="0"/>
              <a:t>: OS can take resource away. Use it for something else, and then give it back later.</a:t>
            </a:r>
          </a:p>
          <a:p>
            <a:pPr lvl="2"/>
            <a:r>
              <a:rPr lang="en-US" dirty="0"/>
              <a:t>Examples: processor</a:t>
            </a:r>
          </a:p>
          <a:p>
            <a:pPr lvl="1"/>
            <a:r>
              <a:rPr lang="en-US" b="1" dirty="0"/>
              <a:t>Non-preemptive</a:t>
            </a:r>
            <a:r>
              <a:rPr lang="en-US" dirty="0"/>
              <a:t>: Once given, it cannot be reused until the process gives it back.</a:t>
            </a:r>
          </a:p>
          <a:p>
            <a:pPr lvl="2"/>
            <a:r>
              <a:rPr lang="en-US" dirty="0"/>
              <a:t>Examples: file, terminal</a:t>
            </a:r>
          </a:p>
          <a:p>
            <a:r>
              <a:rPr lang="en-US" u="sng" dirty="0"/>
              <a:t>Anything is preemptive if it can be saved and restored</a:t>
            </a:r>
            <a:r>
              <a:rPr lang="en-US" dirty="0"/>
              <a:t>.</a:t>
            </a:r>
          </a:p>
          <a:p>
            <a:endParaRPr lang="en-IN" dirty="0"/>
          </a:p>
        </p:txBody>
      </p:sp>
    </p:spTree>
    <p:extLst>
      <p:ext uri="{BB962C8B-B14F-4D97-AF65-F5344CB8AC3E}">
        <p14:creationId xmlns:p14="http://schemas.microsoft.com/office/powerpoint/2010/main" val="36056553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4D2F7-93C5-8CD5-0BC3-507047920264}"/>
              </a:ext>
            </a:extLst>
          </p:cNvPr>
          <p:cNvSpPr>
            <a:spLocks noGrp="1"/>
          </p:cNvSpPr>
          <p:nvPr>
            <p:ph type="title"/>
          </p:nvPr>
        </p:nvSpPr>
        <p:spPr/>
        <p:txBody>
          <a:bodyPr/>
          <a:lstStyle/>
          <a:p>
            <a:r>
              <a:rPr lang="en-IN" dirty="0"/>
              <a:t>Criteria for a Good CPU Scheduling Algorithm</a:t>
            </a:r>
          </a:p>
        </p:txBody>
      </p:sp>
      <p:sp>
        <p:nvSpPr>
          <p:cNvPr id="3" name="Content Placeholder 2">
            <a:extLst>
              <a:ext uri="{FF2B5EF4-FFF2-40B4-BE49-F238E27FC236}">
                <a16:creationId xmlns:a16="http://schemas.microsoft.com/office/drawing/2014/main" id="{0758C9D2-70AC-BA43-BDBD-6D614897528B}"/>
              </a:ext>
            </a:extLst>
          </p:cNvPr>
          <p:cNvSpPr>
            <a:spLocks noGrp="1"/>
          </p:cNvSpPr>
          <p:nvPr>
            <p:ph idx="1"/>
          </p:nvPr>
        </p:nvSpPr>
        <p:spPr/>
        <p:txBody>
          <a:bodyPr/>
          <a:lstStyle/>
          <a:p>
            <a:pPr marL="0" indent="0">
              <a:buNone/>
            </a:pPr>
            <a:r>
              <a:rPr lang="en-US" sz="3200" dirty="0"/>
              <a:t>1. Fairness: Every process gets its fair share of CPU (i.e. </a:t>
            </a:r>
            <a:r>
              <a:rPr lang="en-US" sz="3200" b="1" dirty="0"/>
              <a:t>time slice</a:t>
            </a:r>
            <a:r>
              <a:rPr lang="en-US" sz="3200" dirty="0"/>
              <a:t>).</a:t>
            </a:r>
          </a:p>
          <a:p>
            <a:pPr marL="0" indent="0">
              <a:buNone/>
            </a:pPr>
            <a:r>
              <a:rPr lang="en-US" sz="3200" dirty="0"/>
              <a:t>2. Efficiency (utilization): Keep CPU busy.</a:t>
            </a:r>
          </a:p>
          <a:p>
            <a:pPr marL="0" indent="0">
              <a:buNone/>
            </a:pPr>
            <a:r>
              <a:rPr lang="en-US" sz="3200" dirty="0"/>
              <a:t>3. Response time: Minimize response time for interactive users.</a:t>
            </a:r>
          </a:p>
          <a:p>
            <a:pPr marL="0" indent="0">
              <a:buNone/>
            </a:pPr>
            <a:r>
              <a:rPr lang="en-US" sz="3200" dirty="0"/>
              <a:t>4. Throughput: Maximize jobs per hour.</a:t>
            </a:r>
          </a:p>
          <a:p>
            <a:pPr marL="0" indent="0">
              <a:buNone/>
            </a:pPr>
            <a:r>
              <a:rPr lang="en-US" sz="3200" dirty="0"/>
              <a:t>5. Minimize overhead (</a:t>
            </a:r>
            <a:r>
              <a:rPr lang="en-US" sz="3200" b="1" dirty="0"/>
              <a:t>Context switch</a:t>
            </a:r>
            <a:r>
              <a:rPr lang="en-US" sz="3200" dirty="0"/>
              <a:t>).</a:t>
            </a:r>
            <a:endParaRPr lang="en-US" dirty="0"/>
          </a:p>
        </p:txBody>
      </p:sp>
    </p:spTree>
    <p:extLst>
      <p:ext uri="{BB962C8B-B14F-4D97-AF65-F5344CB8AC3E}">
        <p14:creationId xmlns:p14="http://schemas.microsoft.com/office/powerpoint/2010/main" val="3895872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5DE75-BD9E-FF25-3AE3-E9308FE10176}"/>
              </a:ext>
            </a:extLst>
          </p:cNvPr>
          <p:cNvSpPr>
            <a:spLocks noGrp="1"/>
          </p:cNvSpPr>
          <p:nvPr>
            <p:ph type="title"/>
          </p:nvPr>
        </p:nvSpPr>
        <p:spPr/>
        <p:txBody>
          <a:bodyPr/>
          <a:lstStyle/>
          <a:p>
            <a:r>
              <a:rPr lang="en-IN" dirty="0"/>
              <a:t>Context Switch</a:t>
            </a:r>
          </a:p>
        </p:txBody>
      </p:sp>
      <p:sp>
        <p:nvSpPr>
          <p:cNvPr id="3" name="Content Placeholder 2">
            <a:extLst>
              <a:ext uri="{FF2B5EF4-FFF2-40B4-BE49-F238E27FC236}">
                <a16:creationId xmlns:a16="http://schemas.microsoft.com/office/drawing/2014/main" id="{04A0B101-1013-7C39-3858-3C260A98CC5B}"/>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4D1F5110-F761-67F9-EB36-71BB97AE780D}"/>
              </a:ext>
            </a:extLst>
          </p:cNvPr>
          <p:cNvPicPr>
            <a:picLocks noChangeAspect="1"/>
          </p:cNvPicPr>
          <p:nvPr/>
        </p:nvPicPr>
        <p:blipFill>
          <a:blip r:embed="rId2"/>
          <a:stretch>
            <a:fillRect/>
          </a:stretch>
        </p:blipFill>
        <p:spPr>
          <a:xfrm>
            <a:off x="1965927" y="2087169"/>
            <a:ext cx="7619861" cy="3758980"/>
          </a:xfrm>
          <a:prstGeom prst="rect">
            <a:avLst/>
          </a:prstGeom>
        </p:spPr>
      </p:pic>
    </p:spTree>
    <p:extLst>
      <p:ext uri="{BB962C8B-B14F-4D97-AF65-F5344CB8AC3E}">
        <p14:creationId xmlns:p14="http://schemas.microsoft.com/office/powerpoint/2010/main" val="27286850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E475A-0C2F-ADDF-F04D-943412EC8245}"/>
              </a:ext>
            </a:extLst>
          </p:cNvPr>
          <p:cNvSpPr>
            <a:spLocks noGrp="1"/>
          </p:cNvSpPr>
          <p:nvPr>
            <p:ph type="title"/>
          </p:nvPr>
        </p:nvSpPr>
        <p:spPr/>
        <p:txBody>
          <a:bodyPr/>
          <a:lstStyle/>
          <a:p>
            <a:r>
              <a:rPr lang="en-IN" dirty="0"/>
              <a:t>Scheduling Algorithms</a:t>
            </a:r>
          </a:p>
        </p:txBody>
      </p:sp>
      <p:sp>
        <p:nvSpPr>
          <p:cNvPr id="3" name="Content Placeholder 2">
            <a:extLst>
              <a:ext uri="{FF2B5EF4-FFF2-40B4-BE49-F238E27FC236}">
                <a16:creationId xmlns:a16="http://schemas.microsoft.com/office/drawing/2014/main" id="{1A014410-2545-D5E5-57D2-17C1EBFD7951}"/>
              </a:ext>
            </a:extLst>
          </p:cNvPr>
          <p:cNvSpPr>
            <a:spLocks noGrp="1"/>
          </p:cNvSpPr>
          <p:nvPr>
            <p:ph idx="1"/>
          </p:nvPr>
        </p:nvSpPr>
        <p:spPr/>
        <p:txBody>
          <a:bodyPr>
            <a:normAutofit/>
          </a:bodyPr>
          <a:lstStyle/>
          <a:p>
            <a:r>
              <a:rPr lang="en-US" sz="3200" b="1" dirty="0"/>
              <a:t>First-Come First-Served (FCFS)</a:t>
            </a:r>
          </a:p>
          <a:p>
            <a:r>
              <a:rPr lang="en-US" sz="3200" b="1" dirty="0"/>
              <a:t>Round Robin (RR)</a:t>
            </a:r>
          </a:p>
          <a:p>
            <a:r>
              <a:rPr lang="en-US" sz="3200" b="1" dirty="0"/>
              <a:t>Priority</a:t>
            </a:r>
          </a:p>
          <a:p>
            <a:r>
              <a:rPr lang="en-US" sz="3200" b="1" dirty="0"/>
              <a:t>Shortest Job First (SJF)</a:t>
            </a:r>
            <a:endParaRPr lang="en-IN" sz="3200" dirty="0"/>
          </a:p>
        </p:txBody>
      </p:sp>
    </p:spTree>
    <p:extLst>
      <p:ext uri="{BB962C8B-B14F-4D97-AF65-F5344CB8AC3E}">
        <p14:creationId xmlns:p14="http://schemas.microsoft.com/office/powerpoint/2010/main" val="15778083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1656-E377-36FA-5C6C-6F4A288F403B}"/>
              </a:ext>
            </a:extLst>
          </p:cNvPr>
          <p:cNvSpPr>
            <a:spLocks noGrp="1"/>
          </p:cNvSpPr>
          <p:nvPr>
            <p:ph type="title"/>
          </p:nvPr>
        </p:nvSpPr>
        <p:spPr/>
        <p:txBody>
          <a:bodyPr/>
          <a:lstStyle/>
          <a:p>
            <a:r>
              <a:rPr lang="en-IN" dirty="0"/>
              <a:t>Preemptive and Non-preemptive Algorithms</a:t>
            </a:r>
          </a:p>
        </p:txBody>
      </p:sp>
      <p:sp>
        <p:nvSpPr>
          <p:cNvPr id="3" name="Content Placeholder 2">
            <a:extLst>
              <a:ext uri="{FF2B5EF4-FFF2-40B4-BE49-F238E27FC236}">
                <a16:creationId xmlns:a16="http://schemas.microsoft.com/office/drawing/2014/main" id="{E160D8CA-2F34-0FAA-AC73-E027E06CA178}"/>
              </a:ext>
            </a:extLst>
          </p:cNvPr>
          <p:cNvSpPr>
            <a:spLocks noGrp="1"/>
          </p:cNvSpPr>
          <p:nvPr>
            <p:ph idx="1"/>
          </p:nvPr>
        </p:nvSpPr>
        <p:spPr/>
        <p:txBody>
          <a:bodyPr/>
          <a:lstStyle/>
          <a:p>
            <a:r>
              <a:rPr lang="en-IN" dirty="0"/>
              <a:t>Preemptive algorithm</a:t>
            </a:r>
          </a:p>
          <a:p>
            <a:pPr lvl="1"/>
            <a:r>
              <a:rPr lang="en-IN" dirty="0"/>
              <a:t>An algorithm that can be interrupted by an operating system if there is a need to do so</a:t>
            </a:r>
          </a:p>
          <a:p>
            <a:pPr lvl="1"/>
            <a:r>
              <a:rPr lang="en-IN" dirty="0"/>
              <a:t>This means that if a process is a part of a preemptive algorithm, then while it is running, it can be interrupted</a:t>
            </a:r>
          </a:p>
          <a:p>
            <a:r>
              <a:rPr lang="en-IN" dirty="0"/>
              <a:t>Non-preemptive algorithm</a:t>
            </a:r>
          </a:p>
          <a:p>
            <a:pPr lvl="1"/>
            <a:r>
              <a:rPr lang="en-IN" dirty="0"/>
              <a:t>An algorithm that cannot be interrupted by an operating system even if there is a need to do so</a:t>
            </a:r>
          </a:p>
          <a:p>
            <a:pPr lvl="1"/>
            <a:r>
              <a:rPr lang="en-IN" dirty="0"/>
              <a:t>This means that if a process is a part of a non-preemptive algorithm, then while it is running, it cannot be interrupted</a:t>
            </a:r>
          </a:p>
          <a:p>
            <a:endParaRPr lang="en-IN" dirty="0"/>
          </a:p>
        </p:txBody>
      </p:sp>
    </p:spTree>
    <p:extLst>
      <p:ext uri="{BB962C8B-B14F-4D97-AF65-F5344CB8AC3E}">
        <p14:creationId xmlns:p14="http://schemas.microsoft.com/office/powerpoint/2010/main" val="25956689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D7367-5DB7-2819-F5F6-274AB904BCC6}"/>
              </a:ext>
            </a:extLst>
          </p:cNvPr>
          <p:cNvSpPr>
            <a:spLocks noGrp="1"/>
          </p:cNvSpPr>
          <p:nvPr>
            <p:ph type="title"/>
          </p:nvPr>
        </p:nvSpPr>
        <p:spPr/>
        <p:txBody>
          <a:bodyPr/>
          <a:lstStyle/>
          <a:p>
            <a:r>
              <a:rPr lang="en-IN" dirty="0"/>
              <a:t>First Come First Serve (FCFS)</a:t>
            </a:r>
          </a:p>
        </p:txBody>
      </p:sp>
      <p:sp>
        <p:nvSpPr>
          <p:cNvPr id="3" name="Content Placeholder 2">
            <a:extLst>
              <a:ext uri="{FF2B5EF4-FFF2-40B4-BE49-F238E27FC236}">
                <a16:creationId xmlns:a16="http://schemas.microsoft.com/office/drawing/2014/main" id="{AE7FE112-A56F-CBFC-CEB2-C7E2EF4C3AFB}"/>
              </a:ext>
            </a:extLst>
          </p:cNvPr>
          <p:cNvSpPr>
            <a:spLocks noGrp="1"/>
          </p:cNvSpPr>
          <p:nvPr>
            <p:ph idx="1"/>
          </p:nvPr>
        </p:nvSpPr>
        <p:spPr/>
        <p:txBody>
          <a:bodyPr/>
          <a:lstStyle/>
          <a:p>
            <a:r>
              <a:rPr lang="en-IN" dirty="0"/>
              <a:t>Also called </a:t>
            </a:r>
            <a:r>
              <a:rPr lang="en-IN" b="1" dirty="0"/>
              <a:t>First In First Out (FIFO)</a:t>
            </a:r>
          </a:p>
          <a:p>
            <a:r>
              <a:rPr lang="en-US" dirty="0"/>
              <a:t>FCFS is simplest of CPU Scheduling Algorithms, which executes the process that comes first. </a:t>
            </a:r>
          </a:p>
          <a:p>
            <a:r>
              <a:rPr lang="en-US" dirty="0"/>
              <a:t>It is non-preemptive algorithm. </a:t>
            </a:r>
          </a:p>
          <a:p>
            <a:r>
              <a:rPr lang="en-US" dirty="0"/>
              <a:t>Process that comes in ready queue first gets to be executed by the CPU first, then second one, then third one, and so on. </a:t>
            </a:r>
          </a:p>
          <a:p>
            <a:r>
              <a:rPr lang="en-US" dirty="0"/>
              <a:t>The arrival time of processes is deciding factor here. </a:t>
            </a:r>
          </a:p>
          <a:p>
            <a:endParaRPr lang="en-IN" b="1" dirty="0"/>
          </a:p>
        </p:txBody>
      </p:sp>
    </p:spTree>
    <p:extLst>
      <p:ext uri="{BB962C8B-B14F-4D97-AF65-F5344CB8AC3E}">
        <p14:creationId xmlns:p14="http://schemas.microsoft.com/office/powerpoint/2010/main" val="34194289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9DAD3-C318-589F-C323-52D6B3419986}"/>
              </a:ext>
            </a:extLst>
          </p:cNvPr>
          <p:cNvSpPr>
            <a:spLocks noGrp="1"/>
          </p:cNvSpPr>
          <p:nvPr>
            <p:ph type="title"/>
          </p:nvPr>
        </p:nvSpPr>
        <p:spPr/>
        <p:txBody>
          <a:bodyPr/>
          <a:lstStyle/>
          <a:p>
            <a:r>
              <a:rPr lang="en-IN" dirty="0"/>
              <a:t>Measuring Process Timings</a:t>
            </a:r>
          </a:p>
        </p:txBody>
      </p:sp>
      <p:sp>
        <p:nvSpPr>
          <p:cNvPr id="3" name="Content Placeholder 2">
            <a:extLst>
              <a:ext uri="{FF2B5EF4-FFF2-40B4-BE49-F238E27FC236}">
                <a16:creationId xmlns:a16="http://schemas.microsoft.com/office/drawing/2014/main" id="{C2EF2C18-83C7-B6C6-23F1-499924E79A43}"/>
              </a:ext>
            </a:extLst>
          </p:cNvPr>
          <p:cNvSpPr>
            <a:spLocks noGrp="1"/>
          </p:cNvSpPr>
          <p:nvPr>
            <p:ph idx="1"/>
          </p:nvPr>
        </p:nvSpPr>
        <p:spPr/>
        <p:txBody>
          <a:bodyPr>
            <a:normAutofit fontScale="92500" lnSpcReduction="10000"/>
          </a:bodyPr>
          <a:lstStyle/>
          <a:p>
            <a:r>
              <a:rPr lang="en-IN" b="1" dirty="0"/>
              <a:t>Arrival time</a:t>
            </a:r>
            <a:r>
              <a:rPr lang="en-IN" dirty="0"/>
              <a:t>: Time when the process arrived in the process queue</a:t>
            </a:r>
          </a:p>
          <a:p>
            <a:r>
              <a:rPr lang="en-IN" b="1" dirty="0"/>
              <a:t>Burst time</a:t>
            </a:r>
            <a:r>
              <a:rPr lang="en-IN" dirty="0"/>
              <a:t>: The CPU time used by the process</a:t>
            </a:r>
          </a:p>
          <a:p>
            <a:r>
              <a:rPr lang="en-IN" b="1" dirty="0"/>
              <a:t>Completion time</a:t>
            </a:r>
            <a:r>
              <a:rPr lang="en-IN" dirty="0"/>
              <a:t>: The time at which the process got completed</a:t>
            </a:r>
          </a:p>
          <a:p>
            <a:r>
              <a:rPr lang="en-IN" b="1" dirty="0"/>
              <a:t>Turn around time</a:t>
            </a:r>
            <a:r>
              <a:rPr lang="en-IN" dirty="0"/>
              <a:t>: The time at which the process got completed minus the time at which the process entered the system</a:t>
            </a:r>
          </a:p>
          <a:p>
            <a:r>
              <a:rPr lang="en-IN" b="1" dirty="0"/>
              <a:t>Waiting time</a:t>
            </a:r>
            <a:r>
              <a:rPr lang="en-IN" dirty="0"/>
              <a:t>: The time for which the process needed to wait, due to lack of CPU attention</a:t>
            </a:r>
          </a:p>
          <a:p>
            <a:endParaRPr lang="en-IN" dirty="0"/>
          </a:p>
          <a:p>
            <a:r>
              <a:rPr lang="en-US" dirty="0"/>
              <a:t>Turn Around Time = Completion Time - Arrival Time   </a:t>
            </a:r>
          </a:p>
          <a:p>
            <a:r>
              <a:rPr lang="en-US" dirty="0"/>
              <a:t>Waiting Time = Turnaround time - Burst Time </a:t>
            </a:r>
          </a:p>
          <a:p>
            <a:endParaRPr lang="en-IN" dirty="0"/>
          </a:p>
        </p:txBody>
      </p:sp>
    </p:spTree>
    <p:extLst>
      <p:ext uri="{BB962C8B-B14F-4D97-AF65-F5344CB8AC3E}">
        <p14:creationId xmlns:p14="http://schemas.microsoft.com/office/powerpoint/2010/main" val="20720950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10027-A4FB-E8C2-1F1E-523F827ABD94}"/>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871A2BCE-1456-DE49-311F-4F29C202803B}"/>
              </a:ext>
            </a:extLst>
          </p:cNvPr>
          <p:cNvSpPr>
            <a:spLocks noGrp="1"/>
          </p:cNvSpPr>
          <p:nvPr>
            <p:ph idx="1"/>
          </p:nvPr>
        </p:nvSpPr>
        <p:spPr/>
        <p:txBody>
          <a:bodyPr/>
          <a:lstStyle/>
          <a:p>
            <a:r>
              <a:rPr lang="en-IN" dirty="0"/>
              <a:t>Consider the following processes and draw a chart showing the FCFS execution</a:t>
            </a:r>
          </a:p>
          <a:p>
            <a:endParaRPr lang="en-IN" dirty="0"/>
          </a:p>
          <a:p>
            <a:endParaRPr lang="en-IN" dirty="0"/>
          </a:p>
        </p:txBody>
      </p:sp>
      <p:graphicFrame>
        <p:nvGraphicFramePr>
          <p:cNvPr id="5" name="Table 5">
            <a:extLst>
              <a:ext uri="{FF2B5EF4-FFF2-40B4-BE49-F238E27FC236}">
                <a16:creationId xmlns:a16="http://schemas.microsoft.com/office/drawing/2014/main" id="{315F7125-73A2-557D-47F8-8F2C23F4D6C9}"/>
              </a:ext>
            </a:extLst>
          </p:cNvPr>
          <p:cNvGraphicFramePr>
            <a:graphicFrameLocks noGrp="1"/>
          </p:cNvGraphicFramePr>
          <p:nvPr>
            <p:ph sz="half" idx="4294967295"/>
          </p:nvPr>
        </p:nvGraphicFramePr>
        <p:xfrm>
          <a:off x="3044575" y="2678827"/>
          <a:ext cx="5181600" cy="1854200"/>
        </p:xfrm>
        <a:graphic>
          <a:graphicData uri="http://schemas.openxmlformats.org/drawingml/2006/table">
            <a:tbl>
              <a:tblPr firstRow="1" bandRow="1">
                <a:tableStyleId>{46F890A9-2807-4EBB-B81D-B2AA78EC7F39}</a:tableStyleId>
              </a:tblPr>
              <a:tblGrid>
                <a:gridCol w="1727200">
                  <a:extLst>
                    <a:ext uri="{9D8B030D-6E8A-4147-A177-3AD203B41FA5}">
                      <a16:colId xmlns:a16="http://schemas.microsoft.com/office/drawing/2014/main" val="3671869327"/>
                    </a:ext>
                  </a:extLst>
                </a:gridCol>
                <a:gridCol w="1727200">
                  <a:extLst>
                    <a:ext uri="{9D8B030D-6E8A-4147-A177-3AD203B41FA5}">
                      <a16:colId xmlns:a16="http://schemas.microsoft.com/office/drawing/2014/main" val="794823613"/>
                    </a:ext>
                  </a:extLst>
                </a:gridCol>
                <a:gridCol w="1727200">
                  <a:extLst>
                    <a:ext uri="{9D8B030D-6E8A-4147-A177-3AD203B41FA5}">
                      <a16:colId xmlns:a16="http://schemas.microsoft.com/office/drawing/2014/main" val="912935075"/>
                    </a:ext>
                  </a:extLst>
                </a:gridCol>
              </a:tblGrid>
              <a:tr h="370840">
                <a:tc>
                  <a:txBody>
                    <a:bodyPr/>
                    <a:lstStyle/>
                    <a:p>
                      <a:r>
                        <a:rPr lang="en-IN" dirty="0"/>
                        <a:t>Process</a:t>
                      </a:r>
                    </a:p>
                  </a:txBody>
                  <a:tcPr/>
                </a:tc>
                <a:tc>
                  <a:txBody>
                    <a:bodyPr/>
                    <a:lstStyle/>
                    <a:p>
                      <a:r>
                        <a:rPr lang="en-IN" dirty="0"/>
                        <a:t>Arrival Time</a:t>
                      </a:r>
                    </a:p>
                  </a:txBody>
                  <a:tcPr/>
                </a:tc>
                <a:tc>
                  <a:txBody>
                    <a:bodyPr/>
                    <a:lstStyle/>
                    <a:p>
                      <a:r>
                        <a:rPr lang="en-IN" dirty="0"/>
                        <a:t>Processing Time</a:t>
                      </a:r>
                    </a:p>
                  </a:txBody>
                  <a:tcPr/>
                </a:tc>
                <a:extLst>
                  <a:ext uri="{0D108BD9-81ED-4DB2-BD59-A6C34878D82A}">
                    <a16:rowId xmlns:a16="http://schemas.microsoft.com/office/drawing/2014/main" val="629739897"/>
                  </a:ext>
                </a:extLst>
              </a:tr>
              <a:tr h="370840">
                <a:tc>
                  <a:txBody>
                    <a:bodyPr/>
                    <a:lstStyle/>
                    <a:p>
                      <a:r>
                        <a:rPr lang="en-IN" dirty="0"/>
                        <a:t>A</a:t>
                      </a:r>
                    </a:p>
                  </a:txBody>
                  <a:tcPr/>
                </a:tc>
                <a:tc>
                  <a:txBody>
                    <a:bodyPr/>
                    <a:lstStyle/>
                    <a:p>
                      <a:r>
                        <a:rPr lang="en-IN" dirty="0"/>
                        <a:t>0.000</a:t>
                      </a:r>
                    </a:p>
                  </a:txBody>
                  <a:tcPr/>
                </a:tc>
                <a:tc>
                  <a:txBody>
                    <a:bodyPr/>
                    <a:lstStyle/>
                    <a:p>
                      <a:r>
                        <a:rPr lang="en-IN" dirty="0"/>
                        <a:t>3</a:t>
                      </a:r>
                    </a:p>
                  </a:txBody>
                  <a:tcPr/>
                </a:tc>
                <a:extLst>
                  <a:ext uri="{0D108BD9-81ED-4DB2-BD59-A6C34878D82A}">
                    <a16:rowId xmlns:a16="http://schemas.microsoft.com/office/drawing/2014/main" val="3802502827"/>
                  </a:ext>
                </a:extLst>
              </a:tr>
              <a:tr h="370840">
                <a:tc>
                  <a:txBody>
                    <a:bodyPr/>
                    <a:lstStyle/>
                    <a:p>
                      <a:r>
                        <a:rPr lang="en-IN" dirty="0"/>
                        <a:t>B</a:t>
                      </a:r>
                    </a:p>
                  </a:txBody>
                  <a:tcPr/>
                </a:tc>
                <a:tc>
                  <a:txBody>
                    <a:bodyPr/>
                    <a:lstStyle/>
                    <a:p>
                      <a:r>
                        <a:rPr lang="en-IN" dirty="0"/>
                        <a:t>1.001</a:t>
                      </a:r>
                    </a:p>
                  </a:txBody>
                  <a:tcPr/>
                </a:tc>
                <a:tc>
                  <a:txBody>
                    <a:bodyPr/>
                    <a:lstStyle/>
                    <a:p>
                      <a:r>
                        <a:rPr lang="en-IN" dirty="0"/>
                        <a:t>6</a:t>
                      </a:r>
                    </a:p>
                  </a:txBody>
                  <a:tcPr/>
                </a:tc>
                <a:extLst>
                  <a:ext uri="{0D108BD9-81ED-4DB2-BD59-A6C34878D82A}">
                    <a16:rowId xmlns:a16="http://schemas.microsoft.com/office/drawing/2014/main" val="47045654"/>
                  </a:ext>
                </a:extLst>
              </a:tr>
              <a:tr h="370840">
                <a:tc>
                  <a:txBody>
                    <a:bodyPr/>
                    <a:lstStyle/>
                    <a:p>
                      <a:r>
                        <a:rPr lang="en-IN" dirty="0"/>
                        <a:t>C</a:t>
                      </a:r>
                    </a:p>
                  </a:txBody>
                  <a:tcPr/>
                </a:tc>
                <a:tc>
                  <a:txBody>
                    <a:bodyPr/>
                    <a:lstStyle/>
                    <a:p>
                      <a:r>
                        <a:rPr lang="en-IN" dirty="0"/>
                        <a:t>4.001</a:t>
                      </a:r>
                    </a:p>
                  </a:txBody>
                  <a:tcPr/>
                </a:tc>
                <a:tc>
                  <a:txBody>
                    <a:bodyPr/>
                    <a:lstStyle/>
                    <a:p>
                      <a:r>
                        <a:rPr lang="en-IN" dirty="0"/>
                        <a:t>4</a:t>
                      </a:r>
                    </a:p>
                  </a:txBody>
                  <a:tcPr/>
                </a:tc>
                <a:extLst>
                  <a:ext uri="{0D108BD9-81ED-4DB2-BD59-A6C34878D82A}">
                    <a16:rowId xmlns:a16="http://schemas.microsoft.com/office/drawing/2014/main" val="2919038669"/>
                  </a:ext>
                </a:extLst>
              </a:tr>
              <a:tr h="370840">
                <a:tc>
                  <a:txBody>
                    <a:bodyPr/>
                    <a:lstStyle/>
                    <a:p>
                      <a:r>
                        <a:rPr lang="en-IN" dirty="0"/>
                        <a:t>D</a:t>
                      </a:r>
                    </a:p>
                  </a:txBody>
                  <a:tcPr/>
                </a:tc>
                <a:tc>
                  <a:txBody>
                    <a:bodyPr/>
                    <a:lstStyle/>
                    <a:p>
                      <a:r>
                        <a:rPr lang="en-IN" dirty="0"/>
                        <a:t>6.001</a:t>
                      </a:r>
                    </a:p>
                  </a:txBody>
                  <a:tcPr/>
                </a:tc>
                <a:tc>
                  <a:txBody>
                    <a:bodyPr/>
                    <a:lstStyle/>
                    <a:p>
                      <a:r>
                        <a:rPr lang="en-IN" dirty="0"/>
                        <a:t>2</a:t>
                      </a:r>
                    </a:p>
                  </a:txBody>
                  <a:tcPr/>
                </a:tc>
                <a:extLst>
                  <a:ext uri="{0D108BD9-81ED-4DB2-BD59-A6C34878D82A}">
                    <a16:rowId xmlns:a16="http://schemas.microsoft.com/office/drawing/2014/main" val="1109890570"/>
                  </a:ext>
                </a:extLst>
              </a:tr>
            </a:tbl>
          </a:graphicData>
        </a:graphic>
      </p:graphicFrame>
      <p:pic>
        <p:nvPicPr>
          <p:cNvPr id="7" name="Picture 6">
            <a:extLst>
              <a:ext uri="{FF2B5EF4-FFF2-40B4-BE49-F238E27FC236}">
                <a16:creationId xmlns:a16="http://schemas.microsoft.com/office/drawing/2014/main" id="{3FD4C4B9-7CC6-9A9B-5B07-1BF9E9FBA5A1}"/>
              </a:ext>
            </a:extLst>
          </p:cNvPr>
          <p:cNvPicPr>
            <a:picLocks noChangeAspect="1"/>
          </p:cNvPicPr>
          <p:nvPr/>
        </p:nvPicPr>
        <p:blipFill>
          <a:blip r:embed="rId2"/>
          <a:stretch>
            <a:fillRect/>
          </a:stretch>
        </p:blipFill>
        <p:spPr>
          <a:xfrm>
            <a:off x="1761676" y="5046486"/>
            <a:ext cx="7214041" cy="1265414"/>
          </a:xfrm>
          <a:prstGeom prst="rect">
            <a:avLst/>
          </a:prstGeom>
        </p:spPr>
      </p:pic>
    </p:spTree>
    <p:extLst>
      <p:ext uri="{BB962C8B-B14F-4D97-AF65-F5344CB8AC3E}">
        <p14:creationId xmlns:p14="http://schemas.microsoft.com/office/powerpoint/2010/main" val="15424971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10027-A4FB-E8C2-1F1E-523F827ABD94}"/>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871A2BCE-1456-DE49-311F-4F29C202803B}"/>
              </a:ext>
            </a:extLst>
          </p:cNvPr>
          <p:cNvSpPr>
            <a:spLocks noGrp="1"/>
          </p:cNvSpPr>
          <p:nvPr>
            <p:ph idx="1"/>
          </p:nvPr>
        </p:nvSpPr>
        <p:spPr/>
        <p:txBody>
          <a:bodyPr>
            <a:normAutofit fontScale="92500" lnSpcReduction="20000"/>
          </a:bodyPr>
          <a:lstStyle/>
          <a:p>
            <a:r>
              <a:rPr lang="en-IN" dirty="0"/>
              <a:t>Consider the following processes and calculate average turnaround time and waiting time in FCFS</a:t>
            </a:r>
          </a:p>
          <a:p>
            <a:endParaRPr lang="en-IN" dirty="0"/>
          </a:p>
          <a:p>
            <a:endParaRPr lang="en-IN" dirty="0"/>
          </a:p>
          <a:p>
            <a:endParaRPr lang="en-IN" dirty="0"/>
          </a:p>
          <a:p>
            <a:endParaRPr lang="en-IN" dirty="0"/>
          </a:p>
          <a:p>
            <a:r>
              <a:rPr lang="en-IN" dirty="0"/>
              <a:t>Turnaround time = Terminated time – Arrival time</a:t>
            </a:r>
          </a:p>
          <a:p>
            <a:r>
              <a:rPr lang="en-IN" dirty="0"/>
              <a:t>= ( (3-0) + (9-1) + (13-4) + (15-6) ) / 4 = 7.25</a:t>
            </a:r>
          </a:p>
          <a:p>
            <a:endParaRPr lang="en-IN" dirty="0"/>
          </a:p>
          <a:p>
            <a:r>
              <a:rPr lang="en-IN" dirty="0"/>
              <a:t>Waiting time = Turnaround time – Processing/Execution time</a:t>
            </a:r>
          </a:p>
          <a:p>
            <a:r>
              <a:rPr lang="en-IN" dirty="0"/>
              <a:t>A: 3 - 3 = 0	B: 8 - 6 = 2	C: 9 -4 = 5	D: 9 – 2 = 7</a:t>
            </a:r>
          </a:p>
          <a:p>
            <a:endParaRPr lang="en-IN" dirty="0"/>
          </a:p>
          <a:p>
            <a:endParaRPr lang="en-IN" dirty="0"/>
          </a:p>
          <a:p>
            <a:endParaRPr lang="en-IN" dirty="0"/>
          </a:p>
        </p:txBody>
      </p:sp>
      <p:graphicFrame>
        <p:nvGraphicFramePr>
          <p:cNvPr id="5" name="Table 5">
            <a:extLst>
              <a:ext uri="{FF2B5EF4-FFF2-40B4-BE49-F238E27FC236}">
                <a16:creationId xmlns:a16="http://schemas.microsoft.com/office/drawing/2014/main" id="{315F7125-73A2-557D-47F8-8F2C23F4D6C9}"/>
              </a:ext>
            </a:extLst>
          </p:cNvPr>
          <p:cNvGraphicFramePr>
            <a:graphicFrameLocks noGrp="1"/>
          </p:cNvGraphicFramePr>
          <p:nvPr>
            <p:ph sz="half" idx="4294967295"/>
          </p:nvPr>
        </p:nvGraphicFramePr>
        <p:xfrm>
          <a:off x="4986390" y="2226764"/>
          <a:ext cx="5181600" cy="1854200"/>
        </p:xfrm>
        <a:graphic>
          <a:graphicData uri="http://schemas.openxmlformats.org/drawingml/2006/table">
            <a:tbl>
              <a:tblPr firstRow="1" bandRow="1">
                <a:tableStyleId>{46F890A9-2807-4EBB-B81D-B2AA78EC7F39}</a:tableStyleId>
              </a:tblPr>
              <a:tblGrid>
                <a:gridCol w="1727200">
                  <a:extLst>
                    <a:ext uri="{9D8B030D-6E8A-4147-A177-3AD203B41FA5}">
                      <a16:colId xmlns:a16="http://schemas.microsoft.com/office/drawing/2014/main" val="3671869327"/>
                    </a:ext>
                  </a:extLst>
                </a:gridCol>
                <a:gridCol w="1727200">
                  <a:extLst>
                    <a:ext uri="{9D8B030D-6E8A-4147-A177-3AD203B41FA5}">
                      <a16:colId xmlns:a16="http://schemas.microsoft.com/office/drawing/2014/main" val="794823613"/>
                    </a:ext>
                  </a:extLst>
                </a:gridCol>
                <a:gridCol w="1727200">
                  <a:extLst>
                    <a:ext uri="{9D8B030D-6E8A-4147-A177-3AD203B41FA5}">
                      <a16:colId xmlns:a16="http://schemas.microsoft.com/office/drawing/2014/main" val="912935075"/>
                    </a:ext>
                  </a:extLst>
                </a:gridCol>
              </a:tblGrid>
              <a:tr h="370840">
                <a:tc>
                  <a:txBody>
                    <a:bodyPr/>
                    <a:lstStyle/>
                    <a:p>
                      <a:r>
                        <a:rPr lang="en-IN" dirty="0"/>
                        <a:t>Process</a:t>
                      </a:r>
                    </a:p>
                  </a:txBody>
                  <a:tcPr/>
                </a:tc>
                <a:tc>
                  <a:txBody>
                    <a:bodyPr/>
                    <a:lstStyle/>
                    <a:p>
                      <a:r>
                        <a:rPr lang="en-IN" dirty="0"/>
                        <a:t>Arrival Time</a:t>
                      </a:r>
                    </a:p>
                  </a:txBody>
                  <a:tcPr/>
                </a:tc>
                <a:tc>
                  <a:txBody>
                    <a:bodyPr/>
                    <a:lstStyle/>
                    <a:p>
                      <a:r>
                        <a:rPr lang="en-IN" dirty="0"/>
                        <a:t>Processing Time</a:t>
                      </a:r>
                    </a:p>
                  </a:txBody>
                  <a:tcPr/>
                </a:tc>
                <a:extLst>
                  <a:ext uri="{0D108BD9-81ED-4DB2-BD59-A6C34878D82A}">
                    <a16:rowId xmlns:a16="http://schemas.microsoft.com/office/drawing/2014/main" val="629739897"/>
                  </a:ext>
                </a:extLst>
              </a:tr>
              <a:tr h="370840">
                <a:tc>
                  <a:txBody>
                    <a:bodyPr/>
                    <a:lstStyle/>
                    <a:p>
                      <a:r>
                        <a:rPr lang="en-IN" dirty="0"/>
                        <a:t>A</a:t>
                      </a:r>
                    </a:p>
                  </a:txBody>
                  <a:tcPr/>
                </a:tc>
                <a:tc>
                  <a:txBody>
                    <a:bodyPr/>
                    <a:lstStyle/>
                    <a:p>
                      <a:r>
                        <a:rPr lang="en-IN" dirty="0"/>
                        <a:t>0.000</a:t>
                      </a:r>
                    </a:p>
                  </a:txBody>
                  <a:tcPr/>
                </a:tc>
                <a:tc>
                  <a:txBody>
                    <a:bodyPr/>
                    <a:lstStyle/>
                    <a:p>
                      <a:r>
                        <a:rPr lang="en-IN" dirty="0"/>
                        <a:t>3</a:t>
                      </a:r>
                    </a:p>
                  </a:txBody>
                  <a:tcPr/>
                </a:tc>
                <a:extLst>
                  <a:ext uri="{0D108BD9-81ED-4DB2-BD59-A6C34878D82A}">
                    <a16:rowId xmlns:a16="http://schemas.microsoft.com/office/drawing/2014/main" val="3802502827"/>
                  </a:ext>
                </a:extLst>
              </a:tr>
              <a:tr h="370840">
                <a:tc>
                  <a:txBody>
                    <a:bodyPr/>
                    <a:lstStyle/>
                    <a:p>
                      <a:r>
                        <a:rPr lang="en-IN" dirty="0"/>
                        <a:t>B</a:t>
                      </a:r>
                    </a:p>
                  </a:txBody>
                  <a:tcPr/>
                </a:tc>
                <a:tc>
                  <a:txBody>
                    <a:bodyPr/>
                    <a:lstStyle/>
                    <a:p>
                      <a:r>
                        <a:rPr lang="en-IN" dirty="0"/>
                        <a:t>1.001</a:t>
                      </a:r>
                    </a:p>
                  </a:txBody>
                  <a:tcPr/>
                </a:tc>
                <a:tc>
                  <a:txBody>
                    <a:bodyPr/>
                    <a:lstStyle/>
                    <a:p>
                      <a:r>
                        <a:rPr lang="en-IN" dirty="0"/>
                        <a:t>6</a:t>
                      </a:r>
                    </a:p>
                  </a:txBody>
                  <a:tcPr/>
                </a:tc>
                <a:extLst>
                  <a:ext uri="{0D108BD9-81ED-4DB2-BD59-A6C34878D82A}">
                    <a16:rowId xmlns:a16="http://schemas.microsoft.com/office/drawing/2014/main" val="47045654"/>
                  </a:ext>
                </a:extLst>
              </a:tr>
              <a:tr h="370840">
                <a:tc>
                  <a:txBody>
                    <a:bodyPr/>
                    <a:lstStyle/>
                    <a:p>
                      <a:r>
                        <a:rPr lang="en-IN" dirty="0"/>
                        <a:t>C</a:t>
                      </a:r>
                    </a:p>
                  </a:txBody>
                  <a:tcPr/>
                </a:tc>
                <a:tc>
                  <a:txBody>
                    <a:bodyPr/>
                    <a:lstStyle/>
                    <a:p>
                      <a:r>
                        <a:rPr lang="en-IN" dirty="0"/>
                        <a:t>4.001</a:t>
                      </a:r>
                    </a:p>
                  </a:txBody>
                  <a:tcPr/>
                </a:tc>
                <a:tc>
                  <a:txBody>
                    <a:bodyPr/>
                    <a:lstStyle/>
                    <a:p>
                      <a:r>
                        <a:rPr lang="en-IN" dirty="0"/>
                        <a:t>4</a:t>
                      </a:r>
                    </a:p>
                  </a:txBody>
                  <a:tcPr/>
                </a:tc>
                <a:extLst>
                  <a:ext uri="{0D108BD9-81ED-4DB2-BD59-A6C34878D82A}">
                    <a16:rowId xmlns:a16="http://schemas.microsoft.com/office/drawing/2014/main" val="2919038669"/>
                  </a:ext>
                </a:extLst>
              </a:tr>
              <a:tr h="370840">
                <a:tc>
                  <a:txBody>
                    <a:bodyPr/>
                    <a:lstStyle/>
                    <a:p>
                      <a:r>
                        <a:rPr lang="en-IN" dirty="0"/>
                        <a:t>D</a:t>
                      </a:r>
                    </a:p>
                  </a:txBody>
                  <a:tcPr/>
                </a:tc>
                <a:tc>
                  <a:txBody>
                    <a:bodyPr/>
                    <a:lstStyle/>
                    <a:p>
                      <a:r>
                        <a:rPr lang="en-IN" dirty="0"/>
                        <a:t>6.001</a:t>
                      </a:r>
                    </a:p>
                  </a:txBody>
                  <a:tcPr/>
                </a:tc>
                <a:tc>
                  <a:txBody>
                    <a:bodyPr/>
                    <a:lstStyle/>
                    <a:p>
                      <a:r>
                        <a:rPr lang="en-IN" dirty="0"/>
                        <a:t>2</a:t>
                      </a:r>
                    </a:p>
                  </a:txBody>
                  <a:tcPr/>
                </a:tc>
                <a:extLst>
                  <a:ext uri="{0D108BD9-81ED-4DB2-BD59-A6C34878D82A}">
                    <a16:rowId xmlns:a16="http://schemas.microsoft.com/office/drawing/2014/main" val="1109890570"/>
                  </a:ext>
                </a:extLst>
              </a:tr>
            </a:tbl>
          </a:graphicData>
        </a:graphic>
      </p:graphicFrame>
    </p:spTree>
    <p:extLst>
      <p:ext uri="{BB962C8B-B14F-4D97-AF65-F5344CB8AC3E}">
        <p14:creationId xmlns:p14="http://schemas.microsoft.com/office/powerpoint/2010/main" val="17330282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F1932-E7D6-5ABC-D9D1-745A832ED2E3}"/>
              </a:ext>
            </a:extLst>
          </p:cNvPr>
          <p:cNvSpPr>
            <a:spLocks noGrp="1"/>
          </p:cNvSpPr>
          <p:nvPr>
            <p:ph type="title"/>
          </p:nvPr>
        </p:nvSpPr>
        <p:spPr/>
        <p:txBody>
          <a:bodyPr/>
          <a:lstStyle/>
          <a:p>
            <a:r>
              <a:rPr lang="en-IN" dirty="0"/>
              <a:t>Round Robin (RR)</a:t>
            </a:r>
          </a:p>
        </p:txBody>
      </p:sp>
      <p:sp>
        <p:nvSpPr>
          <p:cNvPr id="3" name="Content Placeholder 2">
            <a:extLst>
              <a:ext uri="{FF2B5EF4-FFF2-40B4-BE49-F238E27FC236}">
                <a16:creationId xmlns:a16="http://schemas.microsoft.com/office/drawing/2014/main" id="{04F027F1-4579-8BF1-9AD0-FE106CAF452D}"/>
              </a:ext>
            </a:extLst>
          </p:cNvPr>
          <p:cNvSpPr>
            <a:spLocks noGrp="1"/>
          </p:cNvSpPr>
          <p:nvPr>
            <p:ph idx="1"/>
          </p:nvPr>
        </p:nvSpPr>
        <p:spPr/>
        <p:txBody>
          <a:bodyPr/>
          <a:lstStyle/>
          <a:p>
            <a:r>
              <a:rPr lang="en-US" dirty="0"/>
              <a:t>The </a:t>
            </a:r>
            <a:r>
              <a:rPr lang="en-US" b="1" dirty="0"/>
              <a:t>Round Robin (RR) </a:t>
            </a:r>
            <a:r>
              <a:rPr lang="en-US" dirty="0"/>
              <a:t>scheduling algorithm is a preemptive scheduling algorithm. </a:t>
            </a:r>
          </a:p>
          <a:p>
            <a:r>
              <a:rPr lang="en-US" dirty="0"/>
              <a:t>It uses concept of </a:t>
            </a:r>
            <a:r>
              <a:rPr lang="en-US" b="1" dirty="0"/>
              <a:t>time slice</a:t>
            </a:r>
            <a:r>
              <a:rPr lang="en-US" dirty="0"/>
              <a:t>. </a:t>
            </a:r>
          </a:p>
          <a:p>
            <a:r>
              <a:rPr lang="en-US" dirty="0"/>
              <a:t>Process at the beginning of ready queue gets chance to be executed first but only for span of one time slice. </a:t>
            </a:r>
          </a:p>
          <a:p>
            <a:r>
              <a:rPr lang="en-US" dirty="0"/>
              <a:t>As new and more processes get added to ready queue, ongoing process gets preempted and gets added to end of ready queue. </a:t>
            </a:r>
          </a:p>
          <a:p>
            <a:r>
              <a:rPr lang="en-US" dirty="0"/>
              <a:t>Next process gets the chance, again for span of one time slice. </a:t>
            </a:r>
          </a:p>
          <a:p>
            <a:r>
              <a:rPr lang="en-US" dirty="0"/>
              <a:t>This algorithm is designed for time-sharing systems.</a:t>
            </a:r>
            <a:endParaRPr lang="en-IN" dirty="0"/>
          </a:p>
        </p:txBody>
      </p:sp>
    </p:spTree>
    <p:extLst>
      <p:ext uri="{BB962C8B-B14F-4D97-AF65-F5344CB8AC3E}">
        <p14:creationId xmlns:p14="http://schemas.microsoft.com/office/powerpoint/2010/main" val="695677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0144DDB-235B-0D41-6E54-259793D54E08}"/>
              </a:ext>
            </a:extLst>
          </p:cNvPr>
          <p:cNvSpPr txBox="1"/>
          <p:nvPr/>
        </p:nvSpPr>
        <p:spPr>
          <a:xfrm>
            <a:off x="4510355" y="2589088"/>
            <a:ext cx="3380198" cy="2585323"/>
          </a:xfrm>
          <a:prstGeom prst="rect">
            <a:avLst/>
          </a:prstGeom>
          <a:solidFill>
            <a:srgbClr val="002060"/>
          </a:solidFill>
        </p:spPr>
        <p:txBody>
          <a:bodyPr wrap="square" rtlCol="0">
            <a:spAutoFit/>
          </a:bodyPr>
          <a:lstStyle/>
          <a:p>
            <a:pPr algn="ctr"/>
            <a:r>
              <a:rPr lang="en-IN" b="1" dirty="0"/>
              <a:t>Process</a:t>
            </a:r>
          </a:p>
          <a:p>
            <a:pPr algn="ctr"/>
            <a:endParaRPr lang="en-IN" b="1" dirty="0"/>
          </a:p>
          <a:p>
            <a:pPr algn="ctr"/>
            <a:endParaRPr lang="en-IN" b="1" dirty="0"/>
          </a:p>
          <a:p>
            <a:pPr algn="ctr"/>
            <a:endParaRPr lang="en-IN" b="1" dirty="0"/>
          </a:p>
          <a:p>
            <a:pPr algn="ctr"/>
            <a:endParaRPr lang="en-IN" b="1" dirty="0"/>
          </a:p>
          <a:p>
            <a:pPr algn="ctr"/>
            <a:endParaRPr lang="en-IN" b="1" dirty="0"/>
          </a:p>
          <a:p>
            <a:pPr algn="ctr"/>
            <a:endParaRPr lang="en-IN" b="1" dirty="0"/>
          </a:p>
          <a:p>
            <a:pPr algn="ctr"/>
            <a:endParaRPr lang="en-IN" b="1" dirty="0"/>
          </a:p>
          <a:p>
            <a:pPr algn="ctr"/>
            <a:endParaRPr lang="en-IN" b="1" dirty="0"/>
          </a:p>
        </p:txBody>
      </p:sp>
      <p:sp>
        <p:nvSpPr>
          <p:cNvPr id="2" name="Title 1">
            <a:extLst>
              <a:ext uri="{FF2B5EF4-FFF2-40B4-BE49-F238E27FC236}">
                <a16:creationId xmlns:a16="http://schemas.microsoft.com/office/drawing/2014/main" id="{B9E8B4CA-ECF7-4D02-53FF-E644469CE766}"/>
              </a:ext>
            </a:extLst>
          </p:cNvPr>
          <p:cNvSpPr>
            <a:spLocks noGrp="1"/>
          </p:cNvSpPr>
          <p:nvPr>
            <p:ph type="title"/>
          </p:nvPr>
        </p:nvSpPr>
        <p:spPr/>
        <p:txBody>
          <a:bodyPr/>
          <a:lstStyle/>
          <a:p>
            <a:r>
              <a:rPr lang="en-IN" dirty="0"/>
              <a:t>Process</a:t>
            </a:r>
          </a:p>
        </p:txBody>
      </p:sp>
      <p:sp>
        <p:nvSpPr>
          <p:cNvPr id="3" name="Content Placeholder 2">
            <a:extLst>
              <a:ext uri="{FF2B5EF4-FFF2-40B4-BE49-F238E27FC236}">
                <a16:creationId xmlns:a16="http://schemas.microsoft.com/office/drawing/2014/main" id="{AD786A27-F121-8067-BD76-E022C3950753}"/>
              </a:ext>
            </a:extLst>
          </p:cNvPr>
          <p:cNvSpPr>
            <a:spLocks noGrp="1"/>
          </p:cNvSpPr>
          <p:nvPr>
            <p:ph idx="1"/>
          </p:nvPr>
        </p:nvSpPr>
        <p:spPr/>
        <p:txBody>
          <a:bodyPr/>
          <a:lstStyle/>
          <a:p>
            <a:endParaRPr lang="en-IN" dirty="0"/>
          </a:p>
        </p:txBody>
      </p:sp>
      <p:sp>
        <p:nvSpPr>
          <p:cNvPr id="4" name="TextBox 3">
            <a:extLst>
              <a:ext uri="{FF2B5EF4-FFF2-40B4-BE49-F238E27FC236}">
                <a16:creationId xmlns:a16="http://schemas.microsoft.com/office/drawing/2014/main" id="{02C6164B-B48F-A872-8FD0-95DE09C65CAF}"/>
              </a:ext>
            </a:extLst>
          </p:cNvPr>
          <p:cNvSpPr txBox="1"/>
          <p:nvPr/>
        </p:nvSpPr>
        <p:spPr>
          <a:xfrm>
            <a:off x="5197012" y="3328827"/>
            <a:ext cx="1797977" cy="369332"/>
          </a:xfrm>
          <a:prstGeom prst="rect">
            <a:avLst/>
          </a:prstGeom>
          <a:solidFill>
            <a:schemeClr val="accent4">
              <a:lumMod val="75000"/>
            </a:schemeClr>
          </a:solidFill>
        </p:spPr>
        <p:txBody>
          <a:bodyPr wrap="square" rtlCol="0">
            <a:spAutoFit/>
          </a:bodyPr>
          <a:lstStyle/>
          <a:p>
            <a:pPr algn="ctr"/>
            <a:r>
              <a:rPr lang="en-IN" b="1" dirty="0"/>
              <a:t>Registers</a:t>
            </a:r>
          </a:p>
        </p:txBody>
      </p:sp>
      <p:sp>
        <p:nvSpPr>
          <p:cNvPr id="5" name="TextBox 4">
            <a:extLst>
              <a:ext uri="{FF2B5EF4-FFF2-40B4-BE49-F238E27FC236}">
                <a16:creationId xmlns:a16="http://schemas.microsoft.com/office/drawing/2014/main" id="{CA589E12-5FF6-0FAF-A3F2-E04C57A575C9}"/>
              </a:ext>
            </a:extLst>
          </p:cNvPr>
          <p:cNvSpPr txBox="1"/>
          <p:nvPr/>
        </p:nvSpPr>
        <p:spPr>
          <a:xfrm>
            <a:off x="5197011" y="4045718"/>
            <a:ext cx="1797977" cy="369332"/>
          </a:xfrm>
          <a:prstGeom prst="rect">
            <a:avLst/>
          </a:prstGeom>
          <a:solidFill>
            <a:schemeClr val="accent4">
              <a:lumMod val="75000"/>
            </a:schemeClr>
          </a:solidFill>
        </p:spPr>
        <p:txBody>
          <a:bodyPr wrap="square" rtlCol="0">
            <a:spAutoFit/>
          </a:bodyPr>
          <a:lstStyle/>
          <a:p>
            <a:pPr algn="ctr"/>
            <a:r>
              <a:rPr lang="en-IN" b="1" dirty="0"/>
              <a:t>Memory</a:t>
            </a:r>
          </a:p>
        </p:txBody>
      </p:sp>
    </p:spTree>
    <p:extLst>
      <p:ext uri="{BB962C8B-B14F-4D97-AF65-F5344CB8AC3E}">
        <p14:creationId xmlns:p14="http://schemas.microsoft.com/office/powerpoint/2010/main" val="9091192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02501-7AE6-91DD-6094-D02BDB523CF1}"/>
              </a:ext>
            </a:extLst>
          </p:cNvPr>
          <p:cNvSpPr>
            <a:spLocks noGrp="1"/>
          </p:cNvSpPr>
          <p:nvPr>
            <p:ph type="title"/>
          </p:nvPr>
        </p:nvSpPr>
        <p:spPr/>
        <p:txBody>
          <a:bodyPr/>
          <a:lstStyle/>
          <a:p>
            <a:r>
              <a:rPr lang="en-IN" dirty="0"/>
              <a:t>Round Robin (RR) – Key Points</a:t>
            </a:r>
          </a:p>
        </p:txBody>
      </p:sp>
      <p:sp>
        <p:nvSpPr>
          <p:cNvPr id="3" name="Content Placeholder 2">
            <a:extLst>
              <a:ext uri="{FF2B5EF4-FFF2-40B4-BE49-F238E27FC236}">
                <a16:creationId xmlns:a16="http://schemas.microsoft.com/office/drawing/2014/main" id="{10C6496F-43D5-1AD4-4140-8137B0259836}"/>
              </a:ext>
            </a:extLst>
          </p:cNvPr>
          <p:cNvSpPr>
            <a:spLocks noGrp="1"/>
          </p:cNvSpPr>
          <p:nvPr>
            <p:ph idx="1"/>
          </p:nvPr>
        </p:nvSpPr>
        <p:spPr/>
        <p:txBody>
          <a:bodyPr/>
          <a:lstStyle/>
          <a:p>
            <a:r>
              <a:rPr lang="en-US" dirty="0"/>
              <a:t>If the process has a CPU burst of less than time slice, then as soon as it is over, the CPU resources are released voluntarily. The next process in the ready queue occupies the CPU.</a:t>
            </a:r>
          </a:p>
          <a:p>
            <a:r>
              <a:rPr lang="en-US" dirty="0"/>
              <a:t>If the CPU burst is larger than the slice, the timer will go off and the process is preempted, its state is saved by context switching and process is put at the end of the ready queue. After this, the next process in the ready queue takes over.</a:t>
            </a:r>
          </a:p>
          <a:p>
            <a:endParaRPr lang="en-IN" dirty="0"/>
          </a:p>
        </p:txBody>
      </p:sp>
    </p:spTree>
    <p:extLst>
      <p:ext uri="{BB962C8B-B14F-4D97-AF65-F5344CB8AC3E}">
        <p14:creationId xmlns:p14="http://schemas.microsoft.com/office/powerpoint/2010/main" val="8762656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A0671-8789-335F-1494-E29B23D957BA}"/>
              </a:ext>
            </a:extLst>
          </p:cNvPr>
          <p:cNvSpPr>
            <a:spLocks noGrp="1"/>
          </p:cNvSpPr>
          <p:nvPr>
            <p:ph type="title"/>
          </p:nvPr>
        </p:nvSpPr>
        <p:spPr/>
        <p:txBody>
          <a:bodyPr/>
          <a:lstStyle/>
          <a:p>
            <a:r>
              <a:rPr lang="en-IN" dirty="0"/>
              <a:t>Round Robin (RR) Example</a:t>
            </a:r>
          </a:p>
        </p:txBody>
      </p:sp>
      <p:sp>
        <p:nvSpPr>
          <p:cNvPr id="3" name="Content Placeholder 2">
            <a:extLst>
              <a:ext uri="{FF2B5EF4-FFF2-40B4-BE49-F238E27FC236}">
                <a16:creationId xmlns:a16="http://schemas.microsoft.com/office/drawing/2014/main" id="{059D78E9-E9FB-96AE-C10B-3AE8B7552C58}"/>
              </a:ext>
            </a:extLst>
          </p:cNvPr>
          <p:cNvSpPr>
            <a:spLocks noGrp="1"/>
          </p:cNvSpPr>
          <p:nvPr>
            <p:ph idx="1"/>
          </p:nvPr>
        </p:nvSpPr>
        <p:spPr/>
        <p:txBody>
          <a:bodyPr/>
          <a:lstStyle/>
          <a:p>
            <a:r>
              <a:rPr lang="en-IN" dirty="0"/>
              <a:t>Consider 4 processes where time slice is 3</a:t>
            </a:r>
          </a:p>
          <a:p>
            <a:endParaRPr lang="en-IN" dirty="0"/>
          </a:p>
          <a:p>
            <a:endParaRPr lang="en-IN" dirty="0"/>
          </a:p>
          <a:p>
            <a:endParaRPr lang="en-IN" dirty="0"/>
          </a:p>
          <a:p>
            <a:endParaRPr lang="en-IN" dirty="0"/>
          </a:p>
          <a:p>
            <a:endParaRPr lang="en-IN" dirty="0"/>
          </a:p>
          <a:p>
            <a:r>
              <a:rPr lang="en-IN" dirty="0"/>
              <a:t>Calculate average waiting time</a:t>
            </a:r>
          </a:p>
        </p:txBody>
      </p:sp>
      <p:pic>
        <p:nvPicPr>
          <p:cNvPr id="5" name="Picture 4">
            <a:extLst>
              <a:ext uri="{FF2B5EF4-FFF2-40B4-BE49-F238E27FC236}">
                <a16:creationId xmlns:a16="http://schemas.microsoft.com/office/drawing/2014/main" id="{3B2F8998-816F-DBC0-F7EB-CD2812B9ADB1}"/>
              </a:ext>
            </a:extLst>
          </p:cNvPr>
          <p:cNvPicPr>
            <a:picLocks noChangeAspect="1"/>
          </p:cNvPicPr>
          <p:nvPr/>
        </p:nvPicPr>
        <p:blipFill>
          <a:blip r:embed="rId2"/>
          <a:stretch>
            <a:fillRect/>
          </a:stretch>
        </p:blipFill>
        <p:spPr>
          <a:xfrm>
            <a:off x="1034790" y="2267793"/>
            <a:ext cx="6557812" cy="2476664"/>
          </a:xfrm>
          <a:prstGeom prst="rect">
            <a:avLst/>
          </a:prstGeom>
        </p:spPr>
      </p:pic>
    </p:spTree>
    <p:extLst>
      <p:ext uri="{BB962C8B-B14F-4D97-AF65-F5344CB8AC3E}">
        <p14:creationId xmlns:p14="http://schemas.microsoft.com/office/powerpoint/2010/main" val="33927198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0AB89-1D4F-2A31-2A49-18D51C4A1185}"/>
              </a:ext>
            </a:extLst>
          </p:cNvPr>
          <p:cNvSpPr>
            <a:spLocks noGrp="1"/>
          </p:cNvSpPr>
          <p:nvPr>
            <p:ph type="title"/>
          </p:nvPr>
        </p:nvSpPr>
        <p:spPr/>
        <p:txBody>
          <a:bodyPr/>
          <a:lstStyle/>
          <a:p>
            <a:r>
              <a:rPr lang="en-IN" dirty="0"/>
              <a:t>Explanation</a:t>
            </a:r>
          </a:p>
        </p:txBody>
      </p:sp>
      <p:sp>
        <p:nvSpPr>
          <p:cNvPr id="3" name="Content Placeholder 2">
            <a:extLst>
              <a:ext uri="{FF2B5EF4-FFF2-40B4-BE49-F238E27FC236}">
                <a16:creationId xmlns:a16="http://schemas.microsoft.com/office/drawing/2014/main" id="{E8D682F2-5F57-065E-BFE8-974A2C92FCFA}"/>
              </a:ext>
            </a:extLst>
          </p:cNvPr>
          <p:cNvSpPr>
            <a:spLocks noGrp="1"/>
          </p:cNvSpPr>
          <p:nvPr>
            <p:ph idx="1"/>
          </p:nvPr>
        </p:nvSpPr>
        <p:spPr/>
        <p:txBody>
          <a:bodyPr/>
          <a:lstStyle/>
          <a:p>
            <a:r>
              <a:rPr lang="en-US" dirty="0"/>
              <a:t>P1 is executed for 3ms. Then P2 is executed. As, P2 is only 2ms long, So after 2ms, the next process occupies the CPU.</a:t>
            </a:r>
          </a:p>
          <a:p>
            <a:r>
              <a:rPr lang="en-US" dirty="0"/>
              <a:t>P3 then is executed for 3ms. So, P3 still needs 2ms. Then, P4 is executed for 3ms. P4 still needs 3ms.</a:t>
            </a:r>
          </a:p>
          <a:p>
            <a:r>
              <a:rPr lang="en-US" dirty="0"/>
              <a:t>P1 is again executed for 3ms. P1 still needs 4ms.</a:t>
            </a:r>
          </a:p>
          <a:p>
            <a:r>
              <a:rPr lang="en-US" dirty="0"/>
              <a:t>P3 is executed for 2ms. Then, P4 is executed for 3ms.</a:t>
            </a:r>
          </a:p>
          <a:p>
            <a:r>
              <a:rPr lang="en-US" dirty="0"/>
              <a:t>Now remaining process is P1 only. It executes for 3ms. After that, Since P2, P3 and P4 are already finished, P1 is executed again for remaining time (1ms).</a:t>
            </a:r>
          </a:p>
        </p:txBody>
      </p:sp>
    </p:spTree>
    <p:extLst>
      <p:ext uri="{BB962C8B-B14F-4D97-AF65-F5344CB8AC3E}">
        <p14:creationId xmlns:p14="http://schemas.microsoft.com/office/powerpoint/2010/main" val="841438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04F3-C3D6-B8D0-B79B-15D736B26739}"/>
              </a:ext>
            </a:extLst>
          </p:cNvPr>
          <p:cNvSpPr>
            <a:spLocks noGrp="1"/>
          </p:cNvSpPr>
          <p:nvPr>
            <p:ph type="title"/>
          </p:nvPr>
        </p:nvSpPr>
        <p:spPr/>
        <p:txBody>
          <a:bodyPr/>
          <a:lstStyle/>
          <a:p>
            <a:r>
              <a:rPr lang="en-IN" dirty="0"/>
              <a:t>Solution</a:t>
            </a:r>
          </a:p>
        </p:txBody>
      </p:sp>
      <p:sp>
        <p:nvSpPr>
          <p:cNvPr id="3" name="Content Placeholder 2">
            <a:extLst>
              <a:ext uri="{FF2B5EF4-FFF2-40B4-BE49-F238E27FC236}">
                <a16:creationId xmlns:a16="http://schemas.microsoft.com/office/drawing/2014/main" id="{33CBB6A4-A27B-42EC-9E63-4C101DDCBB57}"/>
              </a:ext>
            </a:extLst>
          </p:cNvPr>
          <p:cNvSpPr>
            <a:spLocks noGrp="1"/>
          </p:cNvSpPr>
          <p:nvPr>
            <p:ph idx="1"/>
          </p:nvPr>
        </p:nvSpPr>
        <p:spPr/>
        <p:txBody>
          <a:bodyPr/>
          <a:lstStyle/>
          <a:p>
            <a:pPr algn="l">
              <a:buFont typeface="Arial" panose="020B0604020202020204" pitchFamily="34" charset="0"/>
              <a:buChar char="•"/>
            </a:pPr>
            <a:r>
              <a:rPr lang="en-US" b="0" i="0" dirty="0">
                <a:effectLst/>
                <a:latin typeface="roboto" panose="02000000000000000000" pitchFamily="2" charset="0"/>
              </a:rPr>
              <a:t>Waiting time for P1 = 19-(3+3) = 13ms</a:t>
            </a:r>
          </a:p>
          <a:p>
            <a:pPr algn="l">
              <a:buFont typeface="Arial" panose="020B0604020202020204" pitchFamily="34" charset="0"/>
              <a:buChar char="•"/>
            </a:pPr>
            <a:r>
              <a:rPr lang="en-US" b="0" i="0" dirty="0">
                <a:effectLst/>
                <a:latin typeface="roboto" panose="02000000000000000000" pitchFamily="2" charset="0"/>
              </a:rPr>
              <a:t>Waiting time for P2 = 3ms</a:t>
            </a:r>
          </a:p>
          <a:p>
            <a:pPr algn="l">
              <a:buFont typeface="Arial" panose="020B0604020202020204" pitchFamily="34" charset="0"/>
              <a:buChar char="•"/>
            </a:pPr>
            <a:r>
              <a:rPr lang="en-US" b="0" i="0" dirty="0">
                <a:effectLst/>
                <a:latin typeface="roboto" panose="02000000000000000000" pitchFamily="2" charset="0"/>
              </a:rPr>
              <a:t>Waiting time for P3 = 14-3 = 11ms</a:t>
            </a:r>
          </a:p>
          <a:p>
            <a:pPr algn="l">
              <a:buFont typeface="Arial" panose="020B0604020202020204" pitchFamily="34" charset="0"/>
              <a:buChar char="•"/>
            </a:pPr>
            <a:r>
              <a:rPr lang="en-US" b="0" i="0" dirty="0">
                <a:effectLst/>
                <a:latin typeface="roboto" panose="02000000000000000000" pitchFamily="2" charset="0"/>
              </a:rPr>
              <a:t>Waiting time for P4 = 16-3 = 13ms</a:t>
            </a:r>
          </a:p>
          <a:p>
            <a:pPr algn="l"/>
            <a:r>
              <a:rPr lang="en-US" b="0" i="0" dirty="0">
                <a:effectLst/>
                <a:latin typeface="roboto" panose="02000000000000000000" pitchFamily="2" charset="0"/>
              </a:rPr>
              <a:t>Total average waiting time = (13+3+11+13)/4 = 10ms</a:t>
            </a:r>
          </a:p>
          <a:p>
            <a:endParaRPr lang="en-IN" dirty="0"/>
          </a:p>
        </p:txBody>
      </p:sp>
      <p:pic>
        <p:nvPicPr>
          <p:cNvPr id="5" name="Picture 4">
            <a:extLst>
              <a:ext uri="{FF2B5EF4-FFF2-40B4-BE49-F238E27FC236}">
                <a16:creationId xmlns:a16="http://schemas.microsoft.com/office/drawing/2014/main" id="{EC19D622-4A01-15FA-A661-9FA604929083}"/>
              </a:ext>
            </a:extLst>
          </p:cNvPr>
          <p:cNvPicPr>
            <a:picLocks noChangeAspect="1"/>
          </p:cNvPicPr>
          <p:nvPr/>
        </p:nvPicPr>
        <p:blipFill>
          <a:blip r:embed="rId2"/>
          <a:stretch>
            <a:fillRect/>
          </a:stretch>
        </p:blipFill>
        <p:spPr>
          <a:xfrm>
            <a:off x="2235896" y="4584611"/>
            <a:ext cx="6240283" cy="2254126"/>
          </a:xfrm>
          <a:prstGeom prst="rect">
            <a:avLst/>
          </a:prstGeom>
        </p:spPr>
      </p:pic>
      <p:sp>
        <p:nvSpPr>
          <p:cNvPr id="4" name="Callout: Line 3">
            <a:extLst>
              <a:ext uri="{FF2B5EF4-FFF2-40B4-BE49-F238E27FC236}">
                <a16:creationId xmlns:a16="http://schemas.microsoft.com/office/drawing/2014/main" id="{DAABC6AB-2F93-C1FE-52A8-43017226D2FE}"/>
              </a:ext>
            </a:extLst>
          </p:cNvPr>
          <p:cNvSpPr/>
          <p:nvPr/>
        </p:nvSpPr>
        <p:spPr>
          <a:xfrm>
            <a:off x="6667928" y="230189"/>
            <a:ext cx="3133618" cy="1239016"/>
          </a:xfrm>
          <a:prstGeom prst="borderCallout1">
            <a:avLst>
              <a:gd name="adj1" fmla="val 18750"/>
              <a:gd name="adj2" fmla="val -8333"/>
              <a:gd name="adj3" fmla="val 140500"/>
              <a:gd name="adj4" fmla="val 84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P1 has utilized two 3ms time slices earlier, so we subtract 3 twice from its last start time</a:t>
            </a:r>
          </a:p>
        </p:txBody>
      </p:sp>
      <p:sp>
        <p:nvSpPr>
          <p:cNvPr id="6" name="Callout: Line 5">
            <a:extLst>
              <a:ext uri="{FF2B5EF4-FFF2-40B4-BE49-F238E27FC236}">
                <a16:creationId xmlns:a16="http://schemas.microsoft.com/office/drawing/2014/main" id="{FD0BF3F6-C0E5-5EF6-038B-3CD589CF3A5C}"/>
              </a:ext>
            </a:extLst>
          </p:cNvPr>
          <p:cNvSpPr/>
          <p:nvPr/>
        </p:nvSpPr>
        <p:spPr>
          <a:xfrm>
            <a:off x="8476179" y="2396324"/>
            <a:ext cx="3133618" cy="1239016"/>
          </a:xfrm>
          <a:prstGeom prst="borderCallout1">
            <a:avLst>
              <a:gd name="adj1" fmla="val 76795"/>
              <a:gd name="adj2" fmla="val -19481"/>
              <a:gd name="adj3" fmla="val 140500"/>
              <a:gd name="adj4" fmla="val 84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Both P3 and P4 have utilized one time slice each, earlier, so we subtract 3 from them</a:t>
            </a:r>
          </a:p>
        </p:txBody>
      </p:sp>
    </p:spTree>
    <p:extLst>
      <p:ext uri="{BB962C8B-B14F-4D97-AF65-F5344CB8AC3E}">
        <p14:creationId xmlns:p14="http://schemas.microsoft.com/office/powerpoint/2010/main" val="4082453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470F3-5A51-5870-17C3-8493E64D5ADB}"/>
              </a:ext>
            </a:extLst>
          </p:cNvPr>
          <p:cNvSpPr>
            <a:spLocks noGrp="1"/>
          </p:cNvSpPr>
          <p:nvPr>
            <p:ph type="title"/>
          </p:nvPr>
        </p:nvSpPr>
        <p:spPr/>
        <p:txBody>
          <a:bodyPr/>
          <a:lstStyle/>
          <a:p>
            <a:r>
              <a:rPr lang="en-IN" dirty="0"/>
              <a:t>Exercise</a:t>
            </a:r>
          </a:p>
        </p:txBody>
      </p:sp>
      <p:sp>
        <p:nvSpPr>
          <p:cNvPr id="3" name="Content Placeholder 2">
            <a:extLst>
              <a:ext uri="{FF2B5EF4-FFF2-40B4-BE49-F238E27FC236}">
                <a16:creationId xmlns:a16="http://schemas.microsoft.com/office/drawing/2014/main" id="{5F0EEDDE-1D4E-5075-D0FA-A41E92E51A05}"/>
              </a:ext>
            </a:extLst>
          </p:cNvPr>
          <p:cNvSpPr>
            <a:spLocks noGrp="1"/>
          </p:cNvSpPr>
          <p:nvPr>
            <p:ph idx="1"/>
          </p:nvPr>
        </p:nvSpPr>
        <p:spPr/>
        <p:txBody>
          <a:bodyPr/>
          <a:lstStyle/>
          <a:p>
            <a:r>
              <a:rPr lang="en-IN" dirty="0"/>
              <a:t>Consider the following processes and using RR (time slice = 2), draw the execution chart and calculate average turnaround time and average waiting time</a:t>
            </a:r>
          </a:p>
        </p:txBody>
      </p:sp>
      <p:graphicFrame>
        <p:nvGraphicFramePr>
          <p:cNvPr id="4" name="Table 5">
            <a:extLst>
              <a:ext uri="{FF2B5EF4-FFF2-40B4-BE49-F238E27FC236}">
                <a16:creationId xmlns:a16="http://schemas.microsoft.com/office/drawing/2014/main" id="{1E149119-79E0-ABFB-4029-2B2B321BCD89}"/>
              </a:ext>
            </a:extLst>
          </p:cNvPr>
          <p:cNvGraphicFramePr>
            <a:graphicFrameLocks/>
          </p:cNvGraphicFramePr>
          <p:nvPr/>
        </p:nvGraphicFramePr>
        <p:xfrm>
          <a:off x="1575370" y="3429000"/>
          <a:ext cx="5181600" cy="1854200"/>
        </p:xfrm>
        <a:graphic>
          <a:graphicData uri="http://schemas.openxmlformats.org/drawingml/2006/table">
            <a:tbl>
              <a:tblPr firstRow="1" bandRow="1">
                <a:tableStyleId>{46F890A9-2807-4EBB-B81D-B2AA78EC7F39}</a:tableStyleId>
              </a:tblPr>
              <a:tblGrid>
                <a:gridCol w="1727200">
                  <a:extLst>
                    <a:ext uri="{9D8B030D-6E8A-4147-A177-3AD203B41FA5}">
                      <a16:colId xmlns:a16="http://schemas.microsoft.com/office/drawing/2014/main" val="3671869327"/>
                    </a:ext>
                  </a:extLst>
                </a:gridCol>
                <a:gridCol w="1727200">
                  <a:extLst>
                    <a:ext uri="{9D8B030D-6E8A-4147-A177-3AD203B41FA5}">
                      <a16:colId xmlns:a16="http://schemas.microsoft.com/office/drawing/2014/main" val="794823613"/>
                    </a:ext>
                  </a:extLst>
                </a:gridCol>
                <a:gridCol w="1727200">
                  <a:extLst>
                    <a:ext uri="{9D8B030D-6E8A-4147-A177-3AD203B41FA5}">
                      <a16:colId xmlns:a16="http://schemas.microsoft.com/office/drawing/2014/main" val="912935075"/>
                    </a:ext>
                  </a:extLst>
                </a:gridCol>
              </a:tblGrid>
              <a:tr h="370840">
                <a:tc>
                  <a:txBody>
                    <a:bodyPr/>
                    <a:lstStyle/>
                    <a:p>
                      <a:r>
                        <a:rPr lang="en-IN" dirty="0"/>
                        <a:t>Process</a:t>
                      </a:r>
                    </a:p>
                  </a:txBody>
                  <a:tcPr/>
                </a:tc>
                <a:tc>
                  <a:txBody>
                    <a:bodyPr/>
                    <a:lstStyle/>
                    <a:p>
                      <a:r>
                        <a:rPr lang="en-IN" dirty="0"/>
                        <a:t>Arrival Time</a:t>
                      </a:r>
                    </a:p>
                  </a:txBody>
                  <a:tcPr/>
                </a:tc>
                <a:tc>
                  <a:txBody>
                    <a:bodyPr/>
                    <a:lstStyle/>
                    <a:p>
                      <a:r>
                        <a:rPr lang="en-IN" dirty="0"/>
                        <a:t>Processing Time</a:t>
                      </a:r>
                    </a:p>
                  </a:txBody>
                  <a:tcPr/>
                </a:tc>
                <a:extLst>
                  <a:ext uri="{0D108BD9-81ED-4DB2-BD59-A6C34878D82A}">
                    <a16:rowId xmlns:a16="http://schemas.microsoft.com/office/drawing/2014/main" val="629739897"/>
                  </a:ext>
                </a:extLst>
              </a:tr>
              <a:tr h="370840">
                <a:tc>
                  <a:txBody>
                    <a:bodyPr/>
                    <a:lstStyle/>
                    <a:p>
                      <a:r>
                        <a:rPr lang="en-IN" dirty="0"/>
                        <a:t>A</a:t>
                      </a:r>
                    </a:p>
                  </a:txBody>
                  <a:tcPr/>
                </a:tc>
                <a:tc>
                  <a:txBody>
                    <a:bodyPr/>
                    <a:lstStyle/>
                    <a:p>
                      <a:r>
                        <a:rPr lang="en-IN" dirty="0"/>
                        <a:t>0.000</a:t>
                      </a:r>
                    </a:p>
                  </a:txBody>
                  <a:tcPr/>
                </a:tc>
                <a:tc>
                  <a:txBody>
                    <a:bodyPr/>
                    <a:lstStyle/>
                    <a:p>
                      <a:r>
                        <a:rPr lang="en-IN" dirty="0"/>
                        <a:t>3</a:t>
                      </a:r>
                    </a:p>
                  </a:txBody>
                  <a:tcPr/>
                </a:tc>
                <a:extLst>
                  <a:ext uri="{0D108BD9-81ED-4DB2-BD59-A6C34878D82A}">
                    <a16:rowId xmlns:a16="http://schemas.microsoft.com/office/drawing/2014/main" val="3802502827"/>
                  </a:ext>
                </a:extLst>
              </a:tr>
              <a:tr h="370840">
                <a:tc>
                  <a:txBody>
                    <a:bodyPr/>
                    <a:lstStyle/>
                    <a:p>
                      <a:r>
                        <a:rPr lang="en-IN" dirty="0"/>
                        <a:t>B</a:t>
                      </a:r>
                    </a:p>
                  </a:txBody>
                  <a:tcPr/>
                </a:tc>
                <a:tc>
                  <a:txBody>
                    <a:bodyPr/>
                    <a:lstStyle/>
                    <a:p>
                      <a:r>
                        <a:rPr lang="en-IN" dirty="0"/>
                        <a:t>1.001</a:t>
                      </a:r>
                    </a:p>
                  </a:txBody>
                  <a:tcPr/>
                </a:tc>
                <a:tc>
                  <a:txBody>
                    <a:bodyPr/>
                    <a:lstStyle/>
                    <a:p>
                      <a:r>
                        <a:rPr lang="en-IN" dirty="0"/>
                        <a:t>6</a:t>
                      </a:r>
                    </a:p>
                  </a:txBody>
                  <a:tcPr/>
                </a:tc>
                <a:extLst>
                  <a:ext uri="{0D108BD9-81ED-4DB2-BD59-A6C34878D82A}">
                    <a16:rowId xmlns:a16="http://schemas.microsoft.com/office/drawing/2014/main" val="47045654"/>
                  </a:ext>
                </a:extLst>
              </a:tr>
              <a:tr h="370840">
                <a:tc>
                  <a:txBody>
                    <a:bodyPr/>
                    <a:lstStyle/>
                    <a:p>
                      <a:r>
                        <a:rPr lang="en-IN" dirty="0"/>
                        <a:t>C</a:t>
                      </a:r>
                    </a:p>
                  </a:txBody>
                  <a:tcPr/>
                </a:tc>
                <a:tc>
                  <a:txBody>
                    <a:bodyPr/>
                    <a:lstStyle/>
                    <a:p>
                      <a:r>
                        <a:rPr lang="en-IN" dirty="0"/>
                        <a:t>4.001</a:t>
                      </a:r>
                    </a:p>
                  </a:txBody>
                  <a:tcPr/>
                </a:tc>
                <a:tc>
                  <a:txBody>
                    <a:bodyPr/>
                    <a:lstStyle/>
                    <a:p>
                      <a:r>
                        <a:rPr lang="en-IN" dirty="0"/>
                        <a:t>4</a:t>
                      </a:r>
                    </a:p>
                  </a:txBody>
                  <a:tcPr/>
                </a:tc>
                <a:extLst>
                  <a:ext uri="{0D108BD9-81ED-4DB2-BD59-A6C34878D82A}">
                    <a16:rowId xmlns:a16="http://schemas.microsoft.com/office/drawing/2014/main" val="2919038669"/>
                  </a:ext>
                </a:extLst>
              </a:tr>
              <a:tr h="370840">
                <a:tc>
                  <a:txBody>
                    <a:bodyPr/>
                    <a:lstStyle/>
                    <a:p>
                      <a:r>
                        <a:rPr lang="en-IN" dirty="0"/>
                        <a:t>D</a:t>
                      </a:r>
                    </a:p>
                  </a:txBody>
                  <a:tcPr/>
                </a:tc>
                <a:tc>
                  <a:txBody>
                    <a:bodyPr/>
                    <a:lstStyle/>
                    <a:p>
                      <a:r>
                        <a:rPr lang="en-IN" dirty="0"/>
                        <a:t>6.001</a:t>
                      </a:r>
                    </a:p>
                  </a:txBody>
                  <a:tcPr/>
                </a:tc>
                <a:tc>
                  <a:txBody>
                    <a:bodyPr/>
                    <a:lstStyle/>
                    <a:p>
                      <a:r>
                        <a:rPr lang="en-IN" dirty="0"/>
                        <a:t>2</a:t>
                      </a:r>
                    </a:p>
                  </a:txBody>
                  <a:tcPr/>
                </a:tc>
                <a:extLst>
                  <a:ext uri="{0D108BD9-81ED-4DB2-BD59-A6C34878D82A}">
                    <a16:rowId xmlns:a16="http://schemas.microsoft.com/office/drawing/2014/main" val="1109890570"/>
                  </a:ext>
                </a:extLst>
              </a:tr>
            </a:tbl>
          </a:graphicData>
        </a:graphic>
      </p:graphicFrame>
    </p:spTree>
    <p:extLst>
      <p:ext uri="{BB962C8B-B14F-4D97-AF65-F5344CB8AC3E}">
        <p14:creationId xmlns:p14="http://schemas.microsoft.com/office/powerpoint/2010/main" val="29253774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470F3-5A51-5870-17C3-8493E64D5ADB}"/>
              </a:ext>
            </a:extLst>
          </p:cNvPr>
          <p:cNvSpPr>
            <a:spLocks noGrp="1"/>
          </p:cNvSpPr>
          <p:nvPr>
            <p:ph type="title"/>
          </p:nvPr>
        </p:nvSpPr>
        <p:spPr/>
        <p:txBody>
          <a:bodyPr/>
          <a:lstStyle/>
          <a:p>
            <a:r>
              <a:rPr lang="en-IN" dirty="0"/>
              <a:t>Solution</a:t>
            </a:r>
          </a:p>
        </p:txBody>
      </p:sp>
      <p:sp>
        <p:nvSpPr>
          <p:cNvPr id="3" name="Content Placeholder 2">
            <a:extLst>
              <a:ext uri="{FF2B5EF4-FFF2-40B4-BE49-F238E27FC236}">
                <a16:creationId xmlns:a16="http://schemas.microsoft.com/office/drawing/2014/main" id="{5F0EEDDE-1D4E-5075-D0FA-A41E92E51A05}"/>
              </a:ext>
            </a:extLst>
          </p:cNvPr>
          <p:cNvSpPr>
            <a:spLocks noGrp="1"/>
          </p:cNvSpPr>
          <p:nvPr>
            <p:ph idx="1"/>
          </p:nvPr>
        </p:nvSpPr>
        <p:spPr/>
        <p:txBody>
          <a:bodyPr/>
          <a:lstStyle/>
          <a:p>
            <a:r>
              <a:rPr lang="en-IN" dirty="0"/>
              <a:t>Test</a:t>
            </a:r>
          </a:p>
          <a:p>
            <a:endParaRPr lang="en-IN" dirty="0"/>
          </a:p>
          <a:p>
            <a:endParaRPr lang="en-IN" dirty="0"/>
          </a:p>
          <a:p>
            <a:endParaRPr lang="en-IN" dirty="0"/>
          </a:p>
        </p:txBody>
      </p:sp>
      <p:graphicFrame>
        <p:nvGraphicFramePr>
          <p:cNvPr id="4" name="Table 5">
            <a:extLst>
              <a:ext uri="{FF2B5EF4-FFF2-40B4-BE49-F238E27FC236}">
                <a16:creationId xmlns:a16="http://schemas.microsoft.com/office/drawing/2014/main" id="{1E149119-79E0-ABFB-4029-2B2B321BCD89}"/>
              </a:ext>
            </a:extLst>
          </p:cNvPr>
          <p:cNvGraphicFramePr>
            <a:graphicFrameLocks/>
          </p:cNvGraphicFramePr>
          <p:nvPr/>
        </p:nvGraphicFramePr>
        <p:xfrm>
          <a:off x="4010345" y="505083"/>
          <a:ext cx="5181600" cy="1854200"/>
        </p:xfrm>
        <a:graphic>
          <a:graphicData uri="http://schemas.openxmlformats.org/drawingml/2006/table">
            <a:tbl>
              <a:tblPr firstRow="1" bandRow="1">
                <a:tableStyleId>{46F890A9-2807-4EBB-B81D-B2AA78EC7F39}</a:tableStyleId>
              </a:tblPr>
              <a:tblGrid>
                <a:gridCol w="1727200">
                  <a:extLst>
                    <a:ext uri="{9D8B030D-6E8A-4147-A177-3AD203B41FA5}">
                      <a16:colId xmlns:a16="http://schemas.microsoft.com/office/drawing/2014/main" val="3671869327"/>
                    </a:ext>
                  </a:extLst>
                </a:gridCol>
                <a:gridCol w="1727200">
                  <a:extLst>
                    <a:ext uri="{9D8B030D-6E8A-4147-A177-3AD203B41FA5}">
                      <a16:colId xmlns:a16="http://schemas.microsoft.com/office/drawing/2014/main" val="794823613"/>
                    </a:ext>
                  </a:extLst>
                </a:gridCol>
                <a:gridCol w="1727200">
                  <a:extLst>
                    <a:ext uri="{9D8B030D-6E8A-4147-A177-3AD203B41FA5}">
                      <a16:colId xmlns:a16="http://schemas.microsoft.com/office/drawing/2014/main" val="912935075"/>
                    </a:ext>
                  </a:extLst>
                </a:gridCol>
              </a:tblGrid>
              <a:tr h="370840">
                <a:tc>
                  <a:txBody>
                    <a:bodyPr/>
                    <a:lstStyle/>
                    <a:p>
                      <a:r>
                        <a:rPr lang="en-IN" dirty="0"/>
                        <a:t>Process</a:t>
                      </a:r>
                    </a:p>
                  </a:txBody>
                  <a:tcPr/>
                </a:tc>
                <a:tc>
                  <a:txBody>
                    <a:bodyPr/>
                    <a:lstStyle/>
                    <a:p>
                      <a:r>
                        <a:rPr lang="en-IN" dirty="0"/>
                        <a:t>Arrival Time</a:t>
                      </a:r>
                    </a:p>
                  </a:txBody>
                  <a:tcPr/>
                </a:tc>
                <a:tc>
                  <a:txBody>
                    <a:bodyPr/>
                    <a:lstStyle/>
                    <a:p>
                      <a:r>
                        <a:rPr lang="en-IN" dirty="0"/>
                        <a:t>Processing Time</a:t>
                      </a:r>
                    </a:p>
                  </a:txBody>
                  <a:tcPr/>
                </a:tc>
                <a:extLst>
                  <a:ext uri="{0D108BD9-81ED-4DB2-BD59-A6C34878D82A}">
                    <a16:rowId xmlns:a16="http://schemas.microsoft.com/office/drawing/2014/main" val="629739897"/>
                  </a:ext>
                </a:extLst>
              </a:tr>
              <a:tr h="370840">
                <a:tc>
                  <a:txBody>
                    <a:bodyPr/>
                    <a:lstStyle/>
                    <a:p>
                      <a:r>
                        <a:rPr lang="en-IN" dirty="0"/>
                        <a:t>A</a:t>
                      </a:r>
                    </a:p>
                  </a:txBody>
                  <a:tcPr/>
                </a:tc>
                <a:tc>
                  <a:txBody>
                    <a:bodyPr/>
                    <a:lstStyle/>
                    <a:p>
                      <a:r>
                        <a:rPr lang="en-IN" dirty="0"/>
                        <a:t>0.000</a:t>
                      </a:r>
                    </a:p>
                  </a:txBody>
                  <a:tcPr/>
                </a:tc>
                <a:tc>
                  <a:txBody>
                    <a:bodyPr/>
                    <a:lstStyle/>
                    <a:p>
                      <a:r>
                        <a:rPr lang="en-IN" dirty="0"/>
                        <a:t>3</a:t>
                      </a:r>
                    </a:p>
                  </a:txBody>
                  <a:tcPr/>
                </a:tc>
                <a:extLst>
                  <a:ext uri="{0D108BD9-81ED-4DB2-BD59-A6C34878D82A}">
                    <a16:rowId xmlns:a16="http://schemas.microsoft.com/office/drawing/2014/main" val="3802502827"/>
                  </a:ext>
                </a:extLst>
              </a:tr>
              <a:tr h="370840">
                <a:tc>
                  <a:txBody>
                    <a:bodyPr/>
                    <a:lstStyle/>
                    <a:p>
                      <a:r>
                        <a:rPr lang="en-IN" dirty="0"/>
                        <a:t>B</a:t>
                      </a:r>
                    </a:p>
                  </a:txBody>
                  <a:tcPr/>
                </a:tc>
                <a:tc>
                  <a:txBody>
                    <a:bodyPr/>
                    <a:lstStyle/>
                    <a:p>
                      <a:r>
                        <a:rPr lang="en-IN" dirty="0"/>
                        <a:t>1.001</a:t>
                      </a:r>
                    </a:p>
                  </a:txBody>
                  <a:tcPr/>
                </a:tc>
                <a:tc>
                  <a:txBody>
                    <a:bodyPr/>
                    <a:lstStyle/>
                    <a:p>
                      <a:r>
                        <a:rPr lang="en-IN" dirty="0"/>
                        <a:t>6</a:t>
                      </a:r>
                    </a:p>
                  </a:txBody>
                  <a:tcPr/>
                </a:tc>
                <a:extLst>
                  <a:ext uri="{0D108BD9-81ED-4DB2-BD59-A6C34878D82A}">
                    <a16:rowId xmlns:a16="http://schemas.microsoft.com/office/drawing/2014/main" val="47045654"/>
                  </a:ext>
                </a:extLst>
              </a:tr>
              <a:tr h="370840">
                <a:tc>
                  <a:txBody>
                    <a:bodyPr/>
                    <a:lstStyle/>
                    <a:p>
                      <a:r>
                        <a:rPr lang="en-IN" dirty="0"/>
                        <a:t>C</a:t>
                      </a:r>
                    </a:p>
                  </a:txBody>
                  <a:tcPr/>
                </a:tc>
                <a:tc>
                  <a:txBody>
                    <a:bodyPr/>
                    <a:lstStyle/>
                    <a:p>
                      <a:r>
                        <a:rPr lang="en-IN" dirty="0"/>
                        <a:t>4.001</a:t>
                      </a:r>
                    </a:p>
                  </a:txBody>
                  <a:tcPr/>
                </a:tc>
                <a:tc>
                  <a:txBody>
                    <a:bodyPr/>
                    <a:lstStyle/>
                    <a:p>
                      <a:r>
                        <a:rPr lang="en-IN" dirty="0"/>
                        <a:t>4</a:t>
                      </a:r>
                    </a:p>
                  </a:txBody>
                  <a:tcPr/>
                </a:tc>
                <a:extLst>
                  <a:ext uri="{0D108BD9-81ED-4DB2-BD59-A6C34878D82A}">
                    <a16:rowId xmlns:a16="http://schemas.microsoft.com/office/drawing/2014/main" val="2919038669"/>
                  </a:ext>
                </a:extLst>
              </a:tr>
              <a:tr h="370840">
                <a:tc>
                  <a:txBody>
                    <a:bodyPr/>
                    <a:lstStyle/>
                    <a:p>
                      <a:r>
                        <a:rPr lang="en-IN" dirty="0"/>
                        <a:t>D</a:t>
                      </a:r>
                    </a:p>
                  </a:txBody>
                  <a:tcPr/>
                </a:tc>
                <a:tc>
                  <a:txBody>
                    <a:bodyPr/>
                    <a:lstStyle/>
                    <a:p>
                      <a:r>
                        <a:rPr lang="en-IN" dirty="0"/>
                        <a:t>6.001</a:t>
                      </a:r>
                    </a:p>
                  </a:txBody>
                  <a:tcPr/>
                </a:tc>
                <a:tc>
                  <a:txBody>
                    <a:bodyPr/>
                    <a:lstStyle/>
                    <a:p>
                      <a:r>
                        <a:rPr lang="en-IN" dirty="0"/>
                        <a:t>2</a:t>
                      </a:r>
                    </a:p>
                  </a:txBody>
                  <a:tcPr/>
                </a:tc>
                <a:extLst>
                  <a:ext uri="{0D108BD9-81ED-4DB2-BD59-A6C34878D82A}">
                    <a16:rowId xmlns:a16="http://schemas.microsoft.com/office/drawing/2014/main" val="1109890570"/>
                  </a:ext>
                </a:extLst>
              </a:tr>
            </a:tbl>
          </a:graphicData>
        </a:graphic>
      </p:graphicFrame>
      <p:pic>
        <p:nvPicPr>
          <p:cNvPr id="6" name="Picture 5">
            <a:extLst>
              <a:ext uri="{FF2B5EF4-FFF2-40B4-BE49-F238E27FC236}">
                <a16:creationId xmlns:a16="http://schemas.microsoft.com/office/drawing/2014/main" id="{65AF1CCA-7515-FD57-626E-E2EDAC913866}"/>
              </a:ext>
            </a:extLst>
          </p:cNvPr>
          <p:cNvPicPr>
            <a:picLocks noChangeAspect="1"/>
          </p:cNvPicPr>
          <p:nvPr/>
        </p:nvPicPr>
        <p:blipFill>
          <a:blip r:embed="rId2"/>
          <a:stretch>
            <a:fillRect/>
          </a:stretch>
        </p:blipFill>
        <p:spPr>
          <a:xfrm>
            <a:off x="228117" y="2665973"/>
            <a:ext cx="5351855" cy="967002"/>
          </a:xfrm>
          <a:prstGeom prst="rect">
            <a:avLst/>
          </a:prstGeom>
        </p:spPr>
      </p:pic>
      <p:sp>
        <p:nvSpPr>
          <p:cNvPr id="7" name="TextBox 6">
            <a:extLst>
              <a:ext uri="{FF2B5EF4-FFF2-40B4-BE49-F238E27FC236}">
                <a16:creationId xmlns:a16="http://schemas.microsoft.com/office/drawing/2014/main" id="{6492803B-330C-401D-EBB0-2181C51B2388}"/>
              </a:ext>
            </a:extLst>
          </p:cNvPr>
          <p:cNvSpPr txBox="1"/>
          <p:nvPr/>
        </p:nvSpPr>
        <p:spPr>
          <a:xfrm>
            <a:off x="7039136" y="2665973"/>
            <a:ext cx="4859676" cy="2585323"/>
          </a:xfrm>
          <a:prstGeom prst="rect">
            <a:avLst/>
          </a:prstGeom>
          <a:noFill/>
        </p:spPr>
        <p:txBody>
          <a:bodyPr wrap="square" rtlCol="0">
            <a:spAutoFit/>
          </a:bodyPr>
          <a:lstStyle/>
          <a:p>
            <a:r>
              <a:rPr lang="en-IN" sz="1800" kern="100" dirty="0">
                <a:effectLst/>
                <a:latin typeface="Calibri" panose="020F0502020204030204" pitchFamily="34" charset="0"/>
                <a:ea typeface="Calibri" panose="020F0502020204030204" pitchFamily="34" charset="0"/>
                <a:cs typeface="Mangal" panose="02040503050203030202" pitchFamily="18" charset="0"/>
              </a:rPr>
              <a:t>Explanation: When process A’s first time slice expires, process B runs. At time4, process A is restarted and process B returns to ready queue. At time 4.001, process C enters the ready queue after process B. At time 5, process A terminates and process B runs. At time 6.001, process D enters the ready queue behind process C. At time 7, process C, D, B, and C run in sequence.</a:t>
            </a:r>
          </a:p>
          <a:p>
            <a:endParaRPr lang="en-IN" dirty="0"/>
          </a:p>
        </p:txBody>
      </p:sp>
      <p:sp>
        <p:nvSpPr>
          <p:cNvPr id="8" name="TextBox 7">
            <a:extLst>
              <a:ext uri="{FF2B5EF4-FFF2-40B4-BE49-F238E27FC236}">
                <a16:creationId xmlns:a16="http://schemas.microsoft.com/office/drawing/2014/main" id="{902B15C9-29D6-D215-D578-8222205876B6}"/>
              </a:ext>
            </a:extLst>
          </p:cNvPr>
          <p:cNvSpPr txBox="1"/>
          <p:nvPr/>
        </p:nvSpPr>
        <p:spPr>
          <a:xfrm>
            <a:off x="390417" y="3958634"/>
            <a:ext cx="6648719" cy="2677656"/>
          </a:xfrm>
          <a:prstGeom prst="rect">
            <a:avLst/>
          </a:prstGeom>
          <a:noFill/>
        </p:spPr>
        <p:txBody>
          <a:bodyPr wrap="square" rtlCol="0">
            <a:spAutoFit/>
          </a:bodyPr>
          <a:lstStyle/>
          <a:p>
            <a:r>
              <a:rPr lang="en-IN" sz="2400" dirty="0">
                <a:effectLst/>
                <a:latin typeface="Calibri" panose="020F0502020204030204" pitchFamily="34" charset="0"/>
                <a:ea typeface="Calibri" panose="020F0502020204030204" pitchFamily="34" charset="0"/>
                <a:cs typeface="Mangal" panose="02040503050203030202" pitchFamily="18" charset="0"/>
              </a:rPr>
              <a:t>Average turnaround time = </a:t>
            </a:r>
            <a:r>
              <a:rPr lang="en-IN" sz="2400" kern="100" dirty="0">
                <a:effectLst/>
                <a:latin typeface="Calibri" panose="020F0502020204030204" pitchFamily="34" charset="0"/>
                <a:ea typeface="Calibri" panose="020F0502020204030204" pitchFamily="34" charset="0"/>
                <a:cs typeface="Mangal" panose="02040503050203030202" pitchFamily="18" charset="0"/>
              </a:rPr>
              <a:t>Terminated time – Arrival time</a:t>
            </a:r>
          </a:p>
          <a:p>
            <a:r>
              <a:rPr lang="en-IN" sz="2400" dirty="0">
                <a:effectLst/>
                <a:latin typeface="Calibri" panose="020F0502020204030204" pitchFamily="34" charset="0"/>
                <a:ea typeface="Calibri" panose="020F0502020204030204" pitchFamily="34" charset="0"/>
                <a:cs typeface="Mangal" panose="02040503050203030202" pitchFamily="18" charset="0"/>
              </a:rPr>
              <a:t> ( (5-0) + (13-1) + (15-4) + (11-6) ) / 4 = 8.25</a:t>
            </a:r>
          </a:p>
          <a:p>
            <a:endParaRPr lang="en-IN" sz="2400" dirty="0">
              <a:latin typeface="Calibri" panose="020F0502020204030204" pitchFamily="34" charset="0"/>
              <a:ea typeface="Calibri" panose="020F0502020204030204" pitchFamily="34" charset="0"/>
              <a:cs typeface="Mangal" panose="02040503050203030202" pitchFamily="18" charset="0"/>
            </a:endParaRPr>
          </a:p>
          <a:p>
            <a:r>
              <a:rPr lang="en-IN" sz="2400" dirty="0">
                <a:latin typeface="Calibri" panose="020F0502020204030204" pitchFamily="34" charset="0"/>
                <a:ea typeface="Calibri" panose="020F0502020204030204" pitchFamily="34" charset="0"/>
                <a:cs typeface="Mangal" panose="02040503050203030202" pitchFamily="18" charset="0"/>
              </a:rPr>
              <a:t>Average waiting time = </a:t>
            </a:r>
            <a:r>
              <a:rPr lang="en-IN" sz="2400" dirty="0">
                <a:effectLst/>
                <a:latin typeface="Calibri" panose="020F0502020204030204" pitchFamily="34" charset="0"/>
                <a:ea typeface="Calibri" panose="020F0502020204030204" pitchFamily="34" charset="0"/>
                <a:cs typeface="Mangal" panose="02040503050203030202" pitchFamily="18" charset="0"/>
              </a:rPr>
              <a:t>Turnaround time – Processing time</a:t>
            </a:r>
            <a:endParaRPr lang="en-IN" sz="2400" dirty="0">
              <a:latin typeface="Calibri" panose="020F0502020204030204" pitchFamily="34" charset="0"/>
              <a:ea typeface="Calibri" panose="020F0502020204030204" pitchFamily="34" charset="0"/>
              <a:cs typeface="Mangal" panose="02040503050203030202" pitchFamily="18" charset="0"/>
            </a:endParaRPr>
          </a:p>
          <a:p>
            <a:r>
              <a:rPr lang="en-IN" sz="2400" kern="100" dirty="0">
                <a:effectLst/>
                <a:latin typeface="Calibri" panose="020F0502020204030204" pitchFamily="34" charset="0"/>
                <a:ea typeface="Calibri" panose="020F0502020204030204" pitchFamily="34" charset="0"/>
                <a:cs typeface="Mangal" panose="02040503050203030202" pitchFamily="18" charset="0"/>
              </a:rPr>
              <a:t>A: 5 – 3 = 2	B: 12 – 6 = 6	C: 11 – 4 = 7	D: 5 – 2 = 3</a:t>
            </a:r>
            <a:endParaRPr lang="en-IN" sz="2400" dirty="0"/>
          </a:p>
        </p:txBody>
      </p:sp>
    </p:spTree>
    <p:extLst>
      <p:ext uri="{BB962C8B-B14F-4D97-AF65-F5344CB8AC3E}">
        <p14:creationId xmlns:p14="http://schemas.microsoft.com/office/powerpoint/2010/main" val="6423914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99707-FD31-9C61-2072-FB2728AE20BB}"/>
              </a:ext>
            </a:extLst>
          </p:cNvPr>
          <p:cNvSpPr>
            <a:spLocks noGrp="1"/>
          </p:cNvSpPr>
          <p:nvPr>
            <p:ph type="title"/>
          </p:nvPr>
        </p:nvSpPr>
        <p:spPr/>
        <p:txBody>
          <a:bodyPr/>
          <a:lstStyle/>
          <a:p>
            <a:r>
              <a:rPr lang="en-IN" dirty="0"/>
              <a:t>Round Robin – Summary</a:t>
            </a:r>
          </a:p>
        </p:txBody>
      </p:sp>
      <p:sp>
        <p:nvSpPr>
          <p:cNvPr id="3" name="Content Placeholder 2">
            <a:extLst>
              <a:ext uri="{FF2B5EF4-FFF2-40B4-BE49-F238E27FC236}">
                <a16:creationId xmlns:a16="http://schemas.microsoft.com/office/drawing/2014/main" id="{EAEE5924-EF6D-8058-66FA-31159FE4D8DD}"/>
              </a:ext>
            </a:extLst>
          </p:cNvPr>
          <p:cNvSpPr>
            <a:spLocks noGrp="1"/>
          </p:cNvSpPr>
          <p:nvPr>
            <p:ph idx="1"/>
          </p:nvPr>
        </p:nvSpPr>
        <p:spPr/>
        <p:txBody>
          <a:bodyPr/>
          <a:lstStyle/>
          <a:p>
            <a:r>
              <a:rPr lang="en-US" dirty="0"/>
              <a:t>Advantage:</a:t>
            </a:r>
          </a:p>
          <a:p>
            <a:pPr lvl="1"/>
            <a:r>
              <a:rPr lang="en-US" dirty="0"/>
              <a:t>It does not cause </a:t>
            </a:r>
            <a:r>
              <a:rPr lang="en-US" b="1" dirty="0"/>
              <a:t>starvation</a:t>
            </a:r>
            <a:r>
              <a:rPr lang="en-US" dirty="0"/>
              <a:t>,</a:t>
            </a:r>
            <a:r>
              <a:rPr lang="en-US" b="1" dirty="0"/>
              <a:t> </a:t>
            </a:r>
            <a:r>
              <a:rPr lang="en-US" dirty="0"/>
              <a:t>as all the processes get equal CPU time slices.</a:t>
            </a:r>
          </a:p>
          <a:p>
            <a:r>
              <a:rPr lang="en-US" dirty="0"/>
              <a:t>Disadvantages:</a:t>
            </a:r>
          </a:p>
          <a:p>
            <a:pPr lvl="1"/>
            <a:r>
              <a:rPr lang="en-US" dirty="0"/>
              <a:t>There is an overhead of context switching.</a:t>
            </a:r>
          </a:p>
          <a:p>
            <a:pPr lvl="1"/>
            <a:r>
              <a:rPr lang="en-US" dirty="0"/>
              <a:t>Too small time slices cause overhead and slower execution of processes. So, time slices must be large with respect to the context switch time.</a:t>
            </a:r>
          </a:p>
          <a:p>
            <a:endParaRPr lang="en-IN" dirty="0"/>
          </a:p>
        </p:txBody>
      </p:sp>
    </p:spTree>
    <p:extLst>
      <p:ext uri="{BB962C8B-B14F-4D97-AF65-F5344CB8AC3E}">
        <p14:creationId xmlns:p14="http://schemas.microsoft.com/office/powerpoint/2010/main" val="36752285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120F5-EF1A-F88F-D59B-41D3C2573CB4}"/>
              </a:ext>
            </a:extLst>
          </p:cNvPr>
          <p:cNvSpPr>
            <a:spLocks noGrp="1"/>
          </p:cNvSpPr>
          <p:nvPr>
            <p:ph type="title"/>
          </p:nvPr>
        </p:nvSpPr>
        <p:spPr/>
        <p:txBody>
          <a:bodyPr/>
          <a:lstStyle/>
          <a:p>
            <a:r>
              <a:rPr lang="en-IN" dirty="0"/>
              <a:t>Priority Scheduling</a:t>
            </a:r>
          </a:p>
        </p:txBody>
      </p:sp>
      <p:sp>
        <p:nvSpPr>
          <p:cNvPr id="3" name="Content Placeholder 2">
            <a:extLst>
              <a:ext uri="{FF2B5EF4-FFF2-40B4-BE49-F238E27FC236}">
                <a16:creationId xmlns:a16="http://schemas.microsoft.com/office/drawing/2014/main" id="{454EC82C-91A9-287A-73C7-D8799241BB0B}"/>
              </a:ext>
            </a:extLst>
          </p:cNvPr>
          <p:cNvSpPr>
            <a:spLocks noGrp="1"/>
          </p:cNvSpPr>
          <p:nvPr>
            <p:ph idx="1"/>
          </p:nvPr>
        </p:nvSpPr>
        <p:spPr/>
        <p:txBody>
          <a:bodyPr/>
          <a:lstStyle/>
          <a:p>
            <a:r>
              <a:rPr lang="en-US" dirty="0"/>
              <a:t>Priority scheduling is a non-preemptive algorithm and one of the most common scheduling algorithms in batch systems. </a:t>
            </a:r>
          </a:p>
          <a:p>
            <a:r>
              <a:rPr lang="en-US" dirty="0"/>
              <a:t>The process priorities are compared (low priority number means higher priority, i.e. priority 0 is the highest priority). </a:t>
            </a:r>
          </a:p>
          <a:p>
            <a:r>
              <a:rPr lang="en-US" dirty="0"/>
              <a:t>These steps are repeated.</a:t>
            </a:r>
            <a:endParaRPr lang="en-IN" dirty="0"/>
          </a:p>
        </p:txBody>
      </p:sp>
    </p:spTree>
    <p:extLst>
      <p:ext uri="{BB962C8B-B14F-4D97-AF65-F5344CB8AC3E}">
        <p14:creationId xmlns:p14="http://schemas.microsoft.com/office/powerpoint/2010/main" val="25468292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26CB1-2941-4FB0-23F1-23BC049AB1F1}"/>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AE5C4D2B-9D00-794F-EEC8-94DA9FF560F0}"/>
              </a:ext>
            </a:extLst>
          </p:cNvPr>
          <p:cNvSpPr>
            <a:spLocks noGrp="1"/>
          </p:cNvSpPr>
          <p:nvPr>
            <p:ph idx="1"/>
          </p:nvPr>
        </p:nvSpPr>
        <p:spPr/>
        <p:txBody>
          <a:bodyPr/>
          <a:lstStyle/>
          <a:p>
            <a:pPr>
              <a:lnSpc>
                <a:spcPct val="107000"/>
              </a:lnSpc>
              <a:spcAft>
                <a:spcPts val="800"/>
              </a:spcAft>
            </a:pPr>
            <a:r>
              <a:rPr lang="en-IN" kern="100" dirty="0">
                <a:effectLst/>
                <a:latin typeface="Calibri" panose="020F0502020204030204" pitchFamily="34" charset="0"/>
                <a:ea typeface="Calibri" panose="020F0502020204030204" pitchFamily="34" charset="0"/>
                <a:cs typeface="Mangal" panose="02040503050203030202" pitchFamily="18" charset="0"/>
              </a:rPr>
              <a:t>For the processes listed below, draw a chart showing their execution using priority scheduling. A larger number has higher priority. Consider (a) </a:t>
            </a:r>
            <a:r>
              <a:rPr lang="en-IN" kern="100" dirty="0" err="1">
                <a:effectLst/>
                <a:latin typeface="Calibri" panose="020F0502020204030204" pitchFamily="34" charset="0"/>
                <a:ea typeface="Calibri" panose="020F0502020204030204" pitchFamily="34" charset="0"/>
                <a:cs typeface="Mangal" panose="02040503050203030202" pitchFamily="18" charset="0"/>
              </a:rPr>
              <a:t>Preemptive</a:t>
            </a:r>
            <a:r>
              <a:rPr lang="en-IN" kern="100" dirty="0">
                <a:effectLst/>
                <a:latin typeface="Calibri" panose="020F0502020204030204" pitchFamily="34" charset="0"/>
                <a:ea typeface="Calibri" panose="020F0502020204030204" pitchFamily="34" charset="0"/>
                <a:cs typeface="Mangal" panose="02040503050203030202" pitchFamily="18" charset="0"/>
              </a:rPr>
              <a:t> and (b) Non-</a:t>
            </a:r>
            <a:r>
              <a:rPr lang="en-IN" kern="100" dirty="0" err="1">
                <a:effectLst/>
                <a:latin typeface="Calibri" panose="020F0502020204030204" pitchFamily="34" charset="0"/>
                <a:ea typeface="Calibri" panose="020F0502020204030204" pitchFamily="34" charset="0"/>
                <a:cs typeface="Mangal" panose="02040503050203030202" pitchFamily="18" charset="0"/>
              </a:rPr>
              <a:t>preemptive</a:t>
            </a:r>
            <a:r>
              <a:rPr lang="en-IN" kern="100" dirty="0">
                <a:effectLst/>
                <a:latin typeface="Calibri" panose="020F0502020204030204" pitchFamily="34" charset="0"/>
                <a:ea typeface="Calibri" panose="020F0502020204030204" pitchFamily="34" charset="0"/>
                <a:cs typeface="Mangal" panose="02040503050203030202" pitchFamily="18" charset="0"/>
              </a:rPr>
              <a:t> cases separately. Consider higher priority number = higher priority.</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graphicFrame>
        <p:nvGraphicFramePr>
          <p:cNvPr id="4" name="Table 3">
            <a:extLst>
              <a:ext uri="{FF2B5EF4-FFF2-40B4-BE49-F238E27FC236}">
                <a16:creationId xmlns:a16="http://schemas.microsoft.com/office/drawing/2014/main" id="{58157890-13A9-89AE-FBAA-B8F0FB84C973}"/>
              </a:ext>
            </a:extLst>
          </p:cNvPr>
          <p:cNvGraphicFramePr>
            <a:graphicFrameLocks noGrp="1"/>
          </p:cNvGraphicFramePr>
          <p:nvPr/>
        </p:nvGraphicFramePr>
        <p:xfrm>
          <a:off x="1004091" y="4086376"/>
          <a:ext cx="9506372" cy="2304150"/>
        </p:xfrm>
        <a:graphic>
          <a:graphicData uri="http://schemas.openxmlformats.org/drawingml/2006/table">
            <a:tbl>
              <a:tblPr firstRow="1" firstCol="1" bandRow="1">
                <a:tableStyleId>{F5AB1C69-6EDB-4FF4-983F-18BD219EF322}</a:tableStyleId>
              </a:tblPr>
              <a:tblGrid>
                <a:gridCol w="2456310">
                  <a:extLst>
                    <a:ext uri="{9D8B030D-6E8A-4147-A177-3AD203B41FA5}">
                      <a16:colId xmlns:a16="http://schemas.microsoft.com/office/drawing/2014/main" val="886098724"/>
                    </a:ext>
                  </a:extLst>
                </a:gridCol>
                <a:gridCol w="2425452">
                  <a:extLst>
                    <a:ext uri="{9D8B030D-6E8A-4147-A177-3AD203B41FA5}">
                      <a16:colId xmlns:a16="http://schemas.microsoft.com/office/drawing/2014/main" val="1137371212"/>
                    </a:ext>
                  </a:extLst>
                </a:gridCol>
                <a:gridCol w="2387393">
                  <a:extLst>
                    <a:ext uri="{9D8B030D-6E8A-4147-A177-3AD203B41FA5}">
                      <a16:colId xmlns:a16="http://schemas.microsoft.com/office/drawing/2014/main" val="3184679683"/>
                    </a:ext>
                  </a:extLst>
                </a:gridCol>
                <a:gridCol w="2237217">
                  <a:extLst>
                    <a:ext uri="{9D8B030D-6E8A-4147-A177-3AD203B41FA5}">
                      <a16:colId xmlns:a16="http://schemas.microsoft.com/office/drawing/2014/main" val="582899977"/>
                    </a:ext>
                  </a:extLst>
                </a:gridCol>
              </a:tblGrid>
              <a:tr h="460830">
                <a:tc>
                  <a:txBody>
                    <a:bodyPr/>
                    <a:lstStyle/>
                    <a:p>
                      <a:pPr>
                        <a:lnSpc>
                          <a:spcPct val="107000"/>
                        </a:lnSpc>
                        <a:spcAft>
                          <a:spcPts val="800"/>
                        </a:spcAft>
                      </a:pPr>
                      <a:r>
                        <a:rPr lang="en-IN" sz="2800" kern="100" dirty="0">
                          <a:effectLst/>
                        </a:rPr>
                        <a:t>Process</a:t>
                      </a:r>
                      <a:endParaRPr lang="en-IN" sz="28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2800" kern="100">
                          <a:effectLst/>
                        </a:rPr>
                        <a:t>Arrival time</a:t>
                      </a:r>
                      <a:endParaRPr lang="en-IN" sz="28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2800" kern="100">
                          <a:effectLst/>
                        </a:rPr>
                        <a:t>Burst time</a:t>
                      </a:r>
                      <a:endParaRPr lang="en-IN" sz="28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2800" kern="100">
                          <a:effectLst/>
                        </a:rPr>
                        <a:t>Priority</a:t>
                      </a:r>
                      <a:endParaRPr lang="en-IN" sz="28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918632946"/>
                  </a:ext>
                </a:extLst>
              </a:tr>
              <a:tr h="460830">
                <a:tc>
                  <a:txBody>
                    <a:bodyPr/>
                    <a:lstStyle/>
                    <a:p>
                      <a:pPr>
                        <a:lnSpc>
                          <a:spcPct val="107000"/>
                        </a:lnSpc>
                        <a:spcAft>
                          <a:spcPts val="800"/>
                        </a:spcAft>
                      </a:pPr>
                      <a:r>
                        <a:rPr lang="en-IN" sz="2800" kern="100">
                          <a:effectLst/>
                        </a:rPr>
                        <a:t>A</a:t>
                      </a:r>
                      <a:endParaRPr lang="en-IN" sz="28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2800" kern="100">
                          <a:effectLst/>
                        </a:rPr>
                        <a:t>0.000</a:t>
                      </a:r>
                      <a:endParaRPr lang="en-IN" sz="28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2800" kern="100">
                          <a:effectLst/>
                        </a:rPr>
                        <a:t>4</a:t>
                      </a:r>
                      <a:endParaRPr lang="en-IN" sz="28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2800" kern="100">
                          <a:effectLst/>
                        </a:rPr>
                        <a:t>3</a:t>
                      </a:r>
                      <a:endParaRPr lang="en-IN" sz="28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97900838"/>
                  </a:ext>
                </a:extLst>
              </a:tr>
              <a:tr h="460830">
                <a:tc>
                  <a:txBody>
                    <a:bodyPr/>
                    <a:lstStyle/>
                    <a:p>
                      <a:pPr>
                        <a:lnSpc>
                          <a:spcPct val="107000"/>
                        </a:lnSpc>
                        <a:spcAft>
                          <a:spcPts val="800"/>
                        </a:spcAft>
                      </a:pPr>
                      <a:r>
                        <a:rPr lang="en-IN" sz="2800" kern="100">
                          <a:effectLst/>
                        </a:rPr>
                        <a:t>B</a:t>
                      </a:r>
                      <a:endParaRPr lang="en-IN" sz="28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2800" kern="100">
                          <a:effectLst/>
                        </a:rPr>
                        <a:t>1.001</a:t>
                      </a:r>
                      <a:endParaRPr lang="en-IN" sz="28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2800" kern="100">
                          <a:effectLst/>
                        </a:rPr>
                        <a:t>3</a:t>
                      </a:r>
                      <a:endParaRPr lang="en-IN" sz="28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2800" kern="100">
                          <a:effectLst/>
                        </a:rPr>
                        <a:t>4</a:t>
                      </a:r>
                      <a:endParaRPr lang="en-IN" sz="28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490997354"/>
                  </a:ext>
                </a:extLst>
              </a:tr>
              <a:tr h="460830">
                <a:tc>
                  <a:txBody>
                    <a:bodyPr/>
                    <a:lstStyle/>
                    <a:p>
                      <a:pPr>
                        <a:lnSpc>
                          <a:spcPct val="107000"/>
                        </a:lnSpc>
                        <a:spcAft>
                          <a:spcPts val="800"/>
                        </a:spcAft>
                      </a:pPr>
                      <a:r>
                        <a:rPr lang="en-IN" sz="2800" kern="100">
                          <a:effectLst/>
                        </a:rPr>
                        <a:t>C</a:t>
                      </a:r>
                      <a:endParaRPr lang="en-IN" sz="28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2800" kern="100">
                          <a:effectLst/>
                        </a:rPr>
                        <a:t>2.001</a:t>
                      </a:r>
                      <a:endParaRPr lang="en-IN" sz="28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2800" kern="100">
                          <a:effectLst/>
                        </a:rPr>
                        <a:t>3</a:t>
                      </a:r>
                      <a:endParaRPr lang="en-IN" sz="28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2800" kern="100">
                          <a:effectLst/>
                        </a:rPr>
                        <a:t>6</a:t>
                      </a:r>
                      <a:endParaRPr lang="en-IN" sz="28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257584152"/>
                  </a:ext>
                </a:extLst>
              </a:tr>
              <a:tr h="460830">
                <a:tc>
                  <a:txBody>
                    <a:bodyPr/>
                    <a:lstStyle/>
                    <a:p>
                      <a:pPr>
                        <a:lnSpc>
                          <a:spcPct val="107000"/>
                        </a:lnSpc>
                        <a:spcAft>
                          <a:spcPts val="800"/>
                        </a:spcAft>
                      </a:pPr>
                      <a:r>
                        <a:rPr lang="en-IN" sz="2800" kern="100">
                          <a:effectLst/>
                        </a:rPr>
                        <a:t>D</a:t>
                      </a:r>
                      <a:endParaRPr lang="en-IN" sz="28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2800" kern="100">
                          <a:effectLst/>
                        </a:rPr>
                        <a:t>3.001</a:t>
                      </a:r>
                      <a:endParaRPr lang="en-IN" sz="28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2800" kern="100">
                          <a:effectLst/>
                        </a:rPr>
                        <a:t>5</a:t>
                      </a:r>
                      <a:endParaRPr lang="en-IN" sz="28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2800" kern="100" dirty="0">
                          <a:effectLst/>
                        </a:rPr>
                        <a:t>5</a:t>
                      </a:r>
                      <a:endParaRPr lang="en-IN" sz="28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309351748"/>
                  </a:ext>
                </a:extLst>
              </a:tr>
            </a:tbl>
          </a:graphicData>
        </a:graphic>
      </p:graphicFrame>
    </p:spTree>
    <p:extLst>
      <p:ext uri="{BB962C8B-B14F-4D97-AF65-F5344CB8AC3E}">
        <p14:creationId xmlns:p14="http://schemas.microsoft.com/office/powerpoint/2010/main" val="20671688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F627F-9970-0EA9-FB5A-5605AD43F509}"/>
              </a:ext>
            </a:extLst>
          </p:cNvPr>
          <p:cNvSpPr>
            <a:spLocks noGrp="1"/>
          </p:cNvSpPr>
          <p:nvPr>
            <p:ph type="title"/>
          </p:nvPr>
        </p:nvSpPr>
        <p:spPr/>
        <p:txBody>
          <a:bodyPr/>
          <a:lstStyle/>
          <a:p>
            <a:r>
              <a:rPr lang="en-IN" dirty="0"/>
              <a:t>Solution</a:t>
            </a:r>
          </a:p>
        </p:txBody>
      </p:sp>
      <p:sp>
        <p:nvSpPr>
          <p:cNvPr id="3" name="Content Placeholder 2">
            <a:extLst>
              <a:ext uri="{FF2B5EF4-FFF2-40B4-BE49-F238E27FC236}">
                <a16:creationId xmlns:a16="http://schemas.microsoft.com/office/drawing/2014/main" id="{BE10EFCE-00C2-7B8C-AE4D-A62F808DA5B0}"/>
              </a:ext>
            </a:extLst>
          </p:cNvPr>
          <p:cNvSpPr>
            <a:spLocks noGrp="1"/>
          </p:cNvSpPr>
          <p:nvPr>
            <p:ph idx="1"/>
          </p:nvPr>
        </p:nvSpPr>
        <p:spPr/>
        <p:txBody>
          <a:bodyPr/>
          <a:lstStyle/>
          <a:p>
            <a:r>
              <a:rPr lang="en-IN" dirty="0" err="1"/>
              <a:t>Preemptive</a:t>
            </a:r>
            <a:r>
              <a:rPr lang="en-IN" dirty="0"/>
              <a:t> case</a:t>
            </a:r>
          </a:p>
          <a:p>
            <a:endParaRPr lang="en-IN" dirty="0"/>
          </a:p>
          <a:p>
            <a:endParaRPr lang="en-IN" dirty="0"/>
          </a:p>
          <a:p>
            <a:endParaRPr lang="en-IN" dirty="0"/>
          </a:p>
          <a:p>
            <a:endParaRPr lang="en-IN" dirty="0"/>
          </a:p>
          <a:p>
            <a:r>
              <a:rPr lang="en-IN" dirty="0"/>
              <a:t>Non-</a:t>
            </a:r>
            <a:r>
              <a:rPr lang="en-IN" dirty="0" err="1"/>
              <a:t>preemptive</a:t>
            </a:r>
            <a:r>
              <a:rPr lang="en-IN" dirty="0"/>
              <a:t> case</a:t>
            </a:r>
          </a:p>
          <a:p>
            <a:endParaRPr lang="en-IN" dirty="0"/>
          </a:p>
        </p:txBody>
      </p:sp>
      <p:pic>
        <p:nvPicPr>
          <p:cNvPr id="5" name="Picture 4">
            <a:extLst>
              <a:ext uri="{FF2B5EF4-FFF2-40B4-BE49-F238E27FC236}">
                <a16:creationId xmlns:a16="http://schemas.microsoft.com/office/drawing/2014/main" id="{F9213703-89C1-5F4B-1852-AB678F1991FD}"/>
              </a:ext>
            </a:extLst>
          </p:cNvPr>
          <p:cNvPicPr>
            <a:picLocks noChangeAspect="1"/>
          </p:cNvPicPr>
          <p:nvPr/>
        </p:nvPicPr>
        <p:blipFill>
          <a:blip r:embed="rId2"/>
          <a:stretch>
            <a:fillRect/>
          </a:stretch>
        </p:blipFill>
        <p:spPr>
          <a:xfrm>
            <a:off x="3981882" y="1345386"/>
            <a:ext cx="6890426" cy="1428636"/>
          </a:xfrm>
          <a:prstGeom prst="rect">
            <a:avLst/>
          </a:prstGeom>
        </p:spPr>
      </p:pic>
      <p:sp>
        <p:nvSpPr>
          <p:cNvPr id="6" name="TextBox 5">
            <a:extLst>
              <a:ext uri="{FF2B5EF4-FFF2-40B4-BE49-F238E27FC236}">
                <a16:creationId xmlns:a16="http://schemas.microsoft.com/office/drawing/2014/main" id="{9D1334DD-FCDF-D408-E44A-7E77D3A74EF6}"/>
              </a:ext>
            </a:extLst>
          </p:cNvPr>
          <p:cNvSpPr txBox="1"/>
          <p:nvPr/>
        </p:nvSpPr>
        <p:spPr>
          <a:xfrm>
            <a:off x="1021422" y="2908959"/>
            <a:ext cx="10332378" cy="1015663"/>
          </a:xfrm>
          <a:prstGeom prst="rect">
            <a:avLst/>
          </a:prstGeom>
          <a:noFill/>
        </p:spPr>
        <p:txBody>
          <a:bodyPr wrap="square" rtlCol="0">
            <a:spAutoFit/>
          </a:bodyPr>
          <a:lstStyle/>
          <a:p>
            <a:r>
              <a:rPr lang="en-IN" sz="2000" kern="100" dirty="0">
                <a:effectLst/>
                <a:latin typeface="Calibri" panose="020F0502020204030204" pitchFamily="34" charset="0"/>
                <a:ea typeface="Calibri" panose="020F0502020204030204" pitchFamily="34" charset="0"/>
                <a:cs typeface="Mangal" panose="02040503050203030202" pitchFamily="18" charset="0"/>
              </a:rPr>
              <a:t>Process A runs until process B arrives. Process B </a:t>
            </a:r>
            <a:r>
              <a:rPr lang="en-IN" sz="2000" kern="100" dirty="0" err="1">
                <a:effectLst/>
                <a:latin typeface="Calibri" panose="020F0502020204030204" pitchFamily="34" charset="0"/>
                <a:ea typeface="Calibri" panose="020F0502020204030204" pitchFamily="34" charset="0"/>
                <a:cs typeface="Mangal" panose="02040503050203030202" pitchFamily="18" charset="0"/>
              </a:rPr>
              <a:t>preempts</a:t>
            </a:r>
            <a:r>
              <a:rPr lang="en-IN" sz="2000" kern="100" dirty="0">
                <a:effectLst/>
                <a:latin typeface="Calibri" panose="020F0502020204030204" pitchFamily="34" charset="0"/>
                <a:ea typeface="Calibri" panose="020F0502020204030204" pitchFamily="34" charset="0"/>
                <a:cs typeface="Mangal" panose="02040503050203030202" pitchFamily="18" charset="0"/>
              </a:rPr>
              <a:t> process A and runs until it is </a:t>
            </a:r>
            <a:r>
              <a:rPr lang="en-IN" sz="2000" kern="100" dirty="0" err="1">
                <a:effectLst/>
                <a:latin typeface="Calibri" panose="020F0502020204030204" pitchFamily="34" charset="0"/>
                <a:ea typeface="Calibri" panose="020F0502020204030204" pitchFamily="34" charset="0"/>
                <a:cs typeface="Mangal" panose="02040503050203030202" pitchFamily="18" charset="0"/>
              </a:rPr>
              <a:t>preempted</a:t>
            </a:r>
            <a:r>
              <a:rPr lang="en-IN" sz="2000" kern="100" dirty="0">
                <a:effectLst/>
                <a:latin typeface="Calibri" panose="020F0502020204030204" pitchFamily="34" charset="0"/>
                <a:ea typeface="Calibri" panose="020F0502020204030204" pitchFamily="34" charset="0"/>
                <a:cs typeface="Mangal" panose="02040503050203030202" pitchFamily="18" charset="0"/>
              </a:rPr>
              <a:t> by process C. After process C terminates, process D runs. After process D, the lower-priority process B and process A run.</a:t>
            </a:r>
            <a:endParaRPr lang="en-IN" sz="2000" dirty="0"/>
          </a:p>
        </p:txBody>
      </p:sp>
      <p:pic>
        <p:nvPicPr>
          <p:cNvPr id="8" name="Picture 7">
            <a:extLst>
              <a:ext uri="{FF2B5EF4-FFF2-40B4-BE49-F238E27FC236}">
                <a16:creationId xmlns:a16="http://schemas.microsoft.com/office/drawing/2014/main" id="{AA3FBF98-4535-13AA-2703-68A6B076CAA6}"/>
              </a:ext>
            </a:extLst>
          </p:cNvPr>
          <p:cNvPicPr>
            <a:picLocks noChangeAspect="1"/>
          </p:cNvPicPr>
          <p:nvPr/>
        </p:nvPicPr>
        <p:blipFill>
          <a:blip r:embed="rId3"/>
          <a:stretch>
            <a:fillRect/>
          </a:stretch>
        </p:blipFill>
        <p:spPr>
          <a:xfrm>
            <a:off x="4501760" y="4001294"/>
            <a:ext cx="6183363" cy="1037022"/>
          </a:xfrm>
          <a:prstGeom prst="rect">
            <a:avLst/>
          </a:prstGeom>
        </p:spPr>
      </p:pic>
      <p:sp>
        <p:nvSpPr>
          <p:cNvPr id="9" name="TextBox 8">
            <a:extLst>
              <a:ext uri="{FF2B5EF4-FFF2-40B4-BE49-F238E27FC236}">
                <a16:creationId xmlns:a16="http://schemas.microsoft.com/office/drawing/2014/main" id="{8E13A992-F5D7-97A0-D3AF-3FC85DB8375D}"/>
              </a:ext>
            </a:extLst>
          </p:cNvPr>
          <p:cNvSpPr txBox="1"/>
          <p:nvPr/>
        </p:nvSpPr>
        <p:spPr>
          <a:xfrm>
            <a:off x="929811" y="5305361"/>
            <a:ext cx="10332378" cy="707886"/>
          </a:xfrm>
          <a:prstGeom prst="rect">
            <a:avLst/>
          </a:prstGeom>
          <a:noFill/>
        </p:spPr>
        <p:txBody>
          <a:bodyPr wrap="square" rtlCol="0">
            <a:spAutoFit/>
          </a:bodyPr>
          <a:lstStyle/>
          <a:p>
            <a:r>
              <a:rPr lang="en-IN" sz="2000" kern="100" dirty="0">
                <a:effectLst/>
                <a:latin typeface="Calibri" panose="020F0502020204030204" pitchFamily="34" charset="0"/>
                <a:ea typeface="Calibri" panose="020F0502020204030204" pitchFamily="34" charset="0"/>
                <a:cs typeface="Mangal" panose="02040503050203030202" pitchFamily="18" charset="0"/>
              </a:rPr>
              <a:t>Process A runs to completion. When it terminates, the other three processes are all waiting to run. They run in the order of their priority: C, D, and B.</a:t>
            </a:r>
          </a:p>
        </p:txBody>
      </p:sp>
    </p:spTree>
    <p:extLst>
      <p:ext uri="{BB962C8B-B14F-4D97-AF65-F5344CB8AC3E}">
        <p14:creationId xmlns:p14="http://schemas.microsoft.com/office/powerpoint/2010/main" val="2062193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53A72-2F02-BB96-2573-62776C1F871E}"/>
              </a:ext>
            </a:extLst>
          </p:cNvPr>
          <p:cNvSpPr>
            <a:spLocks noGrp="1"/>
          </p:cNvSpPr>
          <p:nvPr>
            <p:ph type="title"/>
          </p:nvPr>
        </p:nvSpPr>
        <p:spPr/>
        <p:txBody>
          <a:bodyPr/>
          <a:lstStyle/>
          <a:p>
            <a:r>
              <a:rPr lang="en-IN" dirty="0"/>
              <a:t>Process versus Thread</a:t>
            </a:r>
          </a:p>
        </p:txBody>
      </p:sp>
      <p:sp>
        <p:nvSpPr>
          <p:cNvPr id="3" name="Content Placeholder 2">
            <a:extLst>
              <a:ext uri="{FF2B5EF4-FFF2-40B4-BE49-F238E27FC236}">
                <a16:creationId xmlns:a16="http://schemas.microsoft.com/office/drawing/2014/main" id="{23A4B13F-4D7B-F73F-83D8-6783B475FC6B}"/>
              </a:ext>
            </a:extLst>
          </p:cNvPr>
          <p:cNvSpPr>
            <a:spLocks noGrp="1"/>
          </p:cNvSpPr>
          <p:nvPr>
            <p:ph idx="1"/>
          </p:nvPr>
        </p:nvSpPr>
        <p:spPr/>
        <p:txBody>
          <a:bodyPr/>
          <a:lstStyle/>
          <a:p>
            <a:r>
              <a:rPr lang="en-IN" dirty="0"/>
              <a:t>Imagine that we are given some artists and are asked to draw this picture</a:t>
            </a:r>
          </a:p>
        </p:txBody>
      </p:sp>
      <p:pic>
        <p:nvPicPr>
          <p:cNvPr id="5" name="Picture 4">
            <a:extLst>
              <a:ext uri="{FF2B5EF4-FFF2-40B4-BE49-F238E27FC236}">
                <a16:creationId xmlns:a16="http://schemas.microsoft.com/office/drawing/2014/main" id="{446D5E61-2A1B-2639-C9FC-1604C17453C9}"/>
              </a:ext>
            </a:extLst>
          </p:cNvPr>
          <p:cNvPicPr>
            <a:picLocks noChangeAspect="1"/>
          </p:cNvPicPr>
          <p:nvPr/>
        </p:nvPicPr>
        <p:blipFill>
          <a:blip r:embed="rId2"/>
          <a:stretch>
            <a:fillRect/>
          </a:stretch>
        </p:blipFill>
        <p:spPr>
          <a:xfrm>
            <a:off x="3267939" y="2465976"/>
            <a:ext cx="6642441" cy="4165814"/>
          </a:xfrm>
          <a:prstGeom prst="rect">
            <a:avLst/>
          </a:prstGeom>
        </p:spPr>
      </p:pic>
    </p:spTree>
    <p:extLst>
      <p:ext uri="{BB962C8B-B14F-4D97-AF65-F5344CB8AC3E}">
        <p14:creationId xmlns:p14="http://schemas.microsoft.com/office/powerpoint/2010/main" val="40648167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B390D-F0F8-0A27-B7E8-E1BBE8A483AA}"/>
              </a:ext>
            </a:extLst>
          </p:cNvPr>
          <p:cNvSpPr>
            <a:spLocks noGrp="1"/>
          </p:cNvSpPr>
          <p:nvPr>
            <p:ph type="title"/>
          </p:nvPr>
        </p:nvSpPr>
        <p:spPr/>
        <p:txBody>
          <a:bodyPr/>
          <a:lstStyle/>
          <a:p>
            <a:r>
              <a:rPr lang="en-IN" dirty="0"/>
              <a:t>Problem</a:t>
            </a:r>
          </a:p>
        </p:txBody>
      </p:sp>
      <p:sp>
        <p:nvSpPr>
          <p:cNvPr id="3" name="Content Placeholder 2">
            <a:extLst>
              <a:ext uri="{FF2B5EF4-FFF2-40B4-BE49-F238E27FC236}">
                <a16:creationId xmlns:a16="http://schemas.microsoft.com/office/drawing/2014/main" id="{711289BB-1A09-C7C9-2A33-3DF86A1BAF96}"/>
              </a:ext>
            </a:extLst>
          </p:cNvPr>
          <p:cNvSpPr>
            <a:spLocks noGrp="1"/>
          </p:cNvSpPr>
          <p:nvPr>
            <p:ph idx="1"/>
          </p:nvPr>
        </p:nvSpPr>
        <p:spPr/>
        <p:txBody>
          <a:bodyPr>
            <a:normAutofit fontScale="77500" lnSpcReduction="20000"/>
          </a:bodyPr>
          <a:lstStyle/>
          <a:p>
            <a:r>
              <a:rPr lang="en-IN" dirty="0"/>
              <a:t>For the same processes, calculate turnaround time for each process using priority scheduling </a:t>
            </a:r>
          </a:p>
          <a:p>
            <a:endParaRPr lang="en-IN" dirty="0"/>
          </a:p>
          <a:p>
            <a:endParaRPr lang="en-IN" dirty="0"/>
          </a:p>
          <a:p>
            <a:endParaRPr lang="en-IN" dirty="0"/>
          </a:p>
          <a:p>
            <a:endParaRPr lang="en-IN" dirty="0"/>
          </a:p>
          <a:p>
            <a:pPr marL="342900" lvl="0" indent="-342900">
              <a:lnSpc>
                <a:spcPct val="107000"/>
              </a:lnSpc>
              <a:spcAft>
                <a:spcPts val="800"/>
              </a:spcAft>
              <a:buFont typeface="+mj-lt"/>
              <a:buAutoNum type="alphaLcParenBoth"/>
            </a:pP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Font typeface="+mj-lt"/>
              <a:buAutoNum type="alphaLcParenBoth"/>
            </a:pPr>
            <a:r>
              <a:rPr lang="en-IN" sz="2300" kern="100" dirty="0" err="1">
                <a:effectLst/>
                <a:latin typeface="Calibri" panose="020F0502020204030204" pitchFamily="34" charset="0"/>
                <a:ea typeface="Calibri" panose="020F0502020204030204" pitchFamily="34" charset="0"/>
                <a:cs typeface="Mangal" panose="02040503050203030202" pitchFamily="18" charset="0"/>
              </a:rPr>
              <a:t>Preemptive</a:t>
            </a:r>
            <a:endParaRPr lang="en-IN" sz="23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2300" kern="100" dirty="0">
                <a:effectLst/>
                <a:latin typeface="Calibri" panose="020F0502020204030204" pitchFamily="34" charset="0"/>
                <a:ea typeface="Calibri" panose="020F0502020204030204" pitchFamily="34" charset="0"/>
                <a:cs typeface="Mangal" panose="02040503050203030202" pitchFamily="18" charset="0"/>
              </a:rPr>
              <a:t>A: 15 – 0 = 15	B: 12 – 1 = 11	C: 5 – 2 =3	D: 10 – 3 = 7, </a:t>
            </a:r>
            <a:r>
              <a:rPr lang="en-IN" sz="2300" kern="100" dirty="0" err="1">
                <a:effectLst/>
                <a:latin typeface="Calibri" panose="020F0502020204030204" pitchFamily="34" charset="0"/>
                <a:ea typeface="Calibri" panose="020F0502020204030204" pitchFamily="34" charset="0"/>
                <a:cs typeface="Mangal" panose="02040503050203030202" pitchFamily="18" charset="0"/>
              </a:rPr>
              <a:t>Avg</a:t>
            </a:r>
            <a:r>
              <a:rPr lang="en-IN" sz="2300" kern="100" dirty="0">
                <a:effectLst/>
                <a:latin typeface="Calibri" panose="020F0502020204030204" pitchFamily="34" charset="0"/>
                <a:ea typeface="Calibri" panose="020F0502020204030204" pitchFamily="34" charset="0"/>
                <a:cs typeface="Mangal" panose="02040503050203030202" pitchFamily="18" charset="0"/>
              </a:rPr>
              <a:t> = (15 + 11 + 3 + 7) / 4 = 9</a:t>
            </a:r>
          </a:p>
          <a:p>
            <a:pPr marL="342900" lvl="0" indent="-342900">
              <a:lnSpc>
                <a:spcPct val="107000"/>
              </a:lnSpc>
              <a:spcAft>
                <a:spcPts val="800"/>
              </a:spcAft>
              <a:buFont typeface="+mj-lt"/>
              <a:buAutoNum type="alphaLcParenBoth"/>
            </a:pPr>
            <a:r>
              <a:rPr lang="en-IN" sz="2300" kern="100" dirty="0">
                <a:effectLst/>
                <a:latin typeface="Calibri" panose="020F0502020204030204" pitchFamily="34" charset="0"/>
                <a:ea typeface="Calibri" panose="020F0502020204030204" pitchFamily="34" charset="0"/>
                <a:cs typeface="Mangal" panose="02040503050203030202" pitchFamily="18" charset="0"/>
              </a:rPr>
              <a:t>Non-</a:t>
            </a:r>
            <a:r>
              <a:rPr lang="en-IN" sz="2300" kern="100" dirty="0" err="1">
                <a:effectLst/>
                <a:latin typeface="Calibri" panose="020F0502020204030204" pitchFamily="34" charset="0"/>
                <a:ea typeface="Calibri" panose="020F0502020204030204" pitchFamily="34" charset="0"/>
                <a:cs typeface="Mangal" panose="02040503050203030202" pitchFamily="18" charset="0"/>
              </a:rPr>
              <a:t>preemptive</a:t>
            </a:r>
            <a:endParaRPr lang="en-IN" sz="23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2300" kern="100" dirty="0">
                <a:effectLst/>
                <a:latin typeface="Calibri" panose="020F0502020204030204" pitchFamily="34" charset="0"/>
                <a:ea typeface="Calibri" panose="020F0502020204030204" pitchFamily="34" charset="0"/>
                <a:cs typeface="Mangal" panose="02040503050203030202" pitchFamily="18" charset="0"/>
              </a:rPr>
              <a:t>A: 4 – 0 = 4	B: 15 – 1 = 14	C: 7 – 2 = 5	D: 12 – 3 = 9, </a:t>
            </a:r>
            <a:r>
              <a:rPr lang="en-IN" sz="2300" kern="100" dirty="0" err="1">
                <a:effectLst/>
                <a:latin typeface="Calibri" panose="020F0502020204030204" pitchFamily="34" charset="0"/>
                <a:ea typeface="Calibri" panose="020F0502020204030204" pitchFamily="34" charset="0"/>
                <a:cs typeface="Mangal" panose="02040503050203030202" pitchFamily="18" charset="0"/>
              </a:rPr>
              <a:t>Avg</a:t>
            </a:r>
            <a:r>
              <a:rPr lang="en-IN" sz="2300" kern="100" dirty="0">
                <a:effectLst/>
                <a:latin typeface="Calibri" panose="020F0502020204030204" pitchFamily="34" charset="0"/>
                <a:ea typeface="Calibri" panose="020F0502020204030204" pitchFamily="34" charset="0"/>
                <a:cs typeface="Mangal" panose="02040503050203030202" pitchFamily="18" charset="0"/>
              </a:rPr>
              <a:t> = (4 + 14 + 5 + 9) / 4 = 8</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graphicFrame>
        <p:nvGraphicFramePr>
          <p:cNvPr id="4" name="Table 3">
            <a:extLst>
              <a:ext uri="{FF2B5EF4-FFF2-40B4-BE49-F238E27FC236}">
                <a16:creationId xmlns:a16="http://schemas.microsoft.com/office/drawing/2014/main" id="{02EA5588-1E19-31CF-92C6-6BC3740AC3A7}"/>
              </a:ext>
            </a:extLst>
          </p:cNvPr>
          <p:cNvGraphicFramePr>
            <a:graphicFrameLocks noGrp="1"/>
          </p:cNvGraphicFramePr>
          <p:nvPr/>
        </p:nvGraphicFramePr>
        <p:xfrm>
          <a:off x="1969863" y="2411688"/>
          <a:ext cx="9557742" cy="1749345"/>
        </p:xfrm>
        <a:graphic>
          <a:graphicData uri="http://schemas.openxmlformats.org/drawingml/2006/table">
            <a:tbl>
              <a:tblPr firstRow="1" firstCol="1" bandRow="1">
                <a:tableStyleId>{F5AB1C69-6EDB-4FF4-983F-18BD219EF322}</a:tableStyleId>
              </a:tblPr>
              <a:tblGrid>
                <a:gridCol w="2469582">
                  <a:extLst>
                    <a:ext uri="{9D8B030D-6E8A-4147-A177-3AD203B41FA5}">
                      <a16:colId xmlns:a16="http://schemas.microsoft.com/office/drawing/2014/main" val="886098724"/>
                    </a:ext>
                  </a:extLst>
                </a:gridCol>
                <a:gridCol w="2438559">
                  <a:extLst>
                    <a:ext uri="{9D8B030D-6E8A-4147-A177-3AD203B41FA5}">
                      <a16:colId xmlns:a16="http://schemas.microsoft.com/office/drawing/2014/main" val="1137371212"/>
                    </a:ext>
                  </a:extLst>
                </a:gridCol>
                <a:gridCol w="2400294">
                  <a:extLst>
                    <a:ext uri="{9D8B030D-6E8A-4147-A177-3AD203B41FA5}">
                      <a16:colId xmlns:a16="http://schemas.microsoft.com/office/drawing/2014/main" val="3184679683"/>
                    </a:ext>
                  </a:extLst>
                </a:gridCol>
                <a:gridCol w="2249307">
                  <a:extLst>
                    <a:ext uri="{9D8B030D-6E8A-4147-A177-3AD203B41FA5}">
                      <a16:colId xmlns:a16="http://schemas.microsoft.com/office/drawing/2014/main" val="582899977"/>
                    </a:ext>
                  </a:extLst>
                </a:gridCol>
              </a:tblGrid>
              <a:tr h="349869">
                <a:tc>
                  <a:txBody>
                    <a:bodyPr/>
                    <a:lstStyle/>
                    <a:p>
                      <a:pPr>
                        <a:lnSpc>
                          <a:spcPct val="107000"/>
                        </a:lnSpc>
                        <a:spcAft>
                          <a:spcPts val="800"/>
                        </a:spcAft>
                      </a:pPr>
                      <a:r>
                        <a:rPr lang="en-IN" sz="2000" kern="100">
                          <a:effectLst/>
                        </a:rPr>
                        <a:t>Process</a:t>
                      </a:r>
                      <a:endParaRPr lang="en-IN" sz="20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2000" kern="100">
                          <a:effectLst/>
                        </a:rPr>
                        <a:t>Arrival time</a:t>
                      </a:r>
                      <a:endParaRPr lang="en-IN" sz="20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2000" kern="100">
                          <a:effectLst/>
                        </a:rPr>
                        <a:t>Burst time</a:t>
                      </a:r>
                      <a:endParaRPr lang="en-IN" sz="20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2000" kern="100">
                          <a:effectLst/>
                        </a:rPr>
                        <a:t>Priority</a:t>
                      </a:r>
                      <a:endParaRPr lang="en-IN" sz="20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918632946"/>
                  </a:ext>
                </a:extLst>
              </a:tr>
              <a:tr h="349869">
                <a:tc>
                  <a:txBody>
                    <a:bodyPr/>
                    <a:lstStyle/>
                    <a:p>
                      <a:pPr>
                        <a:lnSpc>
                          <a:spcPct val="107000"/>
                        </a:lnSpc>
                        <a:spcAft>
                          <a:spcPts val="800"/>
                        </a:spcAft>
                      </a:pPr>
                      <a:r>
                        <a:rPr lang="en-IN" sz="2000" kern="100">
                          <a:effectLst/>
                        </a:rPr>
                        <a:t>A</a:t>
                      </a:r>
                      <a:endParaRPr lang="en-IN" sz="20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2000" kern="100">
                          <a:effectLst/>
                        </a:rPr>
                        <a:t>0.000</a:t>
                      </a:r>
                      <a:endParaRPr lang="en-IN" sz="20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2000" kern="100">
                          <a:effectLst/>
                        </a:rPr>
                        <a:t>4</a:t>
                      </a:r>
                      <a:endParaRPr lang="en-IN" sz="20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2000" kern="100">
                          <a:effectLst/>
                        </a:rPr>
                        <a:t>3</a:t>
                      </a:r>
                      <a:endParaRPr lang="en-IN" sz="20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97900838"/>
                  </a:ext>
                </a:extLst>
              </a:tr>
              <a:tr h="349869">
                <a:tc>
                  <a:txBody>
                    <a:bodyPr/>
                    <a:lstStyle/>
                    <a:p>
                      <a:pPr>
                        <a:lnSpc>
                          <a:spcPct val="107000"/>
                        </a:lnSpc>
                        <a:spcAft>
                          <a:spcPts val="800"/>
                        </a:spcAft>
                      </a:pPr>
                      <a:r>
                        <a:rPr lang="en-IN" sz="2000" kern="100">
                          <a:effectLst/>
                        </a:rPr>
                        <a:t>B</a:t>
                      </a:r>
                      <a:endParaRPr lang="en-IN" sz="20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2000" kern="100">
                          <a:effectLst/>
                        </a:rPr>
                        <a:t>1.001</a:t>
                      </a:r>
                      <a:endParaRPr lang="en-IN" sz="20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2000" kern="100">
                          <a:effectLst/>
                        </a:rPr>
                        <a:t>3</a:t>
                      </a:r>
                      <a:endParaRPr lang="en-IN" sz="20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2000" kern="100">
                          <a:effectLst/>
                        </a:rPr>
                        <a:t>4</a:t>
                      </a:r>
                      <a:endParaRPr lang="en-IN" sz="20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490997354"/>
                  </a:ext>
                </a:extLst>
              </a:tr>
              <a:tr h="349869">
                <a:tc>
                  <a:txBody>
                    <a:bodyPr/>
                    <a:lstStyle/>
                    <a:p>
                      <a:pPr>
                        <a:lnSpc>
                          <a:spcPct val="107000"/>
                        </a:lnSpc>
                        <a:spcAft>
                          <a:spcPts val="800"/>
                        </a:spcAft>
                      </a:pPr>
                      <a:r>
                        <a:rPr lang="en-IN" sz="2000" kern="100">
                          <a:effectLst/>
                        </a:rPr>
                        <a:t>C</a:t>
                      </a:r>
                      <a:endParaRPr lang="en-IN" sz="20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2000" kern="100">
                          <a:effectLst/>
                        </a:rPr>
                        <a:t>2.001</a:t>
                      </a:r>
                      <a:endParaRPr lang="en-IN" sz="20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2000" kern="100">
                          <a:effectLst/>
                        </a:rPr>
                        <a:t>3</a:t>
                      </a:r>
                      <a:endParaRPr lang="en-IN" sz="20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2000" kern="100">
                          <a:effectLst/>
                        </a:rPr>
                        <a:t>6</a:t>
                      </a:r>
                      <a:endParaRPr lang="en-IN" sz="20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257584152"/>
                  </a:ext>
                </a:extLst>
              </a:tr>
              <a:tr h="349869">
                <a:tc>
                  <a:txBody>
                    <a:bodyPr/>
                    <a:lstStyle/>
                    <a:p>
                      <a:pPr>
                        <a:lnSpc>
                          <a:spcPct val="107000"/>
                        </a:lnSpc>
                        <a:spcAft>
                          <a:spcPts val="800"/>
                        </a:spcAft>
                      </a:pPr>
                      <a:r>
                        <a:rPr lang="en-IN" sz="2000" kern="100">
                          <a:effectLst/>
                        </a:rPr>
                        <a:t>D</a:t>
                      </a:r>
                      <a:endParaRPr lang="en-IN" sz="20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2000" kern="100" dirty="0">
                          <a:effectLst/>
                        </a:rPr>
                        <a:t>3.001</a:t>
                      </a:r>
                      <a:endParaRPr lang="en-IN" sz="20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2000" kern="100">
                          <a:effectLst/>
                        </a:rPr>
                        <a:t>5</a:t>
                      </a:r>
                      <a:endParaRPr lang="en-IN" sz="20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2000" kern="100" dirty="0">
                          <a:effectLst/>
                        </a:rPr>
                        <a:t>5</a:t>
                      </a:r>
                      <a:endParaRPr lang="en-IN" sz="20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309351748"/>
                  </a:ext>
                </a:extLst>
              </a:tr>
            </a:tbl>
          </a:graphicData>
        </a:graphic>
      </p:graphicFrame>
    </p:spTree>
    <p:extLst>
      <p:ext uri="{BB962C8B-B14F-4D97-AF65-F5344CB8AC3E}">
        <p14:creationId xmlns:p14="http://schemas.microsoft.com/office/powerpoint/2010/main" val="3789824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74CCF-12FD-7D9A-235E-E45946629F18}"/>
              </a:ext>
            </a:extLst>
          </p:cNvPr>
          <p:cNvSpPr>
            <a:spLocks noGrp="1"/>
          </p:cNvSpPr>
          <p:nvPr>
            <p:ph type="title"/>
          </p:nvPr>
        </p:nvSpPr>
        <p:spPr/>
        <p:txBody>
          <a:bodyPr/>
          <a:lstStyle/>
          <a:p>
            <a:r>
              <a:rPr lang="en-IN" dirty="0"/>
              <a:t>Priority Scheduling – Points</a:t>
            </a:r>
          </a:p>
        </p:txBody>
      </p:sp>
      <p:sp>
        <p:nvSpPr>
          <p:cNvPr id="3" name="Content Placeholder 2">
            <a:extLst>
              <a:ext uri="{FF2B5EF4-FFF2-40B4-BE49-F238E27FC236}">
                <a16:creationId xmlns:a16="http://schemas.microsoft.com/office/drawing/2014/main" id="{C19ACD7A-652E-804A-2410-12FED933AF33}"/>
              </a:ext>
            </a:extLst>
          </p:cNvPr>
          <p:cNvSpPr>
            <a:spLocks noGrp="1"/>
          </p:cNvSpPr>
          <p:nvPr>
            <p:ph idx="1"/>
          </p:nvPr>
        </p:nvSpPr>
        <p:spPr/>
        <p:txBody>
          <a:bodyPr/>
          <a:lstStyle/>
          <a:p>
            <a:r>
              <a:rPr lang="en-US" dirty="0"/>
              <a:t>A process having lower priority can be indefinitely blocked or starved. </a:t>
            </a:r>
          </a:p>
          <a:p>
            <a:r>
              <a:rPr lang="en-US" dirty="0"/>
              <a:t>To prevent this, we do </a:t>
            </a:r>
            <a:r>
              <a:rPr lang="en-US" b="1" dirty="0"/>
              <a:t>aging</a:t>
            </a:r>
            <a:r>
              <a:rPr lang="en-US" dirty="0"/>
              <a:t>,</a:t>
            </a:r>
            <a:r>
              <a:rPr lang="en-US" b="1" dirty="0"/>
              <a:t> </a:t>
            </a:r>
            <a:r>
              <a:rPr lang="en-US" dirty="0"/>
              <a:t>where the priority of the process is increased as it waits in the queue. </a:t>
            </a:r>
          </a:p>
          <a:p>
            <a:r>
              <a:rPr lang="en-US" dirty="0"/>
              <a:t>So, a process which has been in a queue for a long time will reach high priority, and hence it won’t be starved.</a:t>
            </a:r>
            <a:endParaRPr lang="en-IN" dirty="0"/>
          </a:p>
        </p:txBody>
      </p:sp>
    </p:spTree>
    <p:extLst>
      <p:ext uri="{BB962C8B-B14F-4D97-AF65-F5344CB8AC3E}">
        <p14:creationId xmlns:p14="http://schemas.microsoft.com/office/powerpoint/2010/main" val="5748754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F6A65-497D-B084-BA02-1705B0852F69}"/>
              </a:ext>
            </a:extLst>
          </p:cNvPr>
          <p:cNvSpPr>
            <a:spLocks noGrp="1"/>
          </p:cNvSpPr>
          <p:nvPr>
            <p:ph type="title"/>
          </p:nvPr>
        </p:nvSpPr>
        <p:spPr/>
        <p:txBody>
          <a:bodyPr/>
          <a:lstStyle/>
          <a:p>
            <a:r>
              <a:rPr lang="en-IN" dirty="0"/>
              <a:t>Shortest Job First (SJF)</a:t>
            </a:r>
          </a:p>
        </p:txBody>
      </p:sp>
      <p:sp>
        <p:nvSpPr>
          <p:cNvPr id="3" name="Content Placeholder 2">
            <a:extLst>
              <a:ext uri="{FF2B5EF4-FFF2-40B4-BE49-F238E27FC236}">
                <a16:creationId xmlns:a16="http://schemas.microsoft.com/office/drawing/2014/main" id="{CFEEC212-1431-D2DF-DA8B-52AC6B367E8B}"/>
              </a:ext>
            </a:extLst>
          </p:cNvPr>
          <p:cNvSpPr>
            <a:spLocks noGrp="1"/>
          </p:cNvSpPr>
          <p:nvPr>
            <p:ph idx="1"/>
          </p:nvPr>
        </p:nvSpPr>
        <p:spPr/>
        <p:txBody>
          <a:bodyPr/>
          <a:lstStyle/>
          <a:p>
            <a:r>
              <a:rPr lang="en-IN" dirty="0"/>
              <a:t>Non pre-emptive algorithm</a:t>
            </a:r>
          </a:p>
          <a:p>
            <a:r>
              <a:rPr lang="en-IN" dirty="0"/>
              <a:t>Selects the process with the shortest expected processing time</a:t>
            </a:r>
          </a:p>
          <a:p>
            <a:r>
              <a:rPr lang="en-IN" dirty="0"/>
              <a:t>If there is a tie, FCFS is used</a:t>
            </a:r>
          </a:p>
          <a:p>
            <a:r>
              <a:rPr lang="en-IN" dirty="0"/>
              <a:t>Favors short processes over longer ones</a:t>
            </a:r>
          </a:p>
          <a:p>
            <a:r>
              <a:rPr lang="en-IN" dirty="0"/>
              <a:t>Can lead to </a:t>
            </a:r>
            <a:r>
              <a:rPr lang="en-IN" b="1" dirty="0"/>
              <a:t>starvation</a:t>
            </a:r>
            <a:r>
              <a:rPr lang="en-IN" dirty="0"/>
              <a:t> for a long process in extreme cases</a:t>
            </a:r>
          </a:p>
        </p:txBody>
      </p:sp>
    </p:spTree>
    <p:extLst>
      <p:ext uri="{BB962C8B-B14F-4D97-AF65-F5344CB8AC3E}">
        <p14:creationId xmlns:p14="http://schemas.microsoft.com/office/powerpoint/2010/main" val="3623303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10027-A4FB-E8C2-1F1E-523F827ABD94}"/>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871A2BCE-1456-DE49-311F-4F29C202803B}"/>
              </a:ext>
            </a:extLst>
          </p:cNvPr>
          <p:cNvSpPr>
            <a:spLocks noGrp="1"/>
          </p:cNvSpPr>
          <p:nvPr>
            <p:ph idx="1"/>
          </p:nvPr>
        </p:nvSpPr>
        <p:spPr/>
        <p:txBody>
          <a:bodyPr/>
          <a:lstStyle/>
          <a:p>
            <a:r>
              <a:rPr lang="en-IN" dirty="0"/>
              <a:t>Consider the following processes and draw a chart showing the SJF execution</a:t>
            </a:r>
          </a:p>
          <a:p>
            <a:endParaRPr lang="en-IN" dirty="0"/>
          </a:p>
          <a:p>
            <a:endParaRPr lang="en-IN" dirty="0"/>
          </a:p>
        </p:txBody>
      </p:sp>
      <p:graphicFrame>
        <p:nvGraphicFramePr>
          <p:cNvPr id="5" name="Table 5">
            <a:extLst>
              <a:ext uri="{FF2B5EF4-FFF2-40B4-BE49-F238E27FC236}">
                <a16:creationId xmlns:a16="http://schemas.microsoft.com/office/drawing/2014/main" id="{315F7125-73A2-557D-47F8-8F2C23F4D6C9}"/>
              </a:ext>
            </a:extLst>
          </p:cNvPr>
          <p:cNvGraphicFramePr>
            <a:graphicFrameLocks noGrp="1"/>
          </p:cNvGraphicFramePr>
          <p:nvPr>
            <p:ph sz="half" idx="4294967295"/>
          </p:nvPr>
        </p:nvGraphicFramePr>
        <p:xfrm>
          <a:off x="3044575" y="2678827"/>
          <a:ext cx="5181600" cy="1854200"/>
        </p:xfrm>
        <a:graphic>
          <a:graphicData uri="http://schemas.openxmlformats.org/drawingml/2006/table">
            <a:tbl>
              <a:tblPr firstRow="1" bandRow="1">
                <a:tableStyleId>{46F890A9-2807-4EBB-B81D-B2AA78EC7F39}</a:tableStyleId>
              </a:tblPr>
              <a:tblGrid>
                <a:gridCol w="1727200">
                  <a:extLst>
                    <a:ext uri="{9D8B030D-6E8A-4147-A177-3AD203B41FA5}">
                      <a16:colId xmlns:a16="http://schemas.microsoft.com/office/drawing/2014/main" val="3671869327"/>
                    </a:ext>
                  </a:extLst>
                </a:gridCol>
                <a:gridCol w="1727200">
                  <a:extLst>
                    <a:ext uri="{9D8B030D-6E8A-4147-A177-3AD203B41FA5}">
                      <a16:colId xmlns:a16="http://schemas.microsoft.com/office/drawing/2014/main" val="794823613"/>
                    </a:ext>
                  </a:extLst>
                </a:gridCol>
                <a:gridCol w="1727200">
                  <a:extLst>
                    <a:ext uri="{9D8B030D-6E8A-4147-A177-3AD203B41FA5}">
                      <a16:colId xmlns:a16="http://schemas.microsoft.com/office/drawing/2014/main" val="912935075"/>
                    </a:ext>
                  </a:extLst>
                </a:gridCol>
              </a:tblGrid>
              <a:tr h="370840">
                <a:tc>
                  <a:txBody>
                    <a:bodyPr/>
                    <a:lstStyle/>
                    <a:p>
                      <a:r>
                        <a:rPr lang="en-IN" dirty="0"/>
                        <a:t>Process</a:t>
                      </a:r>
                    </a:p>
                  </a:txBody>
                  <a:tcPr/>
                </a:tc>
                <a:tc>
                  <a:txBody>
                    <a:bodyPr/>
                    <a:lstStyle/>
                    <a:p>
                      <a:r>
                        <a:rPr lang="en-IN" dirty="0"/>
                        <a:t>Arrival Time</a:t>
                      </a:r>
                    </a:p>
                  </a:txBody>
                  <a:tcPr/>
                </a:tc>
                <a:tc>
                  <a:txBody>
                    <a:bodyPr/>
                    <a:lstStyle/>
                    <a:p>
                      <a:r>
                        <a:rPr lang="en-IN" dirty="0"/>
                        <a:t>Processing Time</a:t>
                      </a:r>
                    </a:p>
                  </a:txBody>
                  <a:tcPr/>
                </a:tc>
                <a:extLst>
                  <a:ext uri="{0D108BD9-81ED-4DB2-BD59-A6C34878D82A}">
                    <a16:rowId xmlns:a16="http://schemas.microsoft.com/office/drawing/2014/main" val="629739897"/>
                  </a:ext>
                </a:extLst>
              </a:tr>
              <a:tr h="370840">
                <a:tc>
                  <a:txBody>
                    <a:bodyPr/>
                    <a:lstStyle/>
                    <a:p>
                      <a:r>
                        <a:rPr lang="en-IN" dirty="0"/>
                        <a:t>A</a:t>
                      </a:r>
                    </a:p>
                  </a:txBody>
                  <a:tcPr/>
                </a:tc>
                <a:tc>
                  <a:txBody>
                    <a:bodyPr/>
                    <a:lstStyle/>
                    <a:p>
                      <a:r>
                        <a:rPr lang="en-IN" dirty="0"/>
                        <a:t>0.000</a:t>
                      </a:r>
                    </a:p>
                  </a:txBody>
                  <a:tcPr/>
                </a:tc>
                <a:tc>
                  <a:txBody>
                    <a:bodyPr/>
                    <a:lstStyle/>
                    <a:p>
                      <a:r>
                        <a:rPr lang="en-IN" dirty="0"/>
                        <a:t>3</a:t>
                      </a:r>
                    </a:p>
                  </a:txBody>
                  <a:tcPr/>
                </a:tc>
                <a:extLst>
                  <a:ext uri="{0D108BD9-81ED-4DB2-BD59-A6C34878D82A}">
                    <a16:rowId xmlns:a16="http://schemas.microsoft.com/office/drawing/2014/main" val="3802502827"/>
                  </a:ext>
                </a:extLst>
              </a:tr>
              <a:tr h="370840">
                <a:tc>
                  <a:txBody>
                    <a:bodyPr/>
                    <a:lstStyle/>
                    <a:p>
                      <a:r>
                        <a:rPr lang="en-IN" dirty="0"/>
                        <a:t>B</a:t>
                      </a:r>
                    </a:p>
                  </a:txBody>
                  <a:tcPr/>
                </a:tc>
                <a:tc>
                  <a:txBody>
                    <a:bodyPr/>
                    <a:lstStyle/>
                    <a:p>
                      <a:r>
                        <a:rPr lang="en-IN" dirty="0"/>
                        <a:t>1.001</a:t>
                      </a:r>
                    </a:p>
                  </a:txBody>
                  <a:tcPr/>
                </a:tc>
                <a:tc>
                  <a:txBody>
                    <a:bodyPr/>
                    <a:lstStyle/>
                    <a:p>
                      <a:r>
                        <a:rPr lang="en-IN" dirty="0"/>
                        <a:t>6</a:t>
                      </a:r>
                    </a:p>
                  </a:txBody>
                  <a:tcPr/>
                </a:tc>
                <a:extLst>
                  <a:ext uri="{0D108BD9-81ED-4DB2-BD59-A6C34878D82A}">
                    <a16:rowId xmlns:a16="http://schemas.microsoft.com/office/drawing/2014/main" val="47045654"/>
                  </a:ext>
                </a:extLst>
              </a:tr>
              <a:tr h="370840">
                <a:tc>
                  <a:txBody>
                    <a:bodyPr/>
                    <a:lstStyle/>
                    <a:p>
                      <a:r>
                        <a:rPr lang="en-IN" dirty="0"/>
                        <a:t>C</a:t>
                      </a:r>
                    </a:p>
                  </a:txBody>
                  <a:tcPr/>
                </a:tc>
                <a:tc>
                  <a:txBody>
                    <a:bodyPr/>
                    <a:lstStyle/>
                    <a:p>
                      <a:r>
                        <a:rPr lang="en-IN" dirty="0"/>
                        <a:t>4.001</a:t>
                      </a:r>
                    </a:p>
                  </a:txBody>
                  <a:tcPr/>
                </a:tc>
                <a:tc>
                  <a:txBody>
                    <a:bodyPr/>
                    <a:lstStyle/>
                    <a:p>
                      <a:r>
                        <a:rPr lang="en-IN" dirty="0"/>
                        <a:t>4</a:t>
                      </a:r>
                    </a:p>
                  </a:txBody>
                  <a:tcPr/>
                </a:tc>
                <a:extLst>
                  <a:ext uri="{0D108BD9-81ED-4DB2-BD59-A6C34878D82A}">
                    <a16:rowId xmlns:a16="http://schemas.microsoft.com/office/drawing/2014/main" val="2919038669"/>
                  </a:ext>
                </a:extLst>
              </a:tr>
              <a:tr h="370840">
                <a:tc>
                  <a:txBody>
                    <a:bodyPr/>
                    <a:lstStyle/>
                    <a:p>
                      <a:r>
                        <a:rPr lang="en-IN" dirty="0"/>
                        <a:t>D</a:t>
                      </a:r>
                    </a:p>
                  </a:txBody>
                  <a:tcPr/>
                </a:tc>
                <a:tc>
                  <a:txBody>
                    <a:bodyPr/>
                    <a:lstStyle/>
                    <a:p>
                      <a:r>
                        <a:rPr lang="en-IN" dirty="0"/>
                        <a:t>6.001</a:t>
                      </a:r>
                    </a:p>
                  </a:txBody>
                  <a:tcPr/>
                </a:tc>
                <a:tc>
                  <a:txBody>
                    <a:bodyPr/>
                    <a:lstStyle/>
                    <a:p>
                      <a:r>
                        <a:rPr lang="en-IN" dirty="0"/>
                        <a:t>2</a:t>
                      </a:r>
                    </a:p>
                  </a:txBody>
                  <a:tcPr/>
                </a:tc>
                <a:extLst>
                  <a:ext uri="{0D108BD9-81ED-4DB2-BD59-A6C34878D82A}">
                    <a16:rowId xmlns:a16="http://schemas.microsoft.com/office/drawing/2014/main" val="1109890570"/>
                  </a:ext>
                </a:extLst>
              </a:tr>
            </a:tbl>
          </a:graphicData>
        </a:graphic>
      </p:graphicFrame>
      <p:pic>
        <p:nvPicPr>
          <p:cNvPr id="6" name="Picture 5">
            <a:extLst>
              <a:ext uri="{FF2B5EF4-FFF2-40B4-BE49-F238E27FC236}">
                <a16:creationId xmlns:a16="http://schemas.microsoft.com/office/drawing/2014/main" id="{8C622F0E-9709-5AD8-4E62-1545F9674742}"/>
              </a:ext>
            </a:extLst>
          </p:cNvPr>
          <p:cNvPicPr>
            <a:picLocks noChangeAspect="1"/>
          </p:cNvPicPr>
          <p:nvPr/>
        </p:nvPicPr>
        <p:blipFill>
          <a:blip r:embed="rId2"/>
          <a:stretch>
            <a:fillRect/>
          </a:stretch>
        </p:blipFill>
        <p:spPr>
          <a:xfrm>
            <a:off x="657729" y="4819211"/>
            <a:ext cx="5517040" cy="785654"/>
          </a:xfrm>
          <a:prstGeom prst="rect">
            <a:avLst/>
          </a:prstGeom>
        </p:spPr>
      </p:pic>
      <p:sp>
        <p:nvSpPr>
          <p:cNvPr id="8" name="TextBox 7">
            <a:extLst>
              <a:ext uri="{FF2B5EF4-FFF2-40B4-BE49-F238E27FC236}">
                <a16:creationId xmlns:a16="http://schemas.microsoft.com/office/drawing/2014/main" id="{7C054157-1E93-13C7-7016-DF82FE91A8BA}"/>
              </a:ext>
            </a:extLst>
          </p:cNvPr>
          <p:cNvSpPr txBox="1"/>
          <p:nvPr/>
        </p:nvSpPr>
        <p:spPr>
          <a:xfrm>
            <a:off x="6801491" y="4667964"/>
            <a:ext cx="4921321" cy="1938992"/>
          </a:xfrm>
          <a:prstGeom prst="rect">
            <a:avLst/>
          </a:prstGeom>
          <a:noFill/>
        </p:spPr>
        <p:txBody>
          <a:bodyPr wrap="square" rtlCol="0">
            <a:spAutoFit/>
          </a:bodyPr>
          <a:lstStyle/>
          <a:p>
            <a:r>
              <a:rPr lang="en-IN" sz="2000" kern="100" dirty="0">
                <a:effectLst/>
                <a:latin typeface="Calibri" panose="020F0502020204030204" pitchFamily="34" charset="0"/>
                <a:ea typeface="Calibri" panose="020F0502020204030204" pitchFamily="34" charset="0"/>
                <a:cs typeface="Mangal" panose="02040503050203030202" pitchFamily="18" charset="0"/>
              </a:rPr>
              <a:t>Explanation: A starts executing; it is the only choice at time 0. At time 3, B is the only process in the queue. At time 9, when B completes, process D runs because it is shorter than process C.</a:t>
            </a:r>
          </a:p>
          <a:p>
            <a:endParaRPr lang="en-IN" sz="2000" dirty="0"/>
          </a:p>
        </p:txBody>
      </p:sp>
    </p:spTree>
    <p:extLst>
      <p:ext uri="{BB962C8B-B14F-4D97-AF65-F5344CB8AC3E}">
        <p14:creationId xmlns:p14="http://schemas.microsoft.com/office/powerpoint/2010/main" val="37647253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10027-A4FB-E8C2-1F1E-523F827ABD94}"/>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871A2BCE-1456-DE49-311F-4F29C202803B}"/>
              </a:ext>
            </a:extLst>
          </p:cNvPr>
          <p:cNvSpPr>
            <a:spLocks noGrp="1"/>
          </p:cNvSpPr>
          <p:nvPr>
            <p:ph idx="1"/>
          </p:nvPr>
        </p:nvSpPr>
        <p:spPr/>
        <p:txBody>
          <a:bodyPr/>
          <a:lstStyle/>
          <a:p>
            <a:r>
              <a:rPr lang="en-IN" dirty="0"/>
              <a:t>Consider the following processes and calculate average turnaround time and waiting time for each process using the SJF algorithm</a:t>
            </a:r>
          </a:p>
          <a:p>
            <a:endParaRPr lang="en-IN" dirty="0"/>
          </a:p>
          <a:p>
            <a:endParaRPr lang="en-IN" dirty="0"/>
          </a:p>
          <a:p>
            <a:endParaRPr lang="en-IN" dirty="0"/>
          </a:p>
          <a:p>
            <a:endParaRPr lang="en-IN" dirty="0"/>
          </a:p>
          <a:p>
            <a:r>
              <a:rPr lang="en-IN" dirty="0"/>
              <a:t>Turnaround time: ((3 – 0) + (9 – 1) + (15 – 4) + (11 – 6) / 4) = 6.75</a:t>
            </a:r>
          </a:p>
          <a:p>
            <a:r>
              <a:rPr lang="en-IN" dirty="0"/>
              <a:t>Waiting time: A: (3 – 3) = 0; B: (8 – 6) = 2; C: (11 – 4) = 7; D: (5 – 2) = 3</a:t>
            </a:r>
          </a:p>
          <a:p>
            <a:endParaRPr lang="en-IN" dirty="0"/>
          </a:p>
          <a:p>
            <a:endParaRPr lang="en-IN" dirty="0"/>
          </a:p>
        </p:txBody>
      </p:sp>
      <p:graphicFrame>
        <p:nvGraphicFramePr>
          <p:cNvPr id="5" name="Table 5">
            <a:extLst>
              <a:ext uri="{FF2B5EF4-FFF2-40B4-BE49-F238E27FC236}">
                <a16:creationId xmlns:a16="http://schemas.microsoft.com/office/drawing/2014/main" id="{315F7125-73A2-557D-47F8-8F2C23F4D6C9}"/>
              </a:ext>
            </a:extLst>
          </p:cNvPr>
          <p:cNvGraphicFramePr>
            <a:graphicFrameLocks noGrp="1"/>
          </p:cNvGraphicFramePr>
          <p:nvPr>
            <p:ph sz="half" idx="4294967295"/>
          </p:nvPr>
        </p:nvGraphicFramePr>
        <p:xfrm>
          <a:off x="3044575" y="2678827"/>
          <a:ext cx="5181600" cy="1854200"/>
        </p:xfrm>
        <a:graphic>
          <a:graphicData uri="http://schemas.openxmlformats.org/drawingml/2006/table">
            <a:tbl>
              <a:tblPr firstRow="1" bandRow="1">
                <a:tableStyleId>{46F890A9-2807-4EBB-B81D-B2AA78EC7F39}</a:tableStyleId>
              </a:tblPr>
              <a:tblGrid>
                <a:gridCol w="1727200">
                  <a:extLst>
                    <a:ext uri="{9D8B030D-6E8A-4147-A177-3AD203B41FA5}">
                      <a16:colId xmlns:a16="http://schemas.microsoft.com/office/drawing/2014/main" val="3671869327"/>
                    </a:ext>
                  </a:extLst>
                </a:gridCol>
                <a:gridCol w="1727200">
                  <a:extLst>
                    <a:ext uri="{9D8B030D-6E8A-4147-A177-3AD203B41FA5}">
                      <a16:colId xmlns:a16="http://schemas.microsoft.com/office/drawing/2014/main" val="794823613"/>
                    </a:ext>
                  </a:extLst>
                </a:gridCol>
                <a:gridCol w="1727200">
                  <a:extLst>
                    <a:ext uri="{9D8B030D-6E8A-4147-A177-3AD203B41FA5}">
                      <a16:colId xmlns:a16="http://schemas.microsoft.com/office/drawing/2014/main" val="912935075"/>
                    </a:ext>
                  </a:extLst>
                </a:gridCol>
              </a:tblGrid>
              <a:tr h="370840">
                <a:tc>
                  <a:txBody>
                    <a:bodyPr/>
                    <a:lstStyle/>
                    <a:p>
                      <a:r>
                        <a:rPr lang="en-IN" dirty="0"/>
                        <a:t>Process</a:t>
                      </a:r>
                    </a:p>
                  </a:txBody>
                  <a:tcPr/>
                </a:tc>
                <a:tc>
                  <a:txBody>
                    <a:bodyPr/>
                    <a:lstStyle/>
                    <a:p>
                      <a:r>
                        <a:rPr lang="en-IN" dirty="0"/>
                        <a:t>Arrival Time</a:t>
                      </a:r>
                    </a:p>
                  </a:txBody>
                  <a:tcPr/>
                </a:tc>
                <a:tc>
                  <a:txBody>
                    <a:bodyPr/>
                    <a:lstStyle/>
                    <a:p>
                      <a:r>
                        <a:rPr lang="en-IN" dirty="0"/>
                        <a:t>Processing Time</a:t>
                      </a:r>
                    </a:p>
                  </a:txBody>
                  <a:tcPr/>
                </a:tc>
                <a:extLst>
                  <a:ext uri="{0D108BD9-81ED-4DB2-BD59-A6C34878D82A}">
                    <a16:rowId xmlns:a16="http://schemas.microsoft.com/office/drawing/2014/main" val="629739897"/>
                  </a:ext>
                </a:extLst>
              </a:tr>
              <a:tr h="370840">
                <a:tc>
                  <a:txBody>
                    <a:bodyPr/>
                    <a:lstStyle/>
                    <a:p>
                      <a:r>
                        <a:rPr lang="en-IN" dirty="0"/>
                        <a:t>A</a:t>
                      </a:r>
                    </a:p>
                  </a:txBody>
                  <a:tcPr/>
                </a:tc>
                <a:tc>
                  <a:txBody>
                    <a:bodyPr/>
                    <a:lstStyle/>
                    <a:p>
                      <a:r>
                        <a:rPr lang="en-IN" dirty="0"/>
                        <a:t>0.000</a:t>
                      </a:r>
                    </a:p>
                  </a:txBody>
                  <a:tcPr/>
                </a:tc>
                <a:tc>
                  <a:txBody>
                    <a:bodyPr/>
                    <a:lstStyle/>
                    <a:p>
                      <a:r>
                        <a:rPr lang="en-IN" dirty="0"/>
                        <a:t>3</a:t>
                      </a:r>
                    </a:p>
                  </a:txBody>
                  <a:tcPr/>
                </a:tc>
                <a:extLst>
                  <a:ext uri="{0D108BD9-81ED-4DB2-BD59-A6C34878D82A}">
                    <a16:rowId xmlns:a16="http://schemas.microsoft.com/office/drawing/2014/main" val="3802502827"/>
                  </a:ext>
                </a:extLst>
              </a:tr>
              <a:tr h="370840">
                <a:tc>
                  <a:txBody>
                    <a:bodyPr/>
                    <a:lstStyle/>
                    <a:p>
                      <a:r>
                        <a:rPr lang="en-IN" dirty="0"/>
                        <a:t>B</a:t>
                      </a:r>
                    </a:p>
                  </a:txBody>
                  <a:tcPr/>
                </a:tc>
                <a:tc>
                  <a:txBody>
                    <a:bodyPr/>
                    <a:lstStyle/>
                    <a:p>
                      <a:r>
                        <a:rPr lang="en-IN" dirty="0"/>
                        <a:t>1.001</a:t>
                      </a:r>
                    </a:p>
                  </a:txBody>
                  <a:tcPr/>
                </a:tc>
                <a:tc>
                  <a:txBody>
                    <a:bodyPr/>
                    <a:lstStyle/>
                    <a:p>
                      <a:r>
                        <a:rPr lang="en-IN" dirty="0"/>
                        <a:t>6</a:t>
                      </a:r>
                    </a:p>
                  </a:txBody>
                  <a:tcPr/>
                </a:tc>
                <a:extLst>
                  <a:ext uri="{0D108BD9-81ED-4DB2-BD59-A6C34878D82A}">
                    <a16:rowId xmlns:a16="http://schemas.microsoft.com/office/drawing/2014/main" val="47045654"/>
                  </a:ext>
                </a:extLst>
              </a:tr>
              <a:tr h="370840">
                <a:tc>
                  <a:txBody>
                    <a:bodyPr/>
                    <a:lstStyle/>
                    <a:p>
                      <a:r>
                        <a:rPr lang="en-IN" dirty="0"/>
                        <a:t>C</a:t>
                      </a:r>
                    </a:p>
                  </a:txBody>
                  <a:tcPr/>
                </a:tc>
                <a:tc>
                  <a:txBody>
                    <a:bodyPr/>
                    <a:lstStyle/>
                    <a:p>
                      <a:r>
                        <a:rPr lang="en-IN" dirty="0"/>
                        <a:t>4.001</a:t>
                      </a:r>
                    </a:p>
                  </a:txBody>
                  <a:tcPr/>
                </a:tc>
                <a:tc>
                  <a:txBody>
                    <a:bodyPr/>
                    <a:lstStyle/>
                    <a:p>
                      <a:r>
                        <a:rPr lang="en-IN" dirty="0"/>
                        <a:t>4</a:t>
                      </a:r>
                    </a:p>
                  </a:txBody>
                  <a:tcPr/>
                </a:tc>
                <a:extLst>
                  <a:ext uri="{0D108BD9-81ED-4DB2-BD59-A6C34878D82A}">
                    <a16:rowId xmlns:a16="http://schemas.microsoft.com/office/drawing/2014/main" val="2919038669"/>
                  </a:ext>
                </a:extLst>
              </a:tr>
              <a:tr h="370840">
                <a:tc>
                  <a:txBody>
                    <a:bodyPr/>
                    <a:lstStyle/>
                    <a:p>
                      <a:r>
                        <a:rPr lang="en-IN" dirty="0"/>
                        <a:t>D</a:t>
                      </a:r>
                    </a:p>
                  </a:txBody>
                  <a:tcPr/>
                </a:tc>
                <a:tc>
                  <a:txBody>
                    <a:bodyPr/>
                    <a:lstStyle/>
                    <a:p>
                      <a:r>
                        <a:rPr lang="en-IN" dirty="0"/>
                        <a:t>6.001</a:t>
                      </a:r>
                    </a:p>
                  </a:txBody>
                  <a:tcPr/>
                </a:tc>
                <a:tc>
                  <a:txBody>
                    <a:bodyPr/>
                    <a:lstStyle/>
                    <a:p>
                      <a:r>
                        <a:rPr lang="en-IN" dirty="0"/>
                        <a:t>2</a:t>
                      </a:r>
                    </a:p>
                  </a:txBody>
                  <a:tcPr/>
                </a:tc>
                <a:extLst>
                  <a:ext uri="{0D108BD9-81ED-4DB2-BD59-A6C34878D82A}">
                    <a16:rowId xmlns:a16="http://schemas.microsoft.com/office/drawing/2014/main" val="1109890570"/>
                  </a:ext>
                </a:extLst>
              </a:tr>
            </a:tbl>
          </a:graphicData>
        </a:graphic>
      </p:graphicFrame>
    </p:spTree>
    <p:extLst>
      <p:ext uri="{BB962C8B-B14F-4D97-AF65-F5344CB8AC3E}">
        <p14:creationId xmlns:p14="http://schemas.microsoft.com/office/powerpoint/2010/main" val="24391846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0F9B5-F13D-A399-4899-C7E83AE26146}"/>
              </a:ext>
            </a:extLst>
          </p:cNvPr>
          <p:cNvSpPr>
            <a:spLocks noGrp="1"/>
          </p:cNvSpPr>
          <p:nvPr>
            <p:ph type="title"/>
          </p:nvPr>
        </p:nvSpPr>
        <p:spPr/>
        <p:txBody>
          <a:bodyPr/>
          <a:lstStyle/>
          <a:p>
            <a:r>
              <a:rPr lang="en-IN" dirty="0"/>
              <a:t>Linux and Process-related Commands</a:t>
            </a:r>
          </a:p>
        </p:txBody>
      </p:sp>
      <p:sp>
        <p:nvSpPr>
          <p:cNvPr id="3" name="Content Placeholder 2">
            <a:extLst>
              <a:ext uri="{FF2B5EF4-FFF2-40B4-BE49-F238E27FC236}">
                <a16:creationId xmlns:a16="http://schemas.microsoft.com/office/drawing/2014/main" id="{89859F9F-92FC-6347-6541-4B0CDAB494FF}"/>
              </a:ext>
            </a:extLst>
          </p:cNvPr>
          <p:cNvSpPr>
            <a:spLocks noGrp="1"/>
          </p:cNvSpPr>
          <p:nvPr>
            <p:ph idx="1"/>
          </p:nvPr>
        </p:nvSpPr>
        <p:spPr/>
        <p:txBody>
          <a:bodyPr/>
          <a:lstStyle/>
          <a:p>
            <a:r>
              <a:rPr lang="en-IN" dirty="0"/>
              <a:t>To find out which processes are running on Linux, we can use the </a:t>
            </a:r>
            <a:r>
              <a:rPr lang="en-IN" b="1" dirty="0" err="1"/>
              <a:t>ps</a:t>
            </a:r>
            <a:r>
              <a:rPr lang="en-IN" dirty="0"/>
              <a:t> command</a:t>
            </a:r>
          </a:p>
          <a:p>
            <a:endParaRPr lang="en-IN" dirty="0"/>
          </a:p>
          <a:p>
            <a:endParaRPr lang="en-IN" dirty="0"/>
          </a:p>
          <a:p>
            <a:r>
              <a:rPr lang="en-IN" dirty="0"/>
              <a:t>To see a tree of the processes, we can use </a:t>
            </a:r>
            <a:r>
              <a:rPr lang="en-IN" b="1" dirty="0" err="1"/>
              <a:t>pstree</a:t>
            </a:r>
            <a:endParaRPr lang="en-IN" dirty="0"/>
          </a:p>
          <a:p>
            <a:endParaRPr lang="en-IN" dirty="0"/>
          </a:p>
        </p:txBody>
      </p:sp>
      <p:pic>
        <p:nvPicPr>
          <p:cNvPr id="5" name="Picture 4">
            <a:extLst>
              <a:ext uri="{FF2B5EF4-FFF2-40B4-BE49-F238E27FC236}">
                <a16:creationId xmlns:a16="http://schemas.microsoft.com/office/drawing/2014/main" id="{FB3C9F30-100E-2AA7-3880-E0975CD0BB62}"/>
              </a:ext>
            </a:extLst>
          </p:cNvPr>
          <p:cNvPicPr>
            <a:picLocks noChangeAspect="1"/>
          </p:cNvPicPr>
          <p:nvPr/>
        </p:nvPicPr>
        <p:blipFill>
          <a:blip r:embed="rId2"/>
          <a:stretch>
            <a:fillRect/>
          </a:stretch>
        </p:blipFill>
        <p:spPr>
          <a:xfrm>
            <a:off x="2946900" y="2331036"/>
            <a:ext cx="3926351" cy="1172452"/>
          </a:xfrm>
          <a:prstGeom prst="rect">
            <a:avLst/>
          </a:prstGeom>
        </p:spPr>
      </p:pic>
    </p:spTree>
    <p:extLst>
      <p:ext uri="{BB962C8B-B14F-4D97-AF65-F5344CB8AC3E}">
        <p14:creationId xmlns:p14="http://schemas.microsoft.com/office/powerpoint/2010/main" val="6274405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0F5AB-51BF-980F-89BC-C1FED8EF7002}"/>
              </a:ext>
            </a:extLst>
          </p:cNvPr>
          <p:cNvSpPr>
            <a:spLocks noGrp="1"/>
          </p:cNvSpPr>
          <p:nvPr>
            <p:ph type="title"/>
          </p:nvPr>
        </p:nvSpPr>
        <p:spPr/>
        <p:txBody>
          <a:bodyPr/>
          <a:lstStyle/>
          <a:p>
            <a:r>
              <a:rPr lang="en-IN" dirty="0"/>
              <a:t>Process Creation Commands – fork, </a:t>
            </a:r>
            <a:r>
              <a:rPr lang="en-IN" dirty="0" err="1"/>
              <a:t>waitpid</a:t>
            </a:r>
            <a:r>
              <a:rPr lang="en-IN" dirty="0"/>
              <a:t>, and exec</a:t>
            </a:r>
          </a:p>
        </p:txBody>
      </p:sp>
      <p:sp>
        <p:nvSpPr>
          <p:cNvPr id="3" name="Content Placeholder 2">
            <a:extLst>
              <a:ext uri="{FF2B5EF4-FFF2-40B4-BE49-F238E27FC236}">
                <a16:creationId xmlns:a16="http://schemas.microsoft.com/office/drawing/2014/main" id="{56BF9828-D66E-BA0A-915F-9E02D0FA91C0}"/>
              </a:ext>
            </a:extLst>
          </p:cNvPr>
          <p:cNvSpPr>
            <a:spLocks noGrp="1"/>
          </p:cNvSpPr>
          <p:nvPr>
            <p:ph idx="1"/>
          </p:nvPr>
        </p:nvSpPr>
        <p:spPr/>
        <p:txBody>
          <a:bodyPr/>
          <a:lstStyle/>
          <a:p>
            <a:endParaRPr lang="en-IN" dirty="0"/>
          </a:p>
        </p:txBody>
      </p:sp>
      <p:sp>
        <p:nvSpPr>
          <p:cNvPr id="4" name="Callout: Right Arrow 3">
            <a:extLst>
              <a:ext uri="{FF2B5EF4-FFF2-40B4-BE49-F238E27FC236}">
                <a16:creationId xmlns:a16="http://schemas.microsoft.com/office/drawing/2014/main" id="{4D8D2966-0DE1-9EFB-8A52-9AF5CD9AFEF2}"/>
              </a:ext>
            </a:extLst>
          </p:cNvPr>
          <p:cNvSpPr/>
          <p:nvPr/>
        </p:nvSpPr>
        <p:spPr>
          <a:xfrm>
            <a:off x="1633591" y="2155891"/>
            <a:ext cx="1530849" cy="750014"/>
          </a:xfrm>
          <a:prstGeom prst="rightArrowCallou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fork</a:t>
            </a:r>
          </a:p>
        </p:txBody>
      </p:sp>
      <p:sp>
        <p:nvSpPr>
          <p:cNvPr id="5" name="TextBox 4">
            <a:extLst>
              <a:ext uri="{FF2B5EF4-FFF2-40B4-BE49-F238E27FC236}">
                <a16:creationId xmlns:a16="http://schemas.microsoft.com/office/drawing/2014/main" id="{6B96C48D-B99A-8525-0144-7B8047B74536}"/>
              </a:ext>
            </a:extLst>
          </p:cNvPr>
          <p:cNvSpPr txBox="1"/>
          <p:nvPr/>
        </p:nvSpPr>
        <p:spPr>
          <a:xfrm>
            <a:off x="3524035" y="1825625"/>
            <a:ext cx="8116585" cy="1477328"/>
          </a:xfrm>
          <a:prstGeom prst="rect">
            <a:avLst/>
          </a:prstGeom>
          <a:solidFill>
            <a:srgbClr val="7030A0"/>
          </a:solidFill>
        </p:spPr>
        <p:txBody>
          <a:bodyPr wrap="square" rtlCol="0">
            <a:spAutoFit/>
          </a:bodyPr>
          <a:lstStyle/>
          <a:p>
            <a:r>
              <a:rPr lang="en-IN" dirty="0"/>
              <a:t>It is a clone operation. </a:t>
            </a:r>
          </a:p>
          <a:p>
            <a:r>
              <a:rPr lang="en-IN" dirty="0"/>
              <a:t>Here, the current process is taken and cloned. </a:t>
            </a:r>
          </a:p>
          <a:p>
            <a:r>
              <a:rPr lang="en-IN" dirty="0"/>
              <a:t>So, now we have a parent process and a child process with two different process IDs.</a:t>
            </a:r>
          </a:p>
          <a:p>
            <a:r>
              <a:rPr lang="en-IN" dirty="0"/>
              <a:t>Everything (sack, heap, file descriptors etc) are copied from the parent process to the child process. The two are independent processes now.</a:t>
            </a:r>
          </a:p>
        </p:txBody>
      </p:sp>
      <p:sp>
        <p:nvSpPr>
          <p:cNvPr id="6" name="Callout: Right Arrow 5">
            <a:extLst>
              <a:ext uri="{FF2B5EF4-FFF2-40B4-BE49-F238E27FC236}">
                <a16:creationId xmlns:a16="http://schemas.microsoft.com/office/drawing/2014/main" id="{7E9F6801-1490-3664-F085-497F3CDA83BB}"/>
              </a:ext>
            </a:extLst>
          </p:cNvPr>
          <p:cNvSpPr/>
          <p:nvPr/>
        </p:nvSpPr>
        <p:spPr>
          <a:xfrm>
            <a:off x="1633591" y="3869894"/>
            <a:ext cx="1530849" cy="750014"/>
          </a:xfrm>
          <a:prstGeom prst="rightArrowCallou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waitpid</a:t>
            </a:r>
            <a:endParaRPr lang="en-IN" dirty="0"/>
          </a:p>
        </p:txBody>
      </p:sp>
      <p:sp>
        <p:nvSpPr>
          <p:cNvPr id="7" name="TextBox 6">
            <a:extLst>
              <a:ext uri="{FF2B5EF4-FFF2-40B4-BE49-F238E27FC236}">
                <a16:creationId xmlns:a16="http://schemas.microsoft.com/office/drawing/2014/main" id="{F0D7C294-4689-EA98-45EE-54D4097624AB}"/>
              </a:ext>
            </a:extLst>
          </p:cNvPr>
          <p:cNvSpPr txBox="1"/>
          <p:nvPr/>
        </p:nvSpPr>
        <p:spPr>
          <a:xfrm>
            <a:off x="3524035" y="3539628"/>
            <a:ext cx="8116585" cy="1200329"/>
          </a:xfrm>
          <a:prstGeom prst="rect">
            <a:avLst/>
          </a:prstGeom>
          <a:solidFill>
            <a:srgbClr val="7030A0"/>
          </a:solidFill>
        </p:spPr>
        <p:txBody>
          <a:bodyPr wrap="square" rtlCol="0">
            <a:spAutoFit/>
          </a:bodyPr>
          <a:lstStyle/>
          <a:p>
            <a:r>
              <a:rPr lang="en-IN" dirty="0"/>
              <a:t>Consider the shell. It reads a command from the terminal, forks off a child process, waits for the child process to execute the command, and then reads the next command when the child terminates. </a:t>
            </a:r>
          </a:p>
          <a:p>
            <a:r>
              <a:rPr lang="en-IN" dirty="0"/>
              <a:t>To wait for the child to finish, the parent executes a </a:t>
            </a:r>
            <a:r>
              <a:rPr lang="en-IN" i="1" dirty="0" err="1"/>
              <a:t>waitpid</a:t>
            </a:r>
            <a:r>
              <a:rPr lang="en-IN" dirty="0"/>
              <a:t> system call.</a:t>
            </a:r>
          </a:p>
        </p:txBody>
      </p:sp>
      <p:sp>
        <p:nvSpPr>
          <p:cNvPr id="8" name="Callout: Right Arrow 7">
            <a:extLst>
              <a:ext uri="{FF2B5EF4-FFF2-40B4-BE49-F238E27FC236}">
                <a16:creationId xmlns:a16="http://schemas.microsoft.com/office/drawing/2014/main" id="{764780AA-E50F-E1CC-7A97-009D33E3BF67}"/>
              </a:ext>
            </a:extLst>
          </p:cNvPr>
          <p:cNvSpPr/>
          <p:nvPr/>
        </p:nvSpPr>
        <p:spPr>
          <a:xfrm>
            <a:off x="1633591" y="5241422"/>
            <a:ext cx="1530849" cy="750014"/>
          </a:xfrm>
          <a:prstGeom prst="rightArrowCallou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exec</a:t>
            </a:r>
          </a:p>
        </p:txBody>
      </p:sp>
      <p:sp>
        <p:nvSpPr>
          <p:cNvPr id="9" name="TextBox 8">
            <a:extLst>
              <a:ext uri="{FF2B5EF4-FFF2-40B4-BE49-F238E27FC236}">
                <a16:creationId xmlns:a16="http://schemas.microsoft.com/office/drawing/2014/main" id="{C959DD8C-FAA8-E9D4-054A-0F203C11F015}"/>
              </a:ext>
            </a:extLst>
          </p:cNvPr>
          <p:cNvSpPr txBox="1"/>
          <p:nvPr/>
        </p:nvSpPr>
        <p:spPr>
          <a:xfrm>
            <a:off x="3524035" y="4911156"/>
            <a:ext cx="8116585" cy="923330"/>
          </a:xfrm>
          <a:prstGeom prst="rect">
            <a:avLst/>
          </a:prstGeom>
          <a:solidFill>
            <a:srgbClr val="7030A0"/>
          </a:solidFill>
        </p:spPr>
        <p:txBody>
          <a:bodyPr wrap="square" rtlCol="0">
            <a:spAutoFit/>
          </a:bodyPr>
          <a:lstStyle/>
          <a:p>
            <a:r>
              <a:rPr lang="en-IN" dirty="0"/>
              <a:t>The child process must execute the command typed by the user. For this, the </a:t>
            </a:r>
            <a:r>
              <a:rPr lang="en-IN" i="1" dirty="0"/>
              <a:t>exec</a:t>
            </a:r>
            <a:r>
              <a:rPr lang="en-IN" dirty="0"/>
              <a:t> call is used. The entire core image of the process is replaced by the file named in its first parameter (see next slide).</a:t>
            </a:r>
          </a:p>
        </p:txBody>
      </p:sp>
    </p:spTree>
    <p:extLst>
      <p:ext uri="{BB962C8B-B14F-4D97-AF65-F5344CB8AC3E}">
        <p14:creationId xmlns:p14="http://schemas.microsoft.com/office/powerpoint/2010/main" val="23793246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CD173-5CC4-7043-C966-96F30B398ED6}"/>
              </a:ext>
            </a:extLst>
          </p:cNvPr>
          <p:cNvSpPr>
            <a:spLocks noGrp="1"/>
          </p:cNvSpPr>
          <p:nvPr>
            <p:ph type="title"/>
          </p:nvPr>
        </p:nvSpPr>
        <p:spPr/>
        <p:txBody>
          <a:bodyPr/>
          <a:lstStyle/>
          <a:p>
            <a:r>
              <a:rPr lang="en-IN" dirty="0"/>
              <a:t>The fork operation</a:t>
            </a:r>
          </a:p>
        </p:txBody>
      </p:sp>
      <p:sp>
        <p:nvSpPr>
          <p:cNvPr id="3" name="Content Placeholder 2">
            <a:extLst>
              <a:ext uri="{FF2B5EF4-FFF2-40B4-BE49-F238E27FC236}">
                <a16:creationId xmlns:a16="http://schemas.microsoft.com/office/drawing/2014/main" id="{8493982F-461A-1DD8-FADF-4F60AE0F4AE5}"/>
              </a:ext>
            </a:extLst>
          </p:cNvPr>
          <p:cNvSpPr>
            <a:spLocks noGrp="1"/>
          </p:cNvSpPr>
          <p:nvPr>
            <p:ph sz="half" idx="1"/>
          </p:nvPr>
        </p:nvSpPr>
        <p:spPr/>
        <p:txBody>
          <a:bodyPr/>
          <a:lstStyle/>
          <a:p>
            <a:r>
              <a:rPr lang="en-IN" dirty="0"/>
              <a:t>Original state</a:t>
            </a:r>
          </a:p>
        </p:txBody>
      </p:sp>
      <p:sp>
        <p:nvSpPr>
          <p:cNvPr id="4" name="Content Placeholder 3">
            <a:extLst>
              <a:ext uri="{FF2B5EF4-FFF2-40B4-BE49-F238E27FC236}">
                <a16:creationId xmlns:a16="http://schemas.microsoft.com/office/drawing/2014/main" id="{2176AC55-6910-2BA2-6912-B0193D922D25}"/>
              </a:ext>
            </a:extLst>
          </p:cNvPr>
          <p:cNvSpPr>
            <a:spLocks noGrp="1"/>
          </p:cNvSpPr>
          <p:nvPr>
            <p:ph sz="half" idx="2"/>
          </p:nvPr>
        </p:nvSpPr>
        <p:spPr/>
        <p:txBody>
          <a:bodyPr/>
          <a:lstStyle/>
          <a:p>
            <a:r>
              <a:rPr lang="en-IN" dirty="0"/>
              <a:t>After fork</a:t>
            </a:r>
          </a:p>
        </p:txBody>
      </p:sp>
      <p:pic>
        <p:nvPicPr>
          <p:cNvPr id="8" name="Picture 7">
            <a:extLst>
              <a:ext uri="{FF2B5EF4-FFF2-40B4-BE49-F238E27FC236}">
                <a16:creationId xmlns:a16="http://schemas.microsoft.com/office/drawing/2014/main" id="{EA6182A5-D0FC-3B57-08CC-32943E81DA89}"/>
              </a:ext>
            </a:extLst>
          </p:cNvPr>
          <p:cNvPicPr>
            <a:picLocks noChangeAspect="1"/>
          </p:cNvPicPr>
          <p:nvPr/>
        </p:nvPicPr>
        <p:blipFill>
          <a:blip r:embed="rId2"/>
          <a:stretch>
            <a:fillRect/>
          </a:stretch>
        </p:blipFill>
        <p:spPr>
          <a:xfrm>
            <a:off x="1395396" y="2466925"/>
            <a:ext cx="2221107" cy="3174507"/>
          </a:xfrm>
          <a:prstGeom prst="rect">
            <a:avLst/>
          </a:prstGeom>
        </p:spPr>
      </p:pic>
      <p:pic>
        <p:nvPicPr>
          <p:cNvPr id="10" name="Picture 9">
            <a:extLst>
              <a:ext uri="{FF2B5EF4-FFF2-40B4-BE49-F238E27FC236}">
                <a16:creationId xmlns:a16="http://schemas.microsoft.com/office/drawing/2014/main" id="{622E6CA3-49ED-E227-9C93-E5F9D69BD158}"/>
              </a:ext>
            </a:extLst>
          </p:cNvPr>
          <p:cNvPicPr>
            <a:picLocks noChangeAspect="1"/>
          </p:cNvPicPr>
          <p:nvPr/>
        </p:nvPicPr>
        <p:blipFill>
          <a:blip r:embed="rId3"/>
          <a:stretch>
            <a:fillRect/>
          </a:stretch>
        </p:blipFill>
        <p:spPr>
          <a:xfrm>
            <a:off x="6655871" y="2466925"/>
            <a:ext cx="4272233" cy="3174507"/>
          </a:xfrm>
          <a:prstGeom prst="rect">
            <a:avLst/>
          </a:prstGeom>
        </p:spPr>
      </p:pic>
    </p:spTree>
    <p:extLst>
      <p:ext uri="{BB962C8B-B14F-4D97-AF65-F5344CB8AC3E}">
        <p14:creationId xmlns:p14="http://schemas.microsoft.com/office/powerpoint/2010/main" val="5887830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0F66F-03BA-BBC6-3395-A653D7E87CF3}"/>
              </a:ext>
            </a:extLst>
          </p:cNvPr>
          <p:cNvSpPr>
            <a:spLocks noGrp="1"/>
          </p:cNvSpPr>
          <p:nvPr>
            <p:ph type="title"/>
          </p:nvPr>
        </p:nvSpPr>
        <p:spPr/>
        <p:txBody>
          <a:bodyPr/>
          <a:lstStyle/>
          <a:p>
            <a:r>
              <a:rPr lang="en-IN" dirty="0"/>
              <a:t>Thread Creation is Different!</a:t>
            </a:r>
          </a:p>
        </p:txBody>
      </p:sp>
      <p:sp>
        <p:nvSpPr>
          <p:cNvPr id="3" name="Content Placeholder 2">
            <a:extLst>
              <a:ext uri="{FF2B5EF4-FFF2-40B4-BE49-F238E27FC236}">
                <a16:creationId xmlns:a16="http://schemas.microsoft.com/office/drawing/2014/main" id="{843AEA33-0EB8-1AA4-5453-FF1EDDDEEF51}"/>
              </a:ext>
            </a:extLst>
          </p:cNvPr>
          <p:cNvSpPr>
            <a:spLocks noGrp="1"/>
          </p:cNvSpPr>
          <p:nvPr>
            <p:ph sz="half" idx="1"/>
          </p:nvPr>
        </p:nvSpPr>
        <p:spPr/>
        <p:txBody>
          <a:bodyPr/>
          <a:lstStyle/>
          <a:p>
            <a:r>
              <a:rPr lang="en-IN" dirty="0"/>
              <a:t>Initial state</a:t>
            </a:r>
          </a:p>
        </p:txBody>
      </p:sp>
      <p:sp>
        <p:nvSpPr>
          <p:cNvPr id="4" name="Content Placeholder 3">
            <a:extLst>
              <a:ext uri="{FF2B5EF4-FFF2-40B4-BE49-F238E27FC236}">
                <a16:creationId xmlns:a16="http://schemas.microsoft.com/office/drawing/2014/main" id="{EBD26E40-96DE-3433-CF83-BAF5AFFA78F7}"/>
              </a:ext>
            </a:extLst>
          </p:cNvPr>
          <p:cNvSpPr>
            <a:spLocks noGrp="1"/>
          </p:cNvSpPr>
          <p:nvPr>
            <p:ph sz="half" idx="2"/>
          </p:nvPr>
        </p:nvSpPr>
        <p:spPr/>
        <p:txBody>
          <a:bodyPr/>
          <a:lstStyle/>
          <a:p>
            <a:r>
              <a:rPr lang="en-IN" dirty="0"/>
              <a:t>After Thread creation</a:t>
            </a:r>
          </a:p>
        </p:txBody>
      </p:sp>
      <p:pic>
        <p:nvPicPr>
          <p:cNvPr id="6" name="Picture 5">
            <a:extLst>
              <a:ext uri="{FF2B5EF4-FFF2-40B4-BE49-F238E27FC236}">
                <a16:creationId xmlns:a16="http://schemas.microsoft.com/office/drawing/2014/main" id="{E637D161-E258-D674-F9C8-F8617EDD212F}"/>
              </a:ext>
            </a:extLst>
          </p:cNvPr>
          <p:cNvPicPr>
            <a:picLocks noChangeAspect="1"/>
          </p:cNvPicPr>
          <p:nvPr/>
        </p:nvPicPr>
        <p:blipFill>
          <a:blip r:embed="rId2"/>
          <a:stretch>
            <a:fillRect/>
          </a:stretch>
        </p:blipFill>
        <p:spPr>
          <a:xfrm>
            <a:off x="1353370" y="2518339"/>
            <a:ext cx="2725470" cy="3793561"/>
          </a:xfrm>
          <a:prstGeom prst="rect">
            <a:avLst/>
          </a:prstGeom>
        </p:spPr>
      </p:pic>
      <p:pic>
        <p:nvPicPr>
          <p:cNvPr id="8" name="Picture 7">
            <a:extLst>
              <a:ext uri="{FF2B5EF4-FFF2-40B4-BE49-F238E27FC236}">
                <a16:creationId xmlns:a16="http://schemas.microsoft.com/office/drawing/2014/main" id="{ADE82D7A-148F-5F4A-3357-87FBB7591D03}"/>
              </a:ext>
            </a:extLst>
          </p:cNvPr>
          <p:cNvPicPr>
            <a:picLocks noChangeAspect="1"/>
          </p:cNvPicPr>
          <p:nvPr/>
        </p:nvPicPr>
        <p:blipFill>
          <a:blip r:embed="rId3"/>
          <a:stretch>
            <a:fillRect/>
          </a:stretch>
        </p:blipFill>
        <p:spPr>
          <a:xfrm>
            <a:off x="6408190" y="2518339"/>
            <a:ext cx="4709620" cy="3793561"/>
          </a:xfrm>
          <a:prstGeom prst="rect">
            <a:avLst/>
          </a:prstGeom>
        </p:spPr>
      </p:pic>
    </p:spTree>
    <p:extLst>
      <p:ext uri="{BB962C8B-B14F-4D97-AF65-F5344CB8AC3E}">
        <p14:creationId xmlns:p14="http://schemas.microsoft.com/office/powerpoint/2010/main" val="39697734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37114-5E6C-77AD-C85D-82C887C506FB}"/>
              </a:ext>
            </a:extLst>
          </p:cNvPr>
          <p:cNvSpPr>
            <a:spLocks noGrp="1"/>
          </p:cNvSpPr>
          <p:nvPr>
            <p:ph type="title"/>
          </p:nvPr>
        </p:nvSpPr>
        <p:spPr/>
        <p:txBody>
          <a:bodyPr/>
          <a:lstStyle/>
          <a:p>
            <a:r>
              <a:rPr lang="en-IN" dirty="0"/>
              <a:t>Illustration of fork, </a:t>
            </a:r>
            <a:r>
              <a:rPr lang="en-IN" dirty="0" err="1"/>
              <a:t>waitpid</a:t>
            </a:r>
            <a:r>
              <a:rPr lang="en-IN" dirty="0"/>
              <a:t> and exec</a:t>
            </a:r>
          </a:p>
        </p:txBody>
      </p:sp>
      <p:sp>
        <p:nvSpPr>
          <p:cNvPr id="3" name="Content Placeholder 2">
            <a:extLst>
              <a:ext uri="{FF2B5EF4-FFF2-40B4-BE49-F238E27FC236}">
                <a16:creationId xmlns:a16="http://schemas.microsoft.com/office/drawing/2014/main" id="{10EA426D-9DFE-EFF3-F335-79432CD1E869}"/>
              </a:ext>
            </a:extLst>
          </p:cNvPr>
          <p:cNvSpPr>
            <a:spLocks noGrp="1"/>
          </p:cNvSpPr>
          <p:nvPr>
            <p:ph idx="1"/>
          </p:nvPr>
        </p:nvSpPr>
        <p:spPr/>
        <p:txBody>
          <a:bodyPr/>
          <a:lstStyle/>
          <a:p>
            <a:endParaRPr lang="en-IN"/>
          </a:p>
        </p:txBody>
      </p:sp>
      <p:pic>
        <p:nvPicPr>
          <p:cNvPr id="3074" name="Picture 2" descr="Process management :: Operating systems 2018">
            <a:extLst>
              <a:ext uri="{FF2B5EF4-FFF2-40B4-BE49-F238E27FC236}">
                <a16:creationId xmlns:a16="http://schemas.microsoft.com/office/drawing/2014/main" id="{71147E66-EB24-F50C-B3C2-0C37877A30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4632" y="1584254"/>
            <a:ext cx="3403230" cy="45927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9681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53A72-2F02-BB96-2573-62776C1F871E}"/>
              </a:ext>
            </a:extLst>
          </p:cNvPr>
          <p:cNvSpPr>
            <a:spLocks noGrp="1"/>
          </p:cNvSpPr>
          <p:nvPr>
            <p:ph type="title"/>
          </p:nvPr>
        </p:nvSpPr>
        <p:spPr/>
        <p:txBody>
          <a:bodyPr/>
          <a:lstStyle/>
          <a:p>
            <a:r>
              <a:rPr lang="en-IN" b="1" dirty="0"/>
              <a:t>Process</a:t>
            </a:r>
            <a:r>
              <a:rPr lang="en-IN" dirty="0"/>
              <a:t> versus Thread</a:t>
            </a:r>
          </a:p>
        </p:txBody>
      </p:sp>
      <p:sp>
        <p:nvSpPr>
          <p:cNvPr id="3" name="Content Placeholder 2">
            <a:extLst>
              <a:ext uri="{FF2B5EF4-FFF2-40B4-BE49-F238E27FC236}">
                <a16:creationId xmlns:a16="http://schemas.microsoft.com/office/drawing/2014/main" id="{23A4B13F-4D7B-F73F-83D8-6783B475FC6B}"/>
              </a:ext>
            </a:extLst>
          </p:cNvPr>
          <p:cNvSpPr>
            <a:spLocks noGrp="1"/>
          </p:cNvSpPr>
          <p:nvPr>
            <p:ph idx="1"/>
          </p:nvPr>
        </p:nvSpPr>
        <p:spPr/>
        <p:txBody>
          <a:bodyPr/>
          <a:lstStyle/>
          <a:p>
            <a:r>
              <a:rPr lang="en-IN" dirty="0"/>
              <a:t>Three artists are given three separate pieces of paper</a:t>
            </a:r>
          </a:p>
        </p:txBody>
      </p:sp>
      <p:pic>
        <p:nvPicPr>
          <p:cNvPr id="7" name="Picture 6">
            <a:extLst>
              <a:ext uri="{FF2B5EF4-FFF2-40B4-BE49-F238E27FC236}">
                <a16:creationId xmlns:a16="http://schemas.microsoft.com/office/drawing/2014/main" id="{6ABCA225-F03F-107D-29B3-5466A4AA366C}"/>
              </a:ext>
            </a:extLst>
          </p:cNvPr>
          <p:cNvPicPr>
            <a:picLocks noChangeAspect="1"/>
          </p:cNvPicPr>
          <p:nvPr/>
        </p:nvPicPr>
        <p:blipFill>
          <a:blip r:embed="rId2"/>
          <a:stretch>
            <a:fillRect/>
          </a:stretch>
        </p:blipFill>
        <p:spPr>
          <a:xfrm>
            <a:off x="1993186" y="2680479"/>
            <a:ext cx="8634854" cy="3723602"/>
          </a:xfrm>
          <a:prstGeom prst="rect">
            <a:avLst/>
          </a:prstGeom>
        </p:spPr>
      </p:pic>
    </p:spTree>
    <p:extLst>
      <p:ext uri="{BB962C8B-B14F-4D97-AF65-F5344CB8AC3E}">
        <p14:creationId xmlns:p14="http://schemas.microsoft.com/office/powerpoint/2010/main" val="176296601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A09FD-F351-25C4-7A95-8CC89896EF81}"/>
              </a:ext>
            </a:extLst>
          </p:cNvPr>
          <p:cNvSpPr>
            <a:spLocks noGrp="1"/>
          </p:cNvSpPr>
          <p:nvPr>
            <p:ph type="title"/>
          </p:nvPr>
        </p:nvSpPr>
        <p:spPr/>
        <p:txBody>
          <a:bodyPr/>
          <a:lstStyle/>
          <a:p>
            <a:r>
              <a:rPr lang="en-IN" dirty="0"/>
              <a:t>A Highly Simplified Shell</a:t>
            </a:r>
          </a:p>
        </p:txBody>
      </p:sp>
      <p:sp>
        <p:nvSpPr>
          <p:cNvPr id="3" name="Content Placeholder 2">
            <a:extLst>
              <a:ext uri="{FF2B5EF4-FFF2-40B4-BE49-F238E27FC236}">
                <a16:creationId xmlns:a16="http://schemas.microsoft.com/office/drawing/2014/main" id="{22EEE738-03FB-1AD8-4966-73A6EE6C66E9}"/>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B73A23AC-CC86-D980-D17E-D4BE93F5E5FB}"/>
              </a:ext>
            </a:extLst>
          </p:cNvPr>
          <p:cNvPicPr>
            <a:picLocks noChangeAspect="1"/>
          </p:cNvPicPr>
          <p:nvPr/>
        </p:nvPicPr>
        <p:blipFill>
          <a:blip r:embed="rId2"/>
          <a:stretch>
            <a:fillRect/>
          </a:stretch>
        </p:blipFill>
        <p:spPr>
          <a:xfrm>
            <a:off x="935598" y="1291052"/>
            <a:ext cx="9471130" cy="4678233"/>
          </a:xfrm>
          <a:prstGeom prst="rect">
            <a:avLst/>
          </a:prstGeom>
        </p:spPr>
      </p:pic>
    </p:spTree>
    <p:extLst>
      <p:ext uri="{BB962C8B-B14F-4D97-AF65-F5344CB8AC3E}">
        <p14:creationId xmlns:p14="http://schemas.microsoft.com/office/powerpoint/2010/main" val="65334780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02013-0177-4101-662D-CE55672263EC}"/>
              </a:ext>
            </a:extLst>
          </p:cNvPr>
          <p:cNvSpPr>
            <a:spLocks noGrp="1"/>
          </p:cNvSpPr>
          <p:nvPr>
            <p:ph type="title"/>
          </p:nvPr>
        </p:nvSpPr>
        <p:spPr/>
        <p:txBody>
          <a:bodyPr/>
          <a:lstStyle/>
          <a:p>
            <a:r>
              <a:rPr lang="en-IN" dirty="0"/>
              <a:t>Zombie and Orphan Process</a:t>
            </a:r>
          </a:p>
        </p:txBody>
      </p:sp>
      <p:sp>
        <p:nvSpPr>
          <p:cNvPr id="3" name="Content Placeholder 2">
            <a:extLst>
              <a:ext uri="{FF2B5EF4-FFF2-40B4-BE49-F238E27FC236}">
                <a16:creationId xmlns:a16="http://schemas.microsoft.com/office/drawing/2014/main" id="{DE9EC520-3A33-1DA0-8651-0DABC127FA8E}"/>
              </a:ext>
            </a:extLst>
          </p:cNvPr>
          <p:cNvSpPr>
            <a:spLocks noGrp="1"/>
          </p:cNvSpPr>
          <p:nvPr>
            <p:ph idx="1"/>
          </p:nvPr>
        </p:nvSpPr>
        <p:spPr/>
        <p:txBody>
          <a:bodyPr/>
          <a:lstStyle/>
          <a:p>
            <a:r>
              <a:rPr lang="en-US" dirty="0"/>
              <a:t>If a process exits and its parent has not yet waited for it, the process enters a kind of suspended animation called the </a:t>
            </a:r>
            <a:r>
              <a:rPr lang="en-US" b="1" dirty="0"/>
              <a:t>zombie state</a:t>
            </a:r>
            <a:r>
              <a:rPr lang="en-US" dirty="0"/>
              <a:t>—the living dead. </a:t>
            </a:r>
          </a:p>
          <a:p>
            <a:r>
              <a:rPr lang="en-US" dirty="0"/>
              <a:t>When the parent finally waits for it, the process terminates.</a:t>
            </a:r>
          </a:p>
          <a:p>
            <a:r>
              <a:rPr lang="en-US" dirty="0"/>
              <a:t>A process whose parent process no more exists i.e. has either finished or terminated without waiting for its child process to terminate is called an </a:t>
            </a:r>
            <a:r>
              <a:rPr lang="en-US" b="1" dirty="0"/>
              <a:t>orphan process</a:t>
            </a:r>
            <a:r>
              <a:rPr lang="en-US" dirty="0"/>
              <a:t>.</a:t>
            </a:r>
          </a:p>
          <a:p>
            <a:endParaRPr lang="en-US" dirty="0"/>
          </a:p>
        </p:txBody>
      </p:sp>
    </p:spTree>
    <p:extLst>
      <p:ext uri="{BB962C8B-B14F-4D97-AF65-F5344CB8AC3E}">
        <p14:creationId xmlns:p14="http://schemas.microsoft.com/office/powerpoint/2010/main" val="201160143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26EEE-8F8C-CC3F-FB0A-188CB132FFC4}"/>
              </a:ext>
            </a:extLst>
          </p:cNvPr>
          <p:cNvSpPr>
            <a:spLocks noGrp="1"/>
          </p:cNvSpPr>
          <p:nvPr>
            <p:ph type="title"/>
          </p:nvPr>
        </p:nvSpPr>
        <p:spPr/>
        <p:txBody>
          <a:bodyPr/>
          <a:lstStyle/>
          <a:p>
            <a:r>
              <a:rPr lang="en-IN" dirty="0"/>
              <a:t>Linux Process Management</a:t>
            </a:r>
          </a:p>
        </p:txBody>
      </p:sp>
      <p:sp>
        <p:nvSpPr>
          <p:cNvPr id="3" name="Content Placeholder 2">
            <a:extLst>
              <a:ext uri="{FF2B5EF4-FFF2-40B4-BE49-F238E27FC236}">
                <a16:creationId xmlns:a16="http://schemas.microsoft.com/office/drawing/2014/main" id="{6EA09A00-BA3A-2965-4C18-F67F27ABDE7B}"/>
              </a:ext>
            </a:extLst>
          </p:cNvPr>
          <p:cNvSpPr>
            <a:spLocks noGrp="1"/>
          </p:cNvSpPr>
          <p:nvPr>
            <p:ph idx="1"/>
          </p:nvPr>
        </p:nvSpPr>
        <p:spPr/>
        <p:txBody>
          <a:bodyPr/>
          <a:lstStyle/>
          <a:p>
            <a:r>
              <a:rPr lang="en-US" dirty="0"/>
              <a:t>In Linux, a process can be run as a </a:t>
            </a:r>
            <a:r>
              <a:rPr lang="en-US" b="1" dirty="0"/>
              <a:t>foreground</a:t>
            </a:r>
            <a:r>
              <a:rPr lang="en-US" dirty="0"/>
              <a:t> </a:t>
            </a:r>
            <a:r>
              <a:rPr lang="en-US" b="1" dirty="0"/>
              <a:t>process</a:t>
            </a:r>
            <a:r>
              <a:rPr lang="en-US" dirty="0"/>
              <a:t> or </a:t>
            </a:r>
            <a:r>
              <a:rPr lang="en-US" b="1" dirty="0"/>
              <a:t>background</a:t>
            </a:r>
            <a:r>
              <a:rPr lang="en-US" dirty="0"/>
              <a:t> </a:t>
            </a:r>
            <a:r>
              <a:rPr lang="en-US" b="1" dirty="0"/>
              <a:t>process</a:t>
            </a:r>
          </a:p>
          <a:p>
            <a:r>
              <a:rPr lang="en-US" dirty="0"/>
              <a:t>By default, all the processes are run in the foreground</a:t>
            </a:r>
          </a:p>
          <a:p>
            <a:r>
              <a:rPr lang="en-US" dirty="0"/>
              <a:t>When a process runs in the foreground, no other process can run in the terminal until the process is terminated or killed</a:t>
            </a:r>
          </a:p>
          <a:p>
            <a:r>
              <a:rPr lang="en-US" dirty="0"/>
              <a:t>When we add an ampersand (&amp;) to a foreground command, it is run as a background process</a:t>
            </a:r>
          </a:p>
          <a:p>
            <a:r>
              <a:rPr lang="en-US" dirty="0"/>
              <a:t>When a process runs in the background, another process can run in the foreground</a:t>
            </a:r>
          </a:p>
          <a:p>
            <a:endParaRPr lang="en-US" dirty="0"/>
          </a:p>
        </p:txBody>
      </p:sp>
    </p:spTree>
    <p:extLst>
      <p:ext uri="{BB962C8B-B14F-4D97-AF65-F5344CB8AC3E}">
        <p14:creationId xmlns:p14="http://schemas.microsoft.com/office/powerpoint/2010/main" val="16375938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0E9AD-3D68-086E-263E-2E45E6D0ECF0}"/>
              </a:ext>
            </a:extLst>
          </p:cNvPr>
          <p:cNvSpPr>
            <a:spLocks noGrp="1"/>
          </p:cNvSpPr>
          <p:nvPr>
            <p:ph type="title"/>
          </p:nvPr>
        </p:nvSpPr>
        <p:spPr/>
        <p:txBody>
          <a:bodyPr/>
          <a:lstStyle/>
          <a:p>
            <a:r>
              <a:rPr lang="en-IN" dirty="0"/>
              <a:t>Linux Process Management Commands</a:t>
            </a:r>
          </a:p>
        </p:txBody>
      </p:sp>
      <p:sp>
        <p:nvSpPr>
          <p:cNvPr id="3" name="Content Placeholder 2">
            <a:extLst>
              <a:ext uri="{FF2B5EF4-FFF2-40B4-BE49-F238E27FC236}">
                <a16:creationId xmlns:a16="http://schemas.microsoft.com/office/drawing/2014/main" id="{B6006410-4428-E8A8-CDEF-691314714D08}"/>
              </a:ext>
            </a:extLst>
          </p:cNvPr>
          <p:cNvSpPr>
            <a:spLocks noGrp="1"/>
          </p:cNvSpPr>
          <p:nvPr>
            <p:ph idx="1"/>
          </p:nvPr>
        </p:nvSpPr>
        <p:spPr/>
        <p:txBody>
          <a:bodyPr>
            <a:normAutofit fontScale="62500" lnSpcReduction="20000"/>
          </a:bodyPr>
          <a:lstStyle/>
          <a:p>
            <a:r>
              <a:rPr lang="en-IN" dirty="0"/>
              <a:t>Finding the status of a process: the </a:t>
            </a:r>
            <a:r>
              <a:rPr lang="en-IN" b="1" dirty="0" err="1"/>
              <a:t>ps</a:t>
            </a:r>
            <a:r>
              <a:rPr lang="en-IN" b="1" dirty="0"/>
              <a:t> </a:t>
            </a:r>
            <a:r>
              <a:rPr lang="en-IN" dirty="0"/>
              <a:t>command</a:t>
            </a:r>
          </a:p>
          <a:p>
            <a:r>
              <a:rPr lang="en-US" b="1" dirty="0" err="1"/>
              <a:t>ps</a:t>
            </a:r>
            <a:endParaRPr lang="en-US" b="1" dirty="0"/>
          </a:p>
          <a:p>
            <a:r>
              <a:rPr lang="en-US" dirty="0"/>
              <a:t>    PID TTY          TIME CMD</a:t>
            </a:r>
          </a:p>
          <a:p>
            <a:r>
              <a:rPr lang="en-US" dirty="0"/>
              <a:t>   1524 pts/0    00:00:00 bash</a:t>
            </a:r>
          </a:p>
          <a:p>
            <a:r>
              <a:rPr lang="en-US" dirty="0"/>
              <a:t>   1907 pts/0    00:00:00 </a:t>
            </a:r>
            <a:r>
              <a:rPr lang="en-US" dirty="0" err="1"/>
              <a:t>ps</a:t>
            </a:r>
            <a:endParaRPr lang="en-US" dirty="0"/>
          </a:p>
          <a:p>
            <a:r>
              <a:rPr lang="en-IN" dirty="0"/>
              <a:t>Find processes, including the background processes: </a:t>
            </a:r>
            <a:r>
              <a:rPr lang="en-IN" b="1" dirty="0" err="1"/>
              <a:t>ps</a:t>
            </a:r>
            <a:r>
              <a:rPr lang="en-IN" b="1" dirty="0"/>
              <a:t> –</a:t>
            </a:r>
            <a:r>
              <a:rPr lang="en-IN" b="1" dirty="0" err="1"/>
              <a:t>ef</a:t>
            </a:r>
            <a:endParaRPr lang="en-IN" b="1" dirty="0"/>
          </a:p>
          <a:p>
            <a:r>
              <a:rPr lang="en-IN" b="1" dirty="0" err="1"/>
              <a:t>ps</a:t>
            </a:r>
            <a:r>
              <a:rPr lang="en-IN" b="1" dirty="0"/>
              <a:t> -</a:t>
            </a:r>
            <a:r>
              <a:rPr lang="en-IN" b="1" dirty="0" err="1"/>
              <a:t>ef</a:t>
            </a:r>
            <a:endParaRPr lang="en-IN" b="1" dirty="0"/>
          </a:p>
          <a:p>
            <a:r>
              <a:rPr lang="en-IN" b="1" dirty="0"/>
              <a:t>UID          PID    PPID  C STIME TTY          TIME CMD</a:t>
            </a:r>
          </a:p>
          <a:p>
            <a:r>
              <a:rPr lang="en-IN" b="1" dirty="0"/>
              <a:t>root           1       0  0 15:12 ?        00:00:02 /</a:t>
            </a:r>
            <a:r>
              <a:rPr lang="en-IN" b="1" dirty="0" err="1"/>
              <a:t>sbin</a:t>
            </a:r>
            <a:r>
              <a:rPr lang="en-IN" b="1" dirty="0"/>
              <a:t>/</a:t>
            </a:r>
            <a:r>
              <a:rPr lang="en-IN" b="1" dirty="0" err="1"/>
              <a:t>init</a:t>
            </a:r>
            <a:r>
              <a:rPr lang="en-IN" b="1" dirty="0"/>
              <a:t> splash</a:t>
            </a:r>
          </a:p>
          <a:p>
            <a:r>
              <a:rPr lang="en-IN" b="1" dirty="0"/>
              <a:t>root           2       0  0 15:12 ?        00:00:00 [</a:t>
            </a:r>
            <a:r>
              <a:rPr lang="en-IN" b="1" dirty="0" err="1"/>
              <a:t>kthreadd</a:t>
            </a:r>
            <a:r>
              <a:rPr lang="en-IN" b="1" dirty="0"/>
              <a:t>]</a:t>
            </a:r>
          </a:p>
          <a:p>
            <a:r>
              <a:rPr lang="en-IN" b="1" dirty="0"/>
              <a:t>root           3       2  0 15:12 ?        00:00:00 [</a:t>
            </a:r>
            <a:r>
              <a:rPr lang="en-IN" b="1" dirty="0" err="1"/>
              <a:t>rcu_gp</a:t>
            </a:r>
            <a:r>
              <a:rPr lang="en-IN" b="1" dirty="0"/>
              <a:t>]</a:t>
            </a:r>
          </a:p>
          <a:p>
            <a:r>
              <a:rPr lang="en-IN" b="1" dirty="0"/>
              <a:t>root           4       2  0 15:12 ?        00:00:00 [</a:t>
            </a:r>
            <a:r>
              <a:rPr lang="en-IN" b="1" dirty="0" err="1"/>
              <a:t>rcu_par_gp</a:t>
            </a:r>
            <a:r>
              <a:rPr lang="en-IN" b="1" dirty="0"/>
              <a:t>]</a:t>
            </a:r>
          </a:p>
          <a:p>
            <a:r>
              <a:rPr lang="en-IN" b="1" dirty="0"/>
              <a:t>…</a:t>
            </a:r>
          </a:p>
        </p:txBody>
      </p:sp>
      <p:sp>
        <p:nvSpPr>
          <p:cNvPr id="4" name="TextBox 3">
            <a:extLst>
              <a:ext uri="{FF2B5EF4-FFF2-40B4-BE49-F238E27FC236}">
                <a16:creationId xmlns:a16="http://schemas.microsoft.com/office/drawing/2014/main" id="{F33844CC-3ACC-521D-AB38-E26680D21ED4}"/>
              </a:ext>
            </a:extLst>
          </p:cNvPr>
          <p:cNvSpPr txBox="1"/>
          <p:nvPr/>
        </p:nvSpPr>
        <p:spPr>
          <a:xfrm>
            <a:off x="7623425" y="4284324"/>
            <a:ext cx="2969231" cy="1477328"/>
          </a:xfrm>
          <a:prstGeom prst="rect">
            <a:avLst/>
          </a:prstGeom>
          <a:noFill/>
          <a:ln>
            <a:solidFill>
              <a:schemeClr val="tx1"/>
            </a:solidFill>
          </a:ln>
        </p:spPr>
        <p:txBody>
          <a:bodyPr wrap="square" rtlCol="0">
            <a:spAutoFit/>
          </a:bodyPr>
          <a:lstStyle/>
          <a:p>
            <a:r>
              <a:rPr lang="en-IN" dirty="0" err="1"/>
              <a:t>ppid</a:t>
            </a:r>
            <a:r>
              <a:rPr lang="en-IN" dirty="0"/>
              <a:t> is the parent id of the current process</a:t>
            </a:r>
          </a:p>
          <a:p>
            <a:endParaRPr lang="en-IN" dirty="0"/>
          </a:p>
          <a:p>
            <a:r>
              <a:rPr lang="en-IN" dirty="0" err="1"/>
              <a:t>cmd</a:t>
            </a:r>
            <a:r>
              <a:rPr lang="en-IN" dirty="0"/>
              <a:t> is the command that started this process</a:t>
            </a:r>
          </a:p>
        </p:txBody>
      </p:sp>
    </p:spTree>
    <p:extLst>
      <p:ext uri="{BB962C8B-B14F-4D97-AF65-F5344CB8AC3E}">
        <p14:creationId xmlns:p14="http://schemas.microsoft.com/office/powerpoint/2010/main" val="367235223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0E9AD-3D68-086E-263E-2E45E6D0ECF0}"/>
              </a:ext>
            </a:extLst>
          </p:cNvPr>
          <p:cNvSpPr>
            <a:spLocks noGrp="1"/>
          </p:cNvSpPr>
          <p:nvPr>
            <p:ph type="title"/>
          </p:nvPr>
        </p:nvSpPr>
        <p:spPr/>
        <p:txBody>
          <a:bodyPr/>
          <a:lstStyle/>
          <a:p>
            <a:r>
              <a:rPr lang="en-IN" dirty="0"/>
              <a:t>Linux Process Management Commands</a:t>
            </a:r>
          </a:p>
        </p:txBody>
      </p:sp>
      <p:sp>
        <p:nvSpPr>
          <p:cNvPr id="3" name="Content Placeholder 2">
            <a:extLst>
              <a:ext uri="{FF2B5EF4-FFF2-40B4-BE49-F238E27FC236}">
                <a16:creationId xmlns:a16="http://schemas.microsoft.com/office/drawing/2014/main" id="{B6006410-4428-E8A8-CDEF-691314714D08}"/>
              </a:ext>
            </a:extLst>
          </p:cNvPr>
          <p:cNvSpPr>
            <a:spLocks noGrp="1"/>
          </p:cNvSpPr>
          <p:nvPr>
            <p:ph idx="1"/>
          </p:nvPr>
        </p:nvSpPr>
        <p:spPr/>
        <p:txBody>
          <a:bodyPr>
            <a:normAutofit/>
          </a:bodyPr>
          <a:lstStyle/>
          <a:p>
            <a:r>
              <a:rPr lang="en-IN" dirty="0"/>
              <a:t>Finding all processes started by a user</a:t>
            </a:r>
          </a:p>
          <a:p>
            <a:r>
              <a:rPr lang="en-US" b="1" dirty="0" err="1"/>
              <a:t>ps</a:t>
            </a:r>
            <a:r>
              <a:rPr lang="en-US" b="1" dirty="0"/>
              <a:t> –u </a:t>
            </a:r>
            <a:r>
              <a:rPr lang="en-US" b="1" dirty="0" err="1"/>
              <a:t>atul</a:t>
            </a:r>
            <a:endParaRPr lang="en-US" b="1" dirty="0"/>
          </a:p>
          <a:p>
            <a:r>
              <a:rPr lang="en-US" dirty="0"/>
              <a:t>    </a:t>
            </a:r>
            <a:endParaRPr lang="en-IN" b="1" dirty="0"/>
          </a:p>
        </p:txBody>
      </p:sp>
    </p:spTree>
    <p:extLst>
      <p:ext uri="{BB962C8B-B14F-4D97-AF65-F5344CB8AC3E}">
        <p14:creationId xmlns:p14="http://schemas.microsoft.com/office/powerpoint/2010/main" val="302662147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0E9AD-3D68-086E-263E-2E45E6D0ECF0}"/>
              </a:ext>
            </a:extLst>
          </p:cNvPr>
          <p:cNvSpPr>
            <a:spLocks noGrp="1"/>
          </p:cNvSpPr>
          <p:nvPr>
            <p:ph type="title"/>
          </p:nvPr>
        </p:nvSpPr>
        <p:spPr/>
        <p:txBody>
          <a:bodyPr/>
          <a:lstStyle/>
          <a:p>
            <a:r>
              <a:rPr lang="en-IN" dirty="0"/>
              <a:t>Linux Process Management Commands</a:t>
            </a:r>
          </a:p>
        </p:txBody>
      </p:sp>
      <p:sp>
        <p:nvSpPr>
          <p:cNvPr id="3" name="Content Placeholder 2">
            <a:extLst>
              <a:ext uri="{FF2B5EF4-FFF2-40B4-BE49-F238E27FC236}">
                <a16:creationId xmlns:a16="http://schemas.microsoft.com/office/drawing/2014/main" id="{B6006410-4428-E8A8-CDEF-691314714D08}"/>
              </a:ext>
            </a:extLst>
          </p:cNvPr>
          <p:cNvSpPr>
            <a:spLocks noGrp="1"/>
          </p:cNvSpPr>
          <p:nvPr>
            <p:ph idx="1"/>
          </p:nvPr>
        </p:nvSpPr>
        <p:spPr/>
        <p:txBody>
          <a:bodyPr>
            <a:normAutofit/>
          </a:bodyPr>
          <a:lstStyle/>
          <a:p>
            <a:r>
              <a:rPr lang="en-IN" dirty="0"/>
              <a:t>Kill a process: the </a:t>
            </a:r>
            <a:r>
              <a:rPr lang="en-IN" b="1" dirty="0"/>
              <a:t>kill </a:t>
            </a:r>
            <a:r>
              <a:rPr lang="en-IN" dirty="0"/>
              <a:t>command</a:t>
            </a:r>
          </a:p>
          <a:p>
            <a:r>
              <a:rPr lang="en-US" b="1" dirty="0" err="1"/>
              <a:t>sudo</a:t>
            </a:r>
            <a:r>
              <a:rPr lang="en-US" b="1" dirty="0"/>
              <a:t> Kill 1947</a:t>
            </a:r>
          </a:p>
          <a:p>
            <a:r>
              <a:rPr lang="en-US" dirty="0"/>
              <a:t>   [</a:t>
            </a:r>
            <a:r>
              <a:rPr lang="en-US" dirty="0" err="1"/>
              <a:t>sudo</a:t>
            </a:r>
            <a:r>
              <a:rPr lang="en-US" dirty="0"/>
              <a:t>] password for </a:t>
            </a:r>
            <a:r>
              <a:rPr lang="en-US" dirty="0" err="1"/>
              <a:t>atul</a:t>
            </a:r>
            <a:r>
              <a:rPr lang="en-US" dirty="0"/>
              <a:t>: </a:t>
            </a:r>
          </a:p>
          <a:p>
            <a:endParaRPr lang="en-US" dirty="0"/>
          </a:p>
        </p:txBody>
      </p:sp>
    </p:spTree>
    <p:extLst>
      <p:ext uri="{BB962C8B-B14F-4D97-AF65-F5344CB8AC3E}">
        <p14:creationId xmlns:p14="http://schemas.microsoft.com/office/powerpoint/2010/main" val="415499195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B5707-6F43-260B-4122-0763981F37F1}"/>
              </a:ext>
            </a:extLst>
          </p:cNvPr>
          <p:cNvSpPr>
            <a:spLocks noGrp="1"/>
          </p:cNvSpPr>
          <p:nvPr>
            <p:ph type="title"/>
          </p:nvPr>
        </p:nvSpPr>
        <p:spPr/>
        <p:txBody>
          <a:bodyPr/>
          <a:lstStyle/>
          <a:p>
            <a:r>
              <a:rPr lang="en-IN" dirty="0"/>
              <a:t>Linux Process Types</a:t>
            </a:r>
          </a:p>
        </p:txBody>
      </p:sp>
      <p:sp>
        <p:nvSpPr>
          <p:cNvPr id="3" name="Content Placeholder 2">
            <a:extLst>
              <a:ext uri="{FF2B5EF4-FFF2-40B4-BE49-F238E27FC236}">
                <a16:creationId xmlns:a16="http://schemas.microsoft.com/office/drawing/2014/main" id="{F1B5BB1C-EFDB-D79F-530B-4FD1B45B7186}"/>
              </a:ext>
            </a:extLst>
          </p:cNvPr>
          <p:cNvSpPr>
            <a:spLocks noGrp="1"/>
          </p:cNvSpPr>
          <p:nvPr>
            <p:ph idx="1"/>
          </p:nvPr>
        </p:nvSpPr>
        <p:spPr/>
        <p:txBody>
          <a:bodyPr>
            <a:normAutofit fontScale="85000" lnSpcReduction="20000"/>
          </a:bodyPr>
          <a:lstStyle/>
          <a:p>
            <a:r>
              <a:rPr lang="en-IN" dirty="0"/>
              <a:t>Parent process</a:t>
            </a:r>
          </a:p>
          <a:p>
            <a:pPr lvl="1"/>
            <a:r>
              <a:rPr lang="en-IN" dirty="0"/>
              <a:t>The parent of the current process</a:t>
            </a:r>
          </a:p>
          <a:p>
            <a:r>
              <a:rPr lang="en-IN" dirty="0"/>
              <a:t>Child process</a:t>
            </a:r>
          </a:p>
          <a:p>
            <a:pPr lvl="1"/>
            <a:r>
              <a:rPr lang="en-IN" dirty="0"/>
              <a:t>The child process created by a parent process</a:t>
            </a:r>
          </a:p>
          <a:p>
            <a:r>
              <a:rPr lang="en-IN" dirty="0"/>
              <a:t>Orphan process</a:t>
            </a:r>
          </a:p>
          <a:p>
            <a:pPr lvl="1"/>
            <a:r>
              <a:rPr lang="en-US" dirty="0"/>
              <a:t>Sometimes when the parent gets executed before its own child process then the child process becomes an orphan process </a:t>
            </a:r>
          </a:p>
          <a:p>
            <a:pPr lvl="1"/>
            <a:r>
              <a:rPr lang="en-US" dirty="0"/>
              <a:t>The orphan processes have the </a:t>
            </a:r>
            <a:r>
              <a:rPr lang="en-US" i="1" dirty="0" err="1"/>
              <a:t>init</a:t>
            </a:r>
            <a:r>
              <a:rPr lang="en-US" dirty="0"/>
              <a:t> process (i.e. PID 0) as their PPID (parent process ID)</a:t>
            </a:r>
          </a:p>
          <a:p>
            <a:r>
              <a:rPr lang="en-US" dirty="0"/>
              <a:t>Zombie process</a:t>
            </a:r>
          </a:p>
          <a:p>
            <a:pPr lvl="1"/>
            <a:r>
              <a:rPr lang="en-US" dirty="0"/>
              <a:t>The processes, which are already dead but show up in process status are called Zombie processes</a:t>
            </a:r>
          </a:p>
          <a:p>
            <a:pPr lvl="1"/>
            <a:r>
              <a:rPr lang="en-US" dirty="0"/>
              <a:t>Zombie processes do not consume CPU</a:t>
            </a:r>
          </a:p>
          <a:p>
            <a:r>
              <a:rPr lang="en-US" dirty="0"/>
              <a:t>Daemon process</a:t>
            </a:r>
          </a:p>
          <a:p>
            <a:pPr lvl="1"/>
            <a:r>
              <a:rPr lang="en-US" dirty="0"/>
              <a:t>System-related processes that run in the background, and have ? In its TTY field</a:t>
            </a:r>
            <a:endParaRPr lang="en-IN" dirty="0"/>
          </a:p>
        </p:txBody>
      </p:sp>
    </p:spTree>
    <p:extLst>
      <p:ext uri="{BB962C8B-B14F-4D97-AF65-F5344CB8AC3E}">
        <p14:creationId xmlns:p14="http://schemas.microsoft.com/office/powerpoint/2010/main" val="242938527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37114-5E6C-77AD-C85D-82C887C506FB}"/>
              </a:ext>
            </a:extLst>
          </p:cNvPr>
          <p:cNvSpPr>
            <a:spLocks noGrp="1"/>
          </p:cNvSpPr>
          <p:nvPr>
            <p:ph type="title"/>
          </p:nvPr>
        </p:nvSpPr>
        <p:spPr/>
        <p:txBody>
          <a:bodyPr/>
          <a:lstStyle/>
          <a:p>
            <a:r>
              <a:rPr lang="en-IN" dirty="0"/>
              <a:t>Illustration of fork, </a:t>
            </a:r>
            <a:r>
              <a:rPr lang="en-IN" dirty="0" err="1"/>
              <a:t>waitpid</a:t>
            </a:r>
            <a:r>
              <a:rPr lang="en-IN" dirty="0"/>
              <a:t> and exec</a:t>
            </a:r>
          </a:p>
        </p:txBody>
      </p:sp>
      <p:sp>
        <p:nvSpPr>
          <p:cNvPr id="3" name="Content Placeholder 2">
            <a:extLst>
              <a:ext uri="{FF2B5EF4-FFF2-40B4-BE49-F238E27FC236}">
                <a16:creationId xmlns:a16="http://schemas.microsoft.com/office/drawing/2014/main" id="{10EA426D-9DFE-EFF3-F335-79432CD1E869}"/>
              </a:ext>
            </a:extLst>
          </p:cNvPr>
          <p:cNvSpPr>
            <a:spLocks noGrp="1"/>
          </p:cNvSpPr>
          <p:nvPr>
            <p:ph idx="1"/>
          </p:nvPr>
        </p:nvSpPr>
        <p:spPr/>
        <p:txBody>
          <a:bodyPr/>
          <a:lstStyle/>
          <a:p>
            <a:endParaRPr lang="en-IN"/>
          </a:p>
        </p:txBody>
      </p:sp>
      <p:pic>
        <p:nvPicPr>
          <p:cNvPr id="3074" name="Picture 2" descr="Process management :: Operating systems 2018">
            <a:extLst>
              <a:ext uri="{FF2B5EF4-FFF2-40B4-BE49-F238E27FC236}">
                <a16:creationId xmlns:a16="http://schemas.microsoft.com/office/drawing/2014/main" id="{71147E66-EB24-F50C-B3C2-0C37877A30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4632" y="1584254"/>
            <a:ext cx="3403230" cy="45927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73205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0F5AB-51BF-980F-89BC-C1FED8EF7002}"/>
              </a:ext>
            </a:extLst>
          </p:cNvPr>
          <p:cNvSpPr>
            <a:spLocks noGrp="1"/>
          </p:cNvSpPr>
          <p:nvPr>
            <p:ph type="title"/>
          </p:nvPr>
        </p:nvSpPr>
        <p:spPr/>
        <p:txBody>
          <a:bodyPr/>
          <a:lstStyle/>
          <a:p>
            <a:r>
              <a:rPr lang="en-IN" dirty="0"/>
              <a:t>Process Creation Commands – fork, </a:t>
            </a:r>
            <a:r>
              <a:rPr lang="en-IN" dirty="0" err="1"/>
              <a:t>waitpid</a:t>
            </a:r>
            <a:r>
              <a:rPr lang="en-IN" dirty="0"/>
              <a:t>, and exec</a:t>
            </a:r>
          </a:p>
        </p:txBody>
      </p:sp>
      <p:sp>
        <p:nvSpPr>
          <p:cNvPr id="3" name="Content Placeholder 2">
            <a:extLst>
              <a:ext uri="{FF2B5EF4-FFF2-40B4-BE49-F238E27FC236}">
                <a16:creationId xmlns:a16="http://schemas.microsoft.com/office/drawing/2014/main" id="{56BF9828-D66E-BA0A-915F-9E02D0FA91C0}"/>
              </a:ext>
            </a:extLst>
          </p:cNvPr>
          <p:cNvSpPr>
            <a:spLocks noGrp="1"/>
          </p:cNvSpPr>
          <p:nvPr>
            <p:ph idx="1"/>
          </p:nvPr>
        </p:nvSpPr>
        <p:spPr/>
        <p:txBody>
          <a:bodyPr/>
          <a:lstStyle/>
          <a:p>
            <a:endParaRPr lang="en-IN" dirty="0"/>
          </a:p>
        </p:txBody>
      </p:sp>
      <p:sp>
        <p:nvSpPr>
          <p:cNvPr id="4" name="Callout: Right Arrow 3">
            <a:extLst>
              <a:ext uri="{FF2B5EF4-FFF2-40B4-BE49-F238E27FC236}">
                <a16:creationId xmlns:a16="http://schemas.microsoft.com/office/drawing/2014/main" id="{4D8D2966-0DE1-9EFB-8A52-9AF5CD9AFEF2}"/>
              </a:ext>
            </a:extLst>
          </p:cNvPr>
          <p:cNvSpPr/>
          <p:nvPr/>
        </p:nvSpPr>
        <p:spPr>
          <a:xfrm>
            <a:off x="1633591" y="2155891"/>
            <a:ext cx="1530849" cy="750014"/>
          </a:xfrm>
          <a:prstGeom prst="rightArrowCallou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fork</a:t>
            </a:r>
          </a:p>
        </p:txBody>
      </p:sp>
      <p:sp>
        <p:nvSpPr>
          <p:cNvPr id="5" name="TextBox 4">
            <a:extLst>
              <a:ext uri="{FF2B5EF4-FFF2-40B4-BE49-F238E27FC236}">
                <a16:creationId xmlns:a16="http://schemas.microsoft.com/office/drawing/2014/main" id="{6B96C48D-B99A-8525-0144-7B8047B74536}"/>
              </a:ext>
            </a:extLst>
          </p:cNvPr>
          <p:cNvSpPr txBox="1"/>
          <p:nvPr/>
        </p:nvSpPr>
        <p:spPr>
          <a:xfrm>
            <a:off x="3524035" y="1825625"/>
            <a:ext cx="8116585" cy="1477328"/>
          </a:xfrm>
          <a:prstGeom prst="rect">
            <a:avLst/>
          </a:prstGeom>
          <a:solidFill>
            <a:srgbClr val="7030A0"/>
          </a:solidFill>
        </p:spPr>
        <p:txBody>
          <a:bodyPr wrap="square" rtlCol="0">
            <a:spAutoFit/>
          </a:bodyPr>
          <a:lstStyle/>
          <a:p>
            <a:r>
              <a:rPr lang="en-IN" dirty="0"/>
              <a:t>It is a clone operation. </a:t>
            </a:r>
          </a:p>
          <a:p>
            <a:r>
              <a:rPr lang="en-IN" dirty="0"/>
              <a:t>Here, the current process is taken and cloned. </a:t>
            </a:r>
          </a:p>
          <a:p>
            <a:r>
              <a:rPr lang="en-IN" dirty="0"/>
              <a:t>So, now we have a parent process and a child process with two different process IDs.</a:t>
            </a:r>
          </a:p>
          <a:p>
            <a:r>
              <a:rPr lang="en-IN" dirty="0"/>
              <a:t>Everything (sack, heap, file descriptors etc) are copied from the parent process to the child process. The two are independent processes now.</a:t>
            </a:r>
          </a:p>
        </p:txBody>
      </p:sp>
      <p:sp>
        <p:nvSpPr>
          <p:cNvPr id="6" name="Callout: Right Arrow 5">
            <a:extLst>
              <a:ext uri="{FF2B5EF4-FFF2-40B4-BE49-F238E27FC236}">
                <a16:creationId xmlns:a16="http://schemas.microsoft.com/office/drawing/2014/main" id="{7E9F6801-1490-3664-F085-497F3CDA83BB}"/>
              </a:ext>
            </a:extLst>
          </p:cNvPr>
          <p:cNvSpPr/>
          <p:nvPr/>
        </p:nvSpPr>
        <p:spPr>
          <a:xfrm>
            <a:off x="1633591" y="3869894"/>
            <a:ext cx="1530849" cy="750014"/>
          </a:xfrm>
          <a:prstGeom prst="rightArrowCallou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waitpid</a:t>
            </a:r>
            <a:endParaRPr lang="en-IN" dirty="0"/>
          </a:p>
        </p:txBody>
      </p:sp>
      <p:sp>
        <p:nvSpPr>
          <p:cNvPr id="7" name="TextBox 6">
            <a:extLst>
              <a:ext uri="{FF2B5EF4-FFF2-40B4-BE49-F238E27FC236}">
                <a16:creationId xmlns:a16="http://schemas.microsoft.com/office/drawing/2014/main" id="{F0D7C294-4689-EA98-45EE-54D4097624AB}"/>
              </a:ext>
            </a:extLst>
          </p:cNvPr>
          <p:cNvSpPr txBox="1"/>
          <p:nvPr/>
        </p:nvSpPr>
        <p:spPr>
          <a:xfrm>
            <a:off x="3524035" y="3539628"/>
            <a:ext cx="8116585" cy="1200329"/>
          </a:xfrm>
          <a:prstGeom prst="rect">
            <a:avLst/>
          </a:prstGeom>
          <a:solidFill>
            <a:srgbClr val="7030A0"/>
          </a:solidFill>
        </p:spPr>
        <p:txBody>
          <a:bodyPr wrap="square" rtlCol="0">
            <a:spAutoFit/>
          </a:bodyPr>
          <a:lstStyle/>
          <a:p>
            <a:r>
              <a:rPr lang="en-IN" dirty="0"/>
              <a:t>Consider the shell. It reads a command from the terminal, forks off a child process, waits for the child process to execute the command, and then reads the next command when the child terminates. </a:t>
            </a:r>
          </a:p>
          <a:p>
            <a:r>
              <a:rPr lang="en-IN" dirty="0"/>
              <a:t>To wait for the child to finish, the parent executes a </a:t>
            </a:r>
            <a:r>
              <a:rPr lang="en-IN" i="1" dirty="0" err="1"/>
              <a:t>waitpid</a:t>
            </a:r>
            <a:r>
              <a:rPr lang="en-IN" dirty="0"/>
              <a:t> system call.</a:t>
            </a:r>
          </a:p>
        </p:txBody>
      </p:sp>
      <p:sp>
        <p:nvSpPr>
          <p:cNvPr id="8" name="Callout: Right Arrow 7">
            <a:extLst>
              <a:ext uri="{FF2B5EF4-FFF2-40B4-BE49-F238E27FC236}">
                <a16:creationId xmlns:a16="http://schemas.microsoft.com/office/drawing/2014/main" id="{764780AA-E50F-E1CC-7A97-009D33E3BF67}"/>
              </a:ext>
            </a:extLst>
          </p:cNvPr>
          <p:cNvSpPr/>
          <p:nvPr/>
        </p:nvSpPr>
        <p:spPr>
          <a:xfrm>
            <a:off x="1633591" y="5241422"/>
            <a:ext cx="1530849" cy="750014"/>
          </a:xfrm>
          <a:prstGeom prst="rightArrowCallou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exec</a:t>
            </a:r>
          </a:p>
        </p:txBody>
      </p:sp>
      <p:sp>
        <p:nvSpPr>
          <p:cNvPr id="9" name="TextBox 8">
            <a:extLst>
              <a:ext uri="{FF2B5EF4-FFF2-40B4-BE49-F238E27FC236}">
                <a16:creationId xmlns:a16="http://schemas.microsoft.com/office/drawing/2014/main" id="{C959DD8C-FAA8-E9D4-054A-0F203C11F015}"/>
              </a:ext>
            </a:extLst>
          </p:cNvPr>
          <p:cNvSpPr txBox="1"/>
          <p:nvPr/>
        </p:nvSpPr>
        <p:spPr>
          <a:xfrm>
            <a:off x="3524035" y="4911156"/>
            <a:ext cx="8116585" cy="923330"/>
          </a:xfrm>
          <a:prstGeom prst="rect">
            <a:avLst/>
          </a:prstGeom>
          <a:solidFill>
            <a:srgbClr val="7030A0"/>
          </a:solidFill>
        </p:spPr>
        <p:txBody>
          <a:bodyPr wrap="square" rtlCol="0">
            <a:spAutoFit/>
          </a:bodyPr>
          <a:lstStyle/>
          <a:p>
            <a:r>
              <a:rPr lang="en-IN" dirty="0"/>
              <a:t>The child process must execute the command typed by the user. For this, the </a:t>
            </a:r>
            <a:r>
              <a:rPr lang="en-IN" i="1" dirty="0"/>
              <a:t>exec</a:t>
            </a:r>
            <a:r>
              <a:rPr lang="en-IN" dirty="0"/>
              <a:t> call is used. The entire core image of the process is replaced by the file named in its first parameter (see next slide).</a:t>
            </a:r>
          </a:p>
        </p:txBody>
      </p:sp>
    </p:spTree>
    <p:extLst>
      <p:ext uri="{BB962C8B-B14F-4D97-AF65-F5344CB8AC3E}">
        <p14:creationId xmlns:p14="http://schemas.microsoft.com/office/powerpoint/2010/main" val="261930160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E6F61-DCDF-8FD6-A858-755218712636}"/>
              </a:ext>
            </a:extLst>
          </p:cNvPr>
          <p:cNvSpPr>
            <a:spLocks noGrp="1"/>
          </p:cNvSpPr>
          <p:nvPr>
            <p:ph type="title"/>
          </p:nvPr>
        </p:nvSpPr>
        <p:spPr/>
        <p:txBody>
          <a:bodyPr/>
          <a:lstStyle/>
          <a:p>
            <a:r>
              <a:rPr lang="en-IN" dirty="0"/>
              <a:t>C Programs for Linux Process Demos</a:t>
            </a:r>
          </a:p>
        </p:txBody>
      </p:sp>
      <p:sp>
        <p:nvSpPr>
          <p:cNvPr id="3" name="Content Placeholder 2">
            <a:extLst>
              <a:ext uri="{FF2B5EF4-FFF2-40B4-BE49-F238E27FC236}">
                <a16:creationId xmlns:a16="http://schemas.microsoft.com/office/drawing/2014/main" id="{CB35C1A4-73B1-C026-1E6A-4E2ED24131B8}"/>
              </a:ext>
            </a:extLst>
          </p:cNvPr>
          <p:cNvSpPr>
            <a:spLocks noGrp="1"/>
          </p:cNvSpPr>
          <p:nvPr>
            <p:ph idx="1"/>
          </p:nvPr>
        </p:nvSpPr>
        <p:spPr/>
        <p:txBody>
          <a:bodyPr/>
          <a:lstStyle/>
          <a:p>
            <a:r>
              <a:rPr lang="en-IN" dirty="0"/>
              <a:t>Install </a:t>
            </a:r>
            <a:r>
              <a:rPr lang="en-IN" dirty="0" err="1"/>
              <a:t>gcc</a:t>
            </a:r>
            <a:r>
              <a:rPr lang="en-IN" dirty="0"/>
              <a:t> in the Linux machine</a:t>
            </a:r>
          </a:p>
          <a:p>
            <a:r>
              <a:rPr lang="en-IN" b="1" dirty="0" err="1"/>
              <a:t>sudo</a:t>
            </a:r>
            <a:r>
              <a:rPr lang="en-IN" b="1" dirty="0"/>
              <a:t> apt install </a:t>
            </a:r>
            <a:r>
              <a:rPr lang="en-IN" b="1" dirty="0" err="1"/>
              <a:t>gcc</a:t>
            </a:r>
            <a:endParaRPr lang="en-IN" dirty="0"/>
          </a:p>
          <a:p>
            <a:r>
              <a:rPr lang="en-US" dirty="0"/>
              <a:t>Compile: </a:t>
            </a:r>
            <a:r>
              <a:rPr lang="en-US" dirty="0" err="1"/>
              <a:t>gcc</a:t>
            </a:r>
            <a:r>
              <a:rPr lang="en-US" dirty="0"/>
              <a:t> </a:t>
            </a:r>
            <a:r>
              <a:rPr lang="en-US" dirty="0" err="1"/>
              <a:t>zombie.c</a:t>
            </a:r>
            <a:endParaRPr lang="en-US" dirty="0"/>
          </a:p>
          <a:p>
            <a:r>
              <a:rPr lang="en-US" dirty="0"/>
              <a:t>Execute: ./</a:t>
            </a:r>
            <a:r>
              <a:rPr lang="en-US" dirty="0" err="1"/>
              <a:t>a.out</a:t>
            </a:r>
            <a:endParaRPr lang="en-US" dirty="0"/>
          </a:p>
          <a:p>
            <a:endParaRPr lang="en-US" dirty="0"/>
          </a:p>
          <a:p>
            <a:r>
              <a:rPr lang="en-US" dirty="0"/>
              <a:t>nano </a:t>
            </a:r>
            <a:r>
              <a:rPr lang="en-US" dirty="0" err="1"/>
              <a:t>fork_test.c</a:t>
            </a:r>
            <a:r>
              <a:rPr lang="en-US" dirty="0"/>
              <a:t> -l    (The minus lowercase L flag shows line numbers)</a:t>
            </a:r>
            <a:endParaRPr lang="en-IN" dirty="0"/>
          </a:p>
        </p:txBody>
      </p:sp>
    </p:spTree>
    <p:extLst>
      <p:ext uri="{BB962C8B-B14F-4D97-AF65-F5344CB8AC3E}">
        <p14:creationId xmlns:p14="http://schemas.microsoft.com/office/powerpoint/2010/main" val="4181625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53A72-2F02-BB96-2573-62776C1F871E}"/>
              </a:ext>
            </a:extLst>
          </p:cNvPr>
          <p:cNvSpPr>
            <a:spLocks noGrp="1"/>
          </p:cNvSpPr>
          <p:nvPr>
            <p:ph type="title"/>
          </p:nvPr>
        </p:nvSpPr>
        <p:spPr/>
        <p:txBody>
          <a:bodyPr/>
          <a:lstStyle/>
          <a:p>
            <a:r>
              <a:rPr lang="en-IN" b="1" dirty="0"/>
              <a:t>Process</a:t>
            </a:r>
            <a:r>
              <a:rPr lang="en-IN" dirty="0"/>
              <a:t> versus Thread</a:t>
            </a:r>
          </a:p>
        </p:txBody>
      </p:sp>
      <p:sp>
        <p:nvSpPr>
          <p:cNvPr id="3" name="Content Placeholder 2">
            <a:extLst>
              <a:ext uri="{FF2B5EF4-FFF2-40B4-BE49-F238E27FC236}">
                <a16:creationId xmlns:a16="http://schemas.microsoft.com/office/drawing/2014/main" id="{23A4B13F-4D7B-F73F-83D8-6783B475FC6B}"/>
              </a:ext>
            </a:extLst>
          </p:cNvPr>
          <p:cNvSpPr>
            <a:spLocks noGrp="1"/>
          </p:cNvSpPr>
          <p:nvPr>
            <p:ph idx="1"/>
          </p:nvPr>
        </p:nvSpPr>
        <p:spPr/>
        <p:txBody>
          <a:bodyPr/>
          <a:lstStyle/>
          <a:p>
            <a:r>
              <a:rPr lang="en-IN" dirty="0"/>
              <a:t>Three artists draw different parts of the picture</a:t>
            </a:r>
          </a:p>
        </p:txBody>
      </p:sp>
      <p:pic>
        <p:nvPicPr>
          <p:cNvPr id="5" name="Picture 4">
            <a:extLst>
              <a:ext uri="{FF2B5EF4-FFF2-40B4-BE49-F238E27FC236}">
                <a16:creationId xmlns:a16="http://schemas.microsoft.com/office/drawing/2014/main" id="{33077CCD-FD08-6CB2-2E98-121040FE6661}"/>
              </a:ext>
            </a:extLst>
          </p:cNvPr>
          <p:cNvPicPr>
            <a:picLocks noChangeAspect="1"/>
          </p:cNvPicPr>
          <p:nvPr/>
        </p:nvPicPr>
        <p:blipFill>
          <a:blip r:embed="rId2"/>
          <a:stretch>
            <a:fillRect/>
          </a:stretch>
        </p:blipFill>
        <p:spPr>
          <a:xfrm>
            <a:off x="1291978" y="2423202"/>
            <a:ext cx="9608044" cy="4210266"/>
          </a:xfrm>
          <a:prstGeom prst="rect">
            <a:avLst/>
          </a:prstGeom>
        </p:spPr>
      </p:pic>
    </p:spTree>
    <p:extLst>
      <p:ext uri="{BB962C8B-B14F-4D97-AF65-F5344CB8AC3E}">
        <p14:creationId xmlns:p14="http://schemas.microsoft.com/office/powerpoint/2010/main" val="77395585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29145-F56C-CEFF-40D2-F43205E95CBC}"/>
              </a:ext>
            </a:extLst>
          </p:cNvPr>
          <p:cNvSpPr>
            <a:spLocks noGrp="1"/>
          </p:cNvSpPr>
          <p:nvPr>
            <p:ph type="title"/>
          </p:nvPr>
        </p:nvSpPr>
        <p:spPr/>
        <p:txBody>
          <a:bodyPr/>
          <a:lstStyle/>
          <a:p>
            <a:r>
              <a:rPr lang="en-IN" dirty="0" err="1"/>
              <a:t>fork_test.c</a:t>
            </a:r>
            <a:endParaRPr lang="en-IN" dirty="0"/>
          </a:p>
        </p:txBody>
      </p:sp>
      <p:sp>
        <p:nvSpPr>
          <p:cNvPr id="3" name="Content Placeholder 2">
            <a:extLst>
              <a:ext uri="{FF2B5EF4-FFF2-40B4-BE49-F238E27FC236}">
                <a16:creationId xmlns:a16="http://schemas.microsoft.com/office/drawing/2014/main" id="{47D81D97-8666-DA78-E2DB-D6951BC05E3D}"/>
              </a:ext>
            </a:extLst>
          </p:cNvPr>
          <p:cNvSpPr>
            <a:spLocks noGrp="1"/>
          </p:cNvSpPr>
          <p:nvPr>
            <p:ph idx="1"/>
          </p:nvPr>
        </p:nvSpPr>
        <p:spPr/>
        <p:txBody>
          <a:bodyPr>
            <a:normAutofit fontScale="25000" lnSpcReduction="20000"/>
          </a:bodyPr>
          <a:lstStyle/>
          <a:p>
            <a:r>
              <a:rPr lang="en-US" dirty="0"/>
              <a:t>#include &lt;</a:t>
            </a:r>
            <a:r>
              <a:rPr lang="en-US" dirty="0" err="1"/>
              <a:t>stdio.h</a:t>
            </a:r>
            <a:r>
              <a:rPr lang="en-US" dirty="0"/>
              <a:t>&gt;</a:t>
            </a:r>
          </a:p>
          <a:p>
            <a:r>
              <a:rPr lang="en-US" dirty="0"/>
              <a:t>#include &lt;</a:t>
            </a:r>
            <a:r>
              <a:rPr lang="en-US" dirty="0" err="1"/>
              <a:t>unistd.h</a:t>
            </a:r>
            <a:r>
              <a:rPr lang="en-US" dirty="0"/>
              <a:t>&gt;</a:t>
            </a:r>
          </a:p>
          <a:p>
            <a:r>
              <a:rPr lang="en-US" dirty="0"/>
              <a:t>#include &lt;sys/</a:t>
            </a:r>
            <a:r>
              <a:rPr lang="en-US" dirty="0" err="1"/>
              <a:t>types.h</a:t>
            </a:r>
            <a:r>
              <a:rPr lang="en-US" dirty="0"/>
              <a:t>&gt;</a:t>
            </a:r>
          </a:p>
          <a:p>
            <a:r>
              <a:rPr lang="en-US" dirty="0"/>
              <a:t>#include &lt;sys/</a:t>
            </a:r>
            <a:r>
              <a:rPr lang="en-US" dirty="0" err="1"/>
              <a:t>wait.h</a:t>
            </a:r>
            <a:r>
              <a:rPr lang="en-US" dirty="0"/>
              <a:t>&gt;</a:t>
            </a:r>
          </a:p>
          <a:p>
            <a:endParaRPr lang="en-US" dirty="0"/>
          </a:p>
          <a:p>
            <a:r>
              <a:rPr lang="en-US" dirty="0"/>
              <a:t>/* This program forks and </a:t>
            </a:r>
            <a:r>
              <a:rPr lang="en-US" dirty="0" err="1"/>
              <a:t>and</a:t>
            </a:r>
            <a:r>
              <a:rPr lang="en-US" dirty="0"/>
              <a:t> the prints whether the process is</a:t>
            </a:r>
          </a:p>
          <a:p>
            <a:r>
              <a:rPr lang="en-US" dirty="0"/>
              <a:t> *   - the child (the return value of fork() is 0), or</a:t>
            </a:r>
          </a:p>
          <a:p>
            <a:r>
              <a:rPr lang="en-US" dirty="0"/>
              <a:t> *   - the parent (the return value of fork() is not zero)</a:t>
            </a:r>
          </a:p>
          <a:p>
            <a:r>
              <a:rPr lang="en-US" dirty="0"/>
              <a:t> *</a:t>
            </a:r>
          </a:p>
          <a:p>
            <a:r>
              <a:rPr lang="en-US" dirty="0"/>
              <a:t> * When this was run 100 times on the computer the author is</a:t>
            </a:r>
          </a:p>
          <a:p>
            <a:r>
              <a:rPr lang="en-US" dirty="0"/>
              <a:t> * on, only twice did the parent process execute before the</a:t>
            </a:r>
          </a:p>
          <a:p>
            <a:r>
              <a:rPr lang="en-US" dirty="0"/>
              <a:t> * child process executed.</a:t>
            </a:r>
          </a:p>
          <a:p>
            <a:r>
              <a:rPr lang="en-US" dirty="0"/>
              <a:t> *</a:t>
            </a:r>
          </a:p>
          <a:p>
            <a:r>
              <a:rPr lang="en-US" dirty="0"/>
              <a:t> * Note, if you juxtapose two strings, the compiler automatically</a:t>
            </a:r>
          </a:p>
          <a:p>
            <a:r>
              <a:rPr lang="en-US" dirty="0"/>
              <a:t> * concatenates the two, e.g., "Hello " "world!"</a:t>
            </a:r>
          </a:p>
          <a:p>
            <a:r>
              <a:rPr lang="en-US" dirty="0"/>
              <a:t> */</a:t>
            </a:r>
          </a:p>
          <a:p>
            <a:endParaRPr lang="en-US" dirty="0"/>
          </a:p>
          <a:p>
            <a:r>
              <a:rPr lang="en-US" dirty="0"/>
              <a:t>int main( void ) {</a:t>
            </a:r>
          </a:p>
          <a:p>
            <a:r>
              <a:rPr lang="en-US" dirty="0"/>
              <a:t>	char *</a:t>
            </a:r>
            <a:r>
              <a:rPr lang="en-US" dirty="0" err="1"/>
              <a:t>argv</a:t>
            </a:r>
            <a:r>
              <a:rPr lang="en-US" dirty="0"/>
              <a:t>[3] = {"Command-line", ".", NULL};</a:t>
            </a:r>
          </a:p>
          <a:p>
            <a:endParaRPr lang="en-US" dirty="0"/>
          </a:p>
          <a:p>
            <a:r>
              <a:rPr lang="en-US" dirty="0"/>
              <a:t>	int </a:t>
            </a:r>
            <a:r>
              <a:rPr lang="en-US" dirty="0" err="1"/>
              <a:t>pid</a:t>
            </a:r>
            <a:r>
              <a:rPr lang="en-US" dirty="0"/>
              <a:t> = fork();</a:t>
            </a:r>
          </a:p>
          <a:p>
            <a:endParaRPr lang="en-US" dirty="0"/>
          </a:p>
          <a:p>
            <a:r>
              <a:rPr lang="en-US" dirty="0"/>
              <a:t>	if ( </a:t>
            </a:r>
            <a:r>
              <a:rPr lang="en-US" dirty="0" err="1"/>
              <a:t>pid</a:t>
            </a:r>
            <a:r>
              <a:rPr lang="en-US" dirty="0"/>
              <a:t> == 0 ) {</a:t>
            </a:r>
          </a:p>
          <a:p>
            <a:r>
              <a:rPr lang="en-US" dirty="0"/>
              <a:t>		</a:t>
            </a:r>
            <a:r>
              <a:rPr lang="en-US" dirty="0" err="1"/>
              <a:t>execvp</a:t>
            </a:r>
            <a:r>
              <a:rPr lang="en-US" dirty="0"/>
              <a:t>( "find", </a:t>
            </a:r>
            <a:r>
              <a:rPr lang="en-US" dirty="0" err="1"/>
              <a:t>argv</a:t>
            </a:r>
            <a:r>
              <a:rPr lang="en-US" dirty="0"/>
              <a:t> );</a:t>
            </a:r>
          </a:p>
          <a:p>
            <a:r>
              <a:rPr lang="en-US" dirty="0"/>
              <a:t>	}</a:t>
            </a:r>
          </a:p>
          <a:p>
            <a:endParaRPr lang="en-US" dirty="0"/>
          </a:p>
          <a:p>
            <a:r>
              <a:rPr lang="en-US" dirty="0"/>
              <a:t>	/* Put the parent to sleep for 2 seconds--let the child finished executing */</a:t>
            </a:r>
          </a:p>
          <a:p>
            <a:r>
              <a:rPr lang="en-US" dirty="0"/>
              <a:t>	wait( 2 );</a:t>
            </a:r>
          </a:p>
          <a:p>
            <a:endParaRPr lang="en-US" dirty="0"/>
          </a:p>
          <a:p>
            <a:r>
              <a:rPr lang="en-US" dirty="0"/>
              <a:t>	</a:t>
            </a:r>
            <a:r>
              <a:rPr lang="en-US" dirty="0" err="1"/>
              <a:t>printf</a:t>
            </a:r>
            <a:r>
              <a:rPr lang="en-US" dirty="0"/>
              <a:t>( "Finished executing the parent process\n"</a:t>
            </a:r>
          </a:p>
          <a:p>
            <a:r>
              <a:rPr lang="en-US" dirty="0"/>
              <a:t>	        " - the child won't get here--you will only see this once\n" );</a:t>
            </a:r>
          </a:p>
          <a:p>
            <a:endParaRPr lang="en-US" dirty="0"/>
          </a:p>
          <a:p>
            <a:r>
              <a:rPr lang="en-US" dirty="0"/>
              <a:t>	return 0;</a:t>
            </a:r>
          </a:p>
          <a:p>
            <a:r>
              <a:rPr lang="en-US" dirty="0"/>
              <a:t>}</a:t>
            </a:r>
            <a:endParaRPr lang="en-IN" dirty="0"/>
          </a:p>
        </p:txBody>
      </p:sp>
    </p:spTree>
    <p:extLst>
      <p:ext uri="{BB962C8B-B14F-4D97-AF65-F5344CB8AC3E}">
        <p14:creationId xmlns:p14="http://schemas.microsoft.com/office/powerpoint/2010/main" val="66423661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29145-F56C-CEFF-40D2-F43205E95CBC}"/>
              </a:ext>
            </a:extLst>
          </p:cNvPr>
          <p:cNvSpPr>
            <a:spLocks noGrp="1"/>
          </p:cNvSpPr>
          <p:nvPr>
            <p:ph type="title"/>
          </p:nvPr>
        </p:nvSpPr>
        <p:spPr/>
        <p:txBody>
          <a:bodyPr/>
          <a:lstStyle/>
          <a:p>
            <a:r>
              <a:rPr lang="en-IN" dirty="0" err="1"/>
              <a:t>getpid.c</a:t>
            </a:r>
            <a:endParaRPr lang="en-IN" dirty="0"/>
          </a:p>
        </p:txBody>
      </p:sp>
      <p:sp>
        <p:nvSpPr>
          <p:cNvPr id="3" name="Content Placeholder 2">
            <a:extLst>
              <a:ext uri="{FF2B5EF4-FFF2-40B4-BE49-F238E27FC236}">
                <a16:creationId xmlns:a16="http://schemas.microsoft.com/office/drawing/2014/main" id="{47D81D97-8666-DA78-E2DB-D6951BC05E3D}"/>
              </a:ext>
            </a:extLst>
          </p:cNvPr>
          <p:cNvSpPr>
            <a:spLocks noGrp="1"/>
          </p:cNvSpPr>
          <p:nvPr>
            <p:ph idx="1"/>
          </p:nvPr>
        </p:nvSpPr>
        <p:spPr/>
        <p:txBody>
          <a:bodyPr>
            <a:normAutofit fontScale="25000" lnSpcReduction="20000"/>
          </a:bodyPr>
          <a:lstStyle/>
          <a:p>
            <a:r>
              <a:rPr lang="en-US" dirty="0"/>
              <a:t>#include &lt;</a:t>
            </a:r>
            <a:r>
              <a:rPr lang="en-US" dirty="0" err="1"/>
              <a:t>stdio.h</a:t>
            </a:r>
            <a:r>
              <a:rPr lang="en-US" dirty="0"/>
              <a:t>&gt;</a:t>
            </a:r>
          </a:p>
          <a:p>
            <a:r>
              <a:rPr lang="en-US" dirty="0"/>
              <a:t>#include &lt;</a:t>
            </a:r>
            <a:r>
              <a:rPr lang="en-US" dirty="0" err="1"/>
              <a:t>unistd.h</a:t>
            </a:r>
            <a:r>
              <a:rPr lang="en-US" dirty="0"/>
              <a:t>&gt;</a:t>
            </a:r>
          </a:p>
          <a:p>
            <a:endParaRPr lang="en-US" dirty="0"/>
          </a:p>
          <a:p>
            <a:r>
              <a:rPr lang="en-US" dirty="0"/>
              <a:t>/* This program demonstrates that the use of the </a:t>
            </a:r>
            <a:r>
              <a:rPr lang="en-US" dirty="0" err="1"/>
              <a:t>getpid</a:t>
            </a:r>
            <a:r>
              <a:rPr lang="en-US" dirty="0"/>
              <a:t>() function.</a:t>
            </a:r>
          </a:p>
          <a:p>
            <a:r>
              <a:rPr lang="en-US" dirty="0"/>
              <a:t> *</a:t>
            </a:r>
          </a:p>
          <a:p>
            <a:r>
              <a:rPr lang="en-US" dirty="0"/>
              <a:t> * When this was run 100 times on the computer the author is</a:t>
            </a:r>
          </a:p>
          <a:p>
            <a:r>
              <a:rPr lang="en-US" dirty="0"/>
              <a:t> * on, only twice did the parent process execute before the</a:t>
            </a:r>
          </a:p>
          <a:p>
            <a:r>
              <a:rPr lang="en-US" dirty="0"/>
              <a:t> * child process executed.</a:t>
            </a:r>
          </a:p>
          <a:p>
            <a:r>
              <a:rPr lang="en-US" dirty="0"/>
              <a:t> *</a:t>
            </a:r>
          </a:p>
          <a:p>
            <a:r>
              <a:rPr lang="en-US" dirty="0"/>
              <a:t> * Note, if you juxtapose two strings, the compiler automatically</a:t>
            </a:r>
          </a:p>
          <a:p>
            <a:r>
              <a:rPr lang="en-US" dirty="0"/>
              <a:t> * concatenates the two, e.g., "Hello " "world!"</a:t>
            </a:r>
          </a:p>
          <a:p>
            <a:r>
              <a:rPr lang="en-US" dirty="0"/>
              <a:t> *</a:t>
            </a:r>
          </a:p>
          <a:p>
            <a:r>
              <a:rPr lang="en-US" dirty="0"/>
              <a:t> * The return value of fork() is actually </a:t>
            </a:r>
            <a:r>
              <a:rPr lang="en-US" dirty="0" err="1"/>
              <a:t>pid_t</a:t>
            </a:r>
            <a:r>
              <a:rPr lang="en-US" dirty="0"/>
              <a:t> ('</a:t>
            </a:r>
            <a:r>
              <a:rPr lang="en-US" dirty="0" err="1"/>
              <a:t>pid</a:t>
            </a:r>
            <a:r>
              <a:rPr lang="en-US" dirty="0"/>
              <a:t>' '</a:t>
            </a:r>
            <a:r>
              <a:rPr lang="en-US" dirty="0" err="1"/>
              <a:t>t'ype</a:t>
            </a:r>
            <a:r>
              <a:rPr lang="en-US" dirty="0"/>
              <a:t>).</a:t>
            </a:r>
          </a:p>
          <a:p>
            <a:r>
              <a:rPr lang="en-US" dirty="0"/>
              <a:t> * When it is assigned to 'int </a:t>
            </a:r>
            <a:r>
              <a:rPr lang="en-US" dirty="0" err="1"/>
              <a:t>pid</a:t>
            </a:r>
            <a:r>
              <a:rPr lang="en-US" dirty="0"/>
              <a:t>', if the type is different, there</a:t>
            </a:r>
          </a:p>
          <a:p>
            <a:r>
              <a:rPr lang="en-US" dirty="0"/>
              <a:t> * is an implicit cast; however, when we print the return value</a:t>
            </a:r>
          </a:p>
          <a:p>
            <a:r>
              <a:rPr lang="en-US" dirty="0"/>
              <a:t> * of </a:t>
            </a:r>
            <a:r>
              <a:rPr lang="en-US" dirty="0" err="1"/>
              <a:t>getpid</a:t>
            </a:r>
            <a:r>
              <a:rPr lang="en-US" dirty="0"/>
              <a:t>(), it is necessary to explicitly cast it as an</a:t>
            </a:r>
          </a:p>
          <a:p>
            <a:r>
              <a:rPr lang="en-US" dirty="0"/>
              <a:t> * integer.</a:t>
            </a:r>
          </a:p>
          <a:p>
            <a:r>
              <a:rPr lang="en-US" dirty="0"/>
              <a:t> *</a:t>
            </a:r>
          </a:p>
          <a:p>
            <a:r>
              <a:rPr lang="en-US" dirty="0"/>
              <a:t> * The type '</a:t>
            </a:r>
            <a:r>
              <a:rPr lang="en-US" dirty="0" err="1"/>
              <a:t>pid_t</a:t>
            </a:r>
            <a:r>
              <a:rPr lang="en-US" dirty="0"/>
              <a:t>' is defined in the library header &lt;sys/</a:t>
            </a:r>
            <a:r>
              <a:rPr lang="en-US" dirty="0" err="1"/>
              <a:t>types.h</a:t>
            </a:r>
            <a:r>
              <a:rPr lang="en-US" dirty="0"/>
              <a:t>&gt;</a:t>
            </a:r>
          </a:p>
          <a:p>
            <a:r>
              <a:rPr lang="en-US" dirty="0"/>
              <a:t> */</a:t>
            </a:r>
          </a:p>
          <a:p>
            <a:endParaRPr lang="en-US" dirty="0"/>
          </a:p>
          <a:p>
            <a:r>
              <a:rPr lang="en-US" dirty="0"/>
              <a:t>int main( void ) {</a:t>
            </a:r>
          </a:p>
          <a:p>
            <a:r>
              <a:rPr lang="en-US" dirty="0"/>
              <a:t>	</a:t>
            </a:r>
            <a:r>
              <a:rPr lang="en-US" dirty="0" err="1"/>
              <a:t>printf</a:t>
            </a:r>
            <a:r>
              <a:rPr lang="en-US" dirty="0"/>
              <a:t>( "The process identifier (</a:t>
            </a:r>
            <a:r>
              <a:rPr lang="en-US" dirty="0" err="1"/>
              <a:t>pid</a:t>
            </a:r>
            <a:r>
              <a:rPr lang="en-US" dirty="0"/>
              <a:t>) of the parent process is %d\n", (int)</a:t>
            </a:r>
            <a:r>
              <a:rPr lang="en-US" dirty="0" err="1"/>
              <a:t>getpid</a:t>
            </a:r>
            <a:r>
              <a:rPr lang="en-US" dirty="0"/>
              <a:t>() );</a:t>
            </a:r>
          </a:p>
          <a:p>
            <a:endParaRPr lang="en-US" dirty="0"/>
          </a:p>
          <a:p>
            <a:r>
              <a:rPr lang="en-US" dirty="0"/>
              <a:t>	int </a:t>
            </a:r>
            <a:r>
              <a:rPr lang="en-US" dirty="0" err="1"/>
              <a:t>pid</a:t>
            </a:r>
            <a:r>
              <a:rPr lang="en-US" dirty="0"/>
              <a:t> = fork();</a:t>
            </a:r>
          </a:p>
          <a:p>
            <a:endParaRPr lang="en-US" dirty="0"/>
          </a:p>
          <a:p>
            <a:r>
              <a:rPr lang="en-US" dirty="0"/>
              <a:t>	if ( </a:t>
            </a:r>
            <a:r>
              <a:rPr lang="en-US" dirty="0" err="1"/>
              <a:t>pid</a:t>
            </a:r>
            <a:r>
              <a:rPr lang="en-US" dirty="0"/>
              <a:t> == 0 ) {</a:t>
            </a:r>
          </a:p>
          <a:p>
            <a:r>
              <a:rPr lang="en-US" dirty="0"/>
              <a:t>		</a:t>
            </a:r>
            <a:r>
              <a:rPr lang="en-US" dirty="0" err="1"/>
              <a:t>printf</a:t>
            </a:r>
            <a:r>
              <a:rPr lang="en-US" dirty="0"/>
              <a:t>( "After the fork, the process identifier (</a:t>
            </a:r>
            <a:r>
              <a:rPr lang="en-US" dirty="0" err="1"/>
              <a:t>pid</a:t>
            </a:r>
            <a:r>
              <a:rPr lang="en-US" dirty="0"/>
              <a:t>) "</a:t>
            </a:r>
          </a:p>
          <a:p>
            <a:r>
              <a:rPr lang="en-US" dirty="0"/>
              <a:t>		        "of the child is %d\n", (int)</a:t>
            </a:r>
            <a:r>
              <a:rPr lang="en-US" dirty="0" err="1"/>
              <a:t>getpid</a:t>
            </a:r>
            <a:r>
              <a:rPr lang="en-US" dirty="0"/>
              <a:t>() );</a:t>
            </a:r>
          </a:p>
          <a:p>
            <a:r>
              <a:rPr lang="en-US" dirty="0"/>
              <a:t>	} else {</a:t>
            </a:r>
          </a:p>
          <a:p>
            <a:r>
              <a:rPr lang="en-US" dirty="0"/>
              <a:t>		</a:t>
            </a:r>
            <a:r>
              <a:rPr lang="en-US" dirty="0" err="1"/>
              <a:t>printf</a:t>
            </a:r>
            <a:r>
              <a:rPr lang="en-US" dirty="0"/>
              <a:t>( "After the fork, the process identifier (</a:t>
            </a:r>
            <a:r>
              <a:rPr lang="en-US" dirty="0" err="1"/>
              <a:t>pid</a:t>
            </a:r>
            <a:r>
              <a:rPr lang="en-US" dirty="0"/>
              <a:t>) "</a:t>
            </a:r>
          </a:p>
          <a:p>
            <a:r>
              <a:rPr lang="en-US" dirty="0"/>
              <a:t>		        "of the parent is still %d\n - fork() returned %d\n",</a:t>
            </a:r>
          </a:p>
          <a:p>
            <a:r>
              <a:rPr lang="en-US" dirty="0"/>
              <a:t>		        (int)</a:t>
            </a:r>
            <a:r>
              <a:rPr lang="en-US" dirty="0" err="1"/>
              <a:t>getpid</a:t>
            </a:r>
            <a:r>
              <a:rPr lang="en-US" dirty="0"/>
              <a:t>(), </a:t>
            </a:r>
            <a:r>
              <a:rPr lang="en-US" dirty="0" err="1"/>
              <a:t>pid</a:t>
            </a:r>
            <a:r>
              <a:rPr lang="en-US" dirty="0"/>
              <a:t> );</a:t>
            </a:r>
          </a:p>
          <a:p>
            <a:r>
              <a:rPr lang="en-US" dirty="0"/>
              <a:t>	}</a:t>
            </a:r>
          </a:p>
          <a:p>
            <a:endParaRPr lang="en-US" dirty="0"/>
          </a:p>
          <a:p>
            <a:r>
              <a:rPr lang="en-US" dirty="0"/>
              <a:t>	return 0;</a:t>
            </a:r>
          </a:p>
          <a:p>
            <a:r>
              <a:rPr lang="en-US" dirty="0"/>
              <a:t>}</a:t>
            </a:r>
            <a:endParaRPr lang="en-IN" dirty="0"/>
          </a:p>
        </p:txBody>
      </p:sp>
    </p:spTree>
    <p:extLst>
      <p:ext uri="{BB962C8B-B14F-4D97-AF65-F5344CB8AC3E}">
        <p14:creationId xmlns:p14="http://schemas.microsoft.com/office/powerpoint/2010/main" val="226061712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0EDC9-2767-A920-B02B-784B4669C3E0}"/>
              </a:ext>
            </a:extLst>
          </p:cNvPr>
          <p:cNvSpPr>
            <a:spLocks noGrp="1"/>
          </p:cNvSpPr>
          <p:nvPr>
            <p:ph type="title"/>
          </p:nvPr>
        </p:nvSpPr>
        <p:spPr/>
        <p:txBody>
          <a:bodyPr/>
          <a:lstStyle/>
          <a:p>
            <a:r>
              <a:rPr lang="en-IN" dirty="0" err="1"/>
              <a:t>exec.c</a:t>
            </a:r>
            <a:endParaRPr lang="en-IN" dirty="0"/>
          </a:p>
        </p:txBody>
      </p:sp>
      <p:sp>
        <p:nvSpPr>
          <p:cNvPr id="3" name="Content Placeholder 2">
            <a:extLst>
              <a:ext uri="{FF2B5EF4-FFF2-40B4-BE49-F238E27FC236}">
                <a16:creationId xmlns:a16="http://schemas.microsoft.com/office/drawing/2014/main" id="{6140A7A2-DE5A-C905-AC60-69DACD0E80D2}"/>
              </a:ext>
            </a:extLst>
          </p:cNvPr>
          <p:cNvSpPr>
            <a:spLocks noGrp="1"/>
          </p:cNvSpPr>
          <p:nvPr>
            <p:ph idx="1"/>
          </p:nvPr>
        </p:nvSpPr>
        <p:spPr/>
        <p:txBody>
          <a:bodyPr>
            <a:normAutofit fontScale="25000" lnSpcReduction="20000"/>
          </a:bodyPr>
          <a:lstStyle/>
          <a:p>
            <a:r>
              <a:rPr lang="en-US" dirty="0"/>
              <a:t>#include &lt;</a:t>
            </a:r>
            <a:r>
              <a:rPr lang="en-US" dirty="0" err="1"/>
              <a:t>stdio.h</a:t>
            </a:r>
            <a:r>
              <a:rPr lang="en-US" dirty="0"/>
              <a:t>&gt;</a:t>
            </a:r>
          </a:p>
          <a:p>
            <a:r>
              <a:rPr lang="en-US" dirty="0"/>
              <a:t>#include &lt;</a:t>
            </a:r>
            <a:r>
              <a:rPr lang="en-US" dirty="0" err="1"/>
              <a:t>unistd.h</a:t>
            </a:r>
            <a:r>
              <a:rPr lang="en-US" dirty="0"/>
              <a:t>&gt;</a:t>
            </a:r>
          </a:p>
          <a:p>
            <a:r>
              <a:rPr lang="en-US" dirty="0"/>
              <a:t>#include &lt;sys/</a:t>
            </a:r>
            <a:r>
              <a:rPr lang="en-US" dirty="0" err="1"/>
              <a:t>wait.h</a:t>
            </a:r>
            <a:r>
              <a:rPr lang="en-US" dirty="0"/>
              <a:t>&gt;</a:t>
            </a:r>
          </a:p>
          <a:p>
            <a:r>
              <a:rPr lang="en-US" dirty="0"/>
              <a:t>#include &lt;sys/</a:t>
            </a:r>
            <a:r>
              <a:rPr lang="en-US" dirty="0" err="1"/>
              <a:t>types.h</a:t>
            </a:r>
            <a:r>
              <a:rPr lang="en-US" dirty="0"/>
              <a:t>&gt;</a:t>
            </a:r>
          </a:p>
          <a:p>
            <a:endParaRPr lang="en-US" dirty="0"/>
          </a:p>
          <a:p>
            <a:r>
              <a:rPr lang="en-US" dirty="0"/>
              <a:t>/* This program forks and </a:t>
            </a:r>
            <a:r>
              <a:rPr lang="en-US" dirty="0" err="1"/>
              <a:t>and</a:t>
            </a:r>
            <a:r>
              <a:rPr lang="en-US" dirty="0"/>
              <a:t> the prints whether the process is</a:t>
            </a:r>
          </a:p>
          <a:p>
            <a:r>
              <a:rPr lang="en-US" dirty="0"/>
              <a:t> *   - the child (the return value of fork() is 0), or</a:t>
            </a:r>
          </a:p>
          <a:p>
            <a:r>
              <a:rPr lang="en-US" dirty="0"/>
              <a:t> *   - the parent (the return value of fork() is not zero)</a:t>
            </a:r>
          </a:p>
          <a:p>
            <a:r>
              <a:rPr lang="en-US" dirty="0"/>
              <a:t> *</a:t>
            </a:r>
          </a:p>
          <a:p>
            <a:r>
              <a:rPr lang="en-US" dirty="0"/>
              <a:t> * When this was run 100 times on the computer the author is</a:t>
            </a:r>
          </a:p>
          <a:p>
            <a:r>
              <a:rPr lang="en-US" dirty="0"/>
              <a:t> * on, only twice did the parent process execute before the</a:t>
            </a:r>
          </a:p>
          <a:p>
            <a:r>
              <a:rPr lang="en-US" dirty="0"/>
              <a:t> * child process executed.</a:t>
            </a:r>
          </a:p>
          <a:p>
            <a:r>
              <a:rPr lang="en-US" dirty="0"/>
              <a:t> *</a:t>
            </a:r>
          </a:p>
          <a:p>
            <a:r>
              <a:rPr lang="en-US" dirty="0"/>
              <a:t> * Note, if you juxtapose two strings, the compiler automatically</a:t>
            </a:r>
          </a:p>
          <a:p>
            <a:r>
              <a:rPr lang="en-US" dirty="0"/>
              <a:t> * concatenates the two, e.g., "Hello " "world!"</a:t>
            </a:r>
          </a:p>
          <a:p>
            <a:r>
              <a:rPr lang="en-US" dirty="0"/>
              <a:t> */</a:t>
            </a:r>
          </a:p>
          <a:p>
            <a:endParaRPr lang="en-US" dirty="0"/>
          </a:p>
          <a:p>
            <a:r>
              <a:rPr lang="en-US" dirty="0"/>
              <a:t>int main( void ) {</a:t>
            </a:r>
          </a:p>
          <a:p>
            <a:r>
              <a:rPr lang="en-US" dirty="0"/>
              <a:t>	char *</a:t>
            </a:r>
            <a:r>
              <a:rPr lang="en-US" dirty="0" err="1"/>
              <a:t>argv</a:t>
            </a:r>
            <a:r>
              <a:rPr lang="en-US" dirty="0"/>
              <a:t>[3] = {"Command-line", ".", NULL};</a:t>
            </a:r>
          </a:p>
          <a:p>
            <a:endParaRPr lang="en-US" dirty="0"/>
          </a:p>
          <a:p>
            <a:r>
              <a:rPr lang="en-US" dirty="0"/>
              <a:t>	int </a:t>
            </a:r>
            <a:r>
              <a:rPr lang="en-US" dirty="0" err="1"/>
              <a:t>pid</a:t>
            </a:r>
            <a:r>
              <a:rPr lang="en-US" dirty="0"/>
              <a:t> = fork();</a:t>
            </a:r>
          </a:p>
          <a:p>
            <a:endParaRPr lang="en-US" dirty="0"/>
          </a:p>
          <a:p>
            <a:r>
              <a:rPr lang="en-US" dirty="0"/>
              <a:t>	if ( </a:t>
            </a:r>
            <a:r>
              <a:rPr lang="en-US" dirty="0" err="1"/>
              <a:t>pid</a:t>
            </a:r>
            <a:r>
              <a:rPr lang="en-US" dirty="0"/>
              <a:t> == 0 ) {</a:t>
            </a:r>
          </a:p>
          <a:p>
            <a:r>
              <a:rPr lang="en-US" dirty="0"/>
              <a:t>		</a:t>
            </a:r>
            <a:r>
              <a:rPr lang="en-US" dirty="0" err="1"/>
              <a:t>execvp</a:t>
            </a:r>
            <a:r>
              <a:rPr lang="en-US" dirty="0"/>
              <a:t>( "find", </a:t>
            </a:r>
            <a:r>
              <a:rPr lang="en-US" dirty="0" err="1"/>
              <a:t>argv</a:t>
            </a:r>
            <a:r>
              <a:rPr lang="en-US" dirty="0"/>
              <a:t> );</a:t>
            </a:r>
          </a:p>
          <a:p>
            <a:r>
              <a:rPr lang="en-US" dirty="0"/>
              <a:t>	}</a:t>
            </a:r>
          </a:p>
          <a:p>
            <a:endParaRPr lang="en-US" dirty="0"/>
          </a:p>
          <a:p>
            <a:r>
              <a:rPr lang="en-US" dirty="0"/>
              <a:t>	/* Put the parent to sleep --let the child finish executing */</a:t>
            </a:r>
          </a:p>
          <a:p>
            <a:r>
              <a:rPr lang="en-US" dirty="0"/>
              <a:t>	wait( NULL );</a:t>
            </a:r>
          </a:p>
          <a:p>
            <a:endParaRPr lang="en-US" dirty="0"/>
          </a:p>
          <a:p>
            <a:r>
              <a:rPr lang="en-US" dirty="0"/>
              <a:t>	</a:t>
            </a:r>
            <a:r>
              <a:rPr lang="en-US" dirty="0" err="1"/>
              <a:t>printf</a:t>
            </a:r>
            <a:r>
              <a:rPr lang="en-US" dirty="0"/>
              <a:t>( "Finished executing the parent process\n"</a:t>
            </a:r>
          </a:p>
          <a:p>
            <a:r>
              <a:rPr lang="en-US" dirty="0"/>
              <a:t>	        " - the child won't get here--you will only see this once\n" );</a:t>
            </a:r>
          </a:p>
          <a:p>
            <a:endParaRPr lang="en-US" dirty="0"/>
          </a:p>
          <a:p>
            <a:r>
              <a:rPr lang="en-US" dirty="0"/>
              <a:t>	return 0;</a:t>
            </a:r>
          </a:p>
          <a:p>
            <a:r>
              <a:rPr lang="en-US" dirty="0"/>
              <a:t>}</a:t>
            </a:r>
            <a:endParaRPr lang="en-IN" dirty="0"/>
          </a:p>
        </p:txBody>
      </p:sp>
    </p:spTree>
    <p:extLst>
      <p:ext uri="{BB962C8B-B14F-4D97-AF65-F5344CB8AC3E}">
        <p14:creationId xmlns:p14="http://schemas.microsoft.com/office/powerpoint/2010/main" val="143440444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8BFAC-FF47-63D8-A871-F448FAF35B76}"/>
              </a:ext>
            </a:extLst>
          </p:cNvPr>
          <p:cNvSpPr>
            <a:spLocks noGrp="1"/>
          </p:cNvSpPr>
          <p:nvPr>
            <p:ph type="title"/>
          </p:nvPr>
        </p:nvSpPr>
        <p:spPr/>
        <p:txBody>
          <a:bodyPr/>
          <a:lstStyle/>
          <a:p>
            <a:r>
              <a:rPr lang="en-IN" dirty="0"/>
              <a:t>Zombie Process Demo</a:t>
            </a:r>
          </a:p>
        </p:txBody>
      </p:sp>
      <p:sp>
        <p:nvSpPr>
          <p:cNvPr id="3" name="Content Placeholder 2">
            <a:extLst>
              <a:ext uri="{FF2B5EF4-FFF2-40B4-BE49-F238E27FC236}">
                <a16:creationId xmlns:a16="http://schemas.microsoft.com/office/drawing/2014/main" id="{2FD08C09-6827-984A-5D25-047F54D08EF8}"/>
              </a:ext>
            </a:extLst>
          </p:cNvPr>
          <p:cNvSpPr>
            <a:spLocks noGrp="1"/>
          </p:cNvSpPr>
          <p:nvPr>
            <p:ph idx="1"/>
          </p:nvPr>
        </p:nvSpPr>
        <p:spPr/>
        <p:txBody>
          <a:bodyPr>
            <a:normAutofit/>
          </a:bodyPr>
          <a:lstStyle/>
          <a:p>
            <a:r>
              <a:rPr lang="en-US" dirty="0" err="1"/>
              <a:t>zombie.c</a:t>
            </a:r>
            <a:endParaRPr lang="en-US" dirty="0"/>
          </a:p>
          <a:p>
            <a:r>
              <a:rPr lang="en-US" dirty="0"/>
              <a:t>The child finishes its execution using exit() system call while the parent sleeps for 50 seconds, hence doesn’t call wait() and the child process’s entry still exists in the process table.</a:t>
            </a:r>
          </a:p>
          <a:p>
            <a:endParaRPr lang="en-US" dirty="0"/>
          </a:p>
          <a:p>
            <a:endParaRPr lang="en-US" dirty="0"/>
          </a:p>
          <a:p>
            <a:endParaRPr lang="en-IN" dirty="0"/>
          </a:p>
        </p:txBody>
      </p:sp>
    </p:spTree>
    <p:extLst>
      <p:ext uri="{BB962C8B-B14F-4D97-AF65-F5344CB8AC3E}">
        <p14:creationId xmlns:p14="http://schemas.microsoft.com/office/powerpoint/2010/main" val="129477775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D279-27B1-2D16-7ABE-2D2D0D0B7164}"/>
              </a:ext>
            </a:extLst>
          </p:cNvPr>
          <p:cNvSpPr>
            <a:spLocks noGrp="1"/>
          </p:cNvSpPr>
          <p:nvPr>
            <p:ph type="title"/>
          </p:nvPr>
        </p:nvSpPr>
        <p:spPr/>
        <p:txBody>
          <a:bodyPr/>
          <a:lstStyle/>
          <a:p>
            <a:r>
              <a:rPr lang="en-IN" dirty="0" err="1"/>
              <a:t>zombie.c</a:t>
            </a:r>
            <a:endParaRPr lang="en-IN" dirty="0"/>
          </a:p>
        </p:txBody>
      </p:sp>
      <p:sp>
        <p:nvSpPr>
          <p:cNvPr id="3" name="Content Placeholder 2">
            <a:extLst>
              <a:ext uri="{FF2B5EF4-FFF2-40B4-BE49-F238E27FC236}">
                <a16:creationId xmlns:a16="http://schemas.microsoft.com/office/drawing/2014/main" id="{47CF5E88-FBE4-F037-B691-A7D999132095}"/>
              </a:ext>
            </a:extLst>
          </p:cNvPr>
          <p:cNvSpPr>
            <a:spLocks noGrp="1"/>
          </p:cNvSpPr>
          <p:nvPr>
            <p:ph idx="1"/>
          </p:nvPr>
        </p:nvSpPr>
        <p:spPr/>
        <p:txBody>
          <a:bodyPr>
            <a:normAutofit fontScale="25000" lnSpcReduction="20000"/>
          </a:bodyPr>
          <a:lstStyle/>
          <a:p>
            <a:r>
              <a:rPr lang="en-IN" dirty="0"/>
              <a:t>// A C program to demonstrate Zombie Process.</a:t>
            </a:r>
          </a:p>
          <a:p>
            <a:r>
              <a:rPr lang="en-IN" dirty="0"/>
              <a:t>// Child becomes Zombie as parent is sleeping</a:t>
            </a:r>
          </a:p>
          <a:p>
            <a:r>
              <a:rPr lang="en-IN" dirty="0"/>
              <a:t>// when child process exits.</a:t>
            </a:r>
          </a:p>
          <a:p>
            <a:r>
              <a:rPr lang="en-IN" dirty="0"/>
              <a:t>#include &lt;</a:t>
            </a:r>
            <a:r>
              <a:rPr lang="en-IN" dirty="0" err="1"/>
              <a:t>stdlib.h</a:t>
            </a:r>
            <a:r>
              <a:rPr lang="en-IN" dirty="0"/>
              <a:t>&gt;</a:t>
            </a:r>
          </a:p>
          <a:p>
            <a:r>
              <a:rPr lang="en-IN" dirty="0"/>
              <a:t>#include &lt;sys/</a:t>
            </a:r>
            <a:r>
              <a:rPr lang="en-IN" dirty="0" err="1"/>
              <a:t>types.h</a:t>
            </a:r>
            <a:r>
              <a:rPr lang="en-IN" dirty="0"/>
              <a:t>&gt;</a:t>
            </a:r>
          </a:p>
          <a:p>
            <a:r>
              <a:rPr lang="en-IN" dirty="0"/>
              <a:t>#include &lt;</a:t>
            </a:r>
            <a:r>
              <a:rPr lang="en-IN" dirty="0" err="1"/>
              <a:t>unistd.h</a:t>
            </a:r>
            <a:r>
              <a:rPr lang="en-IN" dirty="0"/>
              <a:t>&gt;</a:t>
            </a:r>
          </a:p>
          <a:p>
            <a:r>
              <a:rPr lang="en-IN" dirty="0"/>
              <a:t>int main()</a:t>
            </a:r>
          </a:p>
          <a:p>
            <a:r>
              <a:rPr lang="en-IN" dirty="0"/>
              <a:t>{</a:t>
            </a:r>
          </a:p>
          <a:p>
            <a:r>
              <a:rPr lang="en-IN" dirty="0"/>
              <a:t>	// Fork returns process id</a:t>
            </a:r>
          </a:p>
          <a:p>
            <a:r>
              <a:rPr lang="en-IN" dirty="0"/>
              <a:t>	// in parent process</a:t>
            </a:r>
          </a:p>
          <a:p>
            <a:r>
              <a:rPr lang="en-IN" dirty="0"/>
              <a:t>	</a:t>
            </a:r>
            <a:r>
              <a:rPr lang="en-IN" dirty="0" err="1"/>
              <a:t>pid_t</a:t>
            </a:r>
            <a:r>
              <a:rPr lang="en-IN" dirty="0"/>
              <a:t> </a:t>
            </a:r>
            <a:r>
              <a:rPr lang="en-IN" dirty="0" err="1"/>
              <a:t>child_pid</a:t>
            </a:r>
            <a:r>
              <a:rPr lang="en-IN" dirty="0"/>
              <a:t> = fork();</a:t>
            </a:r>
          </a:p>
          <a:p>
            <a:endParaRPr lang="en-IN" dirty="0"/>
          </a:p>
          <a:p>
            <a:r>
              <a:rPr lang="en-IN" dirty="0"/>
              <a:t>	// Parent process</a:t>
            </a:r>
          </a:p>
          <a:p>
            <a:r>
              <a:rPr lang="en-IN" dirty="0"/>
              <a:t>	if (</a:t>
            </a:r>
            <a:r>
              <a:rPr lang="en-IN" dirty="0" err="1"/>
              <a:t>child_pid</a:t>
            </a:r>
            <a:r>
              <a:rPr lang="en-IN" dirty="0"/>
              <a:t> &gt; 0)</a:t>
            </a:r>
          </a:p>
          <a:p>
            <a:r>
              <a:rPr lang="en-IN" dirty="0"/>
              <a:t>		sleep(50);</a:t>
            </a:r>
          </a:p>
          <a:p>
            <a:endParaRPr lang="en-IN" dirty="0"/>
          </a:p>
          <a:p>
            <a:r>
              <a:rPr lang="en-IN" dirty="0"/>
              <a:t>	// Child process</a:t>
            </a:r>
          </a:p>
          <a:p>
            <a:r>
              <a:rPr lang="en-IN" dirty="0"/>
              <a:t>	else		</a:t>
            </a:r>
          </a:p>
          <a:p>
            <a:r>
              <a:rPr lang="en-IN" dirty="0"/>
              <a:t>		exit(0);</a:t>
            </a:r>
          </a:p>
          <a:p>
            <a:endParaRPr lang="en-IN" dirty="0"/>
          </a:p>
          <a:p>
            <a:r>
              <a:rPr lang="en-IN" dirty="0"/>
              <a:t>	return 0;</a:t>
            </a:r>
          </a:p>
          <a:p>
            <a:r>
              <a:rPr lang="en-IN" dirty="0"/>
              <a:t>}</a:t>
            </a:r>
          </a:p>
          <a:p>
            <a:endParaRPr lang="en-IN" dirty="0"/>
          </a:p>
        </p:txBody>
      </p:sp>
    </p:spTree>
    <p:extLst>
      <p:ext uri="{BB962C8B-B14F-4D97-AF65-F5344CB8AC3E}">
        <p14:creationId xmlns:p14="http://schemas.microsoft.com/office/powerpoint/2010/main" val="279772168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26EEE-8F8C-CC3F-FB0A-188CB132FFC4}"/>
              </a:ext>
            </a:extLst>
          </p:cNvPr>
          <p:cNvSpPr>
            <a:spLocks noGrp="1"/>
          </p:cNvSpPr>
          <p:nvPr>
            <p:ph type="title"/>
          </p:nvPr>
        </p:nvSpPr>
        <p:spPr/>
        <p:txBody>
          <a:bodyPr/>
          <a:lstStyle/>
          <a:p>
            <a:r>
              <a:rPr lang="en-IN" dirty="0"/>
              <a:t>Orphan Process</a:t>
            </a:r>
          </a:p>
        </p:txBody>
      </p:sp>
      <p:sp>
        <p:nvSpPr>
          <p:cNvPr id="3" name="Content Placeholder 2">
            <a:extLst>
              <a:ext uri="{FF2B5EF4-FFF2-40B4-BE49-F238E27FC236}">
                <a16:creationId xmlns:a16="http://schemas.microsoft.com/office/drawing/2014/main" id="{6EA09A00-BA3A-2965-4C18-F67F27ABDE7B}"/>
              </a:ext>
            </a:extLst>
          </p:cNvPr>
          <p:cNvSpPr>
            <a:spLocks noGrp="1"/>
          </p:cNvSpPr>
          <p:nvPr>
            <p:ph idx="1"/>
          </p:nvPr>
        </p:nvSpPr>
        <p:spPr/>
        <p:txBody>
          <a:bodyPr/>
          <a:lstStyle/>
          <a:p>
            <a:r>
              <a:rPr lang="en-US" dirty="0"/>
              <a:t>A process whose parent process no more exists i.e. has either finished or terminated without waiting for its child process to terminate is called an </a:t>
            </a:r>
            <a:r>
              <a:rPr lang="en-US" b="1" dirty="0"/>
              <a:t>orphan process</a:t>
            </a:r>
            <a:r>
              <a:rPr lang="en-US" dirty="0"/>
              <a:t>.</a:t>
            </a:r>
          </a:p>
          <a:p>
            <a:r>
              <a:rPr lang="en-US" dirty="0"/>
              <a:t>Let us write a C program.</a:t>
            </a:r>
          </a:p>
          <a:p>
            <a:pPr lvl="1"/>
            <a:r>
              <a:rPr lang="en-US" dirty="0"/>
              <a:t>Here, the parent finishes execution and exits while the child process is still executing and is called an orphan process now.</a:t>
            </a:r>
          </a:p>
          <a:p>
            <a:pPr lvl="1"/>
            <a:r>
              <a:rPr lang="en-US" dirty="0"/>
              <a:t>However, the orphan process is soon adopted by </a:t>
            </a:r>
            <a:r>
              <a:rPr lang="en-US" dirty="0" err="1"/>
              <a:t>init</a:t>
            </a:r>
            <a:r>
              <a:rPr lang="en-US" dirty="0"/>
              <a:t> process, once its parent process dies.</a:t>
            </a:r>
            <a:endParaRPr lang="en-IN" dirty="0"/>
          </a:p>
        </p:txBody>
      </p:sp>
    </p:spTree>
    <p:extLst>
      <p:ext uri="{BB962C8B-B14F-4D97-AF65-F5344CB8AC3E}">
        <p14:creationId xmlns:p14="http://schemas.microsoft.com/office/powerpoint/2010/main" val="104273051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AA12B-FCEB-1519-CA92-45270149E15F}"/>
              </a:ext>
            </a:extLst>
          </p:cNvPr>
          <p:cNvSpPr>
            <a:spLocks noGrp="1"/>
          </p:cNvSpPr>
          <p:nvPr>
            <p:ph type="title"/>
          </p:nvPr>
        </p:nvSpPr>
        <p:spPr/>
        <p:txBody>
          <a:bodyPr/>
          <a:lstStyle/>
          <a:p>
            <a:r>
              <a:rPr lang="en-IN" dirty="0" err="1"/>
              <a:t>orphan.c</a:t>
            </a:r>
            <a:endParaRPr lang="en-IN" dirty="0"/>
          </a:p>
        </p:txBody>
      </p:sp>
      <p:sp>
        <p:nvSpPr>
          <p:cNvPr id="3" name="Content Placeholder 2">
            <a:extLst>
              <a:ext uri="{FF2B5EF4-FFF2-40B4-BE49-F238E27FC236}">
                <a16:creationId xmlns:a16="http://schemas.microsoft.com/office/drawing/2014/main" id="{F3E56EEA-E103-6623-F519-B71E94A35F43}"/>
              </a:ext>
            </a:extLst>
          </p:cNvPr>
          <p:cNvSpPr>
            <a:spLocks noGrp="1"/>
          </p:cNvSpPr>
          <p:nvPr>
            <p:ph idx="1"/>
          </p:nvPr>
        </p:nvSpPr>
        <p:spPr/>
        <p:txBody>
          <a:bodyPr>
            <a:normAutofit fontScale="25000" lnSpcReduction="20000"/>
          </a:bodyPr>
          <a:lstStyle/>
          <a:p>
            <a:r>
              <a:rPr lang="en-US" dirty="0"/>
              <a:t>// A C program to demonstrate Orphan Process.</a:t>
            </a:r>
          </a:p>
          <a:p>
            <a:r>
              <a:rPr lang="en-US" dirty="0"/>
              <a:t>// Parent process finishes execution while the</a:t>
            </a:r>
          </a:p>
          <a:p>
            <a:r>
              <a:rPr lang="en-US" dirty="0"/>
              <a:t>// child process is running. The child process</a:t>
            </a:r>
          </a:p>
          <a:p>
            <a:r>
              <a:rPr lang="en-US" dirty="0"/>
              <a:t>// becomes orphan.</a:t>
            </a:r>
          </a:p>
          <a:p>
            <a:r>
              <a:rPr lang="en-US" dirty="0"/>
              <a:t>#include&lt;stdio.h&gt;</a:t>
            </a:r>
          </a:p>
          <a:p>
            <a:r>
              <a:rPr lang="en-US" dirty="0"/>
              <a:t>#include &lt;sys/</a:t>
            </a:r>
            <a:r>
              <a:rPr lang="en-US" dirty="0" err="1"/>
              <a:t>types.h</a:t>
            </a:r>
            <a:r>
              <a:rPr lang="en-US" dirty="0"/>
              <a:t>&gt;</a:t>
            </a:r>
          </a:p>
          <a:p>
            <a:r>
              <a:rPr lang="en-US" dirty="0"/>
              <a:t>#include &lt;</a:t>
            </a:r>
            <a:r>
              <a:rPr lang="en-US" dirty="0" err="1"/>
              <a:t>unistd.h</a:t>
            </a:r>
            <a:r>
              <a:rPr lang="en-US" dirty="0"/>
              <a:t>&gt;</a:t>
            </a:r>
          </a:p>
          <a:p>
            <a:r>
              <a:rPr lang="en-US" dirty="0"/>
              <a:t>#include &lt;</a:t>
            </a:r>
            <a:r>
              <a:rPr lang="en-US" dirty="0" err="1"/>
              <a:t>stdlib.h</a:t>
            </a:r>
            <a:r>
              <a:rPr lang="en-US" dirty="0"/>
              <a:t>&gt;</a:t>
            </a:r>
          </a:p>
          <a:p>
            <a:r>
              <a:rPr lang="en-US" dirty="0"/>
              <a:t>int main()</a:t>
            </a:r>
          </a:p>
          <a:p>
            <a:r>
              <a:rPr lang="en-US" dirty="0"/>
              <a:t>{</a:t>
            </a:r>
          </a:p>
          <a:p>
            <a:r>
              <a:rPr lang="en-US" dirty="0"/>
              <a:t>	// Create a child process	</a:t>
            </a:r>
          </a:p>
          <a:p>
            <a:r>
              <a:rPr lang="en-US" dirty="0"/>
              <a:t>	int </a:t>
            </a:r>
            <a:r>
              <a:rPr lang="en-US" dirty="0" err="1"/>
              <a:t>pid</a:t>
            </a:r>
            <a:r>
              <a:rPr lang="en-US" dirty="0"/>
              <a:t> = fork();</a:t>
            </a:r>
          </a:p>
          <a:p>
            <a:endParaRPr lang="en-US" dirty="0"/>
          </a:p>
          <a:p>
            <a:r>
              <a:rPr lang="en-US" dirty="0"/>
              <a:t>	if (</a:t>
            </a:r>
            <a:r>
              <a:rPr lang="en-US" dirty="0" err="1"/>
              <a:t>pid</a:t>
            </a:r>
            <a:r>
              <a:rPr lang="en-US" dirty="0"/>
              <a:t> &gt; 0) {</a:t>
            </a:r>
          </a:p>
          <a:p>
            <a:r>
              <a:rPr lang="en-US" dirty="0"/>
              <a:t>		</a:t>
            </a:r>
            <a:r>
              <a:rPr lang="en-US" dirty="0" err="1"/>
              <a:t>printf</a:t>
            </a:r>
            <a:r>
              <a:rPr lang="en-US" dirty="0"/>
              <a:t>("in parent process");</a:t>
            </a:r>
          </a:p>
          <a:p>
            <a:pPr marL="1828800" lvl="4" indent="0">
              <a:buNone/>
            </a:pPr>
            <a:r>
              <a:rPr lang="en-US" dirty="0"/>
              <a:t>exit (0);</a:t>
            </a:r>
          </a:p>
          <a:p>
            <a:pPr marL="1828800" lvl="4" indent="0">
              <a:buNone/>
            </a:pPr>
            <a:r>
              <a:rPr lang="en-US" dirty="0"/>
              <a:t>}</a:t>
            </a:r>
          </a:p>
          <a:p>
            <a:pPr marL="1828800" lvl="4" indent="0">
              <a:buNone/>
            </a:pPr>
            <a:endParaRPr lang="en-US" dirty="0"/>
          </a:p>
          <a:p>
            <a:endParaRPr lang="en-US" dirty="0"/>
          </a:p>
          <a:p>
            <a:r>
              <a:rPr lang="en-US" dirty="0"/>
              <a:t>	// Note that </a:t>
            </a:r>
            <a:r>
              <a:rPr lang="en-US" dirty="0" err="1"/>
              <a:t>pid</a:t>
            </a:r>
            <a:r>
              <a:rPr lang="en-US" dirty="0"/>
              <a:t> is 0 in child process</a:t>
            </a:r>
          </a:p>
          <a:p>
            <a:r>
              <a:rPr lang="en-US" dirty="0"/>
              <a:t>	// and negative if fork() fails</a:t>
            </a:r>
          </a:p>
          <a:p>
            <a:r>
              <a:rPr lang="en-US" dirty="0"/>
              <a:t>	else if (</a:t>
            </a:r>
            <a:r>
              <a:rPr lang="en-US" dirty="0" err="1"/>
              <a:t>pid</a:t>
            </a:r>
            <a:r>
              <a:rPr lang="en-US" dirty="0"/>
              <a:t> == 0)</a:t>
            </a:r>
          </a:p>
          <a:p>
            <a:r>
              <a:rPr lang="en-US" dirty="0"/>
              <a:t>	{</a:t>
            </a:r>
          </a:p>
          <a:p>
            <a:r>
              <a:rPr lang="en-US" dirty="0"/>
              <a:t>		sleep(30);</a:t>
            </a:r>
          </a:p>
          <a:p>
            <a:r>
              <a:rPr lang="en-US" dirty="0"/>
              <a:t>		</a:t>
            </a:r>
            <a:r>
              <a:rPr lang="en-US" dirty="0" err="1"/>
              <a:t>printf</a:t>
            </a:r>
            <a:r>
              <a:rPr lang="en-US" dirty="0"/>
              <a:t>("in child process");</a:t>
            </a:r>
          </a:p>
          <a:p>
            <a:r>
              <a:rPr lang="en-US" dirty="0"/>
              <a:t>	}</a:t>
            </a:r>
          </a:p>
          <a:p>
            <a:endParaRPr lang="en-US" dirty="0"/>
          </a:p>
          <a:p>
            <a:r>
              <a:rPr lang="en-US" dirty="0"/>
              <a:t>	return 0;</a:t>
            </a:r>
          </a:p>
          <a:p>
            <a:r>
              <a:rPr lang="en-US" dirty="0"/>
              <a:t>}</a:t>
            </a:r>
          </a:p>
          <a:p>
            <a:endParaRPr lang="en-IN" dirty="0"/>
          </a:p>
        </p:txBody>
      </p:sp>
    </p:spTree>
    <p:extLst>
      <p:ext uri="{BB962C8B-B14F-4D97-AF65-F5344CB8AC3E}">
        <p14:creationId xmlns:p14="http://schemas.microsoft.com/office/powerpoint/2010/main" val="73572610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65DED-F44A-FE9D-2026-9DC9C0616DCF}"/>
              </a:ext>
            </a:extLst>
          </p:cNvPr>
          <p:cNvSpPr>
            <a:spLocks noGrp="1"/>
          </p:cNvSpPr>
          <p:nvPr>
            <p:ph type="title"/>
          </p:nvPr>
        </p:nvSpPr>
        <p:spPr/>
        <p:txBody>
          <a:bodyPr/>
          <a:lstStyle/>
          <a:p>
            <a:r>
              <a:rPr lang="en-IN" dirty="0"/>
              <a:t>Find Zombie Processes</a:t>
            </a:r>
          </a:p>
        </p:txBody>
      </p:sp>
      <p:sp>
        <p:nvSpPr>
          <p:cNvPr id="3" name="Content Placeholder 2">
            <a:extLst>
              <a:ext uri="{FF2B5EF4-FFF2-40B4-BE49-F238E27FC236}">
                <a16:creationId xmlns:a16="http://schemas.microsoft.com/office/drawing/2014/main" id="{54E90E62-11C6-D991-1E75-B56878149454}"/>
              </a:ext>
            </a:extLst>
          </p:cNvPr>
          <p:cNvSpPr>
            <a:spLocks noGrp="1"/>
          </p:cNvSpPr>
          <p:nvPr>
            <p:ph idx="1"/>
          </p:nvPr>
        </p:nvSpPr>
        <p:spPr/>
        <p:txBody>
          <a:bodyPr/>
          <a:lstStyle/>
          <a:p>
            <a:r>
              <a:rPr lang="en-IN" dirty="0" err="1"/>
              <a:t>atul@atul-virtualbox</a:t>
            </a:r>
            <a:r>
              <a:rPr lang="en-IN" dirty="0"/>
              <a:t>:~/</a:t>
            </a:r>
            <a:r>
              <a:rPr lang="en-IN" dirty="0" err="1"/>
              <a:t>bash_course</a:t>
            </a:r>
            <a:r>
              <a:rPr lang="en-IN" dirty="0"/>
              <a:t>$ </a:t>
            </a:r>
            <a:r>
              <a:rPr lang="en-IN" sz="3200" b="1" dirty="0" err="1"/>
              <a:t>ps</a:t>
            </a:r>
            <a:r>
              <a:rPr lang="en-IN" sz="3200" b="1" dirty="0"/>
              <a:t> aux | grep 'Z'</a:t>
            </a:r>
            <a:endParaRPr lang="en-IN" b="1" dirty="0"/>
          </a:p>
          <a:p>
            <a:r>
              <a:rPr lang="en-IN" dirty="0"/>
              <a:t>USER         PID %CPU %MEM    VSZ   RSS TTY      STAT START   TIME COMMAND</a:t>
            </a:r>
          </a:p>
          <a:p>
            <a:r>
              <a:rPr lang="en-IN" dirty="0" err="1"/>
              <a:t>atul</a:t>
            </a:r>
            <a:r>
              <a:rPr lang="en-IN" dirty="0"/>
              <a:t>        1548  0.0  0.0   9076  2344 pts/0    S+   18:37   0:00 grep --</a:t>
            </a:r>
            <a:r>
              <a:rPr lang="en-IN" dirty="0" err="1"/>
              <a:t>color</a:t>
            </a:r>
            <a:r>
              <a:rPr lang="en-IN" dirty="0"/>
              <a:t>=auto Z</a:t>
            </a:r>
          </a:p>
          <a:p>
            <a:endParaRPr lang="en-IN" dirty="0"/>
          </a:p>
        </p:txBody>
      </p:sp>
    </p:spTree>
    <p:extLst>
      <p:ext uri="{BB962C8B-B14F-4D97-AF65-F5344CB8AC3E}">
        <p14:creationId xmlns:p14="http://schemas.microsoft.com/office/powerpoint/2010/main" val="448938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53A72-2F02-BB96-2573-62776C1F871E}"/>
              </a:ext>
            </a:extLst>
          </p:cNvPr>
          <p:cNvSpPr>
            <a:spLocks noGrp="1"/>
          </p:cNvSpPr>
          <p:nvPr>
            <p:ph type="title"/>
          </p:nvPr>
        </p:nvSpPr>
        <p:spPr/>
        <p:txBody>
          <a:bodyPr/>
          <a:lstStyle/>
          <a:p>
            <a:r>
              <a:rPr lang="en-IN" b="1" dirty="0"/>
              <a:t>Process</a:t>
            </a:r>
            <a:r>
              <a:rPr lang="en-IN" dirty="0"/>
              <a:t> versus Thread</a:t>
            </a:r>
          </a:p>
        </p:txBody>
      </p:sp>
      <p:sp>
        <p:nvSpPr>
          <p:cNvPr id="3" name="Content Placeholder 2">
            <a:extLst>
              <a:ext uri="{FF2B5EF4-FFF2-40B4-BE49-F238E27FC236}">
                <a16:creationId xmlns:a16="http://schemas.microsoft.com/office/drawing/2014/main" id="{23A4B13F-4D7B-F73F-83D8-6783B475FC6B}"/>
              </a:ext>
            </a:extLst>
          </p:cNvPr>
          <p:cNvSpPr>
            <a:spLocks noGrp="1"/>
          </p:cNvSpPr>
          <p:nvPr>
            <p:ph idx="1"/>
          </p:nvPr>
        </p:nvSpPr>
        <p:spPr/>
        <p:txBody>
          <a:bodyPr/>
          <a:lstStyle/>
          <a:p>
            <a:r>
              <a:rPr lang="en-IN" dirty="0"/>
              <a:t>Different parts are combined by using glue, manually</a:t>
            </a:r>
          </a:p>
        </p:txBody>
      </p:sp>
      <p:pic>
        <p:nvPicPr>
          <p:cNvPr id="6" name="Picture 5">
            <a:extLst>
              <a:ext uri="{FF2B5EF4-FFF2-40B4-BE49-F238E27FC236}">
                <a16:creationId xmlns:a16="http://schemas.microsoft.com/office/drawing/2014/main" id="{93ACDCF5-C3C3-A1A3-A3B5-5DE7579AE842}"/>
              </a:ext>
            </a:extLst>
          </p:cNvPr>
          <p:cNvPicPr>
            <a:picLocks noChangeAspect="1"/>
          </p:cNvPicPr>
          <p:nvPr/>
        </p:nvPicPr>
        <p:blipFill>
          <a:blip r:embed="rId2"/>
          <a:stretch>
            <a:fillRect/>
          </a:stretch>
        </p:blipFill>
        <p:spPr>
          <a:xfrm>
            <a:off x="2554268" y="2438201"/>
            <a:ext cx="5562886" cy="3873699"/>
          </a:xfrm>
          <a:prstGeom prst="rect">
            <a:avLst/>
          </a:prstGeom>
        </p:spPr>
      </p:pic>
    </p:spTree>
    <p:extLst>
      <p:ext uri="{BB962C8B-B14F-4D97-AF65-F5344CB8AC3E}">
        <p14:creationId xmlns:p14="http://schemas.microsoft.com/office/powerpoint/2010/main" val="4030944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53A72-2F02-BB96-2573-62776C1F871E}"/>
              </a:ext>
            </a:extLst>
          </p:cNvPr>
          <p:cNvSpPr>
            <a:spLocks noGrp="1"/>
          </p:cNvSpPr>
          <p:nvPr>
            <p:ph type="title"/>
          </p:nvPr>
        </p:nvSpPr>
        <p:spPr/>
        <p:txBody>
          <a:bodyPr/>
          <a:lstStyle/>
          <a:p>
            <a:r>
              <a:rPr lang="en-IN" b="1" dirty="0"/>
              <a:t>Process</a:t>
            </a:r>
            <a:r>
              <a:rPr lang="en-IN" dirty="0"/>
              <a:t> versus Thread</a:t>
            </a:r>
          </a:p>
        </p:txBody>
      </p:sp>
      <p:sp>
        <p:nvSpPr>
          <p:cNvPr id="3" name="Content Placeholder 2">
            <a:extLst>
              <a:ext uri="{FF2B5EF4-FFF2-40B4-BE49-F238E27FC236}">
                <a16:creationId xmlns:a16="http://schemas.microsoft.com/office/drawing/2014/main" id="{23A4B13F-4D7B-F73F-83D8-6783B475FC6B}"/>
              </a:ext>
            </a:extLst>
          </p:cNvPr>
          <p:cNvSpPr>
            <a:spLocks noGrp="1"/>
          </p:cNvSpPr>
          <p:nvPr>
            <p:ph idx="1"/>
          </p:nvPr>
        </p:nvSpPr>
        <p:spPr/>
        <p:txBody>
          <a:bodyPr/>
          <a:lstStyle/>
          <a:p>
            <a:r>
              <a:rPr lang="en-IN" dirty="0"/>
              <a:t>Important points about a process</a:t>
            </a:r>
          </a:p>
          <a:p>
            <a:pPr lvl="1"/>
            <a:r>
              <a:rPr lang="en-IN" dirty="0"/>
              <a:t>“Heavy”</a:t>
            </a:r>
          </a:p>
          <a:p>
            <a:pPr lvl="1"/>
            <a:r>
              <a:rPr lang="en-IN" dirty="0"/>
              <a:t>Has its own memory space</a:t>
            </a:r>
          </a:p>
          <a:p>
            <a:pPr lvl="1"/>
            <a:r>
              <a:rPr lang="en-IN" dirty="0"/>
              <a:t>Runs completely independently</a:t>
            </a:r>
          </a:p>
          <a:p>
            <a:pPr lvl="1"/>
            <a:r>
              <a:rPr lang="en-IN" dirty="0"/>
              <a:t>Has its own set of CPU registers</a:t>
            </a:r>
          </a:p>
          <a:p>
            <a:pPr lvl="1"/>
            <a:r>
              <a:rPr lang="en-IN" dirty="0"/>
              <a:t>Other processes do not interfere with it</a:t>
            </a:r>
          </a:p>
        </p:txBody>
      </p:sp>
    </p:spTree>
    <p:extLst>
      <p:ext uri="{BB962C8B-B14F-4D97-AF65-F5344CB8AC3E}">
        <p14:creationId xmlns:p14="http://schemas.microsoft.com/office/powerpoint/2010/main" val="3893574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5263</Words>
  <Application>Microsoft Office PowerPoint</Application>
  <PresentationFormat>Widescreen</PresentationFormat>
  <Paragraphs>712</Paragraphs>
  <Slides>77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77</vt:i4>
      </vt:variant>
    </vt:vector>
  </HeadingPairs>
  <TitlesOfParts>
    <vt:vector size="82" baseType="lpstr">
      <vt:lpstr>Arial</vt:lpstr>
      <vt:lpstr>Calibri</vt:lpstr>
      <vt:lpstr>Calibri Light</vt:lpstr>
      <vt:lpstr>roboto</vt:lpstr>
      <vt:lpstr>Office Theme</vt:lpstr>
      <vt:lpstr>Sessions 4-5: Process Management</vt:lpstr>
      <vt:lpstr>Program and Process</vt:lpstr>
      <vt:lpstr>Process Concept</vt:lpstr>
      <vt:lpstr>Process</vt:lpstr>
      <vt:lpstr>Process versus Thread</vt:lpstr>
      <vt:lpstr>Process versus Thread</vt:lpstr>
      <vt:lpstr>Process versus Thread</vt:lpstr>
      <vt:lpstr>Process versus Thread</vt:lpstr>
      <vt:lpstr>Process versus Thread</vt:lpstr>
      <vt:lpstr>Process versus Thread</vt:lpstr>
      <vt:lpstr>Process versus Thread</vt:lpstr>
      <vt:lpstr>Why Multithreading?</vt:lpstr>
      <vt:lpstr>Why Multithreading?</vt:lpstr>
      <vt:lpstr>Many Processes, One Processor (CPU)</vt:lpstr>
      <vt:lpstr>Process Management</vt:lpstr>
      <vt:lpstr>Process in Memory</vt:lpstr>
      <vt:lpstr>Process States</vt:lpstr>
      <vt:lpstr>Process Control Block (PCB)</vt:lpstr>
      <vt:lpstr>Process Scheduling</vt:lpstr>
      <vt:lpstr>Process Scheduling</vt:lpstr>
      <vt:lpstr>Scheduling Queues</vt:lpstr>
      <vt:lpstr>Process Scheduling</vt:lpstr>
      <vt:lpstr>Scheduling Queues</vt:lpstr>
      <vt:lpstr>Scheduler Types</vt:lpstr>
      <vt:lpstr>Scheduler Types</vt:lpstr>
      <vt:lpstr>Long Term Scheduler</vt:lpstr>
      <vt:lpstr>Short Term Scheduler</vt:lpstr>
      <vt:lpstr>Medium Term Scheduler</vt:lpstr>
      <vt:lpstr>Swapping</vt:lpstr>
      <vt:lpstr>CPU Scheduling (i.e. Short Term Scheduling)</vt:lpstr>
      <vt:lpstr>Criteria for a Good CPU Scheduling Algorithm</vt:lpstr>
      <vt:lpstr>Context Switch</vt:lpstr>
      <vt:lpstr>Scheduling Algorithms</vt:lpstr>
      <vt:lpstr>Preemptive and Non-preemptive Algorithms</vt:lpstr>
      <vt:lpstr>First Come First Serve (FCFS)</vt:lpstr>
      <vt:lpstr>Measuring Process Timings</vt:lpstr>
      <vt:lpstr>Example</vt:lpstr>
      <vt:lpstr>Example</vt:lpstr>
      <vt:lpstr>Round Robin (RR)</vt:lpstr>
      <vt:lpstr>Round Robin (RR) – Key Points</vt:lpstr>
      <vt:lpstr>Round Robin (RR) Example</vt:lpstr>
      <vt:lpstr>Explanation</vt:lpstr>
      <vt:lpstr>Solution</vt:lpstr>
      <vt:lpstr>Exercise</vt:lpstr>
      <vt:lpstr>Solution</vt:lpstr>
      <vt:lpstr>Round Robin – Summary</vt:lpstr>
      <vt:lpstr>Priority Scheduling</vt:lpstr>
      <vt:lpstr>Example</vt:lpstr>
      <vt:lpstr>Solution</vt:lpstr>
      <vt:lpstr>Problem</vt:lpstr>
      <vt:lpstr>Priority Scheduling – Points</vt:lpstr>
      <vt:lpstr>Shortest Job First (SJF)</vt:lpstr>
      <vt:lpstr>Example</vt:lpstr>
      <vt:lpstr>Example</vt:lpstr>
      <vt:lpstr>Linux and Process-related Commands</vt:lpstr>
      <vt:lpstr>Process Creation Commands – fork, waitpid, and exec</vt:lpstr>
      <vt:lpstr>The fork operation</vt:lpstr>
      <vt:lpstr>Thread Creation is Different!</vt:lpstr>
      <vt:lpstr>Illustration of fork, waitpid and exec</vt:lpstr>
      <vt:lpstr>A Highly Simplified Shell</vt:lpstr>
      <vt:lpstr>Zombie and Orphan Process</vt:lpstr>
      <vt:lpstr>Linux Process Management</vt:lpstr>
      <vt:lpstr>Linux Process Management Commands</vt:lpstr>
      <vt:lpstr>Linux Process Management Commands</vt:lpstr>
      <vt:lpstr>Linux Process Management Commands</vt:lpstr>
      <vt:lpstr>Linux Process Types</vt:lpstr>
      <vt:lpstr>Illustration of fork, waitpid and exec</vt:lpstr>
      <vt:lpstr>Process Creation Commands – fork, waitpid, and exec</vt:lpstr>
      <vt:lpstr>C Programs for Linux Process Demos</vt:lpstr>
      <vt:lpstr>fork_test.c</vt:lpstr>
      <vt:lpstr>getpid.c</vt:lpstr>
      <vt:lpstr>exec.c</vt:lpstr>
      <vt:lpstr>Zombie Process Demo</vt:lpstr>
      <vt:lpstr>zombie.c</vt:lpstr>
      <vt:lpstr>Orphan Process</vt:lpstr>
      <vt:lpstr>orphan.c</vt:lpstr>
      <vt:lpstr>Find Zombie Processes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Sessions 4-5: Process Management</dc:title>
  <dc:creator>Atul Kahate</dc:creator>
  <cp:lastModifiedBy>Atul Kahate</cp:lastModifiedBy>
  <cp:revision>1</cp:revision>
  <dcterms:created xsi:type="dcterms:W3CDTF">2023-09-14T23:31:08Z</dcterms:created>
  <dcterms:modified xsi:type="dcterms:W3CDTF">2023-09-14T23:31:51Z</dcterms:modified>
</cp:coreProperties>
</file>