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ba52b68ff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ba52b68ff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a52b68ff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ba52b68ff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ba52b68ff5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ba52b68ff5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a52b68ff5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ba52b68ff5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ba52b68ff5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ba52b68ff5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a4eaaba1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a4eaaba1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a4eaaba16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a4eaaba16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a4eaaba16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a4eaaba16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a52b68ff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a52b68ff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a52b68ff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a52b68ff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a52b68ff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ba52b68ff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a52b68ff5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a52b68ff5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a52b68ff5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a52b68ff5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805500" y="1743450"/>
            <a:ext cx="4638000" cy="8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Food Ordering Application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8" name="Google Shape;188;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22"/>
          <p:cNvPicPr preferRelativeResize="0"/>
          <p:nvPr/>
        </p:nvPicPr>
        <p:blipFill>
          <a:blip r:embed="rId3">
            <a:alphaModFix/>
          </a:blip>
          <a:stretch>
            <a:fillRect/>
          </a:stretch>
        </p:blipFill>
        <p:spPr>
          <a:xfrm>
            <a:off x="0" y="0"/>
            <a:ext cx="918587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3"/>
          <p:cNvPicPr preferRelativeResize="0"/>
          <p:nvPr/>
        </p:nvPicPr>
        <p:blipFill>
          <a:blip r:embed="rId3">
            <a:alphaModFix/>
          </a:blip>
          <a:stretch>
            <a:fillRect/>
          </a:stretch>
        </p:blipFill>
        <p:spPr>
          <a:xfrm>
            <a:off x="-51725" y="0"/>
            <a:ext cx="9195725" cy="522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66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 </a:t>
            </a:r>
            <a:endParaRPr/>
          </a:p>
        </p:txBody>
      </p:sp>
      <p:sp>
        <p:nvSpPr>
          <p:cNvPr id="202" name="Google Shape;202;p24"/>
          <p:cNvSpPr txBox="1"/>
          <p:nvPr>
            <p:ph idx="1" type="body"/>
          </p:nvPr>
        </p:nvSpPr>
        <p:spPr>
          <a:xfrm>
            <a:off x="1297500" y="1567550"/>
            <a:ext cx="7511400" cy="30807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Improved performance: By targeting specific partitions for queries, you dramatically reduce the amount of data scanned, leading to faster query execution times and enhanced database responsiveness.</a:t>
            </a:r>
            <a:endParaRPr/>
          </a:p>
          <a:p>
            <a:pPr indent="-311150" lvl="0" marL="457200" rtl="0" algn="l">
              <a:lnSpc>
                <a:spcPct val="150000"/>
              </a:lnSpc>
              <a:spcBef>
                <a:spcPts val="0"/>
              </a:spcBef>
              <a:spcAft>
                <a:spcPts val="0"/>
              </a:spcAft>
              <a:buSzPts val="1300"/>
              <a:buChar char="●"/>
            </a:pPr>
            <a:r>
              <a:rPr lang="en"/>
              <a:t>Enhanced manageability: Partitioning allows you to manage individual partitions separately, streamlining tasks like backups, maintenance, and optimization. You can back up or optimize a single partition without affecting the rest, minimizing downtime.</a:t>
            </a:r>
            <a:endParaRPr/>
          </a:p>
          <a:p>
            <a:pPr indent="-311150" lvl="0" marL="457200" rtl="0" algn="l">
              <a:lnSpc>
                <a:spcPct val="100000"/>
              </a:lnSpc>
              <a:spcBef>
                <a:spcPts val="0"/>
              </a:spcBef>
              <a:spcAft>
                <a:spcPts val="0"/>
              </a:spcAft>
              <a:buSzPts val="1300"/>
              <a:buChar char="●"/>
            </a:pPr>
            <a:r>
              <a:rPr lang="en"/>
              <a:t>Scalability: As your data volume grows, you can easily add new partitions to accommodate it, scaling your storage capacity horizontally without impacting performance.</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61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a:t>
            </a:r>
            <a:endParaRPr/>
          </a:p>
        </p:txBody>
      </p:sp>
      <p:sp>
        <p:nvSpPr>
          <p:cNvPr id="208" name="Google Shape;208;p25"/>
          <p:cNvSpPr txBox="1"/>
          <p:nvPr>
            <p:ph idx="1" type="body"/>
          </p:nvPr>
        </p:nvSpPr>
        <p:spPr>
          <a:xfrm>
            <a:off x="1297500" y="1167625"/>
            <a:ext cx="7467000" cy="3540000"/>
          </a:xfrm>
          <a:prstGeom prst="rect">
            <a:avLst/>
          </a:prstGeom>
        </p:spPr>
        <p:txBody>
          <a:bodyPr anchorCtr="0" anchor="t" bIns="91425" lIns="91425" spcFirstLastPara="1" rIns="91425" wrap="square" tIns="91425">
            <a:normAutofit lnSpcReduction="20000"/>
          </a:bodyPr>
          <a:lstStyle/>
          <a:p>
            <a:pPr indent="-311150" lvl="0" marL="457200" rtl="0" algn="l">
              <a:lnSpc>
                <a:spcPct val="150000"/>
              </a:lnSpc>
              <a:spcBef>
                <a:spcPts val="0"/>
              </a:spcBef>
              <a:spcAft>
                <a:spcPts val="0"/>
              </a:spcAft>
              <a:buSzPts val="1300"/>
              <a:buChar char="●"/>
            </a:pPr>
            <a:r>
              <a:rPr lang="en"/>
              <a:t>Increased complexity: Partitioning introduces additional management overhead. You need to design and implement the partitioning scheme, monitor partition sizes and growth, and consider the impact on queries involving multiple partitions.</a:t>
            </a:r>
            <a:endParaRPr/>
          </a:p>
          <a:p>
            <a:pPr indent="-311150" lvl="0" marL="457200" rtl="0" algn="l">
              <a:lnSpc>
                <a:spcPct val="150000"/>
              </a:lnSpc>
              <a:spcBef>
                <a:spcPts val="0"/>
              </a:spcBef>
              <a:spcAft>
                <a:spcPts val="0"/>
              </a:spcAft>
              <a:buSzPts val="1300"/>
              <a:buChar char="●"/>
            </a:pPr>
            <a:r>
              <a:rPr lang="en"/>
              <a:t>Potential performance implications: If not designed carefully, partitioning can sometimes lead to slower queries, especially for complex joins across multiple partitions. It's crucial to choose the right partitioning scheme and query patterns to optimize performance.</a:t>
            </a:r>
            <a:endParaRPr/>
          </a:p>
          <a:p>
            <a:pPr indent="-311150" lvl="0" marL="457200" rtl="0" algn="l">
              <a:lnSpc>
                <a:spcPct val="150000"/>
              </a:lnSpc>
              <a:spcBef>
                <a:spcPts val="0"/>
              </a:spcBef>
              <a:spcAft>
                <a:spcPts val="0"/>
              </a:spcAft>
              <a:buSzPts val="1300"/>
              <a:buChar char="●"/>
            </a:pPr>
            <a:r>
              <a:rPr lang="en"/>
              <a:t>Limited suitability for smaller tables: The benefits of partitioning become significant for large tables (in the range of billions of rows). For smaller tables or frequently updated data, the overhead of managing partitions might not be justified.</a:t>
            </a:r>
            <a:endParaRPr/>
          </a:p>
          <a:p>
            <a:pPr indent="-311150" lvl="0" marL="457200" rtl="0" algn="l">
              <a:lnSpc>
                <a:spcPct val="150000"/>
              </a:lnSpc>
              <a:spcBef>
                <a:spcPts val="0"/>
              </a:spcBef>
              <a:spcAft>
                <a:spcPts val="0"/>
              </a:spcAft>
              <a:buSzPts val="1300"/>
              <a:buChar char="●"/>
            </a:pPr>
            <a:r>
              <a:rPr lang="en"/>
              <a:t>Compatibility considerations: Partitioning might not be fully supported by all MySQL versions or tools, so carefully evaluate compatibility before implementation.</a:t>
            </a:r>
            <a:endParaRPr/>
          </a:p>
          <a:p>
            <a:pPr indent="0" lvl="0" marL="457200" rtl="0" algn="l">
              <a:lnSpc>
                <a:spcPct val="150000"/>
              </a:lnSpc>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a:t>
            </a:r>
            <a:endParaRPr/>
          </a:p>
        </p:txBody>
      </p:sp>
      <p:sp>
        <p:nvSpPr>
          <p:cNvPr id="214" name="Google Shape;214;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Clr>
                <a:srgbClr val="000000"/>
              </a:buClr>
              <a:buSzPts val="4500"/>
              <a:buFont typeface="Arial"/>
              <a:buNone/>
            </a:pPr>
            <a:r>
              <a:rPr b="1" lang="en" sz="3600">
                <a:solidFill>
                  <a:srgbClr val="FFFFFF"/>
                </a:solidFill>
                <a:latin typeface="Twentieth Century"/>
                <a:ea typeface="Twentieth Century"/>
                <a:cs typeface="Twentieth Century"/>
                <a:sym typeface="Twentieth Century"/>
              </a:rPr>
              <a:t>PRESENTATION OUTLINE</a:t>
            </a:r>
            <a:endParaRPr>
              <a:solidFill>
                <a:srgbClr val="FFFFFF"/>
              </a:solidFill>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409575" lvl="0" marL="457200" rtl="0" algn="l">
              <a:lnSpc>
                <a:spcPct val="120000"/>
              </a:lnSpc>
              <a:spcBef>
                <a:spcPts val="1000"/>
              </a:spcBef>
              <a:spcAft>
                <a:spcPts val="0"/>
              </a:spcAft>
              <a:buClr>
                <a:schemeClr val="lt1"/>
              </a:buClr>
              <a:buSzPct val="125000"/>
              <a:buFont typeface="Twentieth Century"/>
              <a:buAutoNum type="arabicPeriod"/>
            </a:pPr>
            <a:r>
              <a:rPr lang="en" sz="2000">
                <a:latin typeface="Twentieth Century"/>
                <a:ea typeface="Twentieth Century"/>
                <a:cs typeface="Twentieth Century"/>
                <a:sym typeface="Twentieth Century"/>
              </a:rPr>
              <a:t>PROBLEM </a:t>
            </a:r>
            <a:r>
              <a:rPr lang="en" sz="2000">
                <a:latin typeface="Twentieth Century"/>
                <a:ea typeface="Twentieth Century"/>
                <a:cs typeface="Twentieth Century"/>
                <a:sym typeface="Twentieth Century"/>
              </a:rPr>
              <a:t>DEFINITION</a:t>
            </a:r>
            <a:endParaRPr sz="2000">
              <a:latin typeface="Twentieth Century"/>
              <a:ea typeface="Twentieth Century"/>
              <a:cs typeface="Twentieth Century"/>
              <a:sym typeface="Twentieth Century"/>
            </a:endParaRPr>
          </a:p>
          <a:p>
            <a:pPr indent="-409575" lvl="0" marL="457200" rtl="0" algn="l">
              <a:lnSpc>
                <a:spcPct val="120000"/>
              </a:lnSpc>
              <a:spcBef>
                <a:spcPts val="1000"/>
              </a:spcBef>
              <a:spcAft>
                <a:spcPts val="0"/>
              </a:spcAft>
              <a:buClr>
                <a:schemeClr val="lt1"/>
              </a:buClr>
              <a:buSzPct val="125000"/>
              <a:buFont typeface="Twentieth Century"/>
              <a:buAutoNum type="arabicPeriod"/>
            </a:pPr>
            <a:r>
              <a:rPr lang="en" sz="2000">
                <a:latin typeface="Twentieth Century"/>
                <a:ea typeface="Twentieth Century"/>
                <a:cs typeface="Twentieth Century"/>
                <a:sym typeface="Twentieth Century"/>
              </a:rPr>
              <a:t>PROPOSED SOLUTION</a:t>
            </a:r>
            <a:endParaRPr sz="2000">
              <a:latin typeface="Twentieth Century"/>
              <a:ea typeface="Twentieth Century"/>
              <a:cs typeface="Twentieth Century"/>
              <a:sym typeface="Twentieth Century"/>
            </a:endParaRPr>
          </a:p>
          <a:p>
            <a:pPr indent="-409575" lvl="0" marL="457200" rtl="0" algn="l">
              <a:lnSpc>
                <a:spcPct val="120000"/>
              </a:lnSpc>
              <a:spcBef>
                <a:spcPts val="1000"/>
              </a:spcBef>
              <a:spcAft>
                <a:spcPts val="0"/>
              </a:spcAft>
              <a:buClr>
                <a:schemeClr val="lt1"/>
              </a:buClr>
              <a:buSzPct val="125000"/>
              <a:buFont typeface="Twentieth Century"/>
              <a:buAutoNum type="arabicPeriod"/>
            </a:pPr>
            <a:r>
              <a:rPr lang="en" sz="2000">
                <a:latin typeface="Twentieth Century"/>
                <a:ea typeface="Twentieth Century"/>
                <a:cs typeface="Twentieth Century"/>
                <a:sym typeface="Twentieth Century"/>
              </a:rPr>
              <a:t>OBJECTIVE OF THE SOLUTION</a:t>
            </a:r>
            <a:endParaRPr sz="2000">
              <a:latin typeface="Twentieth Century"/>
              <a:ea typeface="Twentieth Century"/>
              <a:cs typeface="Twentieth Century"/>
              <a:sym typeface="Twentieth Century"/>
            </a:endParaRPr>
          </a:p>
          <a:p>
            <a:pPr indent="-409575" lvl="0" marL="457200" rtl="0" algn="l">
              <a:lnSpc>
                <a:spcPct val="120000"/>
              </a:lnSpc>
              <a:spcBef>
                <a:spcPts val="1000"/>
              </a:spcBef>
              <a:spcAft>
                <a:spcPts val="0"/>
              </a:spcAft>
              <a:buClr>
                <a:schemeClr val="lt1"/>
              </a:buClr>
              <a:buSzPct val="125000"/>
              <a:buFont typeface="Twentieth Century"/>
              <a:buAutoNum type="arabicPeriod"/>
            </a:pPr>
            <a:r>
              <a:rPr lang="en" sz="2000">
                <a:latin typeface="Twentieth Century"/>
                <a:ea typeface="Twentieth Century"/>
                <a:cs typeface="Twentieth Century"/>
                <a:sym typeface="Twentieth Century"/>
              </a:rPr>
              <a:t>FEATURES</a:t>
            </a:r>
            <a:endParaRPr sz="2000">
              <a:latin typeface="Twentieth Century"/>
              <a:ea typeface="Twentieth Century"/>
              <a:cs typeface="Twentieth Century"/>
              <a:sym typeface="Twentieth Century"/>
            </a:endParaRPr>
          </a:p>
          <a:p>
            <a:pPr indent="-409575" lvl="0" marL="457200" rtl="0" algn="l">
              <a:lnSpc>
                <a:spcPct val="120000"/>
              </a:lnSpc>
              <a:spcBef>
                <a:spcPts val="1000"/>
              </a:spcBef>
              <a:spcAft>
                <a:spcPts val="0"/>
              </a:spcAft>
              <a:buClr>
                <a:schemeClr val="lt1"/>
              </a:buClr>
              <a:buSzPct val="125000"/>
              <a:buFont typeface="Twentieth Century"/>
              <a:buAutoNum type="arabicPeriod"/>
            </a:pPr>
            <a:r>
              <a:rPr lang="en" sz="2000">
                <a:latin typeface="Twentieth Century"/>
                <a:ea typeface="Twentieth Century"/>
                <a:cs typeface="Twentieth Century"/>
                <a:sym typeface="Twentieth Century"/>
              </a:rPr>
              <a:t>DEVELOPMENT TECHNOLOGIES</a:t>
            </a:r>
            <a:endParaRPr sz="2000">
              <a:latin typeface="Twentieth Century"/>
              <a:ea typeface="Twentieth Century"/>
              <a:cs typeface="Twentieth Century"/>
              <a:sym typeface="Twentieth Century"/>
            </a:endParaRPr>
          </a:p>
          <a:p>
            <a:pPr indent="-409575" lvl="0" marL="457200" rtl="0" algn="l">
              <a:lnSpc>
                <a:spcPct val="120000"/>
              </a:lnSpc>
              <a:spcBef>
                <a:spcPts val="1000"/>
              </a:spcBef>
              <a:spcAft>
                <a:spcPts val="0"/>
              </a:spcAft>
              <a:buClr>
                <a:schemeClr val="lt1"/>
              </a:buClr>
              <a:buSzPct val="125000"/>
              <a:buFont typeface="Twentieth Century"/>
              <a:buAutoNum type="arabicPeriod"/>
            </a:pPr>
            <a:r>
              <a:rPr lang="en" sz="2000">
                <a:latin typeface="Twentieth Century"/>
                <a:ea typeface="Twentieth Century"/>
                <a:cs typeface="Twentieth Century"/>
                <a:sym typeface="Twentieth Century"/>
              </a:rPr>
              <a:t>DEPLOYMENT TECHNOLOGY</a:t>
            </a:r>
            <a:endParaRPr sz="2000">
              <a:latin typeface="Twentieth Century"/>
              <a:ea typeface="Twentieth Century"/>
              <a:cs typeface="Twentieth Century"/>
              <a:sym typeface="Twentieth Century"/>
            </a:endParaRPr>
          </a:p>
          <a:p>
            <a:pPr indent="-409575" lvl="0" marL="457200" rtl="0" algn="l">
              <a:lnSpc>
                <a:spcPct val="120000"/>
              </a:lnSpc>
              <a:spcBef>
                <a:spcPts val="1000"/>
              </a:spcBef>
              <a:spcAft>
                <a:spcPts val="0"/>
              </a:spcAft>
              <a:buClr>
                <a:schemeClr val="lt1"/>
              </a:buClr>
              <a:buSzPct val="125000"/>
              <a:buFont typeface="Twentieth Century"/>
              <a:buAutoNum type="arabicPeriod"/>
            </a:pPr>
            <a:r>
              <a:rPr lang="en" sz="2000">
                <a:latin typeface="Twentieth Century"/>
                <a:ea typeface="Twentieth Century"/>
                <a:cs typeface="Twentieth Century"/>
                <a:sym typeface="Twentieth Century"/>
              </a:rPr>
              <a:t>FUTURE SCOPE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527050" lvl="0" marL="457200" rtl="0" algn="l">
              <a:lnSpc>
                <a:spcPct val="120000"/>
              </a:lnSpc>
              <a:spcBef>
                <a:spcPts val="1000"/>
              </a:spcBef>
              <a:spcAft>
                <a:spcPts val="0"/>
              </a:spcAft>
              <a:buClr>
                <a:schemeClr val="lt1"/>
              </a:buClr>
              <a:buSzPts val="3600"/>
              <a:buFont typeface="Twentieth Century"/>
              <a:buAutoNum type="arabicPeriod"/>
            </a:pPr>
            <a:r>
              <a:rPr lang="en" sz="3600">
                <a:latin typeface="Twentieth Century"/>
                <a:ea typeface="Twentieth Century"/>
                <a:cs typeface="Twentieth Century"/>
                <a:sym typeface="Twentieth Century"/>
              </a:rPr>
              <a:t>PROBLEM DEFINITION</a:t>
            </a:r>
            <a:endParaRPr sz="3600"/>
          </a:p>
        </p:txBody>
      </p:sp>
      <p:sp>
        <p:nvSpPr>
          <p:cNvPr id="146" name="Google Shape;146;p15"/>
          <p:cNvSpPr txBox="1"/>
          <p:nvPr>
            <p:ph idx="1" type="body"/>
          </p:nvPr>
        </p:nvSpPr>
        <p:spPr>
          <a:xfrm>
            <a:off x="1297500" y="1352375"/>
            <a:ext cx="7038900" cy="31335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I</a:t>
            </a:r>
            <a:r>
              <a:rPr lang="en"/>
              <a:t>ndividuals face significant challenges in accessing a wide variety of dining options conveniently and efficiently. </a:t>
            </a:r>
            <a:endParaRPr/>
          </a:p>
          <a:p>
            <a:pPr indent="-311150" lvl="0" marL="457200" rtl="0" algn="just">
              <a:spcBef>
                <a:spcPts val="0"/>
              </a:spcBef>
              <a:spcAft>
                <a:spcPts val="0"/>
              </a:spcAft>
              <a:buSzPts val="1300"/>
              <a:buChar char="●"/>
            </a:pPr>
            <a:r>
              <a:rPr lang="en"/>
              <a:t>Traditional methods of ordering food, such as dining in at restaurants or placing phone orders for delivery, have following problems </a:t>
            </a:r>
            <a:endParaRPr/>
          </a:p>
          <a:p>
            <a:pPr indent="-311150" lvl="0" marL="457200" rtl="0" algn="just">
              <a:spcBef>
                <a:spcPts val="0"/>
              </a:spcBef>
              <a:spcAft>
                <a:spcPts val="0"/>
              </a:spcAft>
              <a:buSzPts val="1300"/>
              <a:buAutoNum type="arabicPeriod"/>
            </a:pPr>
            <a:r>
              <a:rPr lang="en"/>
              <a:t>Time-consuming, </a:t>
            </a:r>
            <a:endParaRPr/>
          </a:p>
          <a:p>
            <a:pPr indent="-311150" lvl="0" marL="457200" rtl="0" algn="just">
              <a:spcBef>
                <a:spcPts val="0"/>
              </a:spcBef>
              <a:spcAft>
                <a:spcPts val="0"/>
              </a:spcAft>
              <a:buSzPts val="1300"/>
              <a:buAutoNum type="arabicPeriod"/>
            </a:pPr>
            <a:r>
              <a:rPr lang="en"/>
              <a:t>Limited in choice</a:t>
            </a:r>
            <a:endParaRPr/>
          </a:p>
          <a:p>
            <a:pPr indent="-311150" lvl="0" marL="457200" rtl="0" algn="just">
              <a:spcBef>
                <a:spcPts val="0"/>
              </a:spcBef>
              <a:spcAft>
                <a:spcPts val="0"/>
              </a:spcAft>
              <a:buSzPts val="1300"/>
              <a:buAutoNum type="arabicPeriod"/>
            </a:pPr>
            <a:r>
              <a:rPr lang="en"/>
              <a:t>Lack of a centralized platform for browsing menus, placing orders, and tracking deliveries. </a:t>
            </a:r>
            <a:endParaRPr/>
          </a:p>
          <a:p>
            <a:pPr indent="-311150" lvl="0" marL="457200" rtl="0" algn="just">
              <a:spcBef>
                <a:spcPts val="0"/>
              </a:spcBef>
              <a:spcAft>
                <a:spcPts val="0"/>
              </a:spcAft>
              <a:buSzPts val="1300"/>
              <a:buChar char="●"/>
            </a:pPr>
            <a:r>
              <a:rPr lang="en"/>
              <a:t>As a result, there is a clear need for a comprehensive food delivery application that streamlines the process of ordering food, provides a diverse selection of restaurants and cuisines, offers transparent pricing and delivery options, and enhances overall convenience and satisfaction for users.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000000"/>
              </a:buClr>
              <a:buSzPts val="3600"/>
              <a:buFont typeface="Arial"/>
              <a:buNone/>
            </a:pPr>
            <a:r>
              <a:rPr b="1" lang="en" sz="3600">
                <a:latin typeface="Arial"/>
                <a:ea typeface="Arial"/>
                <a:cs typeface="Arial"/>
                <a:sym typeface="Arial"/>
              </a:rPr>
              <a:t>PROPOSED SOLUTION</a:t>
            </a:r>
            <a:endParaRPr/>
          </a:p>
        </p:txBody>
      </p:sp>
      <p:sp>
        <p:nvSpPr>
          <p:cNvPr id="152" name="Google Shape;152;p16"/>
          <p:cNvSpPr txBox="1"/>
          <p:nvPr>
            <p:ph idx="1" type="body"/>
          </p:nvPr>
        </p:nvSpPr>
        <p:spPr>
          <a:xfrm>
            <a:off x="1197200" y="1307850"/>
            <a:ext cx="7493700" cy="3518100"/>
          </a:xfrm>
          <a:prstGeom prst="rect">
            <a:avLst/>
          </a:prstGeom>
        </p:spPr>
        <p:txBody>
          <a:bodyPr anchorCtr="0" anchor="t" bIns="91425" lIns="91425" spcFirstLastPara="1" rIns="91425" wrap="square" tIns="91425">
            <a:noAutofit/>
          </a:bodyPr>
          <a:lstStyle/>
          <a:p>
            <a:pPr indent="-134937" lvl="0" marL="228600" rtl="0" algn="just">
              <a:lnSpc>
                <a:spcPct val="120000"/>
              </a:lnSpc>
              <a:spcBef>
                <a:spcPts val="0"/>
              </a:spcBef>
              <a:spcAft>
                <a:spcPts val="0"/>
              </a:spcAft>
              <a:buSzPts val="1300"/>
              <a:buFont typeface="Arial"/>
              <a:buChar char="•"/>
            </a:pPr>
            <a:r>
              <a:rPr lang="en">
                <a:latin typeface="Twentieth Century"/>
                <a:ea typeface="Twentieth Century"/>
                <a:cs typeface="Twentieth Century"/>
                <a:sym typeface="Twentieth Century"/>
              </a:rPr>
              <a:t>Convenience: Users can browse through a diverse range of restaurants and cuisines conveniently from their smartphones or computers, eliminating the need to physically visit multiple locations or make phone calls to place orders.</a:t>
            </a:r>
            <a:endParaRPr>
              <a:latin typeface="Twentieth Century"/>
              <a:ea typeface="Twentieth Century"/>
              <a:cs typeface="Twentieth Century"/>
              <a:sym typeface="Twentieth Century"/>
            </a:endParaRPr>
          </a:p>
          <a:p>
            <a:pPr indent="0" lvl="0" marL="228600" rtl="0" algn="just">
              <a:lnSpc>
                <a:spcPct val="120000"/>
              </a:lnSpc>
              <a:spcBef>
                <a:spcPts val="0"/>
              </a:spcBef>
              <a:spcAft>
                <a:spcPts val="0"/>
              </a:spcAft>
              <a:buNone/>
            </a:pPr>
            <a:r>
              <a:t/>
            </a:r>
            <a:endParaRPr>
              <a:latin typeface="Twentieth Century"/>
              <a:ea typeface="Twentieth Century"/>
              <a:cs typeface="Twentieth Century"/>
              <a:sym typeface="Twentieth Century"/>
            </a:endParaRPr>
          </a:p>
          <a:p>
            <a:pPr indent="-168275" lvl="0" marL="228600" rtl="0" algn="just">
              <a:lnSpc>
                <a:spcPct val="120000"/>
              </a:lnSpc>
              <a:spcBef>
                <a:spcPts val="1000"/>
              </a:spcBef>
              <a:spcAft>
                <a:spcPts val="0"/>
              </a:spcAft>
              <a:buSzPts val="1300"/>
              <a:buFont typeface="Twentieth Century"/>
              <a:buChar char="•"/>
            </a:pPr>
            <a:r>
              <a:rPr lang="en">
                <a:latin typeface="Twentieth Century"/>
                <a:ea typeface="Twentieth Century"/>
                <a:cs typeface="Twentieth Century"/>
                <a:sym typeface="Twentieth Century"/>
              </a:rPr>
              <a:t>Expanded Choices: The app provides access to a wide variety of dining options, including restaurants, cafes, fast food chains, and specialty cuisines, allowing users to explore and discover new dining experiences easily.</a:t>
            </a:r>
            <a:endParaRPr>
              <a:latin typeface="Twentieth Century"/>
              <a:ea typeface="Twentieth Century"/>
              <a:cs typeface="Twentieth Century"/>
              <a:sym typeface="Twentieth Century"/>
            </a:endParaRPr>
          </a:p>
          <a:p>
            <a:pPr indent="0" lvl="0" marL="228600" rtl="0" algn="just">
              <a:lnSpc>
                <a:spcPct val="120000"/>
              </a:lnSpc>
              <a:spcBef>
                <a:spcPts val="1000"/>
              </a:spcBef>
              <a:spcAft>
                <a:spcPts val="0"/>
              </a:spcAft>
              <a:buNone/>
            </a:pPr>
            <a:r>
              <a:t/>
            </a:r>
            <a:endParaRPr>
              <a:latin typeface="Twentieth Century"/>
              <a:ea typeface="Twentieth Century"/>
              <a:cs typeface="Twentieth Century"/>
              <a:sym typeface="Twentieth Century"/>
            </a:endParaRPr>
          </a:p>
          <a:p>
            <a:pPr indent="-168275" lvl="0" marL="228600" rtl="0" algn="just">
              <a:lnSpc>
                <a:spcPct val="120000"/>
              </a:lnSpc>
              <a:spcBef>
                <a:spcPts val="1000"/>
              </a:spcBef>
              <a:spcAft>
                <a:spcPts val="0"/>
              </a:spcAft>
              <a:buSzPts val="1300"/>
              <a:buFont typeface="Twentieth Century"/>
              <a:buChar char="•"/>
            </a:pPr>
            <a:r>
              <a:rPr lang="en">
                <a:latin typeface="Twentieth Century"/>
                <a:ea typeface="Twentieth Century"/>
                <a:cs typeface="Twentieth Century"/>
                <a:sym typeface="Twentieth Century"/>
              </a:rPr>
              <a:t>Transparent Information: Users can view detailed menus, prices, and delivery times for each restaurant, enabling them to make informed decisions based on their preferences, dietary restrictions, and budget constraints.</a:t>
            </a:r>
            <a:endParaRPr>
              <a:latin typeface="Twentieth Century"/>
              <a:ea typeface="Twentieth Century"/>
              <a:cs typeface="Twentieth Century"/>
              <a:sym typeface="Twentieth Century"/>
            </a:endParaRPr>
          </a:p>
          <a:p>
            <a:pPr indent="0" lvl="0" marL="228600" rtl="0" algn="just">
              <a:lnSpc>
                <a:spcPct val="120000"/>
              </a:lnSpc>
              <a:spcBef>
                <a:spcPts val="1000"/>
              </a:spcBef>
              <a:spcAft>
                <a:spcPts val="0"/>
              </a:spcAft>
              <a:buNone/>
            </a:pPr>
            <a:r>
              <a:t/>
            </a:r>
            <a:endParaRPr>
              <a:latin typeface="Twentieth Century"/>
              <a:ea typeface="Twentieth Century"/>
              <a:cs typeface="Twentieth Century"/>
              <a:sym typeface="Twentieth Century"/>
            </a:endParaRPr>
          </a:p>
          <a:p>
            <a:pPr indent="0" lvl="0" marL="0" rtl="0" algn="just">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5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a:t>
            </a:r>
            <a:endParaRPr/>
          </a:p>
        </p:txBody>
      </p:sp>
      <p:sp>
        <p:nvSpPr>
          <p:cNvPr id="158" name="Google Shape;158;p17"/>
          <p:cNvSpPr txBox="1"/>
          <p:nvPr>
            <p:ph idx="1" type="body"/>
          </p:nvPr>
        </p:nvSpPr>
        <p:spPr>
          <a:xfrm>
            <a:off x="1297500" y="1167625"/>
            <a:ext cx="7356300" cy="355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CUSTOMER FEATURES</a:t>
            </a:r>
            <a:endParaRPr/>
          </a:p>
          <a:p>
            <a:pPr indent="-311150" lvl="0" marL="457200" rtl="0" algn="l">
              <a:lnSpc>
                <a:spcPct val="200000"/>
              </a:lnSpc>
              <a:spcBef>
                <a:spcPts val="1200"/>
              </a:spcBef>
              <a:spcAft>
                <a:spcPts val="0"/>
              </a:spcAft>
              <a:buSzPts val="1300"/>
              <a:buChar char="●"/>
            </a:pPr>
            <a:r>
              <a:rPr lang="en"/>
              <a:t> Customer can register himself</a:t>
            </a:r>
            <a:endParaRPr/>
          </a:p>
          <a:p>
            <a:pPr indent="-311150" lvl="0" marL="457200" marR="762000" rtl="0" algn="just">
              <a:lnSpc>
                <a:spcPct val="200000"/>
              </a:lnSpc>
              <a:spcBef>
                <a:spcPts val="0"/>
              </a:spcBef>
              <a:spcAft>
                <a:spcPts val="0"/>
              </a:spcAft>
              <a:buSzPts val="1300"/>
              <a:buChar char="●"/>
            </a:pPr>
            <a:r>
              <a:rPr lang="en"/>
              <a:t>  Customers can search for dish by name.</a:t>
            </a:r>
            <a:endParaRPr/>
          </a:p>
          <a:p>
            <a:pPr indent="-311150" lvl="0" marL="457200" marR="762000" rtl="0" algn="just">
              <a:lnSpc>
                <a:spcPct val="200000"/>
              </a:lnSpc>
              <a:spcBef>
                <a:spcPts val="0"/>
              </a:spcBef>
              <a:spcAft>
                <a:spcPts val="0"/>
              </a:spcAft>
              <a:buSzPts val="1300"/>
              <a:buChar char="●"/>
            </a:pPr>
            <a:r>
              <a:rPr lang="en"/>
              <a:t> Customers can search foods by cuisine</a:t>
            </a:r>
            <a:endParaRPr/>
          </a:p>
          <a:p>
            <a:pPr indent="-311150" lvl="0" marL="457200" marR="762000" rtl="0" algn="just">
              <a:lnSpc>
                <a:spcPct val="200000"/>
              </a:lnSpc>
              <a:spcBef>
                <a:spcPts val="0"/>
              </a:spcBef>
              <a:spcAft>
                <a:spcPts val="0"/>
              </a:spcAft>
              <a:buSzPts val="1300"/>
              <a:buChar char="●"/>
            </a:pPr>
            <a:r>
              <a:rPr lang="en"/>
              <a:t> Customers can add foods to their cart.</a:t>
            </a:r>
            <a:endParaRPr/>
          </a:p>
          <a:p>
            <a:pPr indent="-311150" lvl="0" marL="457200" marR="762000" rtl="0" algn="just">
              <a:lnSpc>
                <a:spcPct val="200000"/>
              </a:lnSpc>
              <a:spcBef>
                <a:spcPts val="0"/>
              </a:spcBef>
              <a:spcAft>
                <a:spcPts val="0"/>
              </a:spcAft>
              <a:buSzPts val="1300"/>
              <a:buChar char="●"/>
            </a:pPr>
            <a:r>
              <a:rPr lang="en"/>
              <a:t> Customers can view their cart</a:t>
            </a:r>
            <a:endParaRPr/>
          </a:p>
          <a:p>
            <a:pPr indent="0" lvl="0" marL="457200" marR="762000" rtl="0" algn="just">
              <a:lnSpc>
                <a:spcPct val="200000"/>
              </a:lnSpc>
              <a:spcBef>
                <a:spcPts val="17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idx="1" type="body"/>
          </p:nvPr>
        </p:nvSpPr>
        <p:spPr>
          <a:xfrm>
            <a:off x="1297500" y="524700"/>
            <a:ext cx="7038900" cy="39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RESTAURANT FEATURES</a:t>
            </a:r>
            <a:endParaRPr/>
          </a:p>
          <a:p>
            <a:pPr indent="-311150" lvl="0" marL="457200" rtl="0" algn="l">
              <a:lnSpc>
                <a:spcPct val="200000"/>
              </a:lnSpc>
              <a:spcBef>
                <a:spcPts val="1200"/>
              </a:spcBef>
              <a:spcAft>
                <a:spcPts val="0"/>
              </a:spcAft>
              <a:buSzPts val="1300"/>
              <a:buChar char="●"/>
            </a:pPr>
            <a:r>
              <a:rPr lang="en"/>
              <a:t>The restaurant can register itself.</a:t>
            </a:r>
            <a:endParaRPr/>
          </a:p>
          <a:p>
            <a:pPr indent="-311150" lvl="0" marL="457200" rtl="0" algn="l">
              <a:lnSpc>
                <a:spcPct val="200000"/>
              </a:lnSpc>
              <a:spcBef>
                <a:spcPts val="0"/>
              </a:spcBef>
              <a:spcAft>
                <a:spcPts val="0"/>
              </a:spcAft>
              <a:buSzPts val="1300"/>
              <a:buChar char="●"/>
            </a:pPr>
            <a:r>
              <a:rPr lang="en"/>
              <a:t>The restaurant can add his food</a:t>
            </a:r>
            <a:endParaRPr/>
          </a:p>
          <a:p>
            <a:pPr indent="-311150" lvl="0" marL="457200" rtl="0" algn="l">
              <a:lnSpc>
                <a:spcPct val="200000"/>
              </a:lnSpc>
              <a:spcBef>
                <a:spcPts val="0"/>
              </a:spcBef>
              <a:spcAft>
                <a:spcPts val="0"/>
              </a:spcAft>
              <a:buSzPts val="1300"/>
              <a:buChar char="●"/>
            </a:pPr>
            <a:r>
              <a:rPr lang="en"/>
              <a:t> The restaurant can view all its foods</a:t>
            </a:r>
            <a:endParaRPr/>
          </a:p>
          <a:p>
            <a:pPr indent="-311150" lvl="0" marL="457200" marR="762000" rtl="0" algn="just">
              <a:lnSpc>
                <a:spcPct val="200000"/>
              </a:lnSpc>
              <a:spcBef>
                <a:spcPts val="0"/>
              </a:spcBef>
              <a:spcAft>
                <a:spcPts val="0"/>
              </a:spcAft>
              <a:buSzPts val="1300"/>
              <a:buChar char="●"/>
            </a:pPr>
            <a:r>
              <a:rPr lang="en"/>
              <a:t> The restaurant can update its food.</a:t>
            </a:r>
            <a:endParaRPr/>
          </a:p>
          <a:p>
            <a:pPr indent="-311150" lvl="0" marL="457200" marR="762000" rtl="0" algn="just">
              <a:lnSpc>
                <a:spcPct val="200000"/>
              </a:lnSpc>
              <a:spcBef>
                <a:spcPts val="0"/>
              </a:spcBef>
              <a:spcAft>
                <a:spcPts val="0"/>
              </a:spcAft>
              <a:buSzPts val="1300"/>
              <a:buChar char="●"/>
            </a:pPr>
            <a:r>
              <a:rPr lang="en"/>
              <a:t>  The Restaurant can view all its orders and update.</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DEVELOPMENT TECHNOLOGIES :</a:t>
            </a:r>
            <a:endParaRPr/>
          </a:p>
        </p:txBody>
      </p:sp>
      <p:sp>
        <p:nvSpPr>
          <p:cNvPr id="169" name="Google Shape;169;p19"/>
          <p:cNvSpPr txBox="1"/>
          <p:nvPr>
            <p:ph idx="1" type="body"/>
          </p:nvPr>
        </p:nvSpPr>
        <p:spPr>
          <a:xfrm>
            <a:off x="1297500" y="1227600"/>
            <a:ext cx="7038900" cy="3354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200"/>
              <a:t>DataBase Technologies :</a:t>
            </a:r>
            <a:endParaRPr sz="5200"/>
          </a:p>
          <a:p>
            <a:pPr indent="-311150" lvl="0" marL="457200" rtl="0" algn="l">
              <a:spcBef>
                <a:spcPts val="1200"/>
              </a:spcBef>
              <a:spcAft>
                <a:spcPts val="0"/>
              </a:spcAft>
              <a:buSzPct val="100000"/>
              <a:buChar char="➔"/>
            </a:pPr>
            <a:r>
              <a:rPr lang="en" sz="5200"/>
              <a:t>MySql</a:t>
            </a:r>
            <a:endParaRPr sz="5200"/>
          </a:p>
          <a:p>
            <a:pPr indent="0" lvl="0" marL="0" rtl="0" algn="l">
              <a:spcBef>
                <a:spcPts val="1200"/>
              </a:spcBef>
              <a:spcAft>
                <a:spcPts val="0"/>
              </a:spcAft>
              <a:buNone/>
            </a:pPr>
            <a:r>
              <a:rPr lang="en" sz="5200"/>
              <a:t>Backend Technologies : </a:t>
            </a:r>
            <a:endParaRPr sz="5200"/>
          </a:p>
          <a:p>
            <a:pPr indent="-311150" lvl="0" marL="457200" rtl="0" algn="l">
              <a:spcBef>
                <a:spcPts val="1200"/>
              </a:spcBef>
              <a:spcAft>
                <a:spcPts val="0"/>
              </a:spcAft>
              <a:buSzPct val="100000"/>
              <a:buChar char="➔"/>
            </a:pPr>
            <a:r>
              <a:rPr lang="en" sz="5200"/>
              <a:t> Java, Spring Boot, Spring data jpa</a:t>
            </a:r>
            <a:endParaRPr sz="5200"/>
          </a:p>
          <a:p>
            <a:pPr indent="-311150" lvl="0" marL="457200" rtl="0" algn="l">
              <a:spcBef>
                <a:spcPts val="0"/>
              </a:spcBef>
              <a:spcAft>
                <a:spcPts val="0"/>
              </a:spcAft>
              <a:buSzPct val="100000"/>
              <a:buChar char="➔"/>
            </a:pPr>
            <a:r>
              <a:rPr lang="en" sz="5200"/>
              <a:t>Spring security</a:t>
            </a:r>
            <a:endParaRPr sz="5200"/>
          </a:p>
          <a:p>
            <a:pPr indent="-311150" lvl="0" marL="457200" rtl="0" algn="l">
              <a:spcBef>
                <a:spcPts val="0"/>
              </a:spcBef>
              <a:spcAft>
                <a:spcPts val="0"/>
              </a:spcAft>
              <a:buSzPct val="100000"/>
              <a:buChar char="➔"/>
            </a:pPr>
            <a:r>
              <a:rPr lang="en" sz="5200"/>
              <a:t>Jwt role based authentication</a:t>
            </a:r>
            <a:endParaRPr sz="5200"/>
          </a:p>
          <a:p>
            <a:pPr indent="-311150" lvl="0" marL="457200" rtl="0" algn="l">
              <a:spcBef>
                <a:spcPts val="0"/>
              </a:spcBef>
              <a:spcAft>
                <a:spcPts val="0"/>
              </a:spcAft>
              <a:buSzPct val="100000"/>
              <a:buChar char="➔"/>
            </a:pPr>
            <a:r>
              <a:rPr lang="en" sz="5200"/>
              <a:t>Java mail api</a:t>
            </a:r>
            <a:endParaRPr sz="5200"/>
          </a:p>
          <a:p>
            <a:pPr indent="0" lvl="0" marL="0" rtl="0" algn="l">
              <a:spcBef>
                <a:spcPts val="1200"/>
              </a:spcBef>
              <a:spcAft>
                <a:spcPts val="0"/>
              </a:spcAft>
              <a:buNone/>
            </a:pPr>
            <a:r>
              <a:rPr lang="en" sz="5200"/>
              <a:t>Frontend Technologies :</a:t>
            </a:r>
            <a:endParaRPr sz="5200"/>
          </a:p>
          <a:p>
            <a:pPr indent="-311150" lvl="0" marL="457200" rtl="0" algn="l">
              <a:spcBef>
                <a:spcPts val="1200"/>
              </a:spcBef>
              <a:spcAft>
                <a:spcPts val="0"/>
              </a:spcAft>
              <a:buSzPct val="100000"/>
              <a:buChar char="➔"/>
            </a:pPr>
            <a:r>
              <a:rPr lang="en" sz="5200"/>
              <a:t>  </a:t>
            </a:r>
            <a:r>
              <a:rPr lang="en" sz="5200"/>
              <a:t> </a:t>
            </a:r>
            <a:r>
              <a:rPr lang="en" sz="5200"/>
              <a:t> Javascript,  React.JS, Tailwind.</a:t>
            </a:r>
            <a:endParaRPr sz="5200"/>
          </a:p>
          <a:p>
            <a:pPr indent="0" lvl="0" marL="0" rtl="0" algn="l">
              <a:spcBef>
                <a:spcPts val="1200"/>
              </a:spcBef>
              <a:spcAft>
                <a:spcPts val="0"/>
              </a:spcAft>
              <a:buNone/>
            </a:pPr>
            <a:r>
              <a:rPr lang="en" sz="5200"/>
              <a:t>IDEs:</a:t>
            </a:r>
            <a:endParaRPr sz="5200"/>
          </a:p>
          <a:p>
            <a:pPr indent="-311150" lvl="0" marL="457200" rtl="0" algn="l">
              <a:spcBef>
                <a:spcPts val="1200"/>
              </a:spcBef>
              <a:spcAft>
                <a:spcPts val="0"/>
              </a:spcAft>
              <a:buSzPct val="100000"/>
              <a:buChar char="➔"/>
            </a:pPr>
            <a:r>
              <a:rPr lang="en" sz="5200"/>
              <a:t>Spring Tool Suite (STS), Vs Code</a:t>
            </a:r>
            <a:r>
              <a:rPr lang="en" sz="4000"/>
              <a:t>.</a:t>
            </a:r>
            <a:endParaRPr sz="5200"/>
          </a:p>
          <a:p>
            <a:pPr indent="0" lvl="0" marL="0" rtl="0" algn="l">
              <a:spcBef>
                <a:spcPts val="1200"/>
              </a:spcBef>
              <a:spcAft>
                <a:spcPts val="0"/>
              </a:spcAft>
              <a:buNone/>
            </a:pPr>
            <a:r>
              <a:rPr lang="en" sz="4000"/>
              <a:t>        </a:t>
            </a:r>
            <a:r>
              <a:rPr lang="en" sz="5200"/>
              <a:t> </a:t>
            </a:r>
            <a:endParaRPr sz="40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500" y="122050"/>
            <a:ext cx="7038900" cy="65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Design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5" name="Google Shape;175;p20"/>
          <p:cNvSpPr txBox="1"/>
          <p:nvPr>
            <p:ph idx="1" type="body"/>
          </p:nvPr>
        </p:nvSpPr>
        <p:spPr>
          <a:xfrm>
            <a:off x="1272500" y="637475"/>
            <a:ext cx="7038900" cy="361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ER Diagram</a:t>
            </a:r>
            <a:endParaRPr/>
          </a:p>
        </p:txBody>
      </p:sp>
      <p:pic>
        <p:nvPicPr>
          <p:cNvPr id="176" name="Google Shape;176;p20"/>
          <p:cNvPicPr preferRelativeResize="0"/>
          <p:nvPr/>
        </p:nvPicPr>
        <p:blipFill>
          <a:blip r:embed="rId3">
            <a:alphaModFix/>
          </a:blip>
          <a:stretch>
            <a:fillRect/>
          </a:stretch>
        </p:blipFill>
        <p:spPr>
          <a:xfrm>
            <a:off x="2150525" y="999950"/>
            <a:ext cx="5697748" cy="33897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60550" y="7484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a:t>
            </a:r>
            <a:r>
              <a:rPr lang="en"/>
              <a:t>Partitioning</a:t>
            </a:r>
            <a:endParaRPr/>
          </a:p>
        </p:txBody>
      </p:sp>
      <p:sp>
        <p:nvSpPr>
          <p:cNvPr id="182" name="Google Shape;182;p21"/>
          <p:cNvSpPr txBox="1"/>
          <p:nvPr>
            <p:ph idx="1" type="body"/>
          </p:nvPr>
        </p:nvSpPr>
        <p:spPr>
          <a:xfrm>
            <a:off x="1297500" y="1567550"/>
            <a:ext cx="7038900" cy="2911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It </a:t>
            </a:r>
            <a:r>
              <a:rPr lang="en"/>
              <a:t>is a technique for dividing a large table into smaller, more manageable sub-tables called partitions. Each partition holds a subset of the table's data based on a defined partitioning scheme. Although the data resides in separate partitions, MySQL treats the partitioned table as a single logical entity, allowing you to seamlessly query and manage it as if it were a unified whole.</a:t>
            </a:r>
            <a:endParaRPr/>
          </a:p>
          <a:p>
            <a:pPr indent="0" lvl="0" marL="0" rtl="0" algn="l">
              <a:spcBef>
                <a:spcPts val="1200"/>
              </a:spcBef>
              <a:spcAft>
                <a:spcPts val="0"/>
              </a:spcAft>
              <a:buNone/>
            </a:pPr>
            <a:r>
              <a:t/>
            </a:r>
            <a:endParaRPr/>
          </a:p>
          <a:p>
            <a:pPr indent="0" lvl="0" marL="0" rtl="0" algn="r">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