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5"/>
  </p:notesMasterIdLst>
  <p:sldIdLst>
    <p:sldId id="257" r:id="rId2"/>
    <p:sldId id="1462" r:id="rId3"/>
    <p:sldId id="1094" r:id="rId4"/>
    <p:sldId id="1123" r:id="rId5"/>
    <p:sldId id="1124" r:id="rId6"/>
    <p:sldId id="1231" r:id="rId7"/>
    <p:sldId id="1232" r:id="rId8"/>
    <p:sldId id="1282" r:id="rId9"/>
    <p:sldId id="1222" r:id="rId10"/>
    <p:sldId id="1277" r:id="rId11"/>
    <p:sldId id="1235" r:id="rId12"/>
    <p:sldId id="579" r:id="rId13"/>
    <p:sldId id="1429" r:id="rId14"/>
    <p:sldId id="1344" r:id="rId15"/>
    <p:sldId id="1121" r:id="rId16"/>
    <p:sldId id="1122" r:id="rId17"/>
    <p:sldId id="599" r:id="rId18"/>
    <p:sldId id="271" r:id="rId19"/>
    <p:sldId id="315" r:id="rId20"/>
    <p:sldId id="314" r:id="rId21"/>
    <p:sldId id="600" r:id="rId22"/>
    <p:sldId id="1416" r:id="rId23"/>
    <p:sldId id="601" r:id="rId24"/>
    <p:sldId id="500" r:id="rId25"/>
    <p:sldId id="321" r:id="rId26"/>
    <p:sldId id="1286" r:id="rId27"/>
    <p:sldId id="901" r:id="rId28"/>
    <p:sldId id="902" r:id="rId29"/>
    <p:sldId id="603" r:id="rId30"/>
    <p:sldId id="499" r:id="rId31"/>
    <p:sldId id="604" r:id="rId32"/>
    <p:sldId id="489" r:id="rId33"/>
    <p:sldId id="1483" r:id="rId34"/>
    <p:sldId id="1284" r:id="rId35"/>
    <p:sldId id="1485" r:id="rId36"/>
    <p:sldId id="501" r:id="rId37"/>
    <p:sldId id="1486" r:id="rId38"/>
    <p:sldId id="955" r:id="rId39"/>
    <p:sldId id="1351" r:id="rId40"/>
    <p:sldId id="1098" r:id="rId41"/>
    <p:sldId id="535" r:id="rId42"/>
    <p:sldId id="536" r:id="rId43"/>
    <p:sldId id="537" r:id="rId44"/>
    <p:sldId id="606" r:id="rId45"/>
    <p:sldId id="538" r:id="rId46"/>
    <p:sldId id="1236" r:id="rId47"/>
    <p:sldId id="842" r:id="rId48"/>
    <p:sldId id="1354" r:id="rId49"/>
    <p:sldId id="1171" r:id="rId50"/>
    <p:sldId id="1192" r:id="rId51"/>
    <p:sldId id="1237" r:id="rId52"/>
    <p:sldId id="843" r:id="rId53"/>
    <p:sldId id="1366" r:id="rId54"/>
    <p:sldId id="1172" r:id="rId55"/>
    <p:sldId id="1193" r:id="rId56"/>
    <p:sldId id="1238" r:id="rId57"/>
    <p:sldId id="844" r:id="rId58"/>
    <p:sldId id="1239" r:id="rId59"/>
    <p:sldId id="845" r:id="rId60"/>
    <p:sldId id="1173" r:id="rId61"/>
    <p:sldId id="1276" r:id="rId62"/>
    <p:sldId id="267" r:id="rId63"/>
    <p:sldId id="272" r:id="rId64"/>
    <p:sldId id="273" r:id="rId65"/>
    <p:sldId id="1178" r:id="rId66"/>
    <p:sldId id="580" r:id="rId67"/>
    <p:sldId id="1040" r:id="rId68"/>
    <p:sldId id="621" r:id="rId69"/>
    <p:sldId id="796" r:id="rId70"/>
    <p:sldId id="849" r:id="rId71"/>
    <p:sldId id="800" r:id="rId72"/>
    <p:sldId id="931" r:id="rId73"/>
    <p:sldId id="615" r:id="rId74"/>
    <p:sldId id="506" r:id="rId75"/>
    <p:sldId id="803" r:id="rId76"/>
    <p:sldId id="804" r:id="rId77"/>
    <p:sldId id="791" r:id="rId78"/>
    <p:sldId id="793" r:id="rId79"/>
    <p:sldId id="794" r:id="rId80"/>
    <p:sldId id="795" r:id="rId81"/>
    <p:sldId id="618" r:id="rId82"/>
    <p:sldId id="619" r:id="rId83"/>
    <p:sldId id="617" r:id="rId84"/>
    <p:sldId id="502" r:id="rId85"/>
    <p:sldId id="503" r:id="rId86"/>
    <p:sldId id="699" r:id="rId87"/>
    <p:sldId id="504" r:id="rId88"/>
    <p:sldId id="285" r:id="rId89"/>
    <p:sldId id="286" r:id="rId90"/>
    <p:sldId id="1406" r:id="rId91"/>
    <p:sldId id="1287" r:id="rId92"/>
    <p:sldId id="290" r:id="rId93"/>
    <p:sldId id="291" r:id="rId94"/>
    <p:sldId id="829" r:id="rId95"/>
    <p:sldId id="1461" r:id="rId96"/>
    <p:sldId id="830" r:id="rId97"/>
    <p:sldId id="673" r:id="rId98"/>
    <p:sldId id="1470" r:id="rId99"/>
    <p:sldId id="674" r:id="rId100"/>
    <p:sldId id="1148" r:id="rId101"/>
    <p:sldId id="1149" r:id="rId102"/>
    <p:sldId id="1288" r:id="rId103"/>
    <p:sldId id="1464" r:id="rId104"/>
    <p:sldId id="1126" r:id="rId105"/>
    <p:sldId id="1497" r:id="rId106"/>
    <p:sldId id="379" r:id="rId107"/>
    <p:sldId id="953" r:id="rId108"/>
    <p:sldId id="373" r:id="rId109"/>
    <p:sldId id="1508" r:id="rId110"/>
    <p:sldId id="1509" r:id="rId111"/>
    <p:sldId id="1474" r:id="rId112"/>
    <p:sldId id="1475" r:id="rId113"/>
    <p:sldId id="1476" r:id="rId114"/>
    <p:sldId id="386" r:id="rId115"/>
    <p:sldId id="1498" r:id="rId116"/>
    <p:sldId id="654" r:id="rId117"/>
    <p:sldId id="397" r:id="rId118"/>
    <p:sldId id="1499" r:id="rId119"/>
    <p:sldId id="657" r:id="rId120"/>
    <p:sldId id="851" r:id="rId121"/>
    <p:sldId id="331" r:id="rId122"/>
    <p:sldId id="1205" r:id="rId123"/>
    <p:sldId id="914" r:id="rId124"/>
    <p:sldId id="852" r:id="rId125"/>
    <p:sldId id="1245" r:id="rId126"/>
    <p:sldId id="1156" r:id="rId127"/>
    <p:sldId id="1465" r:id="rId128"/>
    <p:sldId id="1466" r:id="rId129"/>
    <p:sldId id="1394" r:id="rId130"/>
    <p:sldId id="1395" r:id="rId131"/>
    <p:sldId id="1401" r:id="rId132"/>
    <p:sldId id="1402" r:id="rId133"/>
    <p:sldId id="686" r:id="rId134"/>
    <p:sldId id="1207" r:id="rId135"/>
    <p:sldId id="302" r:id="rId136"/>
    <p:sldId id="1130" r:id="rId137"/>
    <p:sldId id="1203" r:id="rId138"/>
    <p:sldId id="1263" r:id="rId139"/>
    <p:sldId id="1265" r:id="rId140"/>
    <p:sldId id="305" r:id="rId141"/>
    <p:sldId id="1266" r:id="rId142"/>
    <p:sldId id="306" r:id="rId143"/>
    <p:sldId id="788"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382" autoAdjust="0"/>
    <p:restoredTop sz="86405" autoAdjust="0"/>
  </p:normalViewPr>
  <p:slideViewPr>
    <p:cSldViewPr>
      <p:cViewPr varScale="1">
        <p:scale>
          <a:sx n="73" d="100"/>
          <a:sy n="73" d="100"/>
        </p:scale>
        <p:origin x="-732" y="-10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121</a:t>
            </a:fld>
            <a:endParaRPr lang="en-IN"/>
          </a:p>
        </p:txBody>
      </p:sp>
    </p:spTree>
    <p:extLst>
      <p:ext uri="{BB962C8B-B14F-4D97-AF65-F5344CB8AC3E}">
        <p14:creationId xmlns="" xmlns:p14="http://schemas.microsoft.com/office/powerpoint/2010/main" val="313149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122</a:t>
            </a:fld>
            <a:endParaRPr lang="en-IN"/>
          </a:p>
        </p:txBody>
      </p:sp>
    </p:spTree>
    <p:extLst>
      <p:ext uri="{BB962C8B-B14F-4D97-AF65-F5344CB8AC3E}">
        <p14:creationId xmlns="" xmlns:p14="http://schemas.microsoft.com/office/powerpoint/2010/main" val="179440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135</a:t>
            </a:fld>
            <a:endParaRPr lang="en-IN"/>
          </a:p>
        </p:txBody>
      </p:sp>
    </p:spTree>
    <p:extLst>
      <p:ext uri="{BB962C8B-B14F-4D97-AF65-F5344CB8AC3E}">
        <p14:creationId xmlns="" xmlns:p14="http://schemas.microsoft.com/office/powerpoint/2010/main" val="132614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139</a:t>
            </a:fld>
            <a:endParaRPr lang="en-IN"/>
          </a:p>
        </p:txBody>
      </p:sp>
    </p:spTree>
    <p:extLst>
      <p:ext uri="{BB962C8B-B14F-4D97-AF65-F5344CB8AC3E}">
        <p14:creationId xmlns="" xmlns:p14="http://schemas.microsoft.com/office/powerpoint/2010/main" val="74090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141</a:t>
            </a:fld>
            <a:endParaRPr lang="en-IN"/>
          </a:p>
        </p:txBody>
      </p:sp>
    </p:spTree>
    <p:extLst>
      <p:ext uri="{BB962C8B-B14F-4D97-AF65-F5344CB8AC3E}">
        <p14:creationId xmlns="" xmlns:p14="http://schemas.microsoft.com/office/powerpoint/2010/main" val="304114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22683">
                  <a:extLst>
                    <a:ext uri="{9D8B030D-6E8A-4147-A177-3AD203B41FA5}">
                      <a16:colId xmlns="" xmlns:a16="http://schemas.microsoft.com/office/drawing/2014/main" val="20002"/>
                    </a:ext>
                  </a:extLst>
                </a:gridCol>
                <a:gridCol w="1263317">
                  <a:extLst>
                    <a:ext uri="{9D8B030D-6E8A-4147-A177-3AD203B41FA5}">
                      <a16:colId xmlns=""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 xmlns:p14="http://schemas.microsoft.com/office/powerpoint/2010/main" val="3238021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Tree>
    <p:extLst>
      <p:ext uri="{BB962C8B-B14F-4D97-AF65-F5344CB8AC3E}">
        <p14:creationId xmlns="" xmlns:p14="http://schemas.microsoft.com/office/powerpoint/2010/main" val="31371784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1664660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 xmlns:a16="http://schemas.microsoft.com/office/drawing/2014/main" id="{7AB23FA4-579C-49F6-970F-BA30755F4559}"/>
              </a:ext>
            </a:extLst>
          </p:cNvPr>
          <p:cNvSpPr txBox="1"/>
          <p:nvPr/>
        </p:nvSpPr>
        <p:spPr>
          <a:xfrm>
            <a:off x="390870" y="1257620"/>
            <a:ext cx="1088970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3,</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 xmlns:a16="http://schemas.microsoft.com/office/drawing/2014/main" id="{3E42EAE3-733C-EBF2-1039-990A41FDDB33}"/>
              </a:ext>
            </a:extLst>
          </p:cNvPr>
          <p:cNvPicPr>
            <a:picLocks noChangeAspect="1"/>
          </p:cNvPicPr>
          <p:nvPr/>
        </p:nvPicPr>
        <p:blipFill>
          <a:blip r:embed="rId2"/>
          <a:stretch>
            <a:fillRect/>
          </a:stretch>
        </p:blipFill>
        <p:spPr>
          <a:xfrm>
            <a:off x="5835723" y="1272916"/>
            <a:ext cx="4489984" cy="1178934"/>
          </a:xfrm>
          <a:prstGeom prst="rect">
            <a:avLst/>
          </a:prstGeom>
        </p:spPr>
      </p:pic>
    </p:spTree>
    <p:extLst>
      <p:ext uri="{BB962C8B-B14F-4D97-AF65-F5344CB8AC3E}">
        <p14:creationId xmlns="" xmlns:p14="http://schemas.microsoft.com/office/powerpoint/2010/main" val="9379331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 xmlns:a16="http://schemas.microsoft.com/office/drawing/2014/main"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6113768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Tree>
    <p:extLst>
      <p:ext uri="{BB962C8B-B14F-4D97-AF65-F5344CB8AC3E}">
        <p14:creationId xmlns="" xmlns:p14="http://schemas.microsoft.com/office/powerpoint/2010/main" val="37964066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360" y="1"/>
            <a:ext cx="108732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can violate for any of the four types of constraints.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E5878C3B-484B-1D9B-320C-1666633B454A}"/>
              </a:ext>
            </a:extLst>
          </p:cNvPr>
          <p:cNvSpPr txBox="1"/>
          <p:nvPr/>
        </p:nvSpPr>
        <p:spPr>
          <a:xfrm>
            <a:off x="325728" y="1052736"/>
            <a:ext cx="11530117" cy="258532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Important: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an attribute value is not of the appropriate data type.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Entity integrity can be violated if a key value in the new tuple </a:t>
            </a:r>
            <a:r>
              <a:rPr lang="en-IN" i="1"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already exists in another tuple in the relation r(R).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Entity integrity can be violated if any part of the primary key of the new tuple </a:t>
            </a:r>
            <a:r>
              <a:rPr lang="en-IN" i="1"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Referential integrity can be violated if the value of any foreign key in </a:t>
            </a:r>
            <a:r>
              <a:rPr lang="en-IN" i="1"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refers to a tuple that does not exist in the referenced relation.</a:t>
            </a:r>
          </a:p>
        </p:txBody>
      </p:sp>
      <p:sp>
        <p:nvSpPr>
          <p:cNvPr id="2" name="Rectangle 1">
            <a:extLst>
              <a:ext uri="{FF2B5EF4-FFF2-40B4-BE49-F238E27FC236}">
                <a16:creationId xmlns="" xmlns:a16="http://schemas.microsoft.com/office/drawing/2014/main" id="{EBB76FC5-10E9-E079-D715-771171600392}"/>
              </a:ext>
            </a:extLst>
          </p:cNvPr>
          <p:cNvSpPr/>
          <p:nvPr/>
        </p:nvSpPr>
        <p:spPr>
          <a:xfrm>
            <a:off x="406573" y="4797152"/>
            <a:ext cx="11449272" cy="178510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Important :</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(CHAR, VARCHAR, TEXT, or BLOB)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The value is truncated to the column maximum length.</a:t>
            </a:r>
            <a:endParaRPr lang="en-IN" dirty="0">
              <a:solidFill>
                <a:schemeClr val="accent6">
                  <a:lumMod val="5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B45ACCD8-D4AE-EFBF-6A31-BA59F816BC05}"/>
              </a:ext>
            </a:extLst>
          </p:cNvPr>
          <p:cNvSpPr/>
          <p:nvPr/>
        </p:nvSpPr>
        <p:spPr>
          <a:xfrm>
            <a:off x="406573" y="4149080"/>
            <a:ext cx="108732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will also fail in following cases.</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35946440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 xmlns:a16="http://schemas.microsoft.com/office/drawing/2014/main" id="{C7EE452E-83CC-B067-610E-8D90D4C53042}"/>
              </a:ext>
            </a:extLst>
          </p:cNvPr>
          <p:cNvSpPr txBox="1"/>
          <p:nvPr/>
        </p:nvSpPr>
        <p:spPr>
          <a:xfrm>
            <a:off x="263352" y="116632"/>
            <a:ext cx="11737304" cy="2431435"/>
          </a:xfrm>
          <a:prstGeom prst="rect">
            <a:avLst/>
          </a:prstGeom>
          <a:noFill/>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a:p>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second form of the </a:t>
            </a:r>
            <a:r>
              <a:rPr lang="en-IN" b="1" dirty="0">
                <a:latin typeface="Palatino Linotype" panose="02040502050505030304" pitchFamily="18" charset="0"/>
              </a:rPr>
              <a:t>INSERT</a:t>
            </a:r>
            <a:r>
              <a:rPr lang="en-IN" dirty="0">
                <a:latin typeface="Palatino Linotype" panose="02040502050505030304" pitchFamily="18" charset="0"/>
              </a:rPr>
              <a:t> statement allows the user to specify explicit attribute names that correspond to the values provided in the </a:t>
            </a:r>
            <a:r>
              <a:rPr lang="en-IN" b="1" dirty="0">
                <a:latin typeface="Palatino Linotype" panose="02040502050505030304" pitchFamily="18" charset="0"/>
              </a:rPr>
              <a:t>INSERT</a:t>
            </a:r>
            <a:r>
              <a:rPr lang="en-IN" dirty="0">
                <a:latin typeface="Palatino Linotype" panose="02040502050505030304" pitchFamily="18" charset="0"/>
              </a:rPr>
              <a:t> command. This is useful if a relation has many attributes but only a few of those attributes are assigned values in the new tuple. However, the values must include all attributes with </a:t>
            </a:r>
            <a:r>
              <a:rPr lang="en-IN" b="1" dirty="0">
                <a:latin typeface="Palatino Linotype" panose="02040502050505030304" pitchFamily="18" charset="0"/>
              </a:rPr>
              <a:t>NOT</a:t>
            </a:r>
            <a:r>
              <a:rPr lang="en-IN" dirty="0">
                <a:latin typeface="Palatino Linotype" panose="02040502050505030304" pitchFamily="18" charset="0"/>
              </a:rPr>
              <a:t> </a:t>
            </a:r>
            <a:r>
              <a:rPr lang="en-IN" b="1" dirty="0">
                <a:latin typeface="Palatino Linotype" panose="02040502050505030304" pitchFamily="18" charset="0"/>
              </a:rPr>
              <a:t>NULL</a:t>
            </a:r>
            <a:r>
              <a:rPr lang="en-IN" dirty="0">
                <a:latin typeface="Palatino Linotype" panose="02040502050505030304" pitchFamily="18" charset="0"/>
              </a:rPr>
              <a:t> specification and no default value. Attributes with </a:t>
            </a:r>
            <a:r>
              <a:rPr lang="en-IN" b="1" dirty="0">
                <a:latin typeface="Palatino Linotype" panose="02040502050505030304" pitchFamily="18" charset="0"/>
              </a:rPr>
              <a:t>NULL</a:t>
            </a:r>
            <a:r>
              <a:rPr lang="en-IN" dirty="0">
                <a:latin typeface="Palatino Linotype" panose="02040502050505030304" pitchFamily="18" charset="0"/>
              </a:rPr>
              <a:t> allowed or </a:t>
            </a:r>
            <a:r>
              <a:rPr lang="en-IN" b="1" dirty="0">
                <a:latin typeface="Palatino Linotype" panose="02040502050505030304" pitchFamily="18" charset="0"/>
              </a:rPr>
              <a:t>DEFAULT</a:t>
            </a:r>
            <a:r>
              <a:rPr lang="en-IN" dirty="0">
                <a:latin typeface="Palatino Linotype" panose="02040502050505030304" pitchFamily="18" charset="0"/>
              </a:rPr>
              <a:t> values are the ones that can be left out.</a:t>
            </a:r>
          </a:p>
        </p:txBody>
      </p:sp>
    </p:spTree>
    <p:extLst>
      <p:ext uri="{BB962C8B-B14F-4D97-AF65-F5344CB8AC3E}">
        <p14:creationId xmlns="" xmlns:p14="http://schemas.microsoft.com/office/powerpoint/2010/main" val="13857272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 xmlns:a16="http://schemas.microsoft.com/office/drawing/2014/main"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 xmlns:p14="http://schemas.microsoft.com/office/powerpoint/2010/main" val="12760717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 xmlns:a16="http://schemas.microsoft.com/office/drawing/2014/main"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669900"/>
                </a:solidFill>
                <a:latin typeface="Liberation Mono"/>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 xmlns:p14="http://schemas.microsoft.com/office/powerpoint/2010/main" val="26531203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multiple rows</a:t>
            </a:r>
          </a:p>
        </p:txBody>
      </p:sp>
    </p:spTree>
    <p:extLst>
      <p:ext uri="{BB962C8B-B14F-4D97-AF65-F5344CB8AC3E}">
        <p14:creationId xmlns="" xmlns:p14="http://schemas.microsoft.com/office/powerpoint/2010/main" val="101634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47B32F-2DEE-4BF6-BF71-0D507C6D187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 xmlns:a16="http://schemas.microsoft.com/office/drawing/2014/main" id="{43651AEC-95F0-41B9-B91B-D73E975D95DD}"/>
              </a:ext>
            </a:extLst>
          </p:cNvPr>
          <p:cNvSpPr/>
          <p:nvPr/>
        </p:nvSpPr>
        <p:spPr>
          <a:xfrm>
            <a:off x="191344" y="4545702"/>
            <a:ext cx="11881319" cy="1169551"/>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a:t>
            </a:r>
            <a:r>
              <a:rPr lang="en-IN" dirty="0" err="1">
                <a:solidFill>
                  <a:srgbClr val="669900"/>
                </a:solidFill>
                <a:latin typeface="Liberation Mono"/>
              </a:rPr>
              <a:t>james</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err="1">
                <a:latin typeface="Liberation Mono"/>
                <a:cs typeface="Arial" panose="020B0604020202020204" pitchFamily="34" charset="0"/>
              </a:rPr>
              <a:t>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 ROW</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james</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ROW</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a:t>
            </a:r>
            <a:r>
              <a:rPr lang="en-IN" dirty="0" err="1">
                <a:solidFill>
                  <a:srgbClr val="669900"/>
                </a:solidFill>
                <a:latin typeface="Liberation Mono"/>
              </a:rPr>
              <a:t>james</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ROW</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a:t>
            </a:r>
            <a:r>
              <a:rPr lang="en-IN" dirty="0" err="1">
                <a:solidFill>
                  <a:srgbClr val="669900"/>
                </a:solidFill>
                <a:latin typeface="Liberation Mono"/>
              </a:rPr>
              <a:t>james</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CDFAA0BA-6934-468A-B591-C6445D235306}"/>
              </a:ext>
            </a:extLst>
          </p:cNvPr>
          <p:cNvSpPr/>
          <p:nvPr/>
        </p:nvSpPr>
        <p:spPr>
          <a:xfrm>
            <a:off x="359510" y="220486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13604FD9-B251-4C7D-B3A2-FCBDF2D47EE9}"/>
              </a:ext>
            </a:extLst>
          </p:cNvPr>
          <p:cNvSpPr/>
          <p:nvPr/>
        </p:nvSpPr>
        <p:spPr>
          <a:xfrm>
            <a:off x="290449" y="1412776"/>
            <a:ext cx="11278159" cy="400110"/>
          </a:xfrm>
          <a:prstGeom prst="rect">
            <a:avLst/>
          </a:prstGeom>
        </p:spPr>
        <p:txBody>
          <a:bodyPr wrap="square">
            <a:spAutoFit/>
          </a:bodyPr>
          <a:lstStyle/>
          <a:p>
            <a:r>
              <a:rPr lang="en-IN" sz="2000" dirty="0">
                <a:solidFill>
                  <a:srgbClr val="0077AA"/>
                </a:solidFill>
                <a:latin typeface="Liberation Mono"/>
              </a:rPr>
              <a:t>INSERT</a:t>
            </a:r>
            <a:r>
              <a:rPr lang="en-IN" sz="2000" dirty="0">
                <a:latin typeface="Liberation Mono"/>
              </a:rPr>
              <a:t> [</a:t>
            </a:r>
            <a:r>
              <a:rPr lang="en-IN" sz="2000" dirty="0">
                <a:solidFill>
                  <a:srgbClr val="0077AA"/>
                </a:solidFill>
                <a:latin typeface="Liberation Mono"/>
              </a:rPr>
              <a:t>INTO] </a:t>
            </a:r>
            <a:r>
              <a:rPr lang="en-IN" sz="2000" dirty="0">
                <a:latin typeface="Liberation Mono"/>
              </a:rPr>
              <a:t>tbl_name {</a:t>
            </a:r>
            <a:r>
              <a:rPr lang="en-IN" sz="2000" dirty="0">
                <a:solidFill>
                  <a:srgbClr val="0077AA"/>
                </a:solidFill>
                <a:latin typeface="Liberation Mono"/>
              </a:rPr>
              <a:t> VALUES </a:t>
            </a:r>
            <a:r>
              <a:rPr lang="en-IN" sz="2000" dirty="0">
                <a:latin typeface="Liberation Mono"/>
              </a:rPr>
              <a:t>|</a:t>
            </a:r>
            <a:r>
              <a:rPr lang="en-IN" sz="2000" dirty="0">
                <a:solidFill>
                  <a:srgbClr val="0077AA"/>
                </a:solidFill>
                <a:latin typeface="Liberation Mono"/>
              </a:rPr>
              <a:t> VALUE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ROW</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ROW</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ROW</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 xmlns:p14="http://schemas.microsoft.com/office/powerpoint/2010/main" val="14147650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 xmlns:p14="http://schemas.microsoft.com/office/powerpoint/2010/main" val="1028797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8835088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9755978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91344" y="75080"/>
            <a:ext cx="11449272" cy="923330"/>
          </a:xfrm>
          <a:prstGeom prst="rect">
            <a:avLst/>
          </a:prstGeom>
          <a:noFill/>
        </p:spPr>
        <p:txBody>
          <a:bodyPr wrap="square">
            <a:spAutoFit/>
          </a:bodyPr>
          <a:lstStyle/>
          <a:p>
            <a:r>
              <a:rPr lang="en-IN" u="sng" dirty="0">
                <a:solidFill>
                  <a:schemeClr val="tx2">
                    <a:lumMod val="75000"/>
                  </a:schemeClr>
                </a:solidFill>
                <a:latin typeface="Arial" panose="020B0604020202020204" pitchFamily="34" charset="0"/>
                <a:cs typeface="Arial" panose="020B0604020202020204" pitchFamily="34" charset="0"/>
              </a:rPr>
              <a:t>ORDER BY in UPDATE</a:t>
            </a:r>
            <a:r>
              <a:rPr lang="en-IN" dirty="0">
                <a:latin typeface="Arial" panose="020B0604020202020204" pitchFamily="34" charset="0"/>
                <a:cs typeface="Arial" panose="020B0604020202020204" pitchFamily="34" charset="0"/>
              </a:rPr>
              <a:t>: if the table contains two values 1 and 2 in the id column and 1 is updated to 2 before 2 is updated to 3, an error occurs. To avoid this problem, add an ORDER BY clause to cause the rows with larger id values to be updated before those with smaller values.</a:t>
            </a:r>
          </a:p>
        </p:txBody>
      </p:sp>
      <p:sp>
        <p:nvSpPr>
          <p:cNvPr id="3" name="Rectangle 2"/>
          <p:cNvSpPr/>
          <p:nvPr/>
        </p:nvSpPr>
        <p:spPr>
          <a:xfrm>
            <a:off x="220468" y="1066671"/>
            <a:ext cx="8839200" cy="1538883"/>
          </a:xfrm>
          <a:prstGeom prst="rect">
            <a:avLst/>
          </a:prstGeom>
        </p:spPr>
        <p:txBody>
          <a:bodyPr wrap="square">
            <a:spAutoFit/>
          </a:bodyPr>
          <a:lstStyle/>
          <a:p>
            <a:r>
              <a:rPr lang="en-US" sz="2200" dirty="0">
                <a:solidFill>
                  <a:srgbClr val="E01E1E"/>
                </a:solidFill>
                <a:latin typeface="Arial" panose="020B0604020202020204" pitchFamily="34" charset="0"/>
                <a:cs typeface="Arial" panose="020B0604020202020204" pitchFamily="34" charset="0"/>
              </a:rPr>
              <a:t>Note:</a:t>
            </a:r>
            <a:r>
              <a:rPr lang="en-US" dirty="0">
                <a:solidFill>
                  <a:srgbClr val="E01E1E"/>
                </a:solidFill>
                <a:latin typeface="Arial" panose="020B0604020202020204" pitchFamily="34" charset="0"/>
                <a:cs typeface="Arial" panose="020B0604020202020204" pitchFamily="34" charset="0"/>
              </a:rPr>
              <a:t> </a:t>
            </a:r>
          </a:p>
          <a:p>
            <a:endParaRPr lang="en-US" sz="600" dirty="0">
              <a:solidFill>
                <a:srgbClr val="E01E1E"/>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Here c1 column is a </a:t>
            </a:r>
            <a:r>
              <a:rPr lang="en-US" dirty="0">
                <a:solidFill>
                  <a:srgbClr val="2658E6"/>
                </a:solidFill>
                <a:latin typeface="Arial" panose="020B0604020202020204" pitchFamily="34" charset="0"/>
                <a:cs typeface="Arial" panose="020B0604020202020204" pitchFamily="34" charset="0"/>
              </a:rPr>
              <a:t>Primary Key</a:t>
            </a:r>
          </a:p>
          <a:p>
            <a:endParaRPr lang="en-IN" sz="600" dirty="0">
              <a:solidFill>
                <a:srgbClr val="2658E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In case of decrement</a:t>
            </a:r>
          </a:p>
          <a:p>
            <a:pPr marL="285750" indent="-285750">
              <a:buFont typeface="Arial" panose="020B0604020202020204" pitchFamily="34" charset="0"/>
              <a:buChar char="•"/>
            </a:pPr>
            <a:endParaRPr lang="en-IN" sz="600" dirty="0">
              <a:solidFill>
                <a:srgbClr val="00B05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ea typeface="Times New Roman" panose="02020603050405020304" pitchFamily="18" charset="0"/>
                <a:cs typeface="Arial" panose="020B0604020202020204" pitchFamily="34" charset="0"/>
              </a:rPr>
              <a:t>DESC</a:t>
            </a:r>
            <a:r>
              <a:rPr lang="en-IN" dirty="0">
                <a:latin typeface="Liberation Mono"/>
                <a:cs typeface="Arial" panose="020B0604020202020204" pitchFamily="34" charset="0"/>
              </a:rPr>
              <a:t>;</a:t>
            </a:r>
            <a:r>
              <a:rPr lang="en-IN" dirty="0">
                <a:solidFill>
                  <a:srgbClr val="00B050"/>
                </a:solidFill>
                <a:latin typeface="Liberation Mono"/>
                <a:cs typeface="Arial" panose="020B0604020202020204" pitchFamily="34" charset="0"/>
              </a:rPr>
              <a:t>   # In case of increment</a:t>
            </a:r>
            <a:endParaRPr lang="en-IN" dirty="0">
              <a:latin typeface="Liberation Mono"/>
              <a:cs typeface="Arial" panose="020B0604020202020204" pitchFamily="34" charset="0"/>
            </a:endParaRPr>
          </a:p>
        </p:txBody>
      </p:sp>
      <p:sp>
        <p:nvSpPr>
          <p:cNvPr id="7" name="TextBox 6">
            <a:extLst>
              <a:ext uri="{FF2B5EF4-FFF2-40B4-BE49-F238E27FC236}">
                <a16:creationId xmlns="" xmlns:a16="http://schemas.microsoft.com/office/drawing/2014/main" id="{01940667-7188-4672-B7C2-EF95A106A555}"/>
              </a:ext>
            </a:extLst>
          </p:cNvPr>
          <p:cNvSpPr txBox="1"/>
          <p:nvPr/>
        </p:nvSpPr>
        <p:spPr>
          <a:xfrm>
            <a:off x="224244" y="3678704"/>
            <a:ext cx="11848420"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SET </a:t>
            </a:r>
            <a:r>
              <a:rPr lang="en-IN" dirty="0">
                <a:solidFill>
                  <a:schemeClr val="tx2">
                    <a:lumMod val="75000"/>
                  </a:schemeClr>
                </a:solidFill>
                <a:latin typeface="Liberation Mono"/>
                <a:ea typeface="Times New Roman" panose="02020603050405020304" pitchFamily="18" charset="0"/>
              </a:rPr>
              <a:t>@x </a:t>
            </a:r>
            <a:r>
              <a:rPr lang="en-IN" dirty="0">
                <a:solidFill>
                  <a:schemeClr val="accent5">
                    <a:lumMod val="75000"/>
                  </a:schemeClr>
                </a:solidFill>
                <a:latin typeface="Liberation Mono"/>
              </a:rPr>
              <a:t>:=</a:t>
            </a:r>
            <a:r>
              <a:rPr lang="en-IN" dirty="0">
                <a:solidFill>
                  <a:schemeClr val="tx2">
                    <a:lumMod val="75000"/>
                  </a:schemeClr>
                </a:solidFill>
                <a:latin typeface="Liberation Mono"/>
                <a:ea typeface="Times New Roman" panose="02020603050405020304" pitchFamily="18" charset="0"/>
              </a:rPr>
              <a:t> </a:t>
            </a:r>
            <a:r>
              <a:rPr lang="en-IN" dirty="0">
                <a:solidFill>
                  <a:srgbClr val="990055"/>
                </a:solidFill>
                <a:latin typeface="Liberation Mono"/>
              </a:rPr>
              <a:t>0</a:t>
            </a:r>
            <a:r>
              <a:rPr lang="en-IN" dirty="0">
                <a:solidFill>
                  <a:schemeClr val="tx2">
                    <a:lumMod val="75000"/>
                  </a:schemeClr>
                </a:solidFill>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rPr>
              <a:t> emp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@x </a:t>
            </a:r>
            <a:r>
              <a:rPr lang="en-IN" dirty="0">
                <a:solidFill>
                  <a:schemeClr val="accent5">
                    <a:lumMod val="75000"/>
                  </a:schemeClr>
                </a:solidFill>
                <a:latin typeface="Liberation Mono"/>
              </a:rPr>
              <a:t>:=</a:t>
            </a:r>
            <a:r>
              <a:rPr lang="en-IN" dirty="0">
                <a:latin typeface="Liberation Mono"/>
              </a:rPr>
              <a:t> @x </a:t>
            </a:r>
            <a:r>
              <a:rPr lang="en-IN" dirty="0">
                <a:solidFill>
                  <a:srgbClr val="A67F59"/>
                </a:solidFill>
                <a:latin typeface="Liberation Mono"/>
                <a:cs typeface="Arial" panose="020B0604020202020204" pitchFamily="34" charset="0"/>
              </a:rPr>
              <a:t>+ </a:t>
            </a:r>
            <a:r>
              <a:rPr lang="en-IN" dirty="0">
                <a:latin typeface="Liberation Mono"/>
              </a:rPr>
              <a:t>1;</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US" dirty="0">
                <a:latin typeface="Liberation Mono"/>
              </a:rPr>
              <a:t> t, (</a:t>
            </a:r>
            <a:r>
              <a:rPr lang="en-US" dirty="0">
                <a:solidFill>
                  <a:srgbClr val="0077AA"/>
                </a:solidFill>
                <a:latin typeface="Liberation Mono"/>
              </a:rPr>
              <a:t>SELECT</a:t>
            </a:r>
            <a:r>
              <a:rPr lang="en-US" dirty="0">
                <a:latin typeface="Liberation Mono"/>
              </a:rPr>
              <a:t> isactive, </a:t>
            </a:r>
            <a:r>
              <a:rPr lang="en-US" dirty="0">
                <a:solidFill>
                  <a:srgbClr val="C74C49"/>
                </a:solidFill>
                <a:latin typeface="Liberation Mono"/>
                <a:cs typeface="Arial" panose="020B0604020202020204" pitchFamily="34" charset="0"/>
              </a:rPr>
              <a:t>COUNT</a:t>
            </a:r>
            <a:r>
              <a:rPr lang="en-US" dirty="0">
                <a:latin typeface="Liberation Mono"/>
              </a:rPr>
              <a:t>(isactive)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isactive) a </a:t>
            </a:r>
            <a:r>
              <a:rPr lang="en-US" dirty="0">
                <a:solidFill>
                  <a:srgbClr val="0077AA"/>
                </a:solidFill>
                <a:latin typeface="Liberation Mono"/>
              </a:rPr>
              <a:t>SET</a:t>
            </a:r>
            <a:r>
              <a:rPr lang="en-US" dirty="0">
                <a:latin typeface="Liberation Mono"/>
              </a:rPr>
              <a:t> t.c2 </a:t>
            </a:r>
            <a:r>
              <a:rPr lang="en-US" dirty="0">
                <a:solidFill>
                  <a:schemeClr val="accent5">
                    <a:lumMod val="75000"/>
                  </a:schemeClr>
                </a:solidFill>
                <a:latin typeface="Liberation Mono"/>
              </a:rPr>
              <a:t>=</a:t>
            </a:r>
            <a:r>
              <a:rPr lang="en-US" dirty="0">
                <a:latin typeface="Liberation Mono"/>
              </a:rPr>
              <a:t> a.r1 </a:t>
            </a:r>
            <a:r>
              <a:rPr lang="en-US" dirty="0">
                <a:solidFill>
                  <a:srgbClr val="0077AA"/>
                </a:solidFill>
                <a:latin typeface="Liberation Mono"/>
              </a:rPr>
              <a:t>WHERE</a:t>
            </a:r>
            <a:r>
              <a:rPr lang="en-US" dirty="0">
                <a:latin typeface="Liberation Mono"/>
              </a:rPr>
              <a:t> t.c1 </a:t>
            </a:r>
            <a:r>
              <a:rPr lang="en-US" dirty="0">
                <a:solidFill>
                  <a:schemeClr val="accent5">
                    <a:lumMod val="75000"/>
                  </a:schemeClr>
                </a:solidFill>
                <a:latin typeface="Liberation Mono"/>
              </a:rPr>
              <a:t>=</a:t>
            </a:r>
            <a:r>
              <a:rPr lang="en-US" dirty="0">
                <a:latin typeface="Liberation Mono"/>
              </a:rPr>
              <a:t> a.isactive;</a:t>
            </a:r>
            <a:endParaRPr lang="en-IN" dirty="0">
              <a:latin typeface="Liberation Mono"/>
            </a:endParaRPr>
          </a:p>
        </p:txBody>
      </p:sp>
      <p:grpSp>
        <p:nvGrpSpPr>
          <p:cNvPr id="6" name="Group 5">
            <a:extLst>
              <a:ext uri="{FF2B5EF4-FFF2-40B4-BE49-F238E27FC236}">
                <a16:creationId xmlns="" xmlns:a16="http://schemas.microsoft.com/office/drawing/2014/main" id="{AB6C5AB9-3A9F-AE10-9108-4A44120D5D4C}"/>
              </a:ext>
            </a:extLst>
          </p:cNvPr>
          <p:cNvGrpSpPr/>
          <p:nvPr/>
        </p:nvGrpSpPr>
        <p:grpSpPr>
          <a:xfrm>
            <a:off x="385277" y="4725144"/>
            <a:ext cx="3456384" cy="2016224"/>
            <a:chOff x="385277" y="4581128"/>
            <a:chExt cx="3456384" cy="2016224"/>
          </a:xfrm>
        </p:grpSpPr>
        <p:grpSp>
          <p:nvGrpSpPr>
            <p:cNvPr id="5" name="Group 4">
              <a:extLst>
                <a:ext uri="{FF2B5EF4-FFF2-40B4-BE49-F238E27FC236}">
                  <a16:creationId xmlns="" xmlns:a16="http://schemas.microsoft.com/office/drawing/2014/main" id="{F0378169-90BA-465D-9A07-A3FD5887C926}"/>
                </a:ext>
              </a:extLst>
            </p:cNvPr>
            <p:cNvGrpSpPr/>
            <p:nvPr/>
          </p:nvGrpSpPr>
          <p:grpSpPr>
            <a:xfrm>
              <a:off x="385277" y="4841044"/>
              <a:ext cx="3456384" cy="1756308"/>
              <a:chOff x="407368" y="5083202"/>
              <a:chExt cx="3456384" cy="1756308"/>
            </a:xfrm>
          </p:grpSpPr>
          <p:sp>
            <p:nvSpPr>
              <p:cNvPr id="11" name="TextBox 10">
                <a:extLst>
                  <a:ext uri="{FF2B5EF4-FFF2-40B4-BE49-F238E27FC236}">
                    <a16:creationId xmlns="" xmlns:a16="http://schemas.microsoft.com/office/drawing/2014/main" id="{01FCD091-A010-4419-9CCC-8B7EC01BEF8E}"/>
                  </a:ext>
                </a:extLst>
              </p:cNvPr>
              <p:cNvSpPr txBox="1"/>
              <p:nvPr/>
            </p:nvSpPr>
            <p:spPr>
              <a:xfrm>
                <a:off x="2292319" y="5083202"/>
                <a:ext cx="1571433"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6   |</a:t>
                </a:r>
              </a:p>
              <a:p>
                <a:r>
                  <a:rPr lang="en-IN" dirty="0">
                    <a:latin typeface="Liberation Mono"/>
                    <a:cs typeface="Arial" panose="020B0604020202020204" pitchFamily="34" charset="0"/>
                  </a:rPr>
                  <a:t>|    1   |   14  |</a:t>
                </a:r>
              </a:p>
              <a:p>
                <a:r>
                  <a:rPr lang="en-IN" dirty="0">
                    <a:latin typeface="Liberation Mono"/>
                    <a:cs typeface="Arial" panose="020B0604020202020204" pitchFamily="34" charset="0"/>
                  </a:rPr>
                  <a:t>+-------+------+</a:t>
                </a:r>
              </a:p>
            </p:txBody>
          </p:sp>
          <p:sp>
            <p:nvSpPr>
              <p:cNvPr id="13" name="TextBox 12">
                <a:extLst>
                  <a:ext uri="{FF2B5EF4-FFF2-40B4-BE49-F238E27FC236}">
                    <a16:creationId xmlns="" xmlns:a16="http://schemas.microsoft.com/office/drawing/2014/main" id="{A72CAEA9-E87E-4EC6-BB9B-91F18E9CFAA7}"/>
                  </a:ext>
                </a:extLst>
              </p:cNvPr>
              <p:cNvSpPr txBox="1"/>
              <p:nvPr/>
            </p:nvSpPr>
            <p:spPr>
              <a:xfrm>
                <a:off x="407368" y="5085184"/>
                <a:ext cx="1701640"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NULL |</a:t>
                </a:r>
              </a:p>
              <a:p>
                <a:r>
                  <a:rPr lang="en-IN" dirty="0">
                    <a:latin typeface="Liberation Mono"/>
                    <a:cs typeface="Arial" panose="020B0604020202020204" pitchFamily="34" charset="0"/>
                  </a:rPr>
                  <a:t>|    1   | NULL |</a:t>
                </a:r>
              </a:p>
              <a:p>
                <a:r>
                  <a:rPr lang="en-IN" dirty="0">
                    <a:latin typeface="Liberation Mono"/>
                    <a:cs typeface="Arial" panose="020B0604020202020204" pitchFamily="34" charset="0"/>
                  </a:rPr>
                  <a:t>+-------+--------+</a:t>
                </a:r>
              </a:p>
            </p:txBody>
          </p:sp>
        </p:grpSp>
        <p:sp>
          <p:nvSpPr>
            <p:cNvPr id="15" name="TextBox 14">
              <a:extLst>
                <a:ext uri="{FF2B5EF4-FFF2-40B4-BE49-F238E27FC236}">
                  <a16:creationId xmlns="" xmlns:a16="http://schemas.microsoft.com/office/drawing/2014/main" id="{780F891F-99C0-426C-B87F-B050AEFE239E}"/>
                </a:ext>
              </a:extLst>
            </p:cNvPr>
            <p:cNvSpPr txBox="1"/>
            <p:nvPr/>
          </p:nvSpPr>
          <p:spPr>
            <a:xfrm>
              <a:off x="407368" y="4581128"/>
              <a:ext cx="3312368" cy="369332"/>
            </a:xfrm>
            <a:prstGeom prst="rect">
              <a:avLst/>
            </a:prstGeom>
            <a:noFill/>
          </p:spPr>
          <p:txBody>
            <a:bodyPr wrap="square">
              <a:spAutoFit/>
            </a:bodyPr>
            <a:lstStyle/>
            <a:p>
              <a:r>
                <a:rPr lang="en-IN" dirty="0">
                  <a:latin typeface="Liberation Mono"/>
                  <a:cs typeface="Arial" panose="020B0604020202020204" pitchFamily="34" charset="0"/>
                </a:rPr>
                <a:t>mysql&gt; </a:t>
              </a:r>
              <a:r>
                <a:rPr lang="en-IN" dirty="0">
                  <a:solidFill>
                    <a:srgbClr val="0077AA"/>
                  </a:solidFill>
                  <a:latin typeface="Liberation Mono"/>
                </a:rPr>
                <a:t>SELECT</a:t>
              </a:r>
              <a:r>
                <a:rPr lang="en-IN" dirty="0">
                  <a:latin typeface="Liberation Mono"/>
                  <a:cs typeface="Arial" panose="020B0604020202020204" pitchFamily="34" charset="0"/>
                </a:rPr>
                <a:t> * </a:t>
              </a:r>
              <a:r>
                <a:rPr lang="en-IN" dirty="0">
                  <a:solidFill>
                    <a:srgbClr val="0077AA"/>
                  </a:solidFill>
                  <a:latin typeface="Liberation Mono"/>
                </a:rPr>
                <a:t>FROM</a:t>
              </a:r>
              <a:r>
                <a:rPr lang="en-IN" dirty="0">
                  <a:latin typeface="Liberation Mono"/>
                  <a:cs typeface="Arial" panose="020B0604020202020204" pitchFamily="34" charset="0"/>
                </a:rPr>
                <a:t> t;</a:t>
              </a:r>
            </a:p>
          </p:txBody>
        </p:sp>
      </p:grpSp>
      <p:sp>
        <p:nvSpPr>
          <p:cNvPr id="10" name="Rectangle 9">
            <a:extLst>
              <a:ext uri="{FF2B5EF4-FFF2-40B4-BE49-F238E27FC236}">
                <a16:creationId xmlns="" xmlns:a16="http://schemas.microsoft.com/office/drawing/2014/main" id="{F3FF3732-5877-491C-BE36-CD858B0733F9}"/>
              </a:ext>
            </a:extLst>
          </p:cNvPr>
          <p:cNvSpPr/>
          <p:nvPr/>
        </p:nvSpPr>
        <p:spPr>
          <a:xfrm>
            <a:off x="6255610" y="5760723"/>
            <a:ext cx="5732722" cy="830997"/>
          </a:xfrm>
          <a:prstGeom prst="rect">
            <a:avLst/>
          </a:prstGeom>
        </p:spPr>
        <p:txBody>
          <a:bodyPr wrap="square">
            <a:spAutoFit/>
          </a:bodyPr>
          <a:lstStyle/>
          <a:p>
            <a:r>
              <a:rPr lang="en-IN" sz="1600" dirty="0">
                <a:solidFill>
                  <a:srgbClr val="00B0F0"/>
                </a:solidFill>
                <a:latin typeface="Arial" panose="020B0604020202020204" pitchFamily="34" charset="0"/>
                <a:cs typeface="Arial" panose="020B0604020202020204" pitchFamily="34" charset="0"/>
              </a:rPr>
              <a:t>e.g. </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top 2 rows.</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UnitPrice for the top 5 most expensive products.</a:t>
            </a:r>
          </a:p>
        </p:txBody>
      </p:sp>
      <p:sp>
        <p:nvSpPr>
          <p:cNvPr id="14" name="TextBox 13">
            <a:extLst>
              <a:ext uri="{FF2B5EF4-FFF2-40B4-BE49-F238E27FC236}">
                <a16:creationId xmlns="" xmlns:a16="http://schemas.microsoft.com/office/drawing/2014/main" id="{72723C61-7C4A-4435-92D1-771199F277AD}"/>
              </a:ext>
            </a:extLst>
          </p:cNvPr>
          <p:cNvSpPr txBox="1"/>
          <p:nvPr/>
        </p:nvSpPr>
        <p:spPr>
          <a:xfrm>
            <a:off x="6845204" y="941853"/>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 xmlns:a16="http://schemas.microsoft.com/office/drawing/2014/main" id="{0119DCDE-8C0D-9C42-2F4F-051568AEEC25}"/>
              </a:ext>
            </a:extLst>
          </p:cNvPr>
          <p:cNvSpPr/>
          <p:nvPr/>
        </p:nvSpPr>
        <p:spPr>
          <a:xfrm>
            <a:off x="1107792" y="3276600"/>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5593389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360" y="1"/>
            <a:ext cx="108732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UPDATE can violate.</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E5878C3B-484B-1D9B-320C-1666633B454A}"/>
              </a:ext>
            </a:extLst>
          </p:cNvPr>
          <p:cNvSpPr txBox="1"/>
          <p:nvPr/>
        </p:nvSpPr>
        <p:spPr>
          <a:xfrm>
            <a:off x="325729" y="1340768"/>
            <a:ext cx="1144927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Important: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 xmlns:p14="http://schemas.microsoft.com/office/powerpoint/2010/main" val="40410910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548680"/>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263352" y="2131368"/>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ORDER BY </a:t>
            </a:r>
            <a:r>
              <a:rPr lang="en-US" sz="2000" dirty="0">
                <a:latin typeface="Liberation Mono"/>
              </a:rPr>
              <a:t>. . .</a:t>
            </a:r>
            <a:r>
              <a:rPr lang="en-IN" sz="2000" dirty="0">
                <a:latin typeface="Liberation Mono"/>
              </a:rPr>
              <a:t>]</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LIMIT </a:t>
            </a:r>
            <a:r>
              <a:rPr lang="en-IN" sz="2000" dirty="0">
                <a:latin typeface="Liberation Mono"/>
              </a:rPr>
              <a:t>row_count]</a:t>
            </a:r>
            <a:endParaRPr lang="en-US" sz="2000" dirty="0">
              <a:latin typeface="Liberation Mono"/>
            </a:endParaRPr>
          </a:p>
        </p:txBody>
      </p:sp>
      <p:sp>
        <p:nvSpPr>
          <p:cNvPr id="8" name="Rectangle 7"/>
          <p:cNvSpPr/>
          <p:nvPr/>
        </p:nvSpPr>
        <p:spPr>
          <a:xfrm>
            <a:off x="263351" y="3557915"/>
            <a:ext cx="11809313" cy="31393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dname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a:t>
            </a:r>
            <a:r>
              <a:rPr lang="en-IN" dirty="0">
                <a:latin typeface="Liberation Mono"/>
                <a:ea typeface="Times New Roman" panose="02020603050405020304" pitchFamily="18"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dept </a:t>
            </a:r>
            <a:r>
              <a:rPr lang="en-US" dirty="0">
                <a:solidFill>
                  <a:srgbClr val="0077AA"/>
                </a:solidFill>
                <a:latin typeface="Liberation Mono"/>
              </a:rPr>
              <a:t>ADD</a:t>
            </a:r>
            <a:r>
              <a:rPr lang="en-US" dirty="0">
                <a:latin typeface="Liberation Mono"/>
              </a:rPr>
              <a:t> SUMSALARY INT;</a:t>
            </a:r>
          </a:p>
          <a:p>
            <a:pPr marL="342900" indent="-342900">
              <a:lnSpc>
                <a:spcPct val="150000"/>
              </a:lnSpc>
              <a:buFont typeface="Arial" panose="020B0604020202020204" pitchFamily="34" charset="0"/>
              <a:buChar char="•"/>
            </a:pPr>
            <a:r>
              <a:rPr lang="en-IN" dirty="0">
                <a:solidFill>
                  <a:srgbClr val="0077AA"/>
                </a:solidFill>
                <a:latin typeface="Liberation Mono"/>
              </a:rPr>
              <a:t>UPDATE</a:t>
            </a:r>
            <a:r>
              <a:rPr lang="en-IN" dirty="0">
                <a:latin typeface="Liberation Mono"/>
              </a:rPr>
              <a:t> dept </a:t>
            </a:r>
            <a:r>
              <a:rPr lang="en-IN" dirty="0">
                <a:solidFill>
                  <a:srgbClr val="0077AA"/>
                </a:solidFill>
                <a:latin typeface="Liberation Mono"/>
              </a:rPr>
              <a:t>SET</a:t>
            </a:r>
            <a:r>
              <a:rPr lang="en-IN" dirty="0">
                <a:latin typeface="Liberation Mono"/>
              </a:rPr>
              <a:t> sumsalary </a:t>
            </a:r>
            <a:r>
              <a:rPr lang="en-IN" dirty="0">
                <a:solidFill>
                  <a:schemeClr val="accent5">
                    <a:lumMod val="75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C74C49"/>
                </a:solidFill>
                <a:latin typeface="Liberation Mono"/>
                <a:cs typeface="Arial" panose="020B0604020202020204" pitchFamily="34" charset="0"/>
              </a:rPr>
              <a:t>SUM</a:t>
            </a:r>
            <a:r>
              <a:rPr lang="en-IN" dirty="0">
                <a:latin typeface="Liberation Mono"/>
              </a:rPr>
              <a:t>(sal)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0077AA"/>
                </a:solidFill>
                <a:latin typeface="Liberation Mono"/>
              </a:rPr>
              <a:t>GROUP</a:t>
            </a:r>
            <a:r>
              <a:rPr lang="en-IN" dirty="0">
                <a:latin typeface="Liberation Mono"/>
              </a:rPr>
              <a:t> </a:t>
            </a:r>
            <a:r>
              <a:rPr lang="en-IN" dirty="0">
                <a:solidFill>
                  <a:srgbClr val="0077AA"/>
                </a:solidFill>
                <a:latin typeface="Liberation Mono"/>
              </a:rPr>
              <a:t>BY</a:t>
            </a:r>
            <a:r>
              <a:rPr lang="en-IN" dirty="0">
                <a:latin typeface="Liberation Mono"/>
              </a:rPr>
              <a:t> emp.deptno);</a:t>
            </a:r>
          </a:p>
          <a:p>
            <a:pPr marL="342900" indent="-342900">
              <a:buFont typeface="Arial" panose="020B0604020202020204" pitchFamily="34" charset="0"/>
              <a:buChar char="•"/>
            </a:pPr>
            <a:r>
              <a:rPr lang="en-US" dirty="0">
                <a:solidFill>
                  <a:srgbClr val="0077AA"/>
                </a:solidFill>
                <a:latin typeface="Liberation Mono"/>
              </a:rPr>
              <a:t>UPDATE</a:t>
            </a:r>
            <a:r>
              <a:rPr lang="en-US" dirty="0">
                <a:latin typeface="Liberation Mono"/>
              </a:rPr>
              <a:t> candidate </a:t>
            </a:r>
            <a:r>
              <a:rPr lang="en-US" dirty="0">
                <a:solidFill>
                  <a:srgbClr val="0077AA"/>
                </a:solidFill>
                <a:latin typeface="Liberation Mono"/>
              </a:rPr>
              <a:t>SET</a:t>
            </a:r>
            <a:r>
              <a:rPr lang="en-US" dirty="0">
                <a:latin typeface="Liberation Mono"/>
              </a:rPr>
              <a:t> totalvotes </a:t>
            </a:r>
            <a:r>
              <a:rPr lang="en-US" dirty="0">
                <a:solidFill>
                  <a:schemeClr val="accent5">
                    <a:lumMod val="75000"/>
                  </a:schemeClr>
                </a:solidFill>
                <a:latin typeface="Liberation Mono"/>
              </a:rPr>
              <a:t>=</a:t>
            </a:r>
            <a:r>
              <a:rPr lang="en-US" dirty="0">
                <a:latin typeface="Liberation Mono"/>
              </a:rPr>
              <a:t> (</a:t>
            </a:r>
            <a:r>
              <a:rPr lang="en-US" dirty="0">
                <a:solidFill>
                  <a:srgbClr val="0077AA"/>
                </a:solidFill>
                <a:latin typeface="Liberation Mono"/>
              </a:rPr>
              <a:t>SELECT</a:t>
            </a:r>
            <a:r>
              <a:rPr lang="en-US" dirty="0">
                <a:latin typeface="Liberation Mono"/>
              </a:rPr>
              <a:t> </a:t>
            </a:r>
            <a:r>
              <a:rPr lang="en-US" dirty="0">
                <a:solidFill>
                  <a:srgbClr val="C74C49"/>
                </a:solidFill>
                <a:latin typeface="Liberation Mono"/>
                <a:cs typeface="Arial" panose="020B0604020202020204" pitchFamily="34" charset="0"/>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votes </a:t>
            </a:r>
            <a:r>
              <a:rPr lang="en-US" dirty="0">
                <a:solidFill>
                  <a:srgbClr val="0077AA"/>
                </a:solidFill>
                <a:latin typeface="Liberation Mono"/>
              </a:rPr>
              <a:t>WHERE</a:t>
            </a:r>
            <a:r>
              <a:rPr lang="en-US" dirty="0">
                <a:latin typeface="Liberation Mono"/>
              </a:rPr>
              <a:t> candidate.id </a:t>
            </a:r>
            <a:r>
              <a:rPr lang="en-US" dirty="0">
                <a:solidFill>
                  <a:schemeClr val="accent5">
                    <a:lumMod val="75000"/>
                  </a:schemeClr>
                </a:solidFill>
                <a:latin typeface="Liberation Mono"/>
              </a:rPr>
              <a:t>=</a:t>
            </a:r>
            <a:r>
              <a:rPr lang="en-US" dirty="0">
                <a:latin typeface="Liberation Mono"/>
              </a:rPr>
              <a:t> votes.candidateID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votes.candidateID);</a:t>
            </a:r>
            <a:endParaRPr lang="en-IN" dirty="0">
              <a:latin typeface="Liberation Mono"/>
            </a:endParaRPr>
          </a:p>
        </p:txBody>
      </p:sp>
      <p:sp>
        <p:nvSpPr>
          <p:cNvPr id="6" name="TextBox 5">
            <a:extLst>
              <a:ext uri="{FF2B5EF4-FFF2-40B4-BE49-F238E27FC236}">
                <a16:creationId xmlns="" xmlns:a16="http://schemas.microsoft.com/office/drawing/2014/main" id="{DF1C8AD1-836C-4200-9572-0675CC616EB7}"/>
              </a:ext>
            </a:extLst>
          </p:cNvPr>
          <p:cNvSpPr txBox="1"/>
          <p:nvPr/>
        </p:nvSpPr>
        <p:spPr>
          <a:xfrm>
            <a:off x="6412362" y="3558726"/>
            <a:ext cx="568863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UPDATE</a:t>
            </a:r>
            <a:r>
              <a:rPr lang="en-IN" dirty="0">
                <a:latin typeface="Liberation Mono"/>
              </a:rPr>
              <a:t> duplicate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 xmlns:p14="http://schemas.microsoft.com/office/powerpoint/2010/main" val="36392501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136451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360" y="1"/>
            <a:ext cx="108732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DELETE can violate only in referential integrity.</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E5878C3B-484B-1D9B-320C-1666633B454A}"/>
              </a:ext>
            </a:extLst>
          </p:cNvPr>
          <p:cNvSpPr txBox="1"/>
          <p:nvPr/>
        </p:nvSpPr>
        <p:spPr>
          <a:xfrm>
            <a:off x="325729" y="1340768"/>
            <a:ext cx="11449272" cy="110799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Important: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operation can violate only referential integrity. This occurs if the tuple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being deleted is referenced by foreign keys from other tuple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 the database.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8962985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06917"/>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a:t>
            </a:r>
            <a:r>
              <a:rPr lang="en-IN" i="1" dirty="0">
                <a:solidFill>
                  <a:srgbClr val="2658E6"/>
                </a:solidFill>
                <a:latin typeface="Arial" panose="020B0604020202020204" pitchFamily="34" charset="0"/>
                <a:cs typeface="Arial" panose="020B0604020202020204" pitchFamily="34" charset="0"/>
              </a:rPr>
              <a:t>ROW_COUNT() </a:t>
            </a:r>
            <a:r>
              <a:rPr lang="en-IN" dirty="0">
                <a:latin typeface="Arial" panose="020B0604020202020204" pitchFamily="34" charset="0"/>
                <a:cs typeface="Arial" panose="020B0604020202020204" pitchFamily="34" charset="0"/>
              </a:rPr>
              <a:t>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6" name="Rectangle 5"/>
          <p:cNvSpPr/>
          <p:nvPr/>
        </p:nvSpPr>
        <p:spPr>
          <a:xfrm>
            <a:off x="407368" y="4110171"/>
            <a:ext cx="11305256"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LIMIT clauses apply to single-table deletes, but not multi-table deletes.</a:t>
            </a:r>
          </a:p>
        </p:txBody>
      </p:sp>
      <p:sp>
        <p:nvSpPr>
          <p:cNvPr id="9" name="Rectangle 8"/>
          <p:cNvSpPr/>
          <p:nvPr/>
        </p:nvSpPr>
        <p:spPr>
          <a:xfrm>
            <a:off x="407368" y="4941168"/>
            <a:ext cx="11305256" cy="171136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97ED902F-F659-4F64-A8C8-FDDF7CC73350}"/>
              </a:ext>
            </a:extLst>
          </p:cNvPr>
          <p:cNvSpPr/>
          <p:nvPr/>
        </p:nvSpPr>
        <p:spPr>
          <a:xfrm>
            <a:off x="263352" y="2484060"/>
            <a:ext cx="8839200" cy="163121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a:t>
            </a:r>
            <a:r>
              <a:rPr lang="fr-FR" sz="2000" dirty="0">
                <a:latin typeface="Liberation Mono"/>
              </a:rPr>
              <a:t>[</a:t>
            </a:r>
            <a:r>
              <a:rPr lang="fr-FR" sz="2000" dirty="0">
                <a:solidFill>
                  <a:srgbClr val="0077AA"/>
                </a:solidFill>
                <a:latin typeface="Liberation Mono"/>
              </a:rPr>
              <a:t>PARTITION </a:t>
            </a:r>
            <a:r>
              <a:rPr lang="fr-FR" sz="2000" dirty="0">
                <a:latin typeface="Liberation Mono"/>
              </a:rPr>
              <a:t>(partition_name [,</a:t>
            </a:r>
            <a:r>
              <a:rPr lang="fr-FR" sz="2000" dirty="0">
                <a:solidFill>
                  <a:srgbClr val="0077AA"/>
                </a:solidFill>
                <a:latin typeface="Liberation Mono"/>
              </a:rPr>
              <a:t> </a:t>
            </a:r>
            <a:r>
              <a:rPr lang="fr-FR" sz="2000" dirty="0">
                <a:latin typeface="Liberation Mono"/>
              </a:rPr>
              <a:t>partition_name] . . .)]</a:t>
            </a:r>
            <a:r>
              <a:rPr lang="en-IN" sz="2000" dirty="0">
                <a:solidFill>
                  <a:srgbClr val="0077AA"/>
                </a:solidFill>
                <a:latin typeface="Liberation Mono"/>
              </a:rPr>
              <a:t>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ORDER BY </a:t>
            </a:r>
            <a:r>
              <a:rPr lang="en-US" sz="2000" dirty="0">
                <a:latin typeface="Liberation Mono"/>
              </a:rPr>
              <a:t>. . .</a:t>
            </a:r>
            <a:r>
              <a:rPr lang="en-IN" sz="2000" dirty="0">
                <a:latin typeface="Liberation Mono"/>
              </a:rPr>
              <a:t>]</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LIMIT </a:t>
            </a:r>
            <a:r>
              <a:rPr lang="en-IN" sz="2000" dirty="0">
                <a:latin typeface="Liberation Mono"/>
              </a:rPr>
              <a:t>row_count]</a:t>
            </a:r>
            <a:endParaRPr lang="en-US" sz="2000" dirty="0">
              <a:latin typeface="Liberation Mono"/>
            </a:endParaRPr>
          </a:p>
        </p:txBody>
      </p:sp>
    </p:spTree>
    <p:extLst>
      <p:ext uri="{BB962C8B-B14F-4D97-AF65-F5344CB8AC3E}">
        <p14:creationId xmlns="" xmlns:p14="http://schemas.microsoft.com/office/powerpoint/2010/main" val="16002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 xmlns:a16="http://schemas.microsoft.com/office/drawing/2014/main" id="{BD65E3C3-450E-4AE7-8985-6D1ADCA59E0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 xmlns:a16="http://schemas.microsoft.com/office/drawing/2014/main" id="{900D1A2F-DD5B-499D-A8D2-0B1089E7EF5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 xmlns:a16="http://schemas.microsoft.com/office/drawing/2014/main" id="{4957A242-C553-47DA-B217-4CDEC1F8638C}"/>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device that provides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 xmlns:p14="http://schemas.microsoft.com/office/powerpoint/2010/main"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 xmlns:p14="http://schemas.microsoft.com/office/powerpoint/2010/main" val="6041805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r>
              <a:rPr lang="en-IN" sz="17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 xmlns:a16="http://schemas.microsoft.com/office/drawing/2014/main"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(20)</a:t>
            </a:r>
          </a:p>
          <a:p>
            <a:pPr marL="273050"/>
            <a:r>
              <a:rPr lang="en-IN" dirty="0">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 xmlns:p14="http://schemas.microsoft.com/office/powerpoint/2010/main" val="14788669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auto_increment </a:t>
            </a:r>
            <a:r>
              <a:rPr lang="en-US" dirty="0"/>
              <a:t>specifies a </a:t>
            </a:r>
            <a:r>
              <a:rPr lang="en-US" b="1" dirty="0"/>
              <a:t> auto_increment </a:t>
            </a:r>
            <a:r>
              <a:rPr lang="en-US" dirty="0"/>
              <a:t>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7AB23FA4-579C-49F6-970F-BA30755F4559}"/>
              </a:ext>
            </a:extLst>
          </p:cNvPr>
          <p:cNvSpPr txBox="1"/>
          <p:nvPr/>
        </p:nvSpPr>
        <p:spPr>
          <a:xfrm>
            <a:off x="263352" y="1288500"/>
            <a:ext cx="5438775"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UNIQUE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(255),</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latin typeface="Liberation Mono"/>
                <a:cs typeface="Arial" panose="020B0604020202020204" pitchFamily="34" charset="0"/>
              </a:rPr>
              <a:t>);</a:t>
            </a:r>
          </a:p>
        </p:txBody>
      </p:sp>
      <p:sp>
        <p:nvSpPr>
          <p:cNvPr id="9" name="Rectangle 8">
            <a:extLst>
              <a:ext uri="{FF2B5EF4-FFF2-40B4-BE49-F238E27FC236}">
                <a16:creationId xmlns="" xmlns:a16="http://schemas.microsoft.com/office/drawing/2014/main" id="{F48E34A2-DE3C-4E9F-88EF-700EA030E40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 xmlns:a16="http://schemas.microsoft.com/office/drawing/2014/main" id="{1F98988A-0DD1-46A5-90C6-97C71E134310}"/>
              </a:ext>
            </a:extLst>
          </p:cNvPr>
          <p:cNvSpPr txBox="1"/>
          <p:nvPr/>
        </p:nvSpPr>
        <p:spPr>
          <a:xfrm>
            <a:off x="268693" y="3402866"/>
            <a:ext cx="609600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comments (</a:t>
            </a:r>
          </a:p>
          <a:p>
            <a:pPr marL="273050"/>
            <a:r>
              <a:rPr lang="en-IN" dirty="0">
                <a:latin typeface="Liberation Mono"/>
                <a:cs typeface="Arial" panose="020B0604020202020204" pitchFamily="34" charset="0"/>
              </a:rPr>
              <a:t>   commentID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latin typeface="Liberation Mono"/>
                <a:cs typeface="Arial" panose="020B0604020202020204" pitchFamily="34" charset="0"/>
              </a:rPr>
              <a:t> );</a:t>
            </a:r>
          </a:p>
        </p:txBody>
      </p:sp>
      <p:grpSp>
        <p:nvGrpSpPr>
          <p:cNvPr id="4" name="Group 3">
            <a:extLst>
              <a:ext uri="{FF2B5EF4-FFF2-40B4-BE49-F238E27FC236}">
                <a16:creationId xmlns="" xmlns:a16="http://schemas.microsoft.com/office/drawing/2014/main" id="{814D3408-E7F2-451E-9B7A-1F6F77F510C2}"/>
              </a:ext>
            </a:extLst>
          </p:cNvPr>
          <p:cNvGrpSpPr/>
          <p:nvPr/>
        </p:nvGrpSpPr>
        <p:grpSpPr>
          <a:xfrm>
            <a:off x="5663952" y="1390604"/>
            <a:ext cx="6369463" cy="1652222"/>
            <a:chOff x="5663952" y="1390604"/>
            <a:chExt cx="6369463" cy="1652222"/>
          </a:xfrm>
        </p:grpSpPr>
        <p:pic>
          <p:nvPicPr>
            <p:cNvPr id="2" name="Picture 1">
              <a:extLst>
                <a:ext uri="{FF2B5EF4-FFF2-40B4-BE49-F238E27FC236}">
                  <a16:creationId xmlns="" xmlns:a16="http://schemas.microsoft.com/office/drawing/2014/main" id="{42213549-6ACD-4D20-BA9D-E697AAF9B8A9}"/>
                </a:ext>
              </a:extLst>
            </p:cNvPr>
            <p:cNvPicPr>
              <a:picLocks noChangeAspect="1"/>
            </p:cNvPicPr>
            <p:nvPr/>
          </p:nvPicPr>
          <p:blipFill>
            <a:blip r:embed="rId3"/>
            <a:stretch>
              <a:fillRect/>
            </a:stretch>
          </p:blipFill>
          <p:spPr>
            <a:xfrm>
              <a:off x="5663952" y="1390604"/>
              <a:ext cx="6336704" cy="1652222"/>
            </a:xfrm>
            <a:prstGeom prst="rect">
              <a:avLst/>
            </a:prstGeom>
          </p:spPr>
        </p:pic>
        <p:sp>
          <p:nvSpPr>
            <p:cNvPr id="11" name="Rectangle 10">
              <a:extLst>
                <a:ext uri="{FF2B5EF4-FFF2-40B4-BE49-F238E27FC236}">
                  <a16:creationId xmlns="" xmlns:a16="http://schemas.microsoft.com/office/drawing/2014/main" id="{A2388BD4-75F9-4B7C-ADDB-5AF75B4B8574}"/>
                </a:ext>
              </a:extLst>
            </p:cNvPr>
            <p:cNvSpPr/>
            <p:nvPr/>
          </p:nvSpPr>
          <p:spPr>
            <a:xfrm>
              <a:off x="5696711" y="1797106"/>
              <a:ext cx="633670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 xmlns:a16="http://schemas.microsoft.com/office/drawing/2014/main" id="{50ED2E05-4E2B-47D2-8882-E531B4E4F514}"/>
              </a:ext>
            </a:extLst>
          </p:cNvPr>
          <p:cNvGrpSpPr/>
          <p:nvPr/>
        </p:nvGrpSpPr>
        <p:grpSpPr>
          <a:xfrm>
            <a:off x="5658318" y="3737360"/>
            <a:ext cx="6375097" cy="1707864"/>
            <a:chOff x="5658318" y="4457440"/>
            <a:chExt cx="6375097" cy="1707864"/>
          </a:xfrm>
        </p:grpSpPr>
        <p:pic>
          <p:nvPicPr>
            <p:cNvPr id="3" name="Picture 2">
              <a:extLst>
                <a:ext uri="{FF2B5EF4-FFF2-40B4-BE49-F238E27FC236}">
                  <a16:creationId xmlns="" xmlns:a16="http://schemas.microsoft.com/office/drawing/2014/main" id="{432986EB-B6D7-4260-ABD9-151369DB6CCE}"/>
                </a:ext>
              </a:extLst>
            </p:cNvPr>
            <p:cNvPicPr>
              <a:picLocks noChangeAspect="1"/>
            </p:cNvPicPr>
            <p:nvPr/>
          </p:nvPicPr>
          <p:blipFill>
            <a:blip r:embed="rId4"/>
            <a:stretch>
              <a:fillRect/>
            </a:stretch>
          </p:blipFill>
          <p:spPr>
            <a:xfrm>
              <a:off x="5658318" y="4457440"/>
              <a:ext cx="6375097" cy="1707864"/>
            </a:xfrm>
            <a:prstGeom prst="rect">
              <a:avLst/>
            </a:prstGeom>
          </p:spPr>
        </p:pic>
        <p:sp>
          <p:nvSpPr>
            <p:cNvPr id="12" name="Rectangle 11">
              <a:extLst>
                <a:ext uri="{FF2B5EF4-FFF2-40B4-BE49-F238E27FC236}">
                  <a16:creationId xmlns="" xmlns:a16="http://schemas.microsoft.com/office/drawing/2014/main" id="{AD22C143-5022-4613-8FDE-F7AAF158A6B7}"/>
                </a:ext>
              </a:extLst>
            </p:cNvPr>
            <p:cNvSpPr/>
            <p:nvPr/>
          </p:nvSpPr>
          <p:spPr>
            <a:xfrm>
              <a:off x="5696711" y="4851959"/>
              <a:ext cx="633670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 xmlns:a16="http://schemas.microsoft.com/office/drawing/2014/main" id="{79CABD19-0F30-F371-A5AA-E27ACACBAF73}"/>
              </a:ext>
            </a:extLst>
          </p:cNvPr>
          <p:cNvSpPr txBox="1"/>
          <p:nvPr/>
        </p:nvSpPr>
        <p:spPr>
          <a:xfrm>
            <a:off x="102383" y="5851726"/>
            <a:ext cx="11987238"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animals</a:t>
            </a:r>
            <a:r>
              <a:rPr lang="en-US" b="0" i="0" dirty="0">
                <a:effectLst/>
                <a:latin typeface="Liberation Mono"/>
              </a:rPr>
              <a:t>(</a:t>
            </a:r>
            <a:r>
              <a:rPr lang="en-US" b="0" i="0" dirty="0">
                <a:solidFill>
                  <a:srgbClr val="000000"/>
                </a:solidFill>
                <a:effectLst/>
                <a:latin typeface="Liberation Mono"/>
              </a:rPr>
              <a:t>id </a:t>
            </a:r>
            <a:r>
              <a:rPr lang="en-US" b="0" i="0" dirty="0">
                <a:solidFill>
                  <a:srgbClr val="834689"/>
                </a:solidFill>
                <a:effectLst/>
                <a:latin typeface="Liberation Mono"/>
              </a:rPr>
              <a:t>INT</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000000"/>
                </a:solidFill>
                <a:effectLst/>
                <a:latin typeface="Liberation Mono"/>
              </a:rPr>
              <a:t> </a:t>
            </a:r>
            <a:r>
              <a:rPr lang="en-US" b="0" i="0" dirty="0">
                <a:solidFill>
                  <a:srgbClr val="0077AA"/>
                </a:solidFill>
                <a:effectLst/>
                <a:latin typeface="Liberation Mono"/>
              </a:rPr>
              <a:t>AUTO_INCREMENT</a:t>
            </a:r>
            <a:r>
              <a:rPr lang="en-US" dirty="0">
                <a:solidFill>
                  <a:srgbClr val="000000"/>
                </a:solidFill>
                <a:latin typeface="Liberation Mono"/>
              </a:rPr>
              <a:t>,</a:t>
            </a:r>
            <a:r>
              <a:rPr lang="en-US" b="0" i="0" dirty="0">
                <a:solidFill>
                  <a:srgbClr val="999999"/>
                </a:solidFill>
                <a:effectLst/>
                <a:latin typeface="Liberation Mono"/>
              </a:rPr>
              <a:t> </a:t>
            </a:r>
            <a:r>
              <a:rPr lang="en-US" dirty="0">
                <a:solidFill>
                  <a:srgbClr val="000000"/>
                </a:solidFill>
                <a:latin typeface="Liberation Mono"/>
              </a:rPr>
              <a:t>breed </a:t>
            </a:r>
            <a:r>
              <a:rPr lang="en-US" b="0" i="0" dirty="0">
                <a:solidFill>
                  <a:srgbClr val="834689"/>
                </a:solidFill>
                <a:effectLst/>
                <a:latin typeface="Liberation Mono"/>
              </a:rPr>
              <a:t>INT</a:t>
            </a:r>
            <a:r>
              <a:rPr lang="en-US" dirty="0">
                <a:solidFill>
                  <a:srgbClr val="000000"/>
                </a:solidFill>
                <a:latin typeface="Liberation Mono"/>
              </a:rPr>
              <a:t>,</a:t>
            </a:r>
            <a:r>
              <a:rPr lang="en-US" b="0" i="0" dirty="0">
                <a:solidFill>
                  <a:srgbClr val="000000"/>
                </a:solidFill>
                <a:effectLst/>
                <a:latin typeface="Liberation Mono"/>
              </a:rPr>
              <a:t> </a:t>
            </a:r>
            <a:r>
              <a:rPr lang="en-US" dirty="0">
                <a:solidFill>
                  <a:srgbClr val="C00000"/>
                </a:solidFill>
                <a:latin typeface="Liberation Mono"/>
                <a:cs typeface="Arial" panose="020B0604020202020204" pitchFamily="34" charset="0"/>
              </a:rPr>
              <a:t>PRIMARY</a:t>
            </a:r>
            <a:r>
              <a:rPr lang="en-US" b="0" i="0" dirty="0">
                <a:solidFill>
                  <a:srgbClr val="000000"/>
                </a:solidFill>
                <a:effectLst/>
                <a:latin typeface="Liberation Mono"/>
              </a:rPr>
              <a:t> </a:t>
            </a:r>
            <a:r>
              <a:rPr lang="en-US" dirty="0">
                <a:solidFill>
                  <a:srgbClr val="C00000"/>
                </a:solidFill>
                <a:latin typeface="Liberation Mono"/>
                <a:cs typeface="Arial" panose="020B0604020202020204" pitchFamily="34" charset="0"/>
              </a:rPr>
              <a:t>KEY</a:t>
            </a:r>
            <a:r>
              <a:rPr lang="en-US" b="0" i="0" dirty="0">
                <a:solidFill>
                  <a:srgbClr val="000000"/>
                </a:solidFill>
                <a:effectLst/>
                <a:latin typeface="Liberation Mono"/>
              </a:rPr>
              <a:t> </a:t>
            </a:r>
            <a:r>
              <a:rPr lang="en-US" b="0" i="0" dirty="0">
                <a:effectLst/>
                <a:latin typeface="Liberation Mono"/>
              </a:rPr>
              <a:t>(id, </a:t>
            </a:r>
            <a:r>
              <a:rPr lang="en-US" dirty="0">
                <a:latin typeface="Liberation Mono"/>
              </a:rPr>
              <a:t>breed</a:t>
            </a:r>
            <a:r>
              <a:rPr lang="en-US" b="0" i="0" dirty="0">
                <a:effectLst/>
                <a:latin typeface="Liberation Mono"/>
              </a:rPr>
              <a:t>))</a:t>
            </a:r>
            <a:r>
              <a:rPr lang="en-US" dirty="0">
                <a:latin typeface="Liberation Mono"/>
              </a:rPr>
              <a:t>;</a:t>
            </a:r>
            <a:r>
              <a:rPr lang="en-US" dirty="0">
                <a:solidFill>
                  <a:srgbClr val="000000"/>
                </a:solidFill>
                <a:latin typeface="Liberation Mono"/>
              </a:rPr>
              <a:t> </a:t>
            </a:r>
            <a:r>
              <a:rPr lang="en-US" dirty="0">
                <a:solidFill>
                  <a:srgbClr val="41C60C"/>
                </a:solidFill>
                <a:latin typeface="Liberation Mono"/>
              </a:rPr>
              <a:t>//valid</a:t>
            </a:r>
          </a:p>
          <a:p>
            <a:pPr marL="285750" indent="-285750">
              <a:buFont typeface="Arial" panose="020B0604020202020204" pitchFamily="34" charset="0"/>
              <a:buChar char="•"/>
            </a:pPr>
            <a:endParaRPr lang="en-US" sz="600" dirty="0">
              <a:solidFill>
                <a:srgbClr val="000000"/>
              </a:solidFill>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animals</a:t>
            </a:r>
            <a:r>
              <a:rPr lang="en-US" b="0" i="0" dirty="0">
                <a:effectLst/>
                <a:latin typeface="Liberation Mono"/>
              </a:rPr>
              <a:t>(</a:t>
            </a:r>
            <a:r>
              <a:rPr lang="en-US" b="0" i="0" dirty="0">
                <a:solidFill>
                  <a:srgbClr val="000000"/>
                </a:solidFill>
                <a:effectLst/>
                <a:latin typeface="Liberation Mono"/>
              </a:rPr>
              <a:t>id </a:t>
            </a:r>
            <a:r>
              <a:rPr lang="en-US" b="0" i="0" dirty="0">
                <a:solidFill>
                  <a:srgbClr val="834689"/>
                </a:solidFill>
                <a:effectLst/>
                <a:latin typeface="Liberation Mono"/>
              </a:rPr>
              <a:t>NT</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dirty="0">
                <a:solidFill>
                  <a:srgbClr val="000000"/>
                </a:solidFill>
                <a:latin typeface="Liberation Mono"/>
              </a:rPr>
              <a:t>,</a:t>
            </a:r>
            <a:r>
              <a:rPr lang="en-US" b="0" i="0" dirty="0">
                <a:solidFill>
                  <a:srgbClr val="999999"/>
                </a:solidFill>
                <a:effectLst/>
                <a:latin typeface="Liberation Mono"/>
              </a:rPr>
              <a:t> </a:t>
            </a:r>
            <a:r>
              <a:rPr lang="en-US" dirty="0">
                <a:solidFill>
                  <a:srgbClr val="000000"/>
                </a:solidFill>
                <a:latin typeface="Liberation Mono"/>
              </a:rPr>
              <a:t>breed </a:t>
            </a:r>
            <a:r>
              <a:rPr lang="en-US" b="0" i="0" dirty="0">
                <a:solidFill>
                  <a:srgbClr val="834689"/>
                </a:solidFill>
                <a:effectLst/>
                <a:latin typeface="Liberation Mono"/>
              </a:rPr>
              <a:t>INT </a:t>
            </a:r>
            <a:r>
              <a:rPr lang="en-US" b="0" i="0" dirty="0">
                <a:solidFill>
                  <a:srgbClr val="0077AA"/>
                </a:solidFill>
                <a:effectLst/>
                <a:latin typeface="Liberation Mono"/>
              </a:rPr>
              <a:t>AUTO_INCREMENT</a:t>
            </a:r>
            <a:r>
              <a:rPr lang="en-US" dirty="0">
                <a:solidFill>
                  <a:srgbClr val="000000"/>
                </a:solidFill>
                <a:latin typeface="Liberation Mono"/>
              </a:rPr>
              <a:t>,</a:t>
            </a:r>
            <a:r>
              <a:rPr lang="en-US" b="0" i="0" dirty="0">
                <a:solidFill>
                  <a:srgbClr val="000000"/>
                </a:solidFill>
                <a:effectLst/>
                <a:latin typeface="Liberation Mono"/>
              </a:rPr>
              <a:t> </a:t>
            </a:r>
            <a:r>
              <a:rPr lang="en-US" dirty="0">
                <a:solidFill>
                  <a:srgbClr val="C00000"/>
                </a:solidFill>
                <a:latin typeface="Liberation Mono"/>
                <a:cs typeface="Arial" panose="020B0604020202020204" pitchFamily="34" charset="0"/>
              </a:rPr>
              <a:t>PRIMARY</a:t>
            </a:r>
            <a:r>
              <a:rPr lang="en-US" b="0" i="0" dirty="0">
                <a:solidFill>
                  <a:srgbClr val="000000"/>
                </a:solidFill>
                <a:effectLst/>
                <a:latin typeface="Liberation Mono"/>
              </a:rPr>
              <a:t> </a:t>
            </a:r>
            <a:r>
              <a:rPr lang="en-US" dirty="0">
                <a:solidFill>
                  <a:srgbClr val="C00000"/>
                </a:solidFill>
                <a:latin typeface="Liberation Mono"/>
                <a:cs typeface="Arial" panose="020B0604020202020204" pitchFamily="34" charset="0"/>
              </a:rPr>
              <a:t>KEY</a:t>
            </a:r>
            <a:r>
              <a:rPr lang="en-US" b="0" i="0" dirty="0">
                <a:solidFill>
                  <a:srgbClr val="000000"/>
                </a:solidFill>
                <a:effectLst/>
                <a:latin typeface="Liberation Mono"/>
              </a:rPr>
              <a:t> </a:t>
            </a:r>
            <a:r>
              <a:rPr lang="en-US" b="0" i="0" dirty="0">
                <a:effectLst/>
                <a:latin typeface="Liberation Mono"/>
              </a:rPr>
              <a:t>(id, </a:t>
            </a:r>
            <a:r>
              <a:rPr lang="en-US" dirty="0">
                <a:latin typeface="Liberation Mono"/>
              </a:rPr>
              <a:t>breed</a:t>
            </a:r>
            <a:r>
              <a:rPr lang="en-US" b="0" i="0" dirty="0">
                <a:effectLst/>
                <a:latin typeface="Liberation Mono"/>
              </a:rPr>
              <a:t>))</a:t>
            </a:r>
            <a:r>
              <a:rPr lang="en-US" dirty="0">
                <a:solidFill>
                  <a:srgbClr val="000000"/>
                </a:solidFill>
                <a:latin typeface="Liberation Mono"/>
              </a:rPr>
              <a:t>; </a:t>
            </a:r>
            <a:r>
              <a:rPr lang="en-US" dirty="0">
                <a:solidFill>
                  <a:srgbClr val="F63122"/>
                </a:solidFill>
                <a:latin typeface="Liberation Mono"/>
              </a:rPr>
              <a:t>//invalid</a:t>
            </a:r>
            <a:endParaRPr lang="en-IN" dirty="0">
              <a:solidFill>
                <a:srgbClr val="F63122"/>
              </a:solidFill>
              <a:latin typeface="Liberation Mono"/>
            </a:endParaRPr>
          </a:p>
        </p:txBody>
      </p:sp>
    </p:spTree>
    <p:extLst>
      <p:ext uri="{BB962C8B-B14F-4D97-AF65-F5344CB8AC3E}">
        <p14:creationId xmlns="" xmlns:p14="http://schemas.microsoft.com/office/powerpoint/2010/main" val="17147513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880408"/>
            <a:ext cx="11377264" cy="144655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p>
          <a:p>
            <a:pPr marL="285750" indent="-285750">
              <a:buFont typeface="Arial" panose="020B0604020202020204" pitchFamily="34" charset="0"/>
              <a:buChar char="•"/>
            </a:pPr>
            <a:endParaRPr lang="en-IN" sz="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p>
        </p:txBody>
      </p:sp>
      <p:sp>
        <p:nvSpPr>
          <p:cNvPr id="6" name="Rectangle 5"/>
          <p:cNvSpPr/>
          <p:nvPr/>
        </p:nvSpPr>
        <p:spPr>
          <a:xfrm>
            <a:off x="407368" y="2780928"/>
            <a:ext cx="8839200" cy="1169551"/>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rPr>
              <a:t>SET</a:t>
            </a:r>
            <a:r>
              <a:rPr lang="en-IN" dirty="0">
                <a:solidFill>
                  <a:srgbClr val="0089A4"/>
                </a:solidFill>
                <a:latin typeface="Liberation Mono"/>
              </a:rPr>
              <a:t> </a:t>
            </a:r>
            <a:r>
              <a:rPr lang="en-IN" i="1" dirty="0">
                <a:solidFill>
                  <a:srgbClr val="EE9900"/>
                </a:solidFill>
                <a:latin typeface="Liberation Mono"/>
              </a:rPr>
              <a:t>@@</a:t>
            </a:r>
            <a:r>
              <a:rPr lang="en-IN" dirty="0">
                <a:solidFill>
                  <a:schemeClr val="accent5">
                    <a:lumMod val="75000"/>
                  </a:schemeClr>
                </a:solidFill>
                <a:latin typeface="Liberation Mono"/>
              </a:rPr>
              <a:t>session</a:t>
            </a:r>
            <a:r>
              <a:rPr lang="en-IN" dirty="0">
                <a:latin typeface="Liberation Mono"/>
              </a:rPr>
              <a:t>.</a:t>
            </a:r>
            <a:r>
              <a:rPr lang="en-IN" dirty="0">
                <a:solidFill>
                  <a:srgbClr val="E0D612"/>
                </a:solidFill>
                <a:latin typeface="Liberation Mono"/>
                <a:cs typeface="Arial" panose="020B0604020202020204" pitchFamily="34" charset="0"/>
              </a:rPr>
              <a:t>auto_increment_offset</a:t>
            </a:r>
            <a:r>
              <a:rPr lang="en-IN" dirty="0">
                <a:solidFill>
                  <a:srgbClr val="0089A4"/>
                </a:solidFill>
                <a:latin typeface="Liberation Mono"/>
              </a:rPr>
              <a:t> </a:t>
            </a:r>
            <a:r>
              <a:rPr lang="en-IN" dirty="0">
                <a:solidFill>
                  <a:schemeClr val="accent5">
                    <a:lumMod val="75000"/>
                  </a:schemeClr>
                </a:solidFill>
                <a:latin typeface="Liberation Mono"/>
                <a:cs typeface="Arial" panose="020B0604020202020204" pitchFamily="34" charset="0"/>
              </a:rPr>
              <a:t>=</a:t>
            </a:r>
            <a:r>
              <a:rPr lang="en-IN" dirty="0">
                <a:solidFill>
                  <a:srgbClr val="0089A4"/>
                </a:solidFill>
                <a:latin typeface="Liberation Mono"/>
              </a:rPr>
              <a:t> </a:t>
            </a:r>
            <a:r>
              <a:rPr lang="en-IN" dirty="0">
                <a:solidFill>
                  <a:srgbClr val="990055"/>
                </a:solidFill>
                <a:latin typeface="Liberation Mono"/>
              </a:rPr>
              <a:t>5</a:t>
            </a:r>
            <a:r>
              <a:rPr lang="en-IN" dirty="0">
                <a:latin typeface="Liberation Mono"/>
                <a:cs typeface="Arial" panose="020B0604020202020204" pitchFamily="34" charset="0"/>
              </a:rPr>
              <a:t> ;</a:t>
            </a:r>
            <a:endParaRPr lang="en-IN" dirty="0">
              <a:solidFill>
                <a:srgbClr val="990055"/>
              </a:solidFill>
              <a:latin typeface="Liberation Mono"/>
            </a:endParaRPr>
          </a:p>
          <a:p>
            <a:pPr marL="171450" indent="-171450">
              <a:buFont typeface="Arial" panose="020B0604020202020204" pitchFamily="34" charset="0"/>
              <a:buChar char="•"/>
            </a:pPr>
            <a:endParaRPr lang="en-IN" sz="800" dirty="0">
              <a:solidFill>
                <a:srgbClr val="0089A4"/>
              </a:solidFill>
              <a:latin typeface="Liberation Mono"/>
            </a:endParaRPr>
          </a:p>
          <a:p>
            <a:pPr marL="342900" indent="-342900">
              <a:buFont typeface="Arial" panose="020B0604020202020204" pitchFamily="34" charset="0"/>
              <a:buChar char="•"/>
            </a:pPr>
            <a:r>
              <a:rPr lang="en-IN" dirty="0">
                <a:solidFill>
                  <a:srgbClr val="0077AA"/>
                </a:solidFill>
                <a:latin typeface="Liberation Mono"/>
              </a:rPr>
              <a:t>SET</a:t>
            </a:r>
            <a:r>
              <a:rPr lang="en-IN" dirty="0">
                <a:solidFill>
                  <a:srgbClr val="0089A4"/>
                </a:solidFill>
                <a:latin typeface="Liberation Mono"/>
              </a:rPr>
              <a:t> </a:t>
            </a:r>
            <a:r>
              <a:rPr lang="en-IN" i="1" dirty="0">
                <a:solidFill>
                  <a:srgbClr val="EE9900"/>
                </a:solidFill>
                <a:latin typeface="Liberation Mono"/>
              </a:rPr>
              <a:t>@@</a:t>
            </a:r>
            <a:r>
              <a:rPr lang="en-IN" dirty="0">
                <a:solidFill>
                  <a:schemeClr val="accent5">
                    <a:lumMod val="75000"/>
                  </a:schemeClr>
                </a:solidFill>
                <a:latin typeface="Liberation Mono"/>
              </a:rPr>
              <a:t>session</a:t>
            </a:r>
            <a:r>
              <a:rPr lang="en-IN" dirty="0">
                <a:latin typeface="Liberation Mono"/>
              </a:rPr>
              <a:t>.</a:t>
            </a:r>
            <a:r>
              <a:rPr lang="en-IN" dirty="0">
                <a:solidFill>
                  <a:srgbClr val="E0D612"/>
                </a:solidFill>
                <a:latin typeface="Liberation Mono"/>
                <a:cs typeface="Arial" panose="020B0604020202020204" pitchFamily="34" charset="0"/>
              </a:rPr>
              <a:t>auto_increment_increment</a:t>
            </a:r>
            <a:r>
              <a:rPr lang="en-IN" dirty="0">
                <a:solidFill>
                  <a:srgbClr val="0089A4"/>
                </a:solidFill>
                <a:latin typeface="Liberation Mono"/>
              </a:rPr>
              <a:t> </a:t>
            </a:r>
            <a:r>
              <a:rPr lang="en-IN" dirty="0">
                <a:solidFill>
                  <a:schemeClr val="accent5">
                    <a:lumMod val="75000"/>
                  </a:schemeClr>
                </a:solidFill>
                <a:latin typeface="Liberation Mono"/>
                <a:cs typeface="Arial" panose="020B0604020202020204" pitchFamily="34" charset="0"/>
              </a:rPr>
              <a:t>=</a:t>
            </a:r>
            <a:r>
              <a:rPr lang="en-IN" dirty="0">
                <a:solidFill>
                  <a:srgbClr val="0089A4"/>
                </a:solidFill>
                <a:latin typeface="Liberation Mono"/>
              </a:rPr>
              <a:t> </a:t>
            </a:r>
            <a:r>
              <a:rPr lang="en-IN" dirty="0">
                <a:solidFill>
                  <a:srgbClr val="990055"/>
                </a:solidFill>
                <a:latin typeface="Liberation Mono"/>
              </a:rPr>
              <a:t>10</a:t>
            </a:r>
            <a:r>
              <a:rPr lang="en-IN" dirty="0">
                <a:latin typeface="Liberation Mono"/>
                <a:cs typeface="Arial" panose="020B0604020202020204" pitchFamily="34" charset="0"/>
              </a:rPr>
              <a:t> ;</a:t>
            </a:r>
            <a:endParaRPr lang="en-IN" dirty="0">
              <a:solidFill>
                <a:srgbClr val="990055"/>
              </a:solidFill>
              <a:latin typeface="Liberation Mono"/>
            </a:endParaRPr>
          </a:p>
          <a:p>
            <a:pPr marL="342900" indent="-342900">
              <a:buFont typeface="Arial" panose="020B0604020202020204" pitchFamily="34" charset="0"/>
              <a:buChar char="•"/>
            </a:pPr>
            <a:endParaRPr lang="en-IN" sz="800" dirty="0">
              <a:solidFill>
                <a:srgbClr val="92D050"/>
              </a:solidFill>
              <a:latin typeface="Liberation Mono"/>
            </a:endParaRPr>
          </a:p>
          <a:p>
            <a:pPr marL="342900" indent="-342900">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2667731828"/>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noFill/>
        </p:spPr>
        <p:txBody>
          <a:bodyPr wrap="square">
            <a:spAutoFit/>
          </a:bodyPr>
          <a:lstStyle/>
          <a:p>
            <a:r>
              <a:rPr lang="en-IN" i="1" dirty="0">
                <a:latin typeface="Liberation Mono"/>
                <a:cs typeface="Arial" panose="020B0604020202020204" pitchFamily="34" charset="0"/>
              </a:rPr>
              <a:t>NO_AUTO_VALUE_ON_ZERO</a:t>
            </a:r>
            <a:r>
              <a:rPr lang="en-IN" dirty="0">
                <a:latin typeface="Liberation Mono"/>
                <a:cs typeface="Arial" panose="020B0604020202020204" pitchFamily="34" charset="0"/>
              </a:rPr>
              <a:t> affects handling of </a:t>
            </a:r>
            <a:r>
              <a:rPr lang="en-IN" i="1" dirty="0">
                <a:latin typeface="Liberation Mono"/>
                <a:cs typeface="Arial" panose="020B0604020202020204" pitchFamily="34" charset="0"/>
              </a:rPr>
              <a:t>AUTO_INCREMENT</a:t>
            </a:r>
            <a:r>
              <a:rPr lang="en-IN" dirty="0">
                <a:latin typeface="Liberation Mono"/>
                <a:cs typeface="Arial" panose="020B0604020202020204" pitchFamily="34" charset="0"/>
              </a:rPr>
              <a:t> columns. Normally, you generate the next sequence number for the column by inserting either NULL or 0 into it. </a:t>
            </a:r>
            <a:r>
              <a:rPr lang="en-IN" i="1" dirty="0">
                <a:latin typeface="Liberation Mono"/>
                <a:cs typeface="Arial" panose="020B0604020202020204" pitchFamily="34" charset="0"/>
              </a:rPr>
              <a:t>NO_AUTO_VALUE_ON_ZERO</a:t>
            </a:r>
            <a:r>
              <a:rPr lang="en-IN" dirty="0">
                <a:latin typeface="Liberation Mono"/>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785343"/>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a:t>
            </a:r>
            <a:r>
              <a:rPr lang="en-IN" sz="1600" i="1" dirty="0" err="1">
                <a:solidFill>
                  <a:srgbClr val="0070C0"/>
                </a:solidFill>
                <a:latin typeface="Arial" panose="020B0604020202020204" pitchFamily="34" charset="0"/>
                <a:cs typeface="Arial" panose="020B0604020202020204" pitchFamily="34" charset="0"/>
              </a:rPr>
              <a:t>sql_mode</a:t>
            </a:r>
            <a:r>
              <a:rPr lang="en-IN" sz="1600" i="1" dirty="0">
                <a:solidFill>
                  <a:srgbClr val="0070C0"/>
                </a:solidFill>
                <a:latin typeface="Arial" panose="020B0604020202020204" pitchFamily="34" charset="0"/>
                <a:cs typeface="Arial" panose="020B0604020202020204" pitchFamily="34" charset="0"/>
              </a:rPr>
              <a:t>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a:t>
            </a:r>
            <a:r>
              <a:rPr lang="en-IN" sz="1600" i="1" dirty="0" err="1">
                <a:solidFill>
                  <a:srgbClr val="0070C0"/>
                </a:solidFill>
                <a:latin typeface="Arial" panose="020B0604020202020204" pitchFamily="34" charset="0"/>
                <a:cs typeface="Arial" panose="020B0604020202020204" pitchFamily="34" charset="0"/>
              </a:rPr>
              <a:t>sql_mode</a:t>
            </a:r>
            <a:r>
              <a:rPr lang="en-IN" sz="1600" i="1" dirty="0">
                <a:solidFill>
                  <a:srgbClr val="0070C0"/>
                </a:solidFill>
                <a:latin typeface="Arial" panose="020B0604020202020204" pitchFamily="34" charset="0"/>
                <a:cs typeface="Arial" panose="020B0604020202020204" pitchFamily="34" charset="0"/>
              </a:rPr>
              <a:t> = 'NO_AUTO_VALUE_ON_ZERO';</a:t>
            </a:r>
          </a:p>
        </p:txBody>
      </p:sp>
    </p:spTree>
    <p:extLst>
      <p:ext uri="{BB962C8B-B14F-4D97-AF65-F5344CB8AC3E}">
        <p14:creationId xmlns="" xmlns:p14="http://schemas.microsoft.com/office/powerpoint/2010/main" val="31771798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 xmlns:a16="http://schemas.microsoft.com/office/drawing/2014/main"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 xmlns:p14="http://schemas.microsoft.com/office/powerpoint/2010/main" val="25589104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25826814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MODIFY with ALTER command</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i="1" dirty="0">
                <a:latin typeface="Arial" panose="020B0604020202020204" pitchFamily="34" charset="0"/>
                <a:cs typeface="Arial" panose="020B0604020202020204" pitchFamily="34" charset="0"/>
              </a:rPr>
              <a:t>expression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 xmlns:a16="http://schemas.microsoft.com/office/drawing/2014/main" id="{F4254FBC-3588-4BD4-9D83-1D10BDE9C204}"/>
              </a:ext>
            </a:extLst>
          </p:cNvPr>
          <p:cNvSpPr txBox="1"/>
          <p:nvPr/>
        </p:nvSpPr>
        <p:spPr>
          <a:xfrm>
            <a:off x="335360" y="2492896"/>
            <a:ext cx="8568952"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buyPrice</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 xmlns:a16="http://schemas.microsoft.com/office/drawing/2014/main" id="{9E99ED51-A529-43A8-9FE8-41F427392EDF}"/>
              </a:ext>
            </a:extLst>
          </p:cNvPr>
          <p:cNvSpPr/>
          <p:nvPr/>
        </p:nvSpPr>
        <p:spPr>
          <a:xfrm>
            <a:off x="335360" y="1342514"/>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bg2">
                    <a:lumMod val="10000"/>
                  </a:schemeClr>
                </a:solidFill>
                <a:latin typeface="Arial" panose="020B0604020202020204" pitchFamily="34" charset="0"/>
                <a:cs typeface="Arial" panose="020B0604020202020204" pitchFamily="34" charset="0"/>
              </a:rPr>
              <a:t>Virtual column cannot be converted to stored column</a:t>
            </a:r>
            <a:r>
              <a:rPr lang="en-IN" dirty="0">
                <a:solidFill>
                  <a:schemeClr val="bg2">
                    <a:lumMod val="10000"/>
                  </a:schemeClr>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 xmlns:a16="http://schemas.microsoft.com/office/drawing/2014/main" id="{0D09768E-BBAE-4370-BBDC-D8358BA1EC31}"/>
              </a:ext>
            </a:extLst>
          </p:cNvPr>
          <p:cNvSpPr txBox="1"/>
          <p:nvPr/>
        </p:nvSpPr>
        <p:spPr>
          <a:xfrm>
            <a:off x="335360" y="4607262"/>
            <a:ext cx="11593288" cy="169277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r>
              <a:rPr lang="en-IN" dirty="0">
                <a:solidFill>
                  <a:srgbClr val="0077AA"/>
                </a:solidFill>
                <a:latin typeface="Liberation Mono"/>
                <a:cs typeface="Arial" panose="020B0604020202020204" pitchFamily="34" charset="0"/>
              </a:rPr>
              <a:t>MODIFY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(12, 2);   </a:t>
            </a:r>
            <a:r>
              <a:rPr lang="en-IN" dirty="0">
                <a:solidFill>
                  <a:srgbClr val="39AE0A"/>
                </a:solidFill>
                <a:latin typeface="Liberation Mono"/>
                <a:cs typeface="Arial" panose="020B0604020202020204" pitchFamily="34" charset="0"/>
              </a:rPr>
              <a:t>// </a:t>
            </a:r>
            <a:r>
              <a:rPr lang="en-IN" dirty="0">
                <a:solidFill>
                  <a:srgbClr val="FF0000"/>
                </a:solidFill>
                <a:latin typeface="Liberation Mono"/>
                <a:cs typeface="Arial" panose="020B0604020202020204" pitchFamily="34" charset="0"/>
              </a:rPr>
              <a:t>error</a:t>
            </a:r>
            <a:r>
              <a:rPr lang="en-IN" dirty="0">
                <a:solidFill>
                  <a:srgbClr val="39AE0A"/>
                </a:solidFill>
                <a:latin typeface="Liberation Mono"/>
                <a:cs typeface="Arial" panose="020B0604020202020204" pitchFamily="34" charset="0"/>
              </a:rPr>
              <a:t>: We are trying to convert virtual column  [ GENERATED ALWAYS AS  ] to stored column by not giving GENERATED ALWAYS AS</a:t>
            </a:r>
          </a:p>
          <a:p>
            <a:r>
              <a:rPr lang="en-IN" sz="2400" dirty="0">
                <a:solidFill>
                  <a:srgbClr val="39AE0A"/>
                </a:solidFill>
                <a:latin typeface="Liberation Mono"/>
                <a:cs typeface="Arial" panose="020B0604020202020204" pitchFamily="34" charset="0"/>
              </a:rPr>
              <a:t>Then What-</a:t>
            </a:r>
            <a:r>
              <a:rPr lang="en-IN" sz="2400" dirty="0">
                <a:solidFill>
                  <a:srgbClr val="39AE0A"/>
                </a:solidFill>
                <a:latin typeface="Liberation Mono"/>
                <a:cs typeface="Arial" panose="020B0604020202020204" pitchFamily="34" charset="0"/>
                <a:sym typeface="Wingdings" panose="05000000000000000000" pitchFamily="2" charset="2"/>
              </a:rPr>
              <a:t> give</a:t>
            </a:r>
          </a:p>
          <a:p>
            <a:endParaRPr lang="en-IN" sz="800" dirty="0">
              <a:solidFill>
                <a:srgbClr val="39AE0A"/>
              </a:solidFill>
              <a:latin typeface="Liberation Mono"/>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r>
              <a:rPr lang="en-IN" dirty="0">
                <a:solidFill>
                  <a:srgbClr val="0077AA"/>
                </a:solidFill>
                <a:latin typeface="Liberation Mono"/>
                <a:cs typeface="Arial" panose="020B0604020202020204" pitchFamily="34" charset="0"/>
              </a:rPr>
              <a:t>MODIFY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(12, 2)</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endParaRPr lang="en-IN"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endParaRPr lang="en-IN" dirty="0">
              <a:solidFill>
                <a:srgbClr val="39AE0A"/>
              </a:solidFill>
              <a:latin typeface="Liberation Mono"/>
              <a:cs typeface="Arial" panose="020B0604020202020204" pitchFamily="34" charset="0"/>
            </a:endParaRPr>
          </a:p>
        </p:txBody>
      </p:sp>
      <p:sp>
        <p:nvSpPr>
          <p:cNvPr id="9" name="TextBox 8">
            <a:extLst>
              <a:ext uri="{FF2B5EF4-FFF2-40B4-BE49-F238E27FC236}">
                <a16:creationId xmlns="" xmlns:a16="http://schemas.microsoft.com/office/drawing/2014/main" id="{10E1C558-073A-4A57-A448-E12D6B106C93}"/>
              </a:ext>
            </a:extLst>
          </p:cNvPr>
          <p:cNvSpPr txBox="1"/>
          <p:nvPr/>
        </p:nvSpPr>
        <p:spPr>
          <a:xfrm>
            <a:off x="0" y="146848"/>
            <a:ext cx="1728192" cy="400110"/>
          </a:xfrm>
          <a:prstGeom prst="rect">
            <a:avLst/>
          </a:prstGeom>
          <a:noFill/>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PROBLEMS</a:t>
            </a:r>
            <a:endParaRPr lang="en-IN" sz="2000" dirty="0"/>
          </a:p>
        </p:txBody>
      </p:sp>
    </p:spTree>
    <p:extLst>
      <p:ext uri="{BB962C8B-B14F-4D97-AF65-F5344CB8AC3E}">
        <p14:creationId xmlns="" xmlns:p14="http://schemas.microsoft.com/office/powerpoint/2010/main" val="34073690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 xmlns:a16="http://schemas.microsoft.com/office/drawing/2014/main" id="{F4254FBC-3588-4BD4-9D83-1D10BDE9C204}"/>
              </a:ext>
            </a:extLst>
          </p:cNvPr>
          <p:cNvSpPr txBox="1"/>
          <p:nvPr/>
        </p:nvSpPr>
        <p:spPr>
          <a:xfrm>
            <a:off x="335360" y="2826802"/>
            <a:ext cx="8568952"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buyPrice</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a:t>
            </a:r>
          </a:p>
        </p:txBody>
      </p:sp>
      <p:sp>
        <p:nvSpPr>
          <p:cNvPr id="12" name="Rectangle 11">
            <a:extLst>
              <a:ext uri="{FF2B5EF4-FFF2-40B4-BE49-F238E27FC236}">
                <a16:creationId xmlns="" xmlns:a16="http://schemas.microsoft.com/office/drawing/2014/main" id="{9E99ED51-A529-43A8-9FE8-41F427392EDF}"/>
              </a:ext>
            </a:extLst>
          </p:cNvPr>
          <p:cNvSpPr/>
          <p:nvPr/>
        </p:nvSpPr>
        <p:spPr>
          <a:xfrm>
            <a:off x="335360" y="1342514"/>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bg2">
                    <a:lumMod val="10000"/>
                  </a:schemeClr>
                </a:solidFill>
                <a:latin typeface="Arial" panose="020B0604020202020204" pitchFamily="34" charset="0"/>
                <a:cs typeface="Arial" panose="020B0604020202020204" pitchFamily="34" charset="0"/>
              </a:rPr>
              <a:t>Stored column cannot be converted to virtual column</a:t>
            </a:r>
            <a:r>
              <a:rPr lang="en-IN" dirty="0">
                <a:solidFill>
                  <a:schemeClr val="bg2">
                    <a:lumMod val="10000"/>
                  </a:schemeClr>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 xmlns:a16="http://schemas.microsoft.com/office/drawing/2014/main" id="{0D09768E-BBAE-4370-BBDC-D8358BA1EC31}"/>
              </a:ext>
            </a:extLst>
          </p:cNvPr>
          <p:cNvSpPr txBox="1"/>
          <p:nvPr/>
        </p:nvSpPr>
        <p:spPr>
          <a:xfrm>
            <a:off x="335360" y="5158933"/>
            <a:ext cx="1159328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r>
              <a:rPr lang="en-IN" dirty="0">
                <a:solidFill>
                  <a:srgbClr val="0077AA"/>
                </a:solidFill>
                <a:latin typeface="Liberation Mono"/>
                <a:cs typeface="Arial" panose="020B0604020202020204" pitchFamily="34" charset="0"/>
              </a:rPr>
              <a:t>MODIFY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 </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t>
            </a:r>
            <a:r>
              <a:rPr lang="en-IN" dirty="0">
                <a:solidFill>
                  <a:srgbClr val="FF0000"/>
                </a:solidFill>
                <a:latin typeface="Liberation Mono"/>
                <a:cs typeface="Arial" panose="020B0604020202020204" pitchFamily="34" charset="0"/>
              </a:rPr>
              <a:t>error</a:t>
            </a:r>
            <a:r>
              <a:rPr lang="en-IN" dirty="0">
                <a:solidFill>
                  <a:srgbClr val="39AE0A"/>
                </a:solidFill>
                <a:latin typeface="Liberation Mono"/>
                <a:cs typeface="Arial" panose="020B0604020202020204" pitchFamily="34" charset="0"/>
              </a:rPr>
              <a:t>: We are trying to convert stored column to virtual column by giving GENERATED ALWAYS AS</a:t>
            </a:r>
          </a:p>
        </p:txBody>
      </p:sp>
      <p:sp>
        <p:nvSpPr>
          <p:cNvPr id="7" name="Rectangle 6">
            <a:extLst>
              <a:ext uri="{FF2B5EF4-FFF2-40B4-BE49-F238E27FC236}">
                <a16:creationId xmlns="" xmlns:a16="http://schemas.microsoft.com/office/drawing/2014/main" id="{37E29D04-BAB4-45E4-9B6A-34101EBDE0F6}"/>
              </a:ext>
            </a:extLst>
          </p:cNvPr>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MODIFY with ALTER command</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B57D4E66-00C2-482E-B8F7-2498726B488B}"/>
              </a:ext>
            </a:extLst>
          </p:cNvPr>
          <p:cNvSpPr txBox="1"/>
          <p:nvPr/>
        </p:nvSpPr>
        <p:spPr>
          <a:xfrm>
            <a:off x="0" y="146848"/>
            <a:ext cx="1728192" cy="400110"/>
          </a:xfrm>
          <a:prstGeom prst="rect">
            <a:avLst/>
          </a:prstGeom>
          <a:noFill/>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PROBLEMS</a:t>
            </a:r>
            <a:endParaRPr lang="en-IN" sz="2000" dirty="0"/>
          </a:p>
        </p:txBody>
      </p:sp>
    </p:spTree>
    <p:extLst>
      <p:ext uri="{BB962C8B-B14F-4D97-AF65-F5344CB8AC3E}">
        <p14:creationId xmlns="" xmlns:p14="http://schemas.microsoft.com/office/powerpoint/2010/main" val="21997046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 xmlns:p14="http://schemas.microsoft.com/office/powerpoint/2010/main" val="187925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open sans" panose="020B0606030504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 xmlns:a16="http://schemas.microsoft.com/office/drawing/2014/main" id="{931C2ED3-26CD-46EC-9E6E-27D639140DBE}"/>
              </a:ext>
            </a:extLst>
          </p:cNvPr>
          <p:cNvSpPr txBox="1"/>
          <p:nvPr/>
        </p:nvSpPr>
        <p:spPr>
          <a:xfrm>
            <a:off x="119336" y="3075057"/>
            <a:ext cx="1195332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endParaRPr>
          </a:p>
        </p:txBody>
      </p:sp>
    </p:spTree>
    <p:extLst>
      <p:ext uri="{BB962C8B-B14F-4D97-AF65-F5344CB8AC3E}">
        <p14:creationId xmlns="" xmlns:p14="http://schemas.microsoft.com/office/powerpoint/2010/main" val="286130774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 xmlns:a16="http://schemas.microsoft.com/office/drawing/2014/main"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(40),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 xmlns:a16="http://schemas.microsoft.com/office/drawing/2014/main"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(firstName, salary, commission)</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 xmlns:a16="http://schemas.microsoft.com/office/drawing/2014/main"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(40)</a:t>
            </a:r>
          </a:p>
          <a:p>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 xmlns:p14="http://schemas.microsoft.com/office/powerpoint/2010/main" val="36180668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 xmlns:p14="http://schemas.microsoft.com/office/powerpoint/2010/main" val="33837034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(40),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latin typeface="Liberation Mono"/>
                <a:cs typeface="Arial" panose="020B0604020202020204" pitchFamily="34" charset="0"/>
              </a:rPr>
              <a:t>(40) </a:t>
            </a:r>
            <a:r>
              <a:rPr lang="en-IN" dirty="0">
                <a:solidFill>
                  <a:srgbClr val="FD8603"/>
                </a:solidFill>
                <a:latin typeface="Liberation Mono"/>
                <a:cs typeface="Arial" panose="020B0604020202020204" pitchFamily="34" charset="0"/>
              </a:rPr>
              <a:t>INVISIBLE</a:t>
            </a:r>
          </a:p>
          <a:p>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login(userName, password)</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CHAR</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 xmlns:p14="http://schemas.microsoft.com/office/powerpoint/2010/main" val="19264089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
        <p:nvSpPr>
          <p:cNvPr id="3" name="TextBox 2">
            <a:extLst>
              <a:ext uri="{FF2B5EF4-FFF2-40B4-BE49-F238E27FC236}">
                <a16:creationId xmlns="" xmlns:a16="http://schemas.microsoft.com/office/drawing/2014/main" id="{AF4CF4A5-39D1-2914-FD05-6E0FB06CDAA4}"/>
              </a:ext>
            </a:extLst>
          </p:cNvPr>
          <p:cNvSpPr txBox="1"/>
          <p:nvPr/>
        </p:nvSpPr>
        <p:spPr>
          <a:xfrm>
            <a:off x="173738" y="260648"/>
            <a:ext cx="11826917" cy="1631216"/>
          </a:xfrm>
          <a:prstGeom prst="rect">
            <a:avLst/>
          </a:prstGeom>
          <a:noFill/>
        </p:spPr>
        <p:txBody>
          <a:bodyPr wrap="square">
            <a:spAutoFit/>
          </a:bodyPr>
          <a:lstStyle/>
          <a:p>
            <a:r>
              <a:rPr lang="en-IN" sz="2000" dirty="0">
                <a:latin typeface="Palatino Linotype" panose="02040502050505030304" pitchFamily="18" charset="0"/>
                <a:cs typeface="Arial" panose="020B0604020202020204" pitchFamily="34" charset="0"/>
              </a:rPr>
              <a:t>MySQL Constraints define specific rules to the column(s) data in a database table. While inserting, updating, or deleting the data rows, if the rules of the constraint are not followed, the system will display an error message and the action will be terminated. The SQL Constraints are defined while creating a new table. We can also alter the table and add new SQL Constraints. The MySQL Constraints are mainly used to maintain data integrity.</a:t>
            </a:r>
          </a:p>
        </p:txBody>
      </p:sp>
    </p:spTree>
    <p:extLst>
      <p:ext uri="{BB962C8B-B14F-4D97-AF65-F5344CB8AC3E}">
        <p14:creationId xmlns="" xmlns:p14="http://schemas.microsoft.com/office/powerpoint/2010/main" val="5835134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 xmlns:a16="http://schemas.microsoft.com/office/drawing/2014/main"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71728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 xmlns:p14="http://schemas.microsoft.com/office/powerpoint/2010/main" val="29586902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(255)</a:t>
            </a:r>
          </a:p>
          <a:p>
            <a:pPr marL="273050"/>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(po_number)</a:t>
            </a:r>
          </a:p>
          <a:p>
            <a:pPr marL="273050"/>
            <a:r>
              <a:rPr lang="en-IN" dirty="0">
                <a:latin typeface="Liberation Mono"/>
                <a:cs typeface="Arial" panose="020B0604020202020204" pitchFamily="34" charset="0"/>
              </a:rPr>
              <a:t>);</a:t>
            </a:r>
          </a:p>
        </p:txBody>
      </p:sp>
      <p:sp>
        <p:nvSpPr>
          <p:cNvPr id="12" name="TextBox 11">
            <a:extLst>
              <a:ext uri="{FF2B5EF4-FFF2-40B4-BE49-F238E27FC236}">
                <a16:creationId xmlns=""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(50),</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(50),</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(supplier_id)</a:t>
            </a:r>
          </a:p>
          <a:p>
            <a:pPr marL="177800"/>
            <a:r>
              <a:rPr lang="en-IN" dirty="0">
                <a:latin typeface="Liberation Mono"/>
                <a:cs typeface="Arial" panose="020B0604020202020204" pitchFamily="34" charset="0"/>
              </a:rPr>
              <a:t>);</a:t>
            </a:r>
          </a:p>
        </p:txBody>
      </p:sp>
      <p:sp>
        <p:nvSpPr>
          <p:cNvPr id="13" name="TextBox 12">
            <a:extLst>
              <a:ext uri="{FF2B5EF4-FFF2-40B4-BE49-F238E27FC236}">
                <a16:creationId xmlns=""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latin typeface="Liberation Mono"/>
              </a:rPr>
              <a:t>45</a:t>
            </a:r>
            <a:r>
              <a:rPr lang="en-US" dirty="0">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latin typeface="Liberation Mono"/>
              </a:rPr>
              <a:t>45</a:t>
            </a:r>
            <a:r>
              <a:rPr lang="en-US" dirty="0">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latin typeface="Liberation Mono"/>
              </a:rPr>
              <a:t>255</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151632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 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 xmlns:a16="http://schemas.microsoft.com/office/drawing/2014/main"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p>
          <a:p>
            <a:pPr marL="177800"/>
            <a:r>
              <a:rPr lang="en-IN" dirty="0">
                <a:latin typeface="Liberation Mono"/>
                <a:cs typeface="Arial" panose="020B0604020202020204" pitchFamily="34" charset="0"/>
              </a:rPr>
              <a:t>   customerID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(customerID , productID, timeID)</a:t>
            </a:r>
          </a:p>
          <a:p>
            <a:pPr marL="177800"/>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 xmlns:a16="http://schemas.microsoft.com/office/drawing/2014/main"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 xmlns:a16="http://schemas.microsoft.com/office/drawing/2014/main" val="2946014459"/>
                    </a:ext>
                  </a:extLst>
                </a:gridCol>
                <a:gridCol w="1884209">
                  <a:extLst>
                    <a:ext uri="{9D8B030D-6E8A-4147-A177-3AD203B41FA5}">
                      <a16:colId xmlns="" xmlns:a16="http://schemas.microsoft.com/office/drawing/2014/main" val="2449853468"/>
                    </a:ext>
                  </a:extLst>
                </a:gridCol>
                <a:gridCol w="1884209">
                  <a:extLst>
                    <a:ext uri="{9D8B030D-6E8A-4147-A177-3AD203B41FA5}">
                      <a16:colId xmlns="" xmlns:a16="http://schemas.microsoft.com/office/drawing/2014/main" val="2433386357"/>
                    </a:ext>
                  </a:extLst>
                </a:gridCol>
                <a:gridCol w="1884209">
                  <a:extLst>
                    <a:ext uri="{9D8B030D-6E8A-4147-A177-3AD203B41FA5}">
                      <a16:colId xmlns="" xmlns:a16="http://schemas.microsoft.com/office/drawing/2014/main" val="2438442059"/>
                    </a:ext>
                  </a:extLst>
                </a:gridCol>
                <a:gridCol w="1884209">
                  <a:extLst>
                    <a:ext uri="{9D8B030D-6E8A-4147-A177-3AD203B41FA5}">
                      <a16:colId xmlns="" xmlns:a16="http://schemas.microsoft.com/office/drawing/2014/main" val="206918280"/>
                    </a:ext>
                  </a:extLst>
                </a:gridCol>
                <a:gridCol w="1884209">
                  <a:extLst>
                    <a:ext uri="{9D8B030D-6E8A-4147-A177-3AD203B41FA5}">
                      <a16:colId xmlns="" xmlns:a16="http://schemas.microsoft.com/office/drawing/2014/main" val="3050868127"/>
                    </a:ext>
                  </a:extLst>
                </a:gridCol>
              </a:tblGrid>
              <a:tr h="370840">
                <a:tc>
                  <a:txBody>
                    <a:bodyPr/>
                    <a:lstStyle/>
                    <a:p>
                      <a:pPr algn="l"/>
                      <a:r>
                        <a:rPr lang="en-IN" b="1" dirty="0">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 xmlns:a16="http://schemas.microsoft.com/office/drawing/2014/main"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 xmlns:a16="http://schemas.microsoft.com/office/drawing/2014/main"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 xmlns:a16="http://schemas.microsoft.com/office/drawing/2014/main" val="2790322774"/>
                  </a:ext>
                </a:extLst>
              </a:tr>
            </a:tbl>
          </a:graphicData>
        </a:graphic>
      </p:graphicFrame>
    </p:spTree>
    <p:extLst>
      <p:ext uri="{BB962C8B-B14F-4D97-AF65-F5344CB8AC3E}">
        <p14:creationId xmlns="" xmlns:p14="http://schemas.microsoft.com/office/powerpoint/2010/main" val="22908158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 xmlns:a16="http://schemas.microsoft.com/office/drawing/2014/main"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p>
          <a:p>
            <a:pPr marL="273050"/>
            <a:r>
              <a:rPr lang="en-IN" dirty="0">
                <a:latin typeface="Liberation Mono"/>
                <a:cs typeface="Arial" panose="020B0604020202020204" pitchFamily="34" charset="0"/>
              </a:rPr>
              <a:t>   </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pk_orderID_productID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productID)</a:t>
            </a:r>
          </a:p>
          <a:p>
            <a:pPr marL="273050"/>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 xmlns:a16="http://schemas.microsoft.com/office/drawing/2014/main"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(255),</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(paymentID , </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3" name="TextBox 2">
            <a:extLst>
              <a:ext uri="{FF2B5EF4-FFF2-40B4-BE49-F238E27FC236}">
                <a16:creationId xmlns="" xmlns:a16="http://schemas.microsoft.com/office/drawing/2014/main" id="{7E064F4A-8B07-1276-369B-F27A8390D945}"/>
              </a:ext>
            </a:extLst>
          </p:cNvPr>
          <p:cNvSpPr txBox="1"/>
          <p:nvPr/>
        </p:nvSpPr>
        <p:spPr>
          <a:xfrm>
            <a:off x="6096000" y="2644462"/>
            <a:ext cx="6094268" cy="1754326"/>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try</a:t>
            </a:r>
            <a:r>
              <a:rPr lang="en-IN" dirty="0">
                <a:latin typeface="Liberation Mono"/>
                <a:cs typeface="Arial" panose="020B0604020202020204" pitchFamily="34" charset="0"/>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 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 </a:t>
            </a:r>
            <a:r>
              <a:rPr lang="en-IN" dirty="0">
                <a:latin typeface="Liberation Mono"/>
              </a:rPr>
              <a:t>,c7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,c11 </a:t>
            </a:r>
            <a:r>
              <a:rPr lang="en-IN" dirty="0">
                <a:solidFill>
                  <a:srgbClr val="834689"/>
                </a:solidFill>
                <a:latin typeface="Liberation Mono"/>
                <a:cs typeface="Arial" panose="020B0604020202020204" pitchFamily="34" charset="0"/>
              </a:rPr>
              <a:t>INT</a:t>
            </a:r>
            <a:r>
              <a:rPr lang="en-IN" dirty="0">
                <a:latin typeface="Liberation Mono"/>
              </a:rPr>
              <a:t>,c12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c21 </a:t>
            </a:r>
            <a:r>
              <a:rPr lang="en-IN" dirty="0">
                <a:solidFill>
                  <a:srgbClr val="834689"/>
                </a:solidFill>
                <a:latin typeface="Liberation Mono"/>
                <a:cs typeface="Arial" panose="020B0604020202020204" pitchFamily="34" charset="0"/>
              </a:rPr>
              <a:t>INT</a:t>
            </a:r>
            <a:r>
              <a:rPr lang="en-IN" dirty="0">
                <a:latin typeface="Liberation Mono"/>
              </a:rPr>
              <a:t>, c22 </a:t>
            </a:r>
            <a:r>
              <a:rPr lang="en-IN" dirty="0">
                <a:solidFill>
                  <a:srgbClr val="834689"/>
                </a:solidFill>
                <a:latin typeface="Liberation Mono"/>
                <a:cs typeface="Arial" panose="020B0604020202020204" pitchFamily="34" charset="0"/>
              </a:rPr>
              <a:t>INT</a:t>
            </a:r>
            <a:r>
              <a:rPr lang="en-IN" dirty="0">
                <a:latin typeface="Liberation Mono"/>
              </a:rPr>
              <a:t>, c23 </a:t>
            </a:r>
            <a:r>
              <a:rPr lang="en-IN" dirty="0">
                <a:solidFill>
                  <a:srgbClr val="834689"/>
                </a:solidFill>
                <a:latin typeface="Liberation Mono"/>
                <a:cs typeface="Arial" panose="020B0604020202020204" pitchFamily="34" charset="0"/>
              </a:rPr>
              <a:t>INT</a:t>
            </a:r>
            <a:r>
              <a:rPr lang="en-IN" dirty="0">
                <a:latin typeface="Liberation Mono"/>
              </a:rPr>
              <a:t>, c24 </a:t>
            </a:r>
            <a:r>
              <a:rPr lang="en-IN" dirty="0">
                <a:solidFill>
                  <a:srgbClr val="834689"/>
                </a:solidFill>
                <a:latin typeface="Liberation Mono"/>
                <a:cs typeface="Arial" panose="020B0604020202020204" pitchFamily="34" charset="0"/>
              </a:rPr>
              <a:t>INT</a:t>
            </a:r>
            <a:r>
              <a:rPr lang="en-IN" dirty="0">
                <a:latin typeface="Liberation Mono"/>
              </a:rPr>
              <a:t>, c25 </a:t>
            </a:r>
            <a:r>
              <a:rPr lang="en-IN" dirty="0">
                <a:solidFill>
                  <a:srgbClr val="834689"/>
                </a:solidFill>
                <a:latin typeface="Liberation Mono"/>
                <a:cs typeface="Arial" panose="020B0604020202020204" pitchFamily="34" charset="0"/>
              </a:rPr>
              <a:t>INT</a:t>
            </a:r>
            <a:r>
              <a:rPr lang="en-IN" dirty="0">
                <a:latin typeface="Liberation Mono"/>
              </a:rPr>
              <a:t>, c26 </a:t>
            </a:r>
            <a:r>
              <a:rPr lang="en-IN" dirty="0">
                <a:solidFill>
                  <a:srgbClr val="834689"/>
                </a:solidFill>
                <a:latin typeface="Liberation Mono"/>
                <a:cs typeface="Arial" panose="020B0604020202020204" pitchFamily="34" charset="0"/>
              </a:rPr>
              <a:t>INT</a:t>
            </a:r>
            <a:r>
              <a:rPr lang="en-IN" dirty="0">
                <a:latin typeface="Liberation Mono"/>
              </a:rPr>
              <a:t>, c27 </a:t>
            </a:r>
            <a:r>
              <a:rPr lang="en-IN" dirty="0">
                <a:solidFill>
                  <a:srgbClr val="834689"/>
                </a:solidFill>
                <a:latin typeface="Liberation Mono"/>
                <a:cs typeface="Arial" panose="020B0604020202020204" pitchFamily="34" charset="0"/>
              </a:rPr>
              <a:t>INT</a:t>
            </a:r>
            <a:r>
              <a:rPr lang="en-IN" dirty="0">
                <a:latin typeface="Liberation Mono"/>
              </a:rPr>
              <a:t>, c28 </a:t>
            </a:r>
            <a:r>
              <a:rPr lang="en-IN" dirty="0">
                <a:solidFill>
                  <a:srgbClr val="834689"/>
                </a:solidFill>
                <a:latin typeface="Liberation Mono"/>
                <a:cs typeface="Arial" panose="020B0604020202020204" pitchFamily="34" charset="0"/>
              </a:rPr>
              <a:t>INT</a:t>
            </a:r>
            <a:r>
              <a:rPr lang="en-IN" dirty="0">
                <a:latin typeface="Liberation Mono"/>
              </a:rPr>
              <a:t>, c29 </a:t>
            </a:r>
            <a:r>
              <a:rPr lang="en-IN" dirty="0">
                <a:solidFill>
                  <a:srgbClr val="834689"/>
                </a:solidFill>
                <a:latin typeface="Liberation Mono"/>
                <a:cs typeface="Arial" panose="020B0604020202020204" pitchFamily="34" charset="0"/>
              </a:rPr>
              <a:t>INT </a:t>
            </a:r>
            <a:r>
              <a:rPr lang="en-IN" dirty="0">
                <a:latin typeface="Liberation Mono"/>
              </a:rPr>
              <a:t>, c30 </a:t>
            </a:r>
            <a:r>
              <a:rPr lang="en-IN" dirty="0">
                <a:solidFill>
                  <a:srgbClr val="834689"/>
                </a:solidFill>
                <a:latin typeface="Liberation Mono"/>
                <a:cs typeface="Arial" panose="020B0604020202020204" pitchFamily="34" charset="0"/>
              </a:rPr>
              <a:t>INT</a:t>
            </a:r>
            <a:r>
              <a:rPr lang="en-IN" dirty="0">
                <a:latin typeface="Liberation Mono"/>
              </a:rPr>
              <a:t>, c31 </a:t>
            </a:r>
            <a:r>
              <a:rPr lang="en-IN" dirty="0">
                <a:solidFill>
                  <a:srgbClr val="834689"/>
                </a:solidFill>
                <a:latin typeface="Liberation Mono"/>
                <a:cs typeface="Arial" panose="020B0604020202020204" pitchFamily="34" charset="0"/>
              </a:rPr>
              <a:t>INT</a:t>
            </a:r>
            <a:r>
              <a:rPr lang="en-IN" dirty="0">
                <a:latin typeface="Liberation Mono"/>
              </a:rPr>
              <a:t>, c32 </a:t>
            </a:r>
            <a:r>
              <a:rPr lang="en-IN" dirty="0">
                <a:solidFill>
                  <a:srgbClr val="834689"/>
                </a:solidFill>
                <a:latin typeface="Liberation Mono"/>
                <a:cs typeface="Arial" panose="020B0604020202020204" pitchFamily="34" charset="0"/>
              </a:rPr>
              <a:t>INT</a:t>
            </a:r>
            <a:r>
              <a:rPr lang="en-IN" dirty="0">
                <a:latin typeface="Liberation Mono"/>
              </a:rPr>
              <a:t>, c33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r>
              <a:rPr lang="en-IN" dirty="0">
                <a:latin typeface="Liberation Mono"/>
              </a:rPr>
              <a:t>c1, c2, c3, c4, c5, c6, c7, c8, c9, c10, c11, c12, c13, c14, c15, c16, c17</a:t>
            </a:r>
            <a:r>
              <a:rPr lang="en-IN" dirty="0">
                <a:latin typeface="Liberation Mono"/>
                <a:cs typeface="Arial" panose="020B0604020202020204" pitchFamily="34" charset="0"/>
              </a:rPr>
              <a:t>))</a:t>
            </a:r>
            <a:r>
              <a:rPr lang="en-IN" dirty="0">
                <a:latin typeface="Liberation Mono"/>
              </a:rPr>
              <a:t>;</a:t>
            </a:r>
          </a:p>
        </p:txBody>
      </p:sp>
      <p:sp>
        <p:nvSpPr>
          <p:cNvPr id="6" name="TextBox 5">
            <a:extLst>
              <a:ext uri="{FF2B5EF4-FFF2-40B4-BE49-F238E27FC236}">
                <a16:creationId xmlns="" xmlns:a16="http://schemas.microsoft.com/office/drawing/2014/main" id="{AABEA06F-3E8C-A78E-D03A-FEBB3CFDD208}"/>
              </a:ext>
            </a:extLst>
          </p:cNvPr>
          <p:cNvSpPr txBox="1"/>
          <p:nvPr/>
        </p:nvSpPr>
        <p:spPr>
          <a:xfrm>
            <a:off x="6105306" y="2123913"/>
            <a:ext cx="1085963" cy="369332"/>
          </a:xfrm>
          <a:prstGeom prst="rect">
            <a:avLst/>
          </a:prstGeom>
          <a:noFill/>
        </p:spPr>
        <p:txBody>
          <a:bodyPr wrap="square">
            <a:spAutoFit/>
          </a:bodyPr>
          <a:lstStyle/>
          <a:p>
            <a:r>
              <a:rPr lang="en-IN" dirty="0">
                <a:solidFill>
                  <a:srgbClr val="C00000"/>
                </a:solidFill>
                <a:latin typeface="Liberation Mono"/>
                <a:cs typeface="Arial" panose="020B0604020202020204" pitchFamily="34" charset="0"/>
              </a:rPr>
              <a:t>Try It</a:t>
            </a:r>
            <a:endParaRPr lang="en-IN" dirty="0"/>
          </a:p>
        </p:txBody>
      </p:sp>
    </p:spTree>
    <p:extLst>
      <p:ext uri="{BB962C8B-B14F-4D97-AF65-F5344CB8AC3E}">
        <p14:creationId xmlns="" xmlns:p14="http://schemas.microsoft.com/office/powerpoint/2010/main" val="313282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196769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 xmlns:p14="http://schemas.microsoft.com/office/powerpoint/2010/main" val="286619617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(vendor_id);</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(vendor_id);</a:t>
            </a:r>
          </a:p>
        </p:txBody>
      </p:sp>
      <p:sp>
        <p:nvSpPr>
          <p:cNvPr id="10" name="Rectangle 9">
            <a:extLst>
              <a:ext uri="{FF2B5EF4-FFF2-40B4-BE49-F238E27FC236}">
                <a16:creationId xmlns=""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(255)</a:t>
            </a:r>
          </a:p>
          <a:p>
            <a:pPr marL="177800"/>
            <a:r>
              <a:rPr lang="en-IN" dirty="0">
                <a:latin typeface="Liberation Mono"/>
                <a:cs typeface="Arial" panose="020B0604020202020204" pitchFamily="34" charset="0"/>
              </a:rPr>
              <a:t>);</a:t>
            </a:r>
          </a:p>
        </p:txBody>
      </p:sp>
      <p:sp>
        <p:nvSpPr>
          <p:cNvPr id="2" name="Rectangle 1">
            <a:extLst>
              <a:ext uri="{FF2B5EF4-FFF2-40B4-BE49-F238E27FC236}">
                <a16:creationId xmlns=""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21805890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 xmlns:p14="http://schemas.microsoft.com/office/powerpoint/2010/main" val="12414846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(255)</a:t>
            </a:r>
          </a:p>
          <a:p>
            <a:pPr marL="177800"/>
            <a:r>
              <a:rPr lang="en-IN" dirty="0">
                <a:latin typeface="Liberation Mono"/>
                <a:cs typeface="Arial" panose="020B0604020202020204" pitchFamily="34" charset="0"/>
              </a:rPr>
              <a:t>);</a:t>
            </a:r>
          </a:p>
        </p:txBody>
      </p:sp>
      <p:sp>
        <p:nvSpPr>
          <p:cNvPr id="11" name="Rectangle 10">
            <a:extLst>
              <a:ext uri="{FF2B5EF4-FFF2-40B4-BE49-F238E27FC236}">
                <a16:creationId xmlns=""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 xmlns:p14="http://schemas.microsoft.com/office/powerpoint/2010/main" val="4367817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 constraints 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 xmlns:a16="http://schemas.microsoft.com/office/drawing/2014/main"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3858362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 constraints 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 xmlns:a16="http://schemas.microsoft.com/office/drawing/2014/main" id="{F6E5EB7C-7CB0-4227-98E4-49F6FD72FD2C}"/>
              </a:ext>
            </a:extLst>
          </p:cNvPr>
          <p:cNvGraphicFramePr>
            <a:graphicFrameLocks noGrp="1"/>
          </p:cNvGraphicFramePr>
          <p:nvPr>
            <p:extLst>
              <p:ext uri="{D42A27DB-BD31-4B8C-83A1-F6EECF244321}">
                <p14:modId xmlns=""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 xmlns:a16="http://schemas.microsoft.com/office/drawing/2014/main" val="2396132272"/>
                    </a:ext>
                  </a:extLst>
                </a:gridCol>
                <a:gridCol w="1699547">
                  <a:extLst>
                    <a:ext uri="{9D8B030D-6E8A-4147-A177-3AD203B41FA5}">
                      <a16:colId xmlns="" xmlns:a16="http://schemas.microsoft.com/office/drawing/2014/main" val="20001"/>
                    </a:ext>
                  </a:extLst>
                </a:gridCol>
                <a:gridCol w="1696418">
                  <a:extLst>
                    <a:ext uri="{9D8B030D-6E8A-4147-A177-3AD203B41FA5}">
                      <a16:colId xmlns="" xmlns:a16="http://schemas.microsoft.com/office/drawing/2014/main" val="1693957219"/>
                    </a:ext>
                  </a:extLst>
                </a:gridCol>
                <a:gridCol w="1656184">
                  <a:extLst>
                    <a:ext uri="{9D8B030D-6E8A-4147-A177-3AD203B41FA5}">
                      <a16:colId xmlns="" xmlns:a16="http://schemas.microsoft.com/office/drawing/2014/main" val="1961816629"/>
                    </a:ext>
                  </a:extLst>
                </a:gridCol>
                <a:gridCol w="1584177">
                  <a:extLst>
                    <a:ext uri="{9D8B030D-6E8A-4147-A177-3AD203B41FA5}">
                      <a16:colId xmlns=""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536796661"/>
                  </a:ext>
                </a:extLst>
              </a:tr>
            </a:tbl>
          </a:graphicData>
        </a:graphic>
      </p:graphicFrame>
    </p:spTree>
    <p:extLst>
      <p:ext uri="{BB962C8B-B14F-4D97-AF65-F5344CB8AC3E}">
        <p14:creationId xmlns=""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 xmlns:p14="http://schemas.microsoft.com/office/powerpoint/2010/main" val="123537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896200" y="2626251"/>
            <a:ext cx="3816424" cy="3972779"/>
          </a:xfrm>
          <a:prstGeom prst="rect">
            <a:avLst/>
          </a:prstGeom>
        </p:spPr>
      </p:pic>
      <p:sp>
        <p:nvSpPr>
          <p:cNvPr id="2" name="TextBox 1">
            <a:extLst>
              <a:ext uri="{FF2B5EF4-FFF2-40B4-BE49-F238E27FC236}">
                <a16:creationId xmlns="" xmlns:a16="http://schemas.microsoft.com/office/drawing/2014/main" id="{107BDD3D-DD07-47E8-D655-F009138E2087}"/>
              </a:ext>
            </a:extLst>
          </p:cNvPr>
          <p:cNvSpPr txBox="1"/>
          <p:nvPr/>
        </p:nvSpPr>
        <p:spPr>
          <a:xfrm>
            <a:off x="295596" y="5733256"/>
            <a:ext cx="11486199" cy="769441"/>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 xmlns:p14="http://schemas.microsoft.com/office/powerpoint/2010/main" val="79113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 xmlns:p14="http://schemas.microsoft.com/office/powerpoint/2010/main" val="295579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6831035" cy="1600438"/>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 xmlns:a16="http://schemas.microsoft.com/office/drawing/2014/main" id="{82208478-F271-4139-8A17-511DF10D4431}"/>
              </a:ext>
            </a:extLst>
          </p:cNvPr>
          <p:cNvSpPr/>
          <p:nvPr/>
        </p:nvSpPr>
        <p:spPr>
          <a:xfrm>
            <a:off x="2604189" y="310791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 xmlns:a16="http://schemas.microsoft.com/office/drawing/2014/main" id="{ABAFAE02-F1D4-2E2A-90DF-B4ADD1F11AEF}"/>
              </a:ext>
            </a:extLst>
          </p:cNvPr>
          <p:cNvSpPr txBox="1"/>
          <p:nvPr/>
        </p:nvSpPr>
        <p:spPr>
          <a:xfrm>
            <a:off x="184737" y="1772816"/>
            <a:ext cx="11486199"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b="0" i="0" dirty="0">
                <a:solidFill>
                  <a:srgbClr val="374151"/>
                </a:solidFill>
                <a:effectLst/>
                <a:latin typeface="Palatino Linotype" panose="02040502050505030304" pitchFamily="18" charset="0"/>
              </a:rPr>
              <a:t> is used to represent </a:t>
            </a:r>
            <a:r>
              <a:rPr lang="en-US" b="1" i="0" dirty="0">
                <a:solidFill>
                  <a:srgbClr val="374151"/>
                </a:solidFill>
                <a:effectLst/>
                <a:latin typeface="Palatino Linotype" panose="02040502050505030304" pitchFamily="18" charset="0"/>
              </a:rPr>
              <a:t>missing</a:t>
            </a:r>
            <a:r>
              <a:rPr lang="en-US" b="0"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b="0"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grpSp>
        <p:nvGrpSpPr>
          <p:cNvPr id="9" name="Group 8">
            <a:extLst>
              <a:ext uri="{FF2B5EF4-FFF2-40B4-BE49-F238E27FC236}">
                <a16:creationId xmlns="" xmlns:a16="http://schemas.microsoft.com/office/drawing/2014/main"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 xmlns:a16="http://schemas.microsoft.com/office/drawing/2014/main"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Entity</a:t>
              </a:r>
            </a:p>
          </p:txBody>
        </p:sp>
        <p:sp>
          <p:nvSpPr>
            <p:cNvPr id="11" name="Rectangle 10">
              <a:extLst>
                <a:ext uri="{FF2B5EF4-FFF2-40B4-BE49-F238E27FC236}">
                  <a16:creationId xmlns="" xmlns:a16="http://schemas.microsoft.com/office/drawing/2014/main"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 xmlns:a16="http://schemas.microsoft.com/office/drawing/2014/main"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 xmlns:a16="http://schemas.microsoft.com/office/drawing/2014/main"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 xmlns:a16="http://schemas.microsoft.com/office/drawing/2014/main"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 xmlns:a16="http://schemas.microsoft.com/office/drawing/2014/main"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 xmlns:a16="http://schemas.microsoft.com/office/drawing/2014/main"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 xmlns:a16="http://schemas.microsoft.com/office/drawing/2014/main"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 xmlns:a16="http://schemas.microsoft.com/office/drawing/2014/main" id="{FF92BFCD-FC2B-8815-FBB7-D6710B4CFEC0}"/>
                </a:ext>
              </a:extLst>
            </p:cNvPr>
            <p:cNvSpPr/>
            <p:nvPr/>
          </p:nvSpPr>
          <p:spPr>
            <a:xfrm>
              <a:off x="1032213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 xmlns:a16="http://schemas.microsoft.com/office/drawing/2014/main"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F5F629C1-1CA3-7843-5D4F-10C86ACEC02F}"/>
                </a:ext>
              </a:extLst>
            </p:cNvPr>
            <p:cNvSpPr/>
            <p:nvPr/>
          </p:nvSpPr>
          <p:spPr>
            <a:xfrm>
              <a:off x="1076045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 xmlns:a16="http://schemas.microsoft.com/office/drawing/2014/main"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 xmlns:a16="http://schemas.microsoft.com/office/drawing/2014/main" id="{F21B041E-9F3F-A718-0B68-16C2CDEED0DC}"/>
                </a:ext>
              </a:extLst>
            </p:cNvPr>
            <p:cNvSpPr/>
            <p:nvPr/>
          </p:nvSpPr>
          <p:spPr>
            <a:xfrm>
              <a:off x="1121103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 xmlns:a16="http://schemas.microsoft.com/office/drawing/2014/main"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59E06DB1-0782-0871-7EF4-A75BEAA20F5D}"/>
                </a:ext>
              </a:extLst>
            </p:cNvPr>
            <p:cNvSpPr/>
            <p:nvPr/>
          </p:nvSpPr>
          <p:spPr>
            <a:xfrm>
              <a:off x="1162866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 xmlns:p14="http://schemas.microsoft.com/office/powerpoint/2010/main" val="223401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 xmlns:a16="http://schemas.microsoft.com/office/drawing/2014/main" val="20000"/>
                    </a:ext>
                  </a:extLst>
                </a:gridCol>
                <a:gridCol w="2117035">
                  <a:extLst>
                    <a:ext uri="{9D8B030D-6E8A-4147-A177-3AD203B41FA5}">
                      <a16:colId xmlns="" xmlns:a16="http://schemas.microsoft.com/office/drawing/2014/main" val="20001"/>
                    </a:ext>
                  </a:extLst>
                </a:gridCol>
                <a:gridCol w="1600200">
                  <a:extLst>
                    <a:ext uri="{9D8B030D-6E8A-4147-A177-3AD203B41FA5}">
                      <a16:colId xmlns="" xmlns:a16="http://schemas.microsoft.com/office/drawing/2014/main" val="20002"/>
                    </a:ext>
                  </a:extLst>
                </a:gridCol>
                <a:gridCol w="1577008">
                  <a:extLst>
                    <a:ext uri="{9D8B030D-6E8A-4147-A177-3AD203B41FA5}">
                      <a16:colId xmlns="" xmlns:a16="http://schemas.microsoft.com/office/drawing/2014/main" val="20003"/>
                    </a:ext>
                  </a:extLst>
                </a:gridCol>
                <a:gridCol w="1089991">
                  <a:extLst>
                    <a:ext uri="{9D8B030D-6E8A-4147-A177-3AD203B41FA5}">
                      <a16:colId xmlns=""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 xmlns:a16="http://schemas.microsoft.com/office/drawing/2014/main" val="10004"/>
                  </a:ext>
                </a:extLst>
              </a:tr>
            </a:tbl>
          </a:graphicData>
        </a:graphic>
      </p:graphicFrame>
      <p:grpSp>
        <p:nvGrpSpPr>
          <p:cNvPr id="14" name="Group 13">
            <a:extLst>
              <a:ext uri="{FF2B5EF4-FFF2-40B4-BE49-F238E27FC236}">
                <a16:creationId xmlns=""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 xmlns:p14="http://schemas.microsoft.com/office/powerpoint/2010/main" val="243956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 xmlns:p14="http://schemas.microsoft.com/office/powerpoint/2010/main" val="1923500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 xmlns:p14="http://schemas.microsoft.com/office/powerpoint/2010/main" val="74770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F56AA22-718B-48EE-BC0B-389C35895DB4}"/>
              </a:ext>
            </a:extLst>
          </p:cNvPr>
          <p:cNvSpPr/>
          <p:nvPr/>
        </p:nvSpPr>
        <p:spPr>
          <a:xfrm>
            <a:off x="335360" y="138228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person or society.</a:t>
            </a:r>
            <a:r>
              <a:rPr lang="en-US" sz="2000" dirty="0">
                <a:solidFill>
                  <a:srgbClr val="040C28"/>
                </a:solidFill>
                <a:latin typeface="Arial" panose="020B0604020202020204" pitchFamily="34" charset="0"/>
                <a:cs typeface="Arial" panose="020B0604020202020204" pitchFamily="34" charset="0"/>
              </a:rPr>
              <a:t>]</a:t>
            </a:r>
            <a:r>
              <a:rPr lang="en-US" sz="2000" dirty="0">
                <a:solidFill>
                  <a:srgbClr val="222222"/>
                </a:solidFill>
                <a:latin typeface="Arial" panose="020B0604020202020204" pitchFamily="34" charset="0"/>
                <a:cs typeface="Arial" panose="020B0604020202020204" pitchFamily="34" charset="0"/>
              </a:rPr>
              <a:t> ,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 xmlns:p14="http://schemas.microsoft.com/office/powerpoint/2010/main" val="248396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 xmlns:p14="http://schemas.microsoft.com/office/powerpoint/2010/main" val="415138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 xmlns:a16="http://schemas.microsoft.com/office/drawing/2014/main" id="{79D24554-8406-C6D7-48A3-731CB26F60FF}"/>
              </a:ext>
            </a:extLst>
          </p:cNvPr>
          <p:cNvSpPr txBox="1"/>
          <p:nvPr/>
        </p:nvSpPr>
        <p:spPr>
          <a:xfrm>
            <a:off x="479376" y="350100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can not be created for the customer if the customer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 xmlns:p14="http://schemas.microsoft.com/office/powerpoint/2010/main" val="68389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 xmlns:p14="http://schemas.microsoft.com/office/powerpoint/2010/main" val="265997695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 xmlns:p14="http://schemas.microsoft.com/office/powerpoint/2010/main" val="16925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 xmlns:p14="http://schemas.microsoft.com/office/powerpoint/2010/main" val="6476659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 xmlns:a16="http://schemas.microsoft.com/office/drawing/2014/main"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 xmlns:a16="http://schemas.microsoft.com/office/drawing/2014/main"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 xmlns:a16="http://schemas.microsoft.com/office/drawing/2014/main"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 xmlns:a16="http://schemas.microsoft.com/office/drawing/2014/main"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 xmlns:a16="http://schemas.microsoft.com/office/drawing/2014/main"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 xmlns:a16="http://schemas.microsoft.com/office/drawing/2014/main"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 xmlns:a16="http://schemas.microsoft.com/office/drawing/2014/main"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 xmlns:a16="http://schemas.microsoft.com/office/drawing/2014/main"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 xmlns:a16="http://schemas.microsoft.com/office/drawing/2014/main"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 xmlns:a16="http://schemas.microsoft.com/office/drawing/2014/main"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 xmlns:a16="http://schemas.microsoft.com/office/drawing/2014/main"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 xmlns:a16="http://schemas.microsoft.com/office/drawing/2014/main"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 xmlns:a16="http://schemas.microsoft.com/office/drawing/2014/main"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52608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B854859D-AA44-96A7-43C0-53A64C39D046}"/>
              </a:ext>
            </a:extLst>
          </p:cNvPr>
          <p:cNvSpPr/>
          <p:nvPr/>
        </p:nvSpPr>
        <p:spPr>
          <a:xfrm>
            <a:off x="228600" y="304800"/>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 xmlns:p14="http://schemas.microsoft.com/office/powerpoint/2010/main" val="862324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 xmlns:p14="http://schemas.microsoft.com/office/powerpoint/2010/main" val="3885913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binary</a:t>
            </a:r>
          </a:p>
        </p:txBody>
      </p:sp>
      <p:sp>
        <p:nvSpPr>
          <p:cNvPr id="3" name="Rectangle 2"/>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7368" y="3258457"/>
            <a:ext cx="6384132" cy="10668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Tree>
    <p:extLst>
      <p:ext uri="{BB962C8B-B14F-4D97-AF65-F5344CB8AC3E}">
        <p14:creationId xmlns="" xmlns:p14="http://schemas.microsoft.com/office/powerpoint/2010/main" val="450270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unary</a:t>
            </a:r>
          </a:p>
        </p:txBody>
      </p:sp>
      <p:pic>
        <p:nvPicPr>
          <p:cNvPr id="3074" name="Picture 2" descr="Unary Relationshi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2371" y="2996952"/>
            <a:ext cx="2439208" cy="211613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a:extLst>
              <a:ext uri="{FF2B5EF4-FFF2-40B4-BE49-F238E27FC236}">
                <a16:creationId xmlns="" xmlns:a16="http://schemas.microsoft.com/office/drawing/2014/main" id="{E873D4C9-C8A3-47AA-9EA7-94F3288E24E8}"/>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3" name="Rectangle 12">
            <a:extLst>
              <a:ext uri="{FF2B5EF4-FFF2-40B4-BE49-F238E27FC236}">
                <a16:creationId xmlns="" xmlns:a16="http://schemas.microsoft.com/office/drawing/2014/main" id="{38139BD4-C2D0-4F31-A33A-99D6E814FE2F}"/>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spTree>
    <p:extLst>
      <p:ext uri="{BB962C8B-B14F-4D97-AF65-F5344CB8AC3E}">
        <p14:creationId xmlns="" xmlns:p14="http://schemas.microsoft.com/office/powerpoint/2010/main" val="3674630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ternary</a:t>
            </a:r>
          </a:p>
        </p:txBody>
      </p:sp>
      <p:pic>
        <p:nvPicPr>
          <p:cNvPr id="2050" name="Picture 2" descr="Ternary Relationshi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9376" y="2820775"/>
            <a:ext cx="5669006" cy="25146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12">
            <a:extLst>
              <a:ext uri="{FF2B5EF4-FFF2-40B4-BE49-F238E27FC236}">
                <a16:creationId xmlns="" xmlns:a16="http://schemas.microsoft.com/office/drawing/2014/main" id="{9ADFD213-71FC-4932-8C92-33C46D76CA1E}"/>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4" name="Rectangle 13">
            <a:extLst>
              <a:ext uri="{FF2B5EF4-FFF2-40B4-BE49-F238E27FC236}">
                <a16:creationId xmlns="" xmlns:a16="http://schemas.microsoft.com/office/drawing/2014/main" id="{80A4E90E-C8B2-44CC-B214-DC0B063B4E00}"/>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spTree>
    <p:extLst>
      <p:ext uri="{BB962C8B-B14F-4D97-AF65-F5344CB8AC3E}">
        <p14:creationId xmlns="" xmlns:p14="http://schemas.microsoft.com/office/powerpoint/2010/main" val="383072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65357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 xmlns:a16="http://schemas.microsoft.com/office/drawing/2014/main"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98376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 xmlns:p14="http://schemas.microsoft.com/office/powerpoint/2010/main" val="1645402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 xmlns:p14="http://schemas.microsoft.com/office/powerpoint/2010/main" val="3046909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 xmlns:p14="http://schemas.microsoft.com/office/powerpoint/2010/main" val="729306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 name="Rectangle 1">
            <a:extLst>
              <a:ext uri="{FF2B5EF4-FFF2-40B4-BE49-F238E27FC236}">
                <a16:creationId xmlns="" xmlns:a16="http://schemas.microsoft.com/office/drawing/2014/main" id="{8D01DEB1-6941-4DC8-9B8D-37C0F1059586}"/>
              </a:ext>
            </a:extLst>
          </p:cNvPr>
          <p:cNvSpPr/>
          <p:nvPr/>
        </p:nvSpPr>
        <p:spPr>
          <a:xfrm>
            <a:off x="231412" y="692696"/>
            <a:ext cx="5000492"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 xmlns:a16="http://schemas.microsoft.com/office/drawing/2014/main" id="{45F8953D-24B5-42CE-950A-FB7EC0831A68}"/>
              </a:ext>
            </a:extLst>
          </p:cNvPr>
          <p:cNvPicPr>
            <a:picLocks noChangeAspect="1"/>
          </p:cNvPicPr>
          <p:nvPr/>
        </p:nvPicPr>
        <p:blipFill>
          <a:blip r:embed="rId3"/>
          <a:stretch>
            <a:fillRect/>
          </a:stretch>
        </p:blipFill>
        <p:spPr>
          <a:xfrm>
            <a:off x="7685333" y="417120"/>
            <a:ext cx="4315658" cy="3155895"/>
          </a:xfrm>
          <a:prstGeom prst="rect">
            <a:avLst/>
          </a:prstGeom>
        </p:spPr>
      </p:pic>
      <p:pic>
        <p:nvPicPr>
          <p:cNvPr id="10" name="Picture 9">
            <a:extLst>
              <a:ext uri="{FF2B5EF4-FFF2-40B4-BE49-F238E27FC236}">
                <a16:creationId xmlns=""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
        <p:nvSpPr>
          <p:cNvPr id="8" name="Rectangle 7">
            <a:extLst>
              <a:ext uri="{FF2B5EF4-FFF2-40B4-BE49-F238E27FC236}">
                <a16:creationId xmlns=""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262161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 </a:t>
            </a:r>
            <a:r>
              <a:rPr lang="en-IN" sz="2000" dirty="0">
                <a:latin typeface="Arial" panose="020B0604020202020204" pitchFamily="34" charset="0"/>
                <a:cs typeface="Arial" panose="020B0604020202020204" pitchFamily="34" charset="0"/>
              </a:rPr>
              <a:t>(in ERD) than contain attributes.</a:t>
            </a:r>
          </a:p>
        </p:txBody>
      </p:sp>
      <p:sp>
        <p:nvSpPr>
          <p:cNvPr id="5" name="Rectangle 4"/>
          <p:cNvSpPr/>
          <p:nvPr/>
        </p:nvSpPr>
        <p:spPr>
          <a:xfrm>
            <a:off x="335360" y="1556792"/>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3" name="Rectangle 2">
            <a:extLst>
              <a:ext uri="{FF2B5EF4-FFF2-40B4-BE49-F238E27FC236}">
                <a16:creationId xmlns="" xmlns:a16="http://schemas.microsoft.com/office/drawing/2014/main" id="{2C0C38B9-CC9C-F541-86F0-0008E47D1598}"/>
              </a:ext>
            </a:extLst>
          </p:cNvPr>
          <p:cNvSpPr/>
          <p:nvPr/>
        </p:nvSpPr>
        <p:spPr>
          <a:xfrm>
            <a:off x="223458" y="2865130"/>
            <a:ext cx="4864430" cy="707886"/>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a:t>
            </a:r>
            <a:r>
              <a:rPr lang="en-IN" sz="2000" dirty="0">
                <a:solidFill>
                  <a:srgbClr val="00B05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used to specify this relationship.</a:t>
            </a:r>
          </a:p>
        </p:txBody>
      </p:sp>
      <p:sp>
        <p:nvSpPr>
          <p:cNvPr id="10" name="Rectangle 9">
            <a:extLst>
              <a:ext uri="{FF2B5EF4-FFF2-40B4-BE49-F238E27FC236}">
                <a16:creationId xmlns="" xmlns:a16="http://schemas.microsoft.com/office/drawing/2014/main" id="{5BF97E9B-BEC7-4E85-FCB9-EF0F991149CD}"/>
              </a:ext>
            </a:extLst>
          </p:cNvPr>
          <p:cNvSpPr/>
          <p:nvPr/>
        </p:nvSpPr>
        <p:spPr>
          <a:xfrm>
            <a:off x="119336" y="4149080"/>
            <a:ext cx="529086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 xmlns:p14="http://schemas.microsoft.com/office/powerpoint/2010/main" val="1792769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 xmlns:p14="http://schemas.microsoft.com/office/powerpoint/2010/main" val="1778769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 xmlns:p14="http://schemas.microsoft.com/office/powerpoint/2010/main" val="1727666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 xmlns:p14="http://schemas.microsoft.com/office/powerpoint/2010/main" val="1758217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 xmlns:p14="http://schemas.microsoft.com/office/powerpoint/2010/main" val="403695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6" name="Picture 5">
            <a:extLst>
              <a:ext uri="{FF2B5EF4-FFF2-40B4-BE49-F238E27FC236}">
                <a16:creationId xmlns="" xmlns:a16="http://schemas.microsoft.com/office/drawing/2014/main" id="{8DAEBAA2-3D0F-407E-9778-0A95E177AA07}"/>
              </a:ext>
            </a:extLst>
          </p:cNvPr>
          <p:cNvPicPr>
            <a:picLocks noChangeAspect="1"/>
          </p:cNvPicPr>
          <p:nvPr/>
        </p:nvPicPr>
        <p:blipFill>
          <a:blip r:embed="rId3"/>
          <a:stretch>
            <a:fillRect/>
          </a:stretch>
        </p:blipFill>
        <p:spPr>
          <a:xfrm>
            <a:off x="191343" y="3717032"/>
            <a:ext cx="3839958" cy="2952328"/>
          </a:xfrm>
          <a:prstGeom prst="rect">
            <a:avLst/>
          </a:prstGeom>
        </p:spPr>
      </p:pic>
      <p:sp>
        <p:nvSpPr>
          <p:cNvPr id="3" name="TextBox 2">
            <a:extLst>
              <a:ext uri="{FF2B5EF4-FFF2-40B4-BE49-F238E27FC236}">
                <a16:creationId xmlns="" xmlns:a16="http://schemas.microsoft.com/office/drawing/2014/main" id="{3B8EEF22-B18D-EAD9-176D-E35C458DA900}"/>
              </a:ext>
            </a:extLst>
          </p:cNvPr>
          <p:cNvSpPr txBox="1"/>
          <p:nvPr/>
        </p:nvSpPr>
        <p:spPr>
          <a:xfrm>
            <a:off x="5375920" y="860812"/>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7" name="TextBox 6">
            <a:extLst>
              <a:ext uri="{FF2B5EF4-FFF2-40B4-BE49-F238E27FC236}">
                <a16:creationId xmlns="" xmlns:a16="http://schemas.microsoft.com/office/drawing/2014/main" id="{195A19A4-B0AE-A308-5BDF-0C85DB3305DF}"/>
              </a:ext>
            </a:extLst>
          </p:cNvPr>
          <p:cNvSpPr txBox="1"/>
          <p:nvPr/>
        </p:nvSpPr>
        <p:spPr>
          <a:xfrm>
            <a:off x="5375920" y="3573016"/>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 xmlns:p14="http://schemas.microsoft.com/office/powerpoint/2010/main" val="1564077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 xmlns:p14="http://schemas.microsoft.com/office/powerpoint/2010/main" val="894910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 xmlns:a16="http://schemas.microsoft.com/office/drawing/2014/main" id="{9E736947-440E-4A07-82C2-2AD04F98D4FA}"/>
              </a:ext>
            </a:extLst>
          </p:cNvPr>
          <p:cNvSpPr txBox="1"/>
          <p:nvPr/>
        </p:nvSpPr>
        <p:spPr>
          <a:xfrm>
            <a:off x="191345" y="116632"/>
            <a:ext cx="5760639" cy="670952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rPr>
              <a:t>userID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 PRIMARY 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endParaRPr lang="en-IN" dirty="0">
              <a:latin typeface="Liberation Mono"/>
            </a:endParaRP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fk_users_login_loginID1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userID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FE1212"/>
                </a:solidFill>
                <a:latin typeface="Liberation Mono"/>
                <a:cs typeface="Arial" panose="020B0604020202020204" pitchFamily="34" charset="0"/>
              </a:rPr>
              <a:t>   UNIQUE</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fk_users_login_loginID2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7" name="Picture 6">
            <a:extLst>
              <a:ext uri="{FF2B5EF4-FFF2-40B4-BE49-F238E27FC236}">
                <a16:creationId xmlns="" xmlns:a16="http://schemas.microsoft.com/office/drawing/2014/main" id="{AA8AC147-1FFC-1F17-D908-A724F39B046D}"/>
              </a:ext>
            </a:extLst>
          </p:cNvPr>
          <p:cNvPicPr>
            <a:picLocks noChangeAspect="1"/>
          </p:cNvPicPr>
          <p:nvPr/>
        </p:nvPicPr>
        <p:blipFill>
          <a:blip r:embed="rId2"/>
          <a:stretch>
            <a:fillRect/>
          </a:stretch>
        </p:blipFill>
        <p:spPr>
          <a:xfrm>
            <a:off x="6506719" y="1814351"/>
            <a:ext cx="5565945" cy="3229298"/>
          </a:xfrm>
          <a:prstGeom prst="rect">
            <a:avLst/>
          </a:prstGeom>
        </p:spPr>
      </p:pic>
    </p:spTree>
    <p:extLst>
      <p:ext uri="{BB962C8B-B14F-4D97-AF65-F5344CB8AC3E}">
        <p14:creationId xmlns="" xmlns:p14="http://schemas.microsoft.com/office/powerpoint/2010/main" val="1644897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 xmlns:p14="http://schemas.microsoft.com/office/powerpoint/2010/main" val="1526016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 xmlns:p14="http://schemas.microsoft.com/office/powerpoint/2010/main" val="327553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rPr>
              <a:t>     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a:t>
            </a:r>
            <a:r>
              <a:rPr lang="en-US" dirty="0">
                <a:solidFill>
                  <a:srgbClr val="0077AA"/>
                </a:solidFill>
                <a:latin typeface="Liberation Mono"/>
                <a:ea typeface="Times New Roman" panose="02020603050405020304" pitchFamily="18" charset="0"/>
              </a:rPr>
              <a:t>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 xmlns:p14="http://schemas.microsoft.com/office/powerpoint/2010/main" val="3386566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 xmlns:p14="http://schemas.microsoft.com/office/powerpoint/2010/main" val="161895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 xmlns:p14="http://schemas.microsoft.com/office/powerpoint/2010/main" val="1497936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 xmlns:p14="http://schemas.microsoft.com/office/powerpoint/2010/main" val="1052945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1415780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 xmlns:a16="http://schemas.microsoft.com/office/drawing/2014/main" id="{0A905794-DFE4-4B6E-A79A-A7FCD97D4DE8}"/>
              </a:ext>
            </a:extLst>
          </p:cNvPr>
          <p:cNvGraphicFramePr>
            <a:graphicFrameLocks noGrp="1"/>
          </p:cNvGraphicFramePr>
          <p:nvPr>
            <p:extLst>
              <p:ext uri="{D42A27DB-BD31-4B8C-83A1-F6EECF244321}">
                <p14:modId xmlns=""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 xmlns:a16="http://schemas.microsoft.com/office/drawing/2014/main" val="1085403226"/>
                    </a:ext>
                  </a:extLst>
                </a:gridCol>
                <a:gridCol w="6192688">
                  <a:extLst>
                    <a:ext uri="{9D8B030D-6E8A-4147-A177-3AD203B41FA5}">
                      <a16:colId xmlns=""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 xmlns:a16="http://schemas.microsoft.com/office/drawing/2014/main" val="2471233369"/>
                  </a:ext>
                </a:extLst>
              </a:tr>
            </a:tbl>
          </a:graphicData>
        </a:graphic>
      </p:graphicFrame>
    </p:spTree>
    <p:extLst>
      <p:ext uri="{BB962C8B-B14F-4D97-AF65-F5344CB8AC3E}">
        <p14:creationId xmlns="" xmlns:p14="http://schemas.microsoft.com/office/powerpoint/2010/main" val="56203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67858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 xmlns:p14="http://schemas.microsoft.com/office/powerpoint/2010/main" val="2733507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STORAGE ENGINES</a:t>
            </a:r>
            <a:endParaRPr lang="en-US" dirty="0"/>
          </a:p>
        </p:txBody>
      </p:sp>
      <p:sp>
        <p:nvSpPr>
          <p:cNvPr id="3" name="Rectangle 2"/>
          <p:cNvSpPr/>
          <p:nvPr/>
        </p:nvSpPr>
        <p:spPr>
          <a:xfrm>
            <a:off x="394247" y="3276600"/>
            <a:ext cx="11176432" cy="1015663"/>
          </a:xfrm>
          <a:prstGeom prst="rect">
            <a:avLst/>
          </a:prstGeom>
        </p:spPr>
        <p:txBody>
          <a:bodyPr wrap="square">
            <a:spAutoFit/>
          </a:bodyPr>
          <a:lstStyle/>
          <a:p>
            <a:pPr algn="just"/>
            <a:r>
              <a:rPr lang="en-IN" sz="2000" dirty="0">
                <a:solidFill>
                  <a:srgbClr val="000000"/>
                </a:solidFill>
                <a:latin typeface="Palatino Linotype" panose="02040502050505030304" pitchFamily="18"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000" b="1" dirty="0">
                <a:solidFill>
                  <a:srgbClr val="000000"/>
                </a:solidFill>
                <a:latin typeface="Palatino Linotype" panose="02040502050505030304" pitchFamily="18" charset="0"/>
                <a:cs typeface="Segoe UI Light" panose="020B0502040204020203" pitchFamily="34" charset="0"/>
              </a:rPr>
              <a:t>transactional </a:t>
            </a:r>
            <a:r>
              <a:rPr lang="en-IN" sz="2000" dirty="0">
                <a:solidFill>
                  <a:srgbClr val="000000"/>
                </a:solidFill>
                <a:latin typeface="Palatino Linotype" panose="02040502050505030304" pitchFamily="18" charset="0"/>
                <a:cs typeface="Segoe UI Light" panose="020B0502040204020203" pitchFamily="34" charset="0"/>
              </a:rPr>
              <a:t>and</a:t>
            </a:r>
            <a:r>
              <a:rPr lang="en-IN" sz="2000" b="1" dirty="0">
                <a:solidFill>
                  <a:srgbClr val="000000"/>
                </a:solidFill>
                <a:latin typeface="Palatino Linotype" panose="02040502050505030304" pitchFamily="18" charset="0"/>
                <a:cs typeface="Segoe UI Light" panose="020B0502040204020203" pitchFamily="34" charset="0"/>
              </a:rPr>
              <a:t> non-transactional.</a:t>
            </a:r>
            <a:endParaRPr lang="en-IN" sz="2000" b="1" dirty="0">
              <a:latin typeface="Palatino Linotype" panose="02040502050505030304" pitchFamily="18" charset="0"/>
              <a:cs typeface="Segoe UI Light" panose="020B0502040204020203" pitchFamily="34" charset="0"/>
            </a:endParaRPr>
          </a:p>
        </p:txBody>
      </p:sp>
      <p:sp>
        <p:nvSpPr>
          <p:cNvPr id="4" name="Rectangle 3"/>
          <p:cNvSpPr/>
          <p:nvPr/>
        </p:nvSpPr>
        <p:spPr>
          <a:xfrm>
            <a:off x="396794" y="190381"/>
            <a:ext cx="11336096" cy="96853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Palatino Linotype" panose="02040502050505030304" pitchFamily="18" charset="0"/>
                <a:cs typeface="Segoe UI Light" panose="020B0502040204020203" pitchFamily="34" charset="0"/>
              </a:rPr>
              <a:t>Before MySQL version 5.5, MyISAM is the default storage engine.</a:t>
            </a:r>
          </a:p>
          <a:p>
            <a:pPr marL="285750" indent="-285750">
              <a:lnSpc>
                <a:spcPct val="150000"/>
              </a:lnSpc>
              <a:buFont typeface="Arial" panose="020B0604020202020204" pitchFamily="34" charset="0"/>
              <a:buChar char="•"/>
            </a:pPr>
            <a:r>
              <a:rPr lang="en-IN" sz="2000" dirty="0">
                <a:solidFill>
                  <a:schemeClr val="bg2">
                    <a:lumMod val="25000"/>
                  </a:schemeClr>
                </a:solidFill>
                <a:latin typeface="Palatino Linotype" panose="02040502050505030304" pitchFamily="18" charset="0"/>
                <a:cs typeface="Segoe UI Light" panose="020B0502040204020203" pitchFamily="34" charset="0"/>
              </a:rPr>
              <a:t>From version 5.5, MySQL uses InnoDB</a:t>
            </a:r>
            <a:r>
              <a:rPr lang="en-IN" sz="2000" b="1" i="1" dirty="0">
                <a:solidFill>
                  <a:schemeClr val="bg2">
                    <a:lumMod val="25000"/>
                  </a:schemeClr>
                </a:solidFill>
                <a:latin typeface="Palatino Linotype" panose="02040502050505030304" pitchFamily="18" charset="0"/>
                <a:cs typeface="Segoe UI Light" panose="020B0502040204020203" pitchFamily="34" charset="0"/>
              </a:rPr>
              <a:t> </a:t>
            </a:r>
            <a:r>
              <a:rPr lang="en-IN" sz="2000" dirty="0">
                <a:solidFill>
                  <a:schemeClr val="bg2">
                    <a:lumMod val="25000"/>
                  </a:schemeClr>
                </a:solidFill>
                <a:latin typeface="Palatino Linotype" panose="02040502050505030304" pitchFamily="18" charset="0"/>
                <a:cs typeface="Segoe UI Light" panose="020B0502040204020203" pitchFamily="34" charset="0"/>
              </a:rPr>
              <a:t>as the default storage engine.</a:t>
            </a:r>
          </a:p>
        </p:txBody>
      </p:sp>
      <p:graphicFrame>
        <p:nvGraphicFramePr>
          <p:cNvPr id="6" name="Table 5"/>
          <p:cNvGraphicFramePr>
            <a:graphicFrameLocks noGrp="1"/>
          </p:cNvGraphicFramePr>
          <p:nvPr>
            <p:extLst>
              <p:ext uri="{D42A27DB-BD31-4B8C-83A1-F6EECF244321}">
                <p14:modId xmlns="" xmlns:p14="http://schemas.microsoft.com/office/powerpoint/2010/main" val="3895564596"/>
              </p:ext>
            </p:extLst>
          </p:nvPr>
        </p:nvGraphicFramePr>
        <p:xfrm>
          <a:off x="849695" y="4599136"/>
          <a:ext cx="10324130" cy="1854200"/>
        </p:xfrm>
        <a:graphic>
          <a:graphicData uri="http://schemas.openxmlformats.org/drawingml/2006/table">
            <a:tbl>
              <a:tblPr firstRow="1" bandRow="1">
                <a:tableStyleId>{D27102A9-8310-4765-A935-A1911B00CA55}</a:tableStyleId>
              </a:tblPr>
              <a:tblGrid>
                <a:gridCol w="5162065">
                  <a:extLst>
                    <a:ext uri="{9D8B030D-6E8A-4147-A177-3AD203B41FA5}">
                      <a16:colId xmlns="" xmlns:a16="http://schemas.microsoft.com/office/drawing/2014/main" val="20000"/>
                    </a:ext>
                  </a:extLst>
                </a:gridCol>
                <a:gridCol w="5162065">
                  <a:extLst>
                    <a:ext uri="{9D8B030D-6E8A-4147-A177-3AD203B41FA5}">
                      <a16:colId xmlns="" xmlns:a16="http://schemas.microsoft.com/office/drawing/2014/main" val="20001"/>
                    </a:ext>
                  </a:extLst>
                </a:gridCol>
              </a:tblGrid>
              <a:tr h="370840">
                <a:tc>
                  <a:txBody>
                    <a:bodyPr/>
                    <a:lstStyle/>
                    <a:p>
                      <a:pPr algn="ctr"/>
                      <a:r>
                        <a:rPr lang="en-IN" sz="1800" dirty="0"/>
                        <a:t>Storage Engine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t>File on disk</a:t>
                      </a:r>
                    </a:p>
                  </a:txBody>
                  <a:tcPr/>
                </a:tc>
                <a:extLst>
                  <a:ext uri="{0D108BD9-81ED-4DB2-BD59-A6C34878D82A}">
                    <a16:rowId xmlns="" xmlns:a16="http://schemas.microsoft.com/office/drawing/2014/main" val="10000"/>
                  </a:ext>
                </a:extLst>
              </a:tr>
              <a:tr h="370840">
                <a:tc>
                  <a:txBody>
                    <a:bodyPr/>
                    <a:lstStyle/>
                    <a:p>
                      <a:pPr algn="l"/>
                      <a:r>
                        <a:rPr lang="en-IN" sz="1800" dirty="0"/>
                        <a:t>MEMORY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Data is not stores on the</a:t>
                      </a:r>
                      <a:r>
                        <a:rPr lang="en-IN" sz="1800" baseline="0" dirty="0"/>
                        <a:t> disk</a:t>
                      </a:r>
                      <a:endParaRPr lang="en-IN" sz="1800" dirty="0"/>
                    </a:p>
                  </a:txBody>
                  <a:tcPr/>
                </a:tc>
                <a:extLst>
                  <a:ext uri="{0D108BD9-81ED-4DB2-BD59-A6C34878D82A}">
                    <a16:rowId xmlns="" xmlns:a16="http://schemas.microsoft.com/office/drawing/2014/main" val="10001"/>
                  </a:ext>
                </a:extLst>
              </a:tr>
              <a:tr h="370840">
                <a:tc>
                  <a:txBody>
                    <a:bodyPr/>
                    <a:lstStyle/>
                    <a:p>
                      <a:pPr algn="l"/>
                      <a:r>
                        <a:rPr lang="en-IN" sz="1800" dirty="0"/>
                        <a:t>InnoDB</a:t>
                      </a:r>
                    </a:p>
                  </a:txBody>
                  <a:tcPr/>
                </a:tc>
                <a:tc>
                  <a:txBody>
                    <a:bodyPr/>
                    <a:lstStyle/>
                    <a:p>
                      <a:r>
                        <a:rPr lang="en-IN" sz="1800" dirty="0"/>
                        <a:t>.idb (data and index)</a:t>
                      </a:r>
                    </a:p>
                  </a:txBody>
                  <a:tcPr/>
                </a:tc>
                <a:extLst>
                  <a:ext uri="{0D108BD9-81ED-4DB2-BD59-A6C34878D82A}">
                    <a16:rowId xmlns="" xmlns:a16="http://schemas.microsoft.com/office/drawing/2014/main" val="10002"/>
                  </a:ext>
                </a:extLst>
              </a:tr>
              <a:tr h="370840">
                <a:tc>
                  <a:txBody>
                    <a:bodyPr/>
                    <a:lstStyle/>
                    <a:p>
                      <a:pPr algn="l"/>
                      <a:r>
                        <a:rPr lang="en-IN" sz="1800" dirty="0"/>
                        <a:t>MyISAM</a:t>
                      </a:r>
                    </a:p>
                  </a:txBody>
                  <a:tcPr/>
                </a:tc>
                <a:tc>
                  <a:txBody>
                    <a:bodyPr/>
                    <a:lstStyle/>
                    <a:p>
                      <a:r>
                        <a:rPr lang="en-IN" sz="1800" dirty="0"/>
                        <a:t>MYD (data), .MYI (index)</a:t>
                      </a:r>
                    </a:p>
                  </a:txBody>
                  <a:tcPr/>
                </a:tc>
                <a:extLst>
                  <a:ext uri="{0D108BD9-81ED-4DB2-BD59-A6C34878D82A}">
                    <a16:rowId xmlns="" xmlns:a16="http://schemas.microsoft.com/office/drawing/2014/main" val="10003"/>
                  </a:ext>
                </a:extLst>
              </a:tr>
              <a:tr h="370840">
                <a:tc>
                  <a:txBody>
                    <a:bodyPr/>
                    <a:lstStyle/>
                    <a:p>
                      <a:pPr algn="l"/>
                      <a:r>
                        <a:rPr lang="en-IN" sz="1800" dirty="0"/>
                        <a:t>CSV</a:t>
                      </a:r>
                    </a:p>
                  </a:txBody>
                  <a:tcPr/>
                </a:tc>
                <a:tc>
                  <a:txBody>
                    <a:bodyPr/>
                    <a:lstStyle/>
                    <a:p>
                      <a:r>
                        <a:rPr lang="en-IN" sz="1800" dirty="0"/>
                        <a:t>.CSV (data), CSM (metadata)</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97419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10" name="Rectangle 9">
            <a:extLst>
              <a:ext uri="{FF2B5EF4-FFF2-40B4-BE49-F238E27FC236}">
                <a16:creationId xmlns="" xmlns:a16="http://schemas.microsoft.com/office/drawing/2014/main" id="{58639E09-8671-429F-A84D-38A2FB0A1C06}"/>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 xmlns:a16="http://schemas.microsoft.com/office/drawing/2014/main" id="{EDCA90A6-E886-4156-8AC1-AD96826DECB6}"/>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 xmlns:a16="http://schemas.microsoft.com/office/drawing/2014/main" id="{00D74674-582E-433A-939A-183876D246DB}"/>
              </a:ext>
            </a:extLst>
          </p:cNvPr>
          <p:cNvSpPr txBox="1"/>
          <p:nvPr/>
        </p:nvSpPr>
        <p:spPr>
          <a:xfrm>
            <a:off x="4771004" y="2276872"/>
            <a:ext cx="2223923"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 xmlns:a16="http://schemas.microsoft.com/office/drawing/2014/main" id="{C9813531-AC4C-46B3-9CFE-85225D89B018}"/>
              </a:ext>
            </a:extLst>
          </p:cNvPr>
          <p:cNvSpPr txBox="1"/>
          <p:nvPr/>
        </p:nvSpPr>
        <p:spPr>
          <a:xfrm>
            <a:off x="9847562" y="2276872"/>
            <a:ext cx="208108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 xmlns:a16="http://schemas.microsoft.com/office/drawing/2014/main" id="{538D7DD9-7751-4D7E-8D6B-76F445598B88}"/>
              </a:ext>
            </a:extLst>
          </p:cNvPr>
          <p:cNvSpPr txBox="1"/>
          <p:nvPr/>
        </p:nvSpPr>
        <p:spPr>
          <a:xfrm>
            <a:off x="7409687" y="2276872"/>
            <a:ext cx="208108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6F38807E-9DF8-49BA-B7A9-FC2C7B2FB5CF}"/>
              </a:ext>
            </a:extLst>
          </p:cNvPr>
          <p:cNvSpPr/>
          <p:nvPr/>
        </p:nvSpPr>
        <p:spPr>
          <a:xfrm>
            <a:off x="2415534" y="1916832"/>
            <a:ext cx="198502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 xmlns:a16="http://schemas.microsoft.com/office/drawing/2014/main" id="{D93F6A11-1A0B-4A71-96FA-3C658A4236AB}"/>
              </a:ext>
            </a:extLst>
          </p:cNvPr>
          <p:cNvSpPr txBox="1"/>
          <p:nvPr/>
        </p:nvSpPr>
        <p:spPr>
          <a:xfrm>
            <a:off x="2415535" y="2276872"/>
            <a:ext cx="1964951"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 xmlns:a16="http://schemas.microsoft.com/office/drawing/2014/main" id="{2242D56B-5252-4AD1-9242-02566D0B09A2}"/>
              </a:ext>
            </a:extLst>
          </p:cNvPr>
          <p:cNvSpPr/>
          <p:nvPr/>
        </p:nvSpPr>
        <p:spPr>
          <a:xfrm>
            <a:off x="4771004" y="1916832"/>
            <a:ext cx="2223923"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 xmlns:a16="http://schemas.microsoft.com/office/drawing/2014/main" id="{60BCF4B4-20D2-418C-A6FA-91F42912E3AC}"/>
              </a:ext>
            </a:extLst>
          </p:cNvPr>
          <p:cNvSpPr/>
          <p:nvPr/>
        </p:nvSpPr>
        <p:spPr>
          <a:xfrm>
            <a:off x="7409687"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9C034FE0-D7F2-489F-B5C5-C84D05074D86}"/>
              </a:ext>
            </a:extLst>
          </p:cNvPr>
          <p:cNvSpPr/>
          <p:nvPr/>
        </p:nvSpPr>
        <p:spPr>
          <a:xfrm>
            <a:off x="9847562"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8397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4" grpId="0"/>
      <p:bldP spid="17" grpId="0" animBg="1"/>
      <p:bldP spid="19" grpId="0"/>
      <p:bldP spid="20" grpId="0"/>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ENGINES Syntax</a:t>
            </a:r>
          </a:p>
        </p:txBody>
      </p:sp>
      <p:sp>
        <p:nvSpPr>
          <p:cNvPr id="5" name="Rectangle 4"/>
          <p:cNvSpPr/>
          <p:nvPr/>
        </p:nvSpPr>
        <p:spPr>
          <a:xfrm>
            <a:off x="133913" y="1425714"/>
            <a:ext cx="11634817" cy="400110"/>
          </a:xfrm>
          <a:prstGeom prst="rect">
            <a:avLst/>
          </a:prstGeom>
          <a:solidFill>
            <a:schemeClr val="bg1"/>
          </a:solidFill>
        </p:spPr>
        <p:txBody>
          <a:bodyPr wrap="square">
            <a:spAutoFit/>
          </a:bodyPr>
          <a:lstStyle/>
          <a:p>
            <a:r>
              <a:rPr lang="en-US" sz="2000" dirty="0">
                <a:solidFill>
                  <a:srgbClr val="0077AA"/>
                </a:solidFill>
                <a:latin typeface="Liberation Mono"/>
                <a:cs typeface="Leelawadee UI Semilight" panose="020B0402040204020203" pitchFamily="34" charset="-34"/>
              </a:rPr>
              <a:t>SHOW </a:t>
            </a:r>
            <a:r>
              <a:rPr lang="en-US" dirty="0">
                <a:solidFill>
                  <a:srgbClr val="A67F59"/>
                </a:solidFill>
                <a:latin typeface="Liberation Mono"/>
                <a:cs typeface="Leelawadee UI Semilight" panose="020B0402040204020203" pitchFamily="34" charset="-34"/>
              </a:rPr>
              <a:t>[STORAGE] </a:t>
            </a:r>
            <a:r>
              <a:rPr lang="en-US" sz="2000" dirty="0">
                <a:solidFill>
                  <a:srgbClr val="0077AA"/>
                </a:solidFill>
                <a:latin typeface="Liberation Mono"/>
                <a:cs typeface="Leelawadee UI Semilight" panose="020B0402040204020203" pitchFamily="34" charset="-34"/>
              </a:rPr>
              <a:t>ENGINES</a:t>
            </a:r>
            <a:endParaRPr lang="en-IN" sz="2000" dirty="0">
              <a:solidFill>
                <a:srgbClr val="0077AA"/>
              </a:solidFill>
              <a:latin typeface="Liberation Mono"/>
              <a:cs typeface="Leelawadee UI Semilight" panose="020B0402040204020203" pitchFamily="34" charset="-34"/>
            </a:endParaRPr>
          </a:p>
        </p:txBody>
      </p:sp>
      <p:sp>
        <p:nvSpPr>
          <p:cNvPr id="3" name="Rectangle 2"/>
          <p:cNvSpPr/>
          <p:nvPr/>
        </p:nvSpPr>
        <p:spPr>
          <a:xfrm>
            <a:off x="335360" y="3200039"/>
            <a:ext cx="4755100" cy="96795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engines</a:t>
            </a:r>
            <a:r>
              <a:rPr lang="en-IN" sz="2000" dirty="0">
                <a:solidFill>
                  <a:srgbClr val="0070C0"/>
                </a:solidFill>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STORAGE</a:t>
            </a:r>
            <a:r>
              <a:rPr lang="en-IN" sz="2000" dirty="0">
                <a:solidFill>
                  <a:srgbClr val="0070C0"/>
                </a:solidFill>
                <a:latin typeface="Liberation Mono"/>
                <a:ea typeface="Arial Unicode MS"/>
                <a:cs typeface="Arial" panose="020B0604020202020204" pitchFamily="34" charset="0"/>
              </a:rPr>
              <a:t> </a:t>
            </a:r>
            <a:r>
              <a:rPr lang="en-IN" sz="2000" dirty="0">
                <a:latin typeface="Liberation Mono"/>
                <a:ea typeface="Arial Unicode MS"/>
                <a:cs typeface="Arial" panose="020B0604020202020204" pitchFamily="34" charset="0"/>
              </a:rPr>
              <a:t>engines</a:t>
            </a:r>
            <a:r>
              <a:rPr lang="en-IN" sz="2000" dirty="0">
                <a:solidFill>
                  <a:srgbClr val="0070C0"/>
                </a:solidFill>
                <a:latin typeface="Liberation Mono"/>
                <a:ea typeface="Arial Unicode MS"/>
                <a:cs typeface="Arial" panose="020B0604020202020204" pitchFamily="34" charset="0"/>
              </a:rPr>
              <a:t>;</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2013" y="1918573"/>
            <a:ext cx="11634817"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19336" y="4574255"/>
            <a:ext cx="11737304" cy="646331"/>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5599856" cy="923330"/>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 xmlns:p14="http://schemas.microsoft.com/office/powerpoint/2010/main" val="39843818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986DE352-933A-49B1-B9D9-A55210F86E21}"/>
              </a:ext>
            </a:extLst>
          </p:cNvPr>
          <p:cNvPicPr>
            <a:picLocks noChangeAspect="1"/>
          </p:cNvPicPr>
          <p:nvPr/>
        </p:nvPicPr>
        <p:blipFill>
          <a:blip r:embed="rId2"/>
          <a:stretch>
            <a:fillRect/>
          </a:stretch>
        </p:blipFill>
        <p:spPr>
          <a:xfrm>
            <a:off x="263352" y="1052736"/>
            <a:ext cx="11665296" cy="5122228"/>
          </a:xfrm>
          <a:prstGeom prst="rect">
            <a:avLst/>
          </a:prstGeom>
        </p:spPr>
      </p:pic>
      <p:sp>
        <p:nvSpPr>
          <p:cNvPr id="2" name="Title 1"/>
          <p:cNvSpPr>
            <a:spLocks noGrp="1"/>
          </p:cNvSpPr>
          <p:nvPr>
            <p:ph type="title"/>
          </p:nvPr>
        </p:nvSpPr>
        <p:spPr>
          <a:xfrm>
            <a:off x="609600" y="198679"/>
            <a:ext cx="10972800" cy="616329"/>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ENGINES</a:t>
            </a:r>
          </a:p>
        </p:txBody>
      </p:sp>
      <p:sp>
        <p:nvSpPr>
          <p:cNvPr id="3" name="Rectangle 2"/>
          <p:cNvSpPr/>
          <p:nvPr/>
        </p:nvSpPr>
        <p:spPr>
          <a:xfrm>
            <a:off x="119336" y="6205264"/>
            <a:ext cx="6172200" cy="5062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ea typeface="Times New Roman" panose="02020603050405020304" pitchFamily="18" charset="0"/>
              </a:rPr>
              <a:t>SET DEFAULT_STORAGE_ENGINE </a:t>
            </a:r>
            <a:r>
              <a:rPr lang="en-IN" sz="2000" dirty="0">
                <a:solidFill>
                  <a:schemeClr val="accent5">
                    <a:lumMod val="75000"/>
                  </a:schemeClr>
                </a:solidFill>
                <a:latin typeface="Liberation Mono"/>
                <a:ea typeface="Times New Roman" panose="02020603050405020304" pitchFamily="18" charset="0"/>
              </a:rPr>
              <a:t>=</a:t>
            </a:r>
            <a:r>
              <a:rPr lang="en-IN" sz="2000" dirty="0">
                <a:solidFill>
                  <a:srgbClr val="0077AA"/>
                </a:solidFill>
                <a:latin typeface="Liberation Mono"/>
                <a:ea typeface="Times New Roman" panose="02020603050405020304" pitchFamily="18" charset="0"/>
              </a:rPr>
              <a:t> </a:t>
            </a:r>
            <a:r>
              <a:rPr lang="en-IN" sz="2000" dirty="0">
                <a:solidFill>
                  <a:srgbClr val="669900"/>
                </a:solidFill>
                <a:latin typeface="Liberation Mono"/>
              </a:rPr>
              <a:t>MyISAM</a:t>
            </a:r>
            <a:r>
              <a:rPr lang="en-IN" sz="2000" dirty="0">
                <a:latin typeface="Liberation Mono"/>
                <a:ea typeface="Times New Roman" panose="02020603050405020304" pitchFamily="18" charset="0"/>
              </a:rPr>
              <a:t>;</a:t>
            </a:r>
          </a:p>
        </p:txBody>
      </p:sp>
      <p:sp>
        <p:nvSpPr>
          <p:cNvPr id="5" name="Rectangle 4">
            <a:extLst>
              <a:ext uri="{FF2B5EF4-FFF2-40B4-BE49-F238E27FC236}">
                <a16:creationId xmlns="" xmlns:a16="http://schemas.microsoft.com/office/drawing/2014/main" id="{B3571CA2-8DBC-4CC2-96EA-13B32AA866AA}"/>
              </a:ext>
            </a:extLst>
          </p:cNvPr>
          <p:cNvSpPr/>
          <p:nvPr/>
        </p:nvSpPr>
        <p:spPr>
          <a:xfrm>
            <a:off x="8832304" y="332656"/>
            <a:ext cx="3096344" cy="707886"/>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engines;</a:t>
            </a:r>
          </a:p>
          <a:p>
            <a:pPr marL="342900" indent="-342900">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STORAGE</a:t>
            </a:r>
            <a:r>
              <a:rPr lang="en-IN" sz="2000" dirty="0">
                <a:solidFill>
                  <a:srgbClr val="0070C0"/>
                </a:solidFill>
                <a:latin typeface="Liberation Mono"/>
                <a:ea typeface="Arial Unicode MS"/>
                <a:cs typeface="Arial" panose="020B0604020202020204" pitchFamily="34" charset="0"/>
              </a:rPr>
              <a:t> </a:t>
            </a:r>
            <a:r>
              <a:rPr lang="en-IN" sz="2000" dirty="0">
                <a:latin typeface="Liberation Mono"/>
                <a:ea typeface="Arial Unicode MS"/>
                <a:cs typeface="Arial" panose="020B0604020202020204" pitchFamily="34" charset="0"/>
              </a:rPr>
              <a:t>engines;</a:t>
            </a:r>
          </a:p>
        </p:txBody>
      </p:sp>
    </p:spTree>
    <p:extLst>
      <p:ext uri="{BB962C8B-B14F-4D97-AF65-F5344CB8AC3E}">
        <p14:creationId xmlns="" xmlns:p14="http://schemas.microsoft.com/office/powerpoint/2010/main" val="12799243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28600"/>
            <a:ext cx="82296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ENGINES</a:t>
            </a:r>
          </a:p>
        </p:txBody>
      </p:sp>
      <p:sp>
        <p:nvSpPr>
          <p:cNvPr id="5" name="Rectangle 4"/>
          <p:cNvSpPr/>
          <p:nvPr/>
        </p:nvSpPr>
        <p:spPr>
          <a:xfrm>
            <a:off x="263352" y="1391484"/>
            <a:ext cx="11593288" cy="3277820"/>
          </a:xfrm>
          <a:prstGeom prst="rect">
            <a:avLst/>
          </a:prstGeom>
        </p:spPr>
        <p:txBody>
          <a:bodyPr wrap="square">
            <a:spAutoFit/>
          </a:bodyPr>
          <a:lstStyle/>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InnoDB</a:t>
            </a:r>
            <a:r>
              <a:rPr lang="en-IN" dirty="0">
                <a:solidFill>
                  <a:schemeClr val="bg2">
                    <a:lumMod val="25000"/>
                  </a:schemeClr>
                </a:solidFill>
                <a:latin typeface="Palatino Linotype" panose="02040502050505030304" pitchFamily="18"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900" dirty="0">
              <a:solidFill>
                <a:schemeClr val="bg2">
                  <a:lumMod val="2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MyISAM</a:t>
            </a:r>
            <a:r>
              <a:rPr lang="en-IN" dirty="0">
                <a:solidFill>
                  <a:schemeClr val="bg2">
                    <a:lumMod val="25000"/>
                  </a:schemeClr>
                </a:solidFill>
                <a:latin typeface="Palatino Linotype" panose="02040502050505030304" pitchFamily="18"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900" dirty="0">
              <a:solidFill>
                <a:schemeClr val="bg2">
                  <a:lumMod val="2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Memory</a:t>
            </a:r>
            <a:r>
              <a:rPr lang="en-IN" dirty="0">
                <a:solidFill>
                  <a:schemeClr val="bg2">
                    <a:lumMod val="25000"/>
                  </a:schemeClr>
                </a:solidFill>
                <a:latin typeface="Palatino Linotype" panose="02040502050505030304" pitchFamily="18"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900" dirty="0">
              <a:solidFill>
                <a:schemeClr val="bg2">
                  <a:lumMod val="2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CSV</a:t>
            </a:r>
            <a:r>
              <a:rPr lang="en-IN" dirty="0">
                <a:solidFill>
                  <a:schemeClr val="bg2">
                    <a:lumMod val="25000"/>
                  </a:schemeClr>
                </a:solidFill>
                <a:latin typeface="Palatino Linotype" panose="02040502050505030304" pitchFamily="18"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2689540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99742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 xmlns:p14="http://schemas.microsoft.com/office/powerpoint/2010/main" val="4034996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 xmlns:p14="http://schemas.microsoft.com/office/powerpoint/2010/main" val="3868028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 xmlns:p14="http://schemas.microsoft.com/office/powerpoint/2010/main" val="1524733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  </a:t>
            </a:r>
          </a:p>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ALTER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599027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alter database</a:t>
            </a:r>
          </a:p>
        </p:txBody>
      </p:sp>
      <p:sp>
        <p:nvSpPr>
          <p:cNvPr id="6" name="Rectangle 5"/>
          <p:cNvSpPr/>
          <p:nvPr/>
        </p:nvSpPr>
        <p:spPr>
          <a:xfrm>
            <a:off x="263352" y="292494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411596"/>
            <a:ext cx="8136904"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
        <p:nvSpPr>
          <p:cNvPr id="10" name="TextBox 9">
            <a:extLst>
              <a:ext uri="{FF2B5EF4-FFF2-40B4-BE49-F238E27FC236}">
                <a16:creationId xmlns="" xmlns:a16="http://schemas.microsoft.com/office/drawing/2014/main" id="{73257A9A-2BAA-41CB-F9DC-4BCEDD062D4B}"/>
              </a:ext>
            </a:extLst>
          </p:cNvPr>
          <p:cNvSpPr txBox="1"/>
          <p:nvPr/>
        </p:nvSpPr>
        <p:spPr>
          <a:xfrm>
            <a:off x="253774" y="4021337"/>
            <a:ext cx="8938570"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 DATABASE </a:t>
            </a:r>
            <a:r>
              <a:rPr lang="en-IN" dirty="0">
                <a:latin typeface="Liberation Mono"/>
              </a:rPr>
              <a:t>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0; </a:t>
            </a:r>
            <a:r>
              <a:rPr lang="en-IN" dirty="0">
                <a:solidFill>
                  <a:srgbClr val="41C60C"/>
                </a:solidFill>
                <a:latin typeface="Liberation Mono"/>
              </a:rPr>
              <a:t>// </a:t>
            </a:r>
            <a:r>
              <a:rPr lang="en-US" dirty="0">
                <a:solidFill>
                  <a:srgbClr val="41C60C"/>
                </a:solidFill>
                <a:latin typeface="Liberation Mono"/>
              </a:rPr>
              <a:t>is in read write mode.</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a:t>
            </a:r>
            <a:r>
              <a:rPr lang="en-IN" dirty="0">
                <a:latin typeface="Liberation Mono"/>
              </a:rPr>
              <a:t> </a:t>
            </a:r>
            <a:r>
              <a:rPr lang="en-IN" dirty="0">
                <a:solidFill>
                  <a:srgbClr val="0070C0"/>
                </a:solidFill>
                <a:latin typeface="Liberation Mono"/>
                <a:ea typeface="Arial Unicode MS"/>
                <a:cs typeface="Arial" panose="020B0604020202020204" pitchFamily="34" charset="0"/>
              </a:rPr>
              <a:t>DATABASE</a:t>
            </a:r>
            <a:r>
              <a:rPr lang="en-IN" dirty="0">
                <a:latin typeface="Liberation Mono"/>
              </a:rPr>
              <a:t> 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1;  </a:t>
            </a:r>
            <a:r>
              <a:rPr lang="en-IN" dirty="0">
                <a:solidFill>
                  <a:srgbClr val="41C60C"/>
                </a:solidFill>
                <a:latin typeface="Liberation Mono"/>
              </a:rPr>
              <a:t>// </a:t>
            </a:r>
            <a:r>
              <a:rPr lang="en-US" dirty="0">
                <a:solidFill>
                  <a:srgbClr val="41C60C"/>
                </a:solidFill>
                <a:latin typeface="Liberation Mono"/>
              </a:rPr>
              <a:t>is in read only mode.</a:t>
            </a:r>
            <a:endParaRPr lang="en-IN" dirty="0">
              <a:solidFill>
                <a:srgbClr val="41C60C"/>
              </a:solidFill>
              <a:latin typeface="Liberation Mono"/>
            </a:endParaRPr>
          </a:p>
        </p:txBody>
      </p:sp>
      <p:sp>
        <p:nvSpPr>
          <p:cNvPr id="12" name="TextBox 11">
            <a:extLst>
              <a:ext uri="{FF2B5EF4-FFF2-40B4-BE49-F238E27FC236}">
                <a16:creationId xmlns="" xmlns:a16="http://schemas.microsoft.com/office/drawing/2014/main" id="{5CDD656E-781F-245A-BBD9-C4D40513EC20}"/>
              </a:ext>
            </a:extLst>
          </p:cNvPr>
          <p:cNvSpPr txBox="1"/>
          <p:nvPr/>
        </p:nvSpPr>
        <p:spPr>
          <a:xfrm>
            <a:off x="263352" y="4931307"/>
            <a:ext cx="11593288" cy="175432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t>
            </a:r>
            <a:r>
              <a:rPr lang="en-IN" b="1" i="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possible to Create, Alter, Drop any object, and Write (Insert, Update, and Delete rows) in a read-only database.</a:t>
            </a:r>
          </a:p>
          <a:p>
            <a:pPr marL="171450" indent="-1714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TEMPORARY tables; it is possible to create, alter, drop, and write (Insert, Update, and Delete rows) to TEMPORARY tables in a read-only database.</a:t>
            </a:r>
          </a:p>
        </p:txBody>
      </p:sp>
      <p:sp>
        <p:nvSpPr>
          <p:cNvPr id="9" name="Rectangle 8">
            <a:extLst>
              <a:ext uri="{FF2B5EF4-FFF2-40B4-BE49-F238E27FC236}">
                <a16:creationId xmlns="" xmlns:a16="http://schemas.microsoft.com/office/drawing/2014/main" id="{4C6B98D5-E605-54B1-47C2-70D45F1EAC89}"/>
              </a:ext>
            </a:extLst>
          </p:cNvPr>
          <p:cNvSpPr/>
          <p:nvPr/>
        </p:nvSpPr>
        <p:spPr>
          <a:xfrm>
            <a:off x="263352" y="1435423"/>
            <a:ext cx="8773885"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a:p>
            <a:pPr eaLnBrk="0" fontAlgn="base" hangingPunct="0">
              <a:spcBef>
                <a:spcPct val="0"/>
              </a:spcBef>
              <a:spcAft>
                <a:spcPct val="0"/>
              </a:spcAft>
            </a:pPr>
            <a:endParaRPr lang="en-IN" sz="4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ALTER {DATABASE | SCHEMA} [db_name] READ ONLY [=] { 0 | 1}</a:t>
            </a:r>
          </a:p>
        </p:txBody>
      </p:sp>
    </p:spTree>
    <p:extLst>
      <p:ext uri="{BB962C8B-B14F-4D97-AF65-F5344CB8AC3E}">
        <p14:creationId xmlns="" xmlns:p14="http://schemas.microsoft.com/office/powerpoint/2010/main" val="25050488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 xmlns:p14="http://schemas.microsoft.com/office/powerpoint/2010/main" val="197510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26" name="TextBox 4">
            <a:extLst>
              <a:ext uri="{FF2B5EF4-FFF2-40B4-BE49-F238E27FC236}">
                <a16:creationId xmlns="" xmlns:a16="http://schemas.microsoft.com/office/drawing/2014/main" id="{20946110-F3E8-40E3-9676-FB824CE1EF73}"/>
              </a:ext>
            </a:extLst>
          </p:cNvPr>
          <p:cNvSpPr txBox="1"/>
          <p:nvPr/>
        </p:nvSpPr>
        <p:spPr>
          <a:xfrm>
            <a:off x="2423593" y="2278822"/>
            <a:ext cx="1808524" cy="92332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 xmlns:a16="http://schemas.microsoft.com/office/drawing/2014/main" id="{86C9DE47-F852-4AFB-9BE2-68D7EB386403}"/>
              </a:ext>
            </a:extLst>
          </p:cNvPr>
          <p:cNvSpPr/>
          <p:nvPr/>
        </p:nvSpPr>
        <p:spPr>
          <a:xfrm>
            <a:off x="9802598" y="1918799"/>
            <a:ext cx="218064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 xmlns:a16="http://schemas.microsoft.com/office/drawing/2014/main" id="{57046FE5-1679-441F-BA13-495986EF56C2}"/>
              </a:ext>
            </a:extLst>
          </p:cNvPr>
          <p:cNvSpPr/>
          <p:nvPr/>
        </p:nvSpPr>
        <p:spPr>
          <a:xfrm>
            <a:off x="4533927" y="1909490"/>
            <a:ext cx="237555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 xmlns:a16="http://schemas.microsoft.com/office/drawing/2014/main" id="{7B5A4814-66DD-4E55-A395-B9F34714EFEA}"/>
              </a:ext>
            </a:extLst>
          </p:cNvPr>
          <p:cNvSpPr/>
          <p:nvPr/>
        </p:nvSpPr>
        <p:spPr>
          <a:xfrm>
            <a:off x="7328592" y="1918799"/>
            <a:ext cx="205560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 xmlns:a16="http://schemas.microsoft.com/office/drawing/2014/main" id="{5C0BDFE7-2335-44E2-8A2E-C5E8DD9E4350}"/>
              </a:ext>
            </a:extLst>
          </p:cNvPr>
          <p:cNvSpPr/>
          <p:nvPr/>
        </p:nvSpPr>
        <p:spPr>
          <a:xfrm>
            <a:off x="2423594" y="1909490"/>
            <a:ext cx="18085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sp>
        <p:nvSpPr>
          <p:cNvPr id="2" name="TextBox 4">
            <a:extLst>
              <a:ext uri="{FF2B5EF4-FFF2-40B4-BE49-F238E27FC236}">
                <a16:creationId xmlns="" xmlns:a16="http://schemas.microsoft.com/office/drawing/2014/main" id="{F932B940-6A80-47DA-829E-4A613FD0B722}"/>
              </a:ext>
            </a:extLst>
          </p:cNvPr>
          <p:cNvSpPr txBox="1"/>
          <p:nvPr/>
        </p:nvSpPr>
        <p:spPr>
          <a:xfrm>
            <a:off x="4533928" y="2278838"/>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sp>
        <p:nvSpPr>
          <p:cNvPr id="27" name="TextBox 4">
            <a:extLst>
              <a:ext uri="{FF2B5EF4-FFF2-40B4-BE49-F238E27FC236}">
                <a16:creationId xmlns="" xmlns:a16="http://schemas.microsoft.com/office/drawing/2014/main"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 xmlns:a16="http://schemas.microsoft.com/office/drawing/2014/main"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9" name="Rectangle 18">
            <a:extLst>
              <a:ext uri="{FF2B5EF4-FFF2-40B4-BE49-F238E27FC236}">
                <a16:creationId xmlns=""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 xmlns:a16="http://schemas.microsoft.com/office/drawing/2014/main"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Tree>
    <p:extLst>
      <p:ext uri="{BB962C8B-B14F-4D97-AF65-F5344CB8AC3E}">
        <p14:creationId xmlns="" xmlns:p14="http://schemas.microsoft.com/office/powerpoint/2010/main" val="27681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P spid="16" grpId="0"/>
      <p:bldP spid="17" grpId="0"/>
      <p:bldP spid="23" grpId="0"/>
      <p:bldP spid="2" grpId="0" animBg="1"/>
      <p:bldP spid="27" grpId="0" animBg="1"/>
      <p:bldP spid="2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 xmlns:p14="http://schemas.microsoft.com/office/powerpoint/2010/main" val="19038240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235183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 xmlns:p14="http://schemas.microsoft.com/office/powerpoint/2010/main" val="25141192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COLUMNS </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84203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8" name="Picture 7">
            <a:extLst>
              <a:ext uri="{FF2B5EF4-FFF2-40B4-BE49-F238E27FC236}">
                <a16:creationId xmlns="" xmlns:a16="http://schemas.microsoft.com/office/drawing/2014/main" id="{CDB55B1B-CA6E-AC90-C966-4D3D97B15AB6}"/>
              </a:ext>
            </a:extLst>
          </p:cNvPr>
          <p:cNvPicPr>
            <a:picLocks noChangeAspect="1"/>
          </p:cNvPicPr>
          <p:nvPr/>
        </p:nvPicPr>
        <p:blipFill>
          <a:blip r:embed="rId2"/>
          <a:stretch>
            <a:fillRect/>
          </a:stretch>
        </p:blipFill>
        <p:spPr>
          <a:xfrm>
            <a:off x="335360" y="1340768"/>
            <a:ext cx="6829425" cy="4762500"/>
          </a:xfrm>
          <a:prstGeom prst="rect">
            <a:avLst/>
          </a:prstGeom>
        </p:spPr>
      </p:pic>
      <p:pic>
        <p:nvPicPr>
          <p:cNvPr id="10" name="Picture 9">
            <a:extLst>
              <a:ext uri="{FF2B5EF4-FFF2-40B4-BE49-F238E27FC236}">
                <a16:creationId xmlns="" xmlns:a16="http://schemas.microsoft.com/office/drawing/2014/main" id="{164C7506-CC19-9538-0C4E-BB63A7CF7129}"/>
              </a:ext>
            </a:extLst>
          </p:cNvPr>
          <p:cNvPicPr>
            <a:picLocks noChangeAspect="1"/>
          </p:cNvPicPr>
          <p:nvPr/>
        </p:nvPicPr>
        <p:blipFill>
          <a:blip r:embed="rId3"/>
          <a:stretch>
            <a:fillRect/>
          </a:stretch>
        </p:blipFill>
        <p:spPr>
          <a:xfrm>
            <a:off x="7199631" y="1340768"/>
            <a:ext cx="4752528" cy="2600325"/>
          </a:xfrm>
          <a:prstGeom prst="rect">
            <a:avLst/>
          </a:prstGeom>
        </p:spPr>
      </p:pic>
    </p:spTree>
    <p:extLst>
      <p:ext uri="{BB962C8B-B14F-4D97-AF65-F5344CB8AC3E}">
        <p14:creationId xmlns="" xmlns:p14="http://schemas.microsoft.com/office/powerpoint/2010/main" val="23788811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609600" y="2637980"/>
            <a:ext cx="99060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IN </a:t>
            </a:r>
            <a:r>
              <a:rPr lang="en-IN" dirty="0">
                <a:latin typeface="Liberation Mono"/>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FULL COLUMNS FROM </a:t>
            </a:r>
            <a:r>
              <a:rPr lang="en-IN" dirty="0">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WITH PRIVILEGES</a:t>
            </a:r>
            <a:r>
              <a:rPr lang="en-IN" dirty="0">
                <a:solidFill>
                  <a:schemeClr val="accent3">
                    <a:lumMod val="50000"/>
                  </a:schemeClr>
                </a:solidFill>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r>
              <a:rPr lang="en-IN" dirty="0">
                <a:solidFill>
                  <a:srgbClr val="0077AA"/>
                </a:solidFill>
                <a:latin typeface="Liberation Mono"/>
                <a:ea typeface="Times New Roman" panose="02020603050405020304" pitchFamily="18" charset="0"/>
              </a:rPr>
              <a:t> FROM </a:t>
            </a:r>
            <a:r>
              <a:rPr lang="en-IN">
                <a:latin typeface="Liberation Mono"/>
                <a:ea typeface="Times New Roman" panose="02020603050405020304" pitchFamily="18" charset="0"/>
              </a:rPr>
              <a:t>dbName;</a:t>
            </a:r>
            <a:endParaRPr lang="en-IN" dirty="0">
              <a:latin typeface="Liberation Mono"/>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r>
              <a:rPr lang="en-IN" dirty="0">
                <a:solidFill>
                  <a:srgbClr val="0077AA"/>
                </a:solidFill>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LIKE 'E%’</a:t>
            </a:r>
            <a:r>
              <a:rPr lang="en-IN" dirty="0">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r>
              <a:rPr lang="en-IN" dirty="0">
                <a:solidFill>
                  <a:srgbClr val="0077AA"/>
                </a:solidFill>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WHERE FIELD IN </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ONLY ENAME COLUMN</a:t>
            </a:r>
          </a:p>
        </p:txBody>
      </p:sp>
      <p:sp>
        <p:nvSpPr>
          <p:cNvPr id="4" name="Rectangle 3"/>
          <p:cNvSpPr/>
          <p:nvPr/>
        </p:nvSpPr>
        <p:spPr>
          <a:xfrm>
            <a:off x="609600" y="1438871"/>
            <a:ext cx="7862664" cy="707886"/>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COLUMNS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FIELDS</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 xmlns:p14="http://schemas.microsoft.com/office/powerpoint/2010/main" val="1413280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2483612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609600" y="2402176"/>
            <a:ext cx="9906000" cy="147732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FULL</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FF0000"/>
                </a:solidFill>
                <a:latin typeface="Liberation Mono"/>
                <a:ea typeface="Arial Unicode MS"/>
                <a:cs typeface="Arial" panose="020B0604020202020204" pitchFamily="34" charset="0"/>
              </a:rPr>
              <a:t>// WITH TABLE TYPE</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a:t>
            </a:r>
            <a:endParaRPr lang="en-IN" dirty="0">
              <a:solidFill>
                <a:srgbClr val="FF0000"/>
              </a:solidFill>
              <a:latin typeface="Liberation Mono"/>
              <a:ea typeface="Arial Unicode MS"/>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'E%' </a:t>
            </a:r>
            <a:r>
              <a:rPr lang="en-IN" dirty="0">
                <a:solidFill>
                  <a:srgbClr val="0077AA"/>
                </a:solidFill>
                <a:latin typeface="Liberation Mono"/>
                <a:ea typeface="Times New Roman" panose="02020603050405020304" pitchFamily="18" charset="0"/>
              </a:rPr>
              <a:t>OR</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'B%';</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a:t>
            </a:r>
            <a:r>
              <a:rPr lang="en-IN" dirty="0">
                <a:latin typeface="Liberation Mono"/>
                <a:ea typeface="Arial Unicode MS"/>
                <a:cs typeface="Arial" panose="020B0604020202020204" pitchFamily="34" charset="0"/>
              </a:rPr>
              <a:t> </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'EMP'</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a:t>
            </a: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TABLES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 xmlns:p14="http://schemas.microsoft.com/office/powerpoint/2010/main" val="19635066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 xmlns:p14="http://schemas.microsoft.com/office/powerpoint/2010/main" val="65408159"/>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5" name="Rectangle 4">
            <a:extLst>
              <a:ext uri="{FF2B5EF4-FFF2-40B4-BE49-F238E27FC236}">
                <a16:creationId xmlns="" xmlns:a16="http://schemas.microsoft.com/office/drawing/2014/main"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 xmlns:p14="http://schemas.microsoft.com/office/powerpoint/2010/main" val="7805892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'PAD_CHAR_TO_FULL_LENGTH';</a:t>
            </a:r>
          </a:p>
        </p:txBody>
      </p:sp>
    </p:spTree>
    <p:extLst>
      <p:ext uri="{BB962C8B-B14F-4D97-AF65-F5344CB8AC3E}">
        <p14:creationId xmlns="" xmlns:p14="http://schemas.microsoft.com/office/powerpoint/2010/main" val="221474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a:t>
            </a:r>
            <a:r>
              <a:rPr lang="en-US">
                <a:latin typeface="Palatino Linotype" panose="02040502050505030304" pitchFamily="18" charset="0"/>
              </a:rPr>
              <a:t>data from remote </a:t>
            </a:r>
            <a:r>
              <a:rPr lang="en-US" dirty="0">
                <a:latin typeface="Palatino Linotype" panose="02040502050505030304" pitchFamily="18" charset="0"/>
              </a:rPr>
              <a:t>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 xmlns:p14="http://schemas.microsoft.com/office/powerpoint/2010/main" val="35893608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bl>
          </a:graphicData>
        </a:graphic>
      </p:graphicFrame>
      <p:grpSp>
        <p:nvGrpSpPr>
          <p:cNvPr id="6" name="Group 5">
            <a:extLst>
              <a:ext uri="{FF2B5EF4-FFF2-40B4-BE49-F238E27FC236}">
                <a16:creationId xmlns=""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 xmlns:a16="http://schemas.microsoft.com/office/drawing/2014/main" id="{DE611490-F9AA-433E-9E68-9AAF7CB4899C}"/>
              </a:ext>
            </a:extLst>
          </p:cNvPr>
          <p:cNvSpPr txBox="1"/>
          <p:nvPr/>
        </p:nvSpPr>
        <p:spPr>
          <a:xfrm>
            <a:off x="5663953" y="2285787"/>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FD8F9865-BD77-4090-9C88-BCFC65A38614}"/>
              </a:ext>
            </a:extLst>
          </p:cNvPr>
          <p:cNvSpPr txBox="1"/>
          <p:nvPr/>
        </p:nvSpPr>
        <p:spPr>
          <a:xfrm>
            <a:off x="6071818" y="3390672"/>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 xmlns:a16="http://schemas.microsoft.com/office/drawing/2014/main" id="{82F88ECD-26D4-4310-962E-8A746600593B}"/>
              </a:ext>
            </a:extLst>
          </p:cNvPr>
          <p:cNvSpPr txBox="1"/>
          <p:nvPr/>
        </p:nvSpPr>
        <p:spPr>
          <a:xfrm>
            <a:off x="6071818" y="4758824"/>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 xmlns:a16="http://schemas.microsoft.com/office/drawing/2014/main" id="{B0505020-0953-4175-B1C6-7DD3CED3C409}"/>
              </a:ext>
            </a:extLst>
          </p:cNvPr>
          <p:cNvCxnSpPr>
            <a:cxnSpLocks/>
          </p:cNvCxnSpPr>
          <p:nvPr/>
        </p:nvCxnSpPr>
        <p:spPr>
          <a:xfrm>
            <a:off x="5591944" y="4581128"/>
            <a:ext cx="64087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905120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 xmlns:a16="http://schemas.microsoft.com/office/drawing/2014/main" val="20000"/>
                    </a:ext>
                  </a:extLst>
                </a:gridCol>
                <a:gridCol w="954106">
                  <a:extLst>
                    <a:ext uri="{9D8B030D-6E8A-4147-A177-3AD203B41FA5}">
                      <a16:colId xmlns="" xmlns:a16="http://schemas.microsoft.com/office/drawing/2014/main" val="20001"/>
                    </a:ext>
                  </a:extLst>
                </a:gridCol>
                <a:gridCol w="6091600">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 xmlns:p14="http://schemas.microsoft.com/office/powerpoint/2010/main" val="41159376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 xmlns:a16="http://schemas.microsoft.com/office/drawing/2014/main" val="20000"/>
                    </a:ext>
                  </a:extLst>
                </a:gridCol>
                <a:gridCol w="2641974">
                  <a:extLst>
                    <a:ext uri="{9D8B030D-6E8A-4147-A177-3AD203B41FA5}">
                      <a16:colId xmlns="" xmlns:a16="http://schemas.microsoft.com/office/drawing/2014/main" val="20001"/>
                    </a:ext>
                  </a:extLst>
                </a:gridCol>
                <a:gridCol w="4227159">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2903724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 xmlns:a16="http://schemas.microsoft.com/office/drawing/2014/main"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 xmlns:a16="http://schemas.microsoft.com/office/drawing/2014/main"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 xmlns:a16="http://schemas.microsoft.com/office/drawing/2014/main"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 xmlns:a16="http://schemas.microsoft.com/office/drawing/2014/main"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3674078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2015549"/>
            <a:ext cx="11377264"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chemeClr val="bg1">
                    <a:lumMod val="50000"/>
                  </a:schemeClr>
                </a:solidFill>
                <a:latin typeface="Liberation Mono"/>
              </a:rPr>
              <a:t>)</a:t>
            </a:r>
            <a:r>
              <a:rPr lang="en-IN" dirty="0">
                <a:latin typeface="Liberation Mono"/>
              </a:rPr>
              <a:t>;</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First element from the ENUM datatype</a:t>
            </a:r>
            <a:endParaRPr lang="en-IN" dirty="0">
              <a:latin typeface="Liberation Mono"/>
              <a:cs typeface="Arial" panose="020B0604020202020204" pitchFamily="34" charset="0"/>
            </a:endParaRP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1,'This is the test'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endParaRPr lang="en-IN" dirty="0">
              <a:latin typeface="Liberation Mono"/>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11" name="Rectangle 10">
            <a:extLst>
              <a:ext uri="{FF2B5EF4-FFF2-40B4-BE49-F238E27FC236}">
                <a16:creationId xmlns="" xmlns:a16="http://schemas.microsoft.com/office/drawing/2014/main" id="{15EBBF6E-40A4-471A-B684-B72542F94488}"/>
              </a:ext>
            </a:extLst>
          </p:cNvPr>
          <p:cNvSpPr/>
          <p:nvPr/>
        </p:nvSpPr>
        <p:spPr>
          <a:xfrm>
            <a:off x="263352" y="5633372"/>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maps [ </a:t>
            </a:r>
            <a:r>
              <a:rPr lang="en-US" dirty="0">
                <a:latin typeface="Arial" panose="020B0604020202020204" pitchFamily="34" charset="0"/>
                <a:cs typeface="Arial" panose="020B0604020202020204" pitchFamily="34" charset="0"/>
              </a:rPr>
              <a:t>membership </a:t>
            </a:r>
            <a:r>
              <a:rPr lang="en-US" dirty="0">
                <a:solidFill>
                  <a:srgbClr val="834689"/>
                </a:solidFill>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a:t>
            </a:r>
            <a:r>
              <a:rPr lang="en-US" dirty="0">
                <a:solidFill>
                  <a:srgbClr val="669900"/>
                </a:solidFill>
                <a:latin typeface="Arial" panose="020B0604020202020204" pitchFamily="34" charset="0"/>
                <a:cs typeface="Arial" panose="020B0604020202020204" pitchFamily="34" charset="0"/>
              </a:rPr>
              <a:t>'Silver'</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'Gold'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'Diamond'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'Platinum'</a:t>
            </a:r>
            <a:r>
              <a:rPr lang="en-US"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these enumeration member to a numeric index where </a:t>
            </a:r>
            <a:r>
              <a:rPr lang="en-US" dirty="0">
                <a:latin typeface="Arial" panose="020B0604020202020204" pitchFamily="34" charset="0"/>
                <a:cs typeface="Arial" panose="020B0604020202020204" pitchFamily="34" charset="0"/>
              </a:rPr>
              <a:t>Silver=1, Gold=2, Diamond=3, Platinum=4 respectively.</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2AF4014E-388F-1DDF-EB80-425EEDA638F8}"/>
              </a:ext>
            </a:extLst>
          </p:cNvPr>
          <p:cNvSpPr txBox="1"/>
          <p:nvPr/>
        </p:nvSpPr>
        <p:spPr>
          <a:xfrm>
            <a:off x="426296" y="4759691"/>
            <a:ext cx="1121432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 </a:t>
            </a:r>
            <a:r>
              <a:rPr lang="en-IN" dirty="0">
                <a:solidFill>
                  <a:srgbClr val="006699"/>
                </a:solidFill>
                <a:latin typeface="Liberation Mono"/>
              </a:rPr>
              <a:t>default</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a:t>
            </a:r>
            <a:r>
              <a:rPr lang="en-US" dirty="0">
                <a:solidFill>
                  <a:srgbClr val="00B050"/>
                </a:solidFill>
                <a:latin typeface="Liberation Mono"/>
                <a:cs typeface="Arial" panose="020B0604020202020204" pitchFamily="34" charset="0"/>
              </a:rPr>
              <a:t>Invalid default value for 'COL2'</a:t>
            </a:r>
            <a:endParaRPr lang="en-IN" dirty="0">
              <a:solidFill>
                <a:srgbClr val="00B050"/>
              </a:solidFill>
              <a:latin typeface="Liberation Mono"/>
              <a:cs typeface="Arial" panose="020B0604020202020204" pitchFamily="34" charset="0"/>
            </a:endParaRPr>
          </a:p>
        </p:txBody>
      </p:sp>
    </p:spTree>
    <p:extLst>
      <p:ext uri="{BB962C8B-B14F-4D97-AF65-F5344CB8AC3E}">
        <p14:creationId xmlns="" xmlns:p14="http://schemas.microsoft.com/office/powerpoint/2010/main" val="358973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6" name="Rectangle 5"/>
          <p:cNvSpPr/>
          <p:nvPr/>
        </p:nvSpPr>
        <p:spPr>
          <a:xfrm>
            <a:off x="263352" y="5085184"/>
            <a:ext cx="11737304" cy="1446550"/>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dirty="0">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@mysize </a:t>
            </a:r>
            <a:r>
              <a:rPr lang="en-IN"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'medium'</a:t>
            </a:r>
            <a:r>
              <a:rPr lang="en-IN" dirty="0">
                <a:latin typeface="Arial" panose="020B0604020202020204" pitchFamily="34" charset="0"/>
                <a:cs typeface="Arial" panose="020B0604020202020204" pitchFamily="34" charset="0"/>
              </a:rPr>
              <a:t>;</a:t>
            </a:r>
          </a:p>
          <a:p>
            <a:r>
              <a:rPr lang="en-IN" dirty="0">
                <a:solidFill>
                  <a:srgbClr val="0077AA"/>
                </a:solidFill>
                <a:latin typeface="Arial" panose="020B0604020202020204" pitchFamily="34" charset="0"/>
                <a:cs typeface="Arial" panose="020B0604020202020204" pitchFamily="34"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TABLE</a:t>
            </a:r>
            <a:r>
              <a:rPr lang="en-IN" dirty="0">
                <a:latin typeface="Arial" panose="020B0604020202020204" pitchFamily="34" charset="0"/>
                <a:cs typeface="Arial" panose="020B0604020202020204" pitchFamily="34" charset="0"/>
              </a:rPr>
              <a:t> sizes ( size </a:t>
            </a:r>
            <a:r>
              <a:rPr lang="en-IN" dirty="0">
                <a:solidFill>
                  <a:srgbClr val="834689"/>
                </a:solidFill>
                <a:latin typeface="Arial" panose="020B0604020202020204" pitchFamily="34" charset="0"/>
                <a:cs typeface="Arial" panose="020B0604020202020204" pitchFamily="34" charset="0"/>
              </a:rPr>
              <a:t>ENUM</a:t>
            </a:r>
            <a:r>
              <a:rPr lang="en-IN" dirty="0">
                <a:latin typeface="Arial" panose="020B0604020202020204" pitchFamily="34" charset="0"/>
                <a:cs typeface="Arial" panose="020B0604020202020204" pitchFamily="34" charset="0"/>
              </a:rPr>
              <a:t>(</a:t>
            </a:r>
            <a:r>
              <a:rPr lang="en-IN" dirty="0">
                <a:solidFill>
                  <a:srgbClr val="669900"/>
                </a:solidFill>
                <a:latin typeface="Arial" panose="020B0604020202020204" pitchFamily="34" charset="0"/>
                <a:cs typeface="Arial" panose="020B0604020202020204" pitchFamily="34" charset="0"/>
              </a:rPr>
              <a:t>'small'</a:t>
            </a:r>
            <a:r>
              <a:rPr lang="en-IN" dirty="0">
                <a:latin typeface="Arial" panose="020B0604020202020204" pitchFamily="34" charset="0"/>
                <a:cs typeface="Arial" panose="020B0604020202020204" pitchFamily="34" charset="0"/>
              </a:rPr>
              <a:t>, @mysize, </a:t>
            </a:r>
            <a:r>
              <a:rPr lang="en-IN" dirty="0">
                <a:solidFill>
                  <a:srgbClr val="669900"/>
                </a:solidFill>
                <a:latin typeface="Arial" panose="020B0604020202020204" pitchFamily="34" charset="0"/>
                <a:cs typeface="Arial" panose="020B0604020202020204" pitchFamily="34" charset="0"/>
              </a:rPr>
              <a:t>'large'</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error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 xmlns:a16="http://schemas.microsoft.com/office/drawing/2014/main" id="{549925E8-1349-403A-9FBE-F89F237517A5}"/>
              </a:ext>
            </a:extLst>
          </p:cNvPr>
          <p:cNvSpPr txBox="1"/>
          <p:nvPr/>
        </p:nvSpPr>
        <p:spPr>
          <a:xfrm>
            <a:off x="191344" y="1163067"/>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 xmlns:p14="http://schemas.microsoft.com/office/powerpoint/2010/main" val="3642113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26188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 without leaving </a:t>
            </a:r>
            <a:r>
              <a:rPr lang="en-IN">
                <a:latin typeface="Arial" panose="020B0604020202020204" pitchFamily="34" charset="0"/>
                <a:cs typeface="Arial" panose="020B0604020202020204" pitchFamily="34" charset="0"/>
              </a:rPr>
              <a:t>a spaces.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 xmlns:a16="http://schemas.microsoft.com/office/drawing/2014/main" id="{DC8D1C25-D6A2-4B67-BE92-A02A5EE79BE5}"/>
              </a:ext>
            </a:extLst>
          </p:cNvPr>
          <p:cNvSpPr>
            <a:spLocks noChangeArrowheads="1"/>
          </p:cNvSpPr>
          <p:nvPr/>
        </p:nvSpPr>
        <p:spPr bwMode="auto">
          <a:xfrm>
            <a:off x="407368" y="2492896"/>
            <a:ext cx="11377264" cy="138499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a:t>
            </a:r>
            <a:endParaRPr kumimoji="0" lang="en-US" altLang="en-US" i="0" u="none" strike="noStrike" cap="none" normalizeH="0" baseline="0" dirty="0">
              <a:ln>
                <a:noFill/>
              </a:ln>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(10),</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'Premium'</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 xmlns:a16="http://schemas.microsoft.com/office/drawing/2014/main" id="{6624884C-BA27-4056-8CC3-B2E645CA96DE}"/>
              </a:ext>
            </a:extLst>
          </p:cNvPr>
          <p:cNvSpPr>
            <a:spLocks noChangeArrowheads="1"/>
          </p:cNvSpPr>
          <p:nvPr/>
        </p:nvSpPr>
        <p:spPr bwMode="auto">
          <a:xfrm>
            <a:off x="407368" y="4160534"/>
            <a:ext cx="11377264" cy="69249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'Movie</a:t>
            </a:r>
            <a:r>
              <a:rPr lang="en-US" altLang="en-US" dirty="0">
                <a:latin typeface="Liberation Mono"/>
              </a:rPr>
              <a:t>, </a:t>
            </a:r>
            <a:r>
              <a:rPr lang="en-US" altLang="en-US" dirty="0">
                <a:solidFill>
                  <a:srgbClr val="669900"/>
                </a:solidFill>
                <a:latin typeface="Liberation Mono"/>
              </a:rPr>
              <a:t>Concert'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8" name="Rectangle 7">
            <a:extLst>
              <a:ext uri="{FF2B5EF4-FFF2-40B4-BE49-F238E27FC236}">
                <a16:creationId xmlns="" xmlns:a16="http://schemas.microsoft.com/office/drawing/2014/main" id="{E1218736-825D-4E2C-A3E0-5A921AE5FD9B}"/>
              </a:ext>
            </a:extLst>
          </p:cNvPr>
          <p:cNvSpPr/>
          <p:nvPr/>
        </p:nvSpPr>
        <p:spPr>
          <a:xfrm>
            <a:off x="263352" y="5301208"/>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SET data type allows you to specify a list of values to be inserted in the column, like ENUM. But, unlike the ENUM data type, which lets you choose only one value, the SET data type allows you to choose multiple values from the list of specified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053370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 xmlns:p14="http://schemas.microsoft.com/office/powerpoint/2010/main" val="11189968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 xmlns:p14="http://schemas.microsoft.com/office/powerpoint/2010/main" val="41191318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 xmlns:p14="http://schemas.microsoft.com/office/powerpoint/2010/main" val="2380987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49511</TotalTime>
  <Words>10693</Words>
  <Application>Microsoft Office PowerPoint</Application>
  <PresentationFormat>Custom</PresentationFormat>
  <Paragraphs>1731</Paragraphs>
  <Slides>143</Slides>
  <Notes>5</Notes>
  <HiddenSlides>0</HiddenSlides>
  <MMClips>0</MMClips>
  <ScaleCrop>false</ScaleCrop>
  <HeadingPairs>
    <vt:vector size="4" baseType="variant">
      <vt:variant>
        <vt:lpstr>Theme</vt:lpstr>
      </vt:variant>
      <vt:variant>
        <vt:i4>1</vt:i4>
      </vt:variant>
      <vt:variant>
        <vt:lpstr>Slide Titles</vt:lpstr>
      </vt:variant>
      <vt:variant>
        <vt:i4>143</vt:i4>
      </vt:variant>
    </vt:vector>
  </HeadingPairs>
  <TitlesOfParts>
    <vt:vector size="144"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Entity Relationship Diagram (ER Diagram)</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SHOW ENGINES Syntax</vt:lpstr>
      <vt:lpstr>ENGINES</vt:lpstr>
      <vt:lpstr>ENGINES</vt:lpstr>
      <vt:lpstr>Slide 73</vt:lpstr>
      <vt:lpstr>SHOW DATABASES Syntax</vt:lpstr>
      <vt:lpstr>Slide 75</vt:lpstr>
      <vt:lpstr>USE DATABASES Syntax</vt:lpstr>
      <vt:lpstr>Slide 77</vt:lpstr>
      <vt:lpstr>Slide 78</vt:lpstr>
      <vt:lpstr>Slide 79</vt:lpstr>
      <vt:lpstr>Slide 80</vt:lpstr>
      <vt:lpstr>Slide 81</vt:lpstr>
      <vt:lpstr>Slide 82</vt:lpstr>
      <vt:lpstr>Slide 83</vt:lpstr>
      <vt:lpstr>EMP &amp; DEPT Table structure</vt:lpstr>
      <vt:lpstr>SHOW COLUMNS Syntax</vt:lpstr>
      <vt:lpstr>Slide 86</vt:lpstr>
      <vt:lpstr>SHOW TABLES Syntax</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SELECT CLAUSE</vt:lpstr>
      <vt:lpstr>Capabilities of    SELECT Statement</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Admn</cp:lastModifiedBy>
  <cp:revision>11064</cp:revision>
  <dcterms:created xsi:type="dcterms:W3CDTF">2015-10-09T06:09:34Z</dcterms:created>
  <dcterms:modified xsi:type="dcterms:W3CDTF">2023-09-12T13:54:57Z</dcterms:modified>
</cp:coreProperties>
</file>