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00" b="1" i="0" baseline="0" dirty="0">
                <a:effectLst/>
              </a:rPr>
              <a:t>CUSTOMER SEGMENTATION</a:t>
            </a:r>
            <a:endParaRPr lang="en-US"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Sheet1!$A$1</c:f>
              <c:strCache>
                <c:ptCount val="1"/>
                <c:pt idx="0">
                  <c:v>recent_customers</c:v>
                </c:pt>
              </c:strCache>
            </c:strRef>
          </c:tx>
          <c:spPr>
            <a:solidFill>
              <a:schemeClr val="accent1"/>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24A-4DCC-9D07-E9EC6DB61CC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Sheet1!$A$2</c:f>
              <c:numCache>
                <c:formatCode>General</c:formatCode>
                <c:ptCount val="1"/>
                <c:pt idx="0">
                  <c:v>31</c:v>
                </c:pt>
              </c:numCache>
            </c:numRef>
          </c:val>
          <c:extLst>
            <c:ext xmlns:c16="http://schemas.microsoft.com/office/drawing/2014/chart" uri="{C3380CC4-5D6E-409C-BE32-E72D297353CC}">
              <c16:uniqueId val="{00000000-32F7-470C-8476-BB8F316217B2}"/>
            </c:ext>
          </c:extLst>
        </c:ser>
        <c:ser>
          <c:idx val="1"/>
          <c:order val="1"/>
          <c:tx>
            <c:strRef>
              <c:f>Sheet1!$B$1</c:f>
              <c:strCache>
                <c:ptCount val="1"/>
                <c:pt idx="0">
                  <c:v>potential_customers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c:f>
              <c:numCache>
                <c:formatCode>General</c:formatCode>
                <c:ptCount val="1"/>
                <c:pt idx="0">
                  <c:v>15</c:v>
                </c:pt>
              </c:numCache>
            </c:numRef>
          </c:val>
          <c:extLst>
            <c:ext xmlns:c16="http://schemas.microsoft.com/office/drawing/2014/chart" uri="{C3380CC4-5D6E-409C-BE32-E72D297353CC}">
              <c16:uniqueId val="{00000001-32F7-470C-8476-BB8F316217B2}"/>
            </c:ext>
          </c:extLst>
        </c:ser>
        <c:ser>
          <c:idx val="2"/>
          <c:order val="2"/>
          <c:tx>
            <c:strRef>
              <c:f>Sheet1!$C$1</c:f>
              <c:strCache>
                <c:ptCount val="1"/>
                <c:pt idx="0">
                  <c:v>standard_customers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Sheet1!$C$2</c:f>
              <c:numCache>
                <c:formatCode>General</c:formatCode>
                <c:ptCount val="1"/>
                <c:pt idx="0">
                  <c:v>13</c:v>
                </c:pt>
              </c:numCache>
            </c:numRef>
          </c:val>
          <c:extLst>
            <c:ext xmlns:c16="http://schemas.microsoft.com/office/drawing/2014/chart" uri="{C3380CC4-5D6E-409C-BE32-E72D297353CC}">
              <c16:uniqueId val="{00000002-32F7-470C-8476-BB8F316217B2}"/>
            </c:ext>
          </c:extLst>
        </c:ser>
        <c:dLbls>
          <c:showLegendKey val="0"/>
          <c:showVal val="0"/>
          <c:showCatName val="0"/>
          <c:showSerName val="0"/>
          <c:showPercent val="0"/>
          <c:showBubbleSize val="0"/>
        </c:dLbls>
        <c:gapWidth val="219"/>
        <c:overlap val="-27"/>
        <c:axId val="1100915808"/>
        <c:axId val="1104255616"/>
        <c:extLst>
          <c:ext xmlns:c15="http://schemas.microsoft.com/office/drawing/2012/chart" uri="{02D57815-91ED-43cb-92C2-25804820EDAC}">
            <c15:filteredBarSeries>
              <c15:ser>
                <c:idx val="3"/>
                <c:order val="3"/>
                <c:tx>
                  <c:strRef>
                    <c:extLst>
                      <c:ext uri="{02D57815-91ED-43cb-92C2-25804820EDAC}">
                        <c15:formulaRef>
                          <c15:sqref>Sheet1!$D$1</c15:sqref>
                        </c15:formulaRef>
                      </c:ext>
                    </c:extLst>
                    <c:strCache>
                      <c:ptCount val="1"/>
                      <c:pt idx="0">
                        <c:v>losing_customers</c:v>
                      </c:pt>
                    </c:strCache>
                  </c:strRef>
                </c:tx>
                <c:spPr>
                  <a:solidFill>
                    <a:schemeClr val="accent4"/>
                  </a:solidFill>
                  <a:ln>
                    <a:noFill/>
                  </a:ln>
                  <a:effectLst/>
                </c:spPr>
                <c:invertIfNegative val="0"/>
                <c:val>
                  <c:numRef>
                    <c:extLst>
                      <c:ext uri="{02D57815-91ED-43cb-92C2-25804820EDAC}">
                        <c15:formulaRef>
                          <c15:sqref>Sheet1!$D$2</c15:sqref>
                        </c15:formulaRef>
                      </c:ext>
                    </c:extLst>
                    <c:numCache>
                      <c:formatCode>General</c:formatCode>
                      <c:ptCount val="1"/>
                      <c:pt idx="0">
                        <c:v>0</c:v>
                      </c:pt>
                    </c:numCache>
                  </c:numRef>
                </c:val>
                <c:extLst>
                  <c:ext xmlns:c16="http://schemas.microsoft.com/office/drawing/2014/chart" uri="{C3380CC4-5D6E-409C-BE32-E72D297353CC}">
                    <c16:uniqueId val="{00000003-32F7-470C-8476-BB8F316217B2}"/>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Sheet1!$E$1</c15:sqref>
                        </c15:formulaRef>
                      </c:ext>
                    </c:extLst>
                    <c:strCache>
                      <c:ptCount val="1"/>
                      <c:pt idx="0">
                        <c:v>unknown_customers</c:v>
                      </c:pt>
                    </c:strCache>
                  </c:strRef>
                </c:tx>
                <c:spPr>
                  <a:solidFill>
                    <a:schemeClr val="accent5"/>
                  </a:solidFill>
                  <a:ln>
                    <a:noFill/>
                  </a:ln>
                  <a:effectLst/>
                </c:spPr>
                <c:invertIfNegative val="0"/>
                <c:val>
                  <c:numRef>
                    <c:extLst xmlns:c15="http://schemas.microsoft.com/office/drawing/2012/chart">
                      <c:ext xmlns:c15="http://schemas.microsoft.com/office/drawing/2012/chart" uri="{02D57815-91ED-43cb-92C2-25804820EDAC}">
                        <c15:formulaRef>
                          <c15:sqref>Sheet1!$E$2</c15:sqref>
                        </c15:formulaRef>
                      </c:ext>
                    </c:extLst>
                    <c:numCache>
                      <c:formatCode>General</c:formatCode>
                      <c:ptCount val="1"/>
                      <c:pt idx="0">
                        <c:v>0</c:v>
                      </c:pt>
                    </c:numCache>
                  </c:numRef>
                </c:val>
                <c:extLst xmlns:c15="http://schemas.microsoft.com/office/drawing/2012/chart">
                  <c:ext xmlns:c16="http://schemas.microsoft.com/office/drawing/2014/chart" uri="{C3380CC4-5D6E-409C-BE32-E72D297353CC}">
                    <c16:uniqueId val="{00000004-32F7-470C-8476-BB8F316217B2}"/>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Sheet1!$F$1</c15:sqref>
                        </c15:formulaRef>
                      </c:ext>
                    </c:extLst>
                    <c:strCache>
                      <c:ptCount val="1"/>
                      <c:pt idx="0">
                        <c:v>total_customers</c:v>
                      </c:pt>
                    </c:strCache>
                  </c:strRef>
                </c:tx>
                <c:spPr>
                  <a:solidFill>
                    <a:schemeClr val="accent6"/>
                  </a:solidFill>
                  <a:ln>
                    <a:noFill/>
                  </a:ln>
                  <a:effectLst/>
                </c:spPr>
                <c:invertIfNegative val="0"/>
                <c:val>
                  <c:numRef>
                    <c:extLst xmlns:c15="http://schemas.microsoft.com/office/drawing/2012/chart">
                      <c:ext xmlns:c15="http://schemas.microsoft.com/office/drawing/2012/chart" uri="{02D57815-91ED-43cb-92C2-25804820EDAC}">
                        <c15:formulaRef>
                          <c15:sqref>Sheet1!$F$2</c15:sqref>
                        </c15:formulaRef>
                      </c:ext>
                    </c:extLst>
                    <c:numCache>
                      <c:formatCode>General</c:formatCode>
                      <c:ptCount val="1"/>
                      <c:pt idx="0">
                        <c:v>59</c:v>
                      </c:pt>
                    </c:numCache>
                  </c:numRef>
                </c:val>
                <c:extLst xmlns:c15="http://schemas.microsoft.com/office/drawing/2012/chart">
                  <c:ext xmlns:c16="http://schemas.microsoft.com/office/drawing/2014/chart" uri="{C3380CC4-5D6E-409C-BE32-E72D297353CC}">
                    <c16:uniqueId val="{00000005-32F7-470C-8476-BB8F316217B2}"/>
                  </c:ext>
                </c:extLst>
              </c15:ser>
            </c15:filteredBarSeries>
          </c:ext>
        </c:extLst>
      </c:barChart>
      <c:catAx>
        <c:axId val="1100915808"/>
        <c:scaling>
          <c:orientation val="minMax"/>
        </c:scaling>
        <c:delete val="1"/>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Type of Customer</a:t>
                </a:r>
                <a:r>
                  <a:rPr lang="en-US" baseline="0" dirty="0"/>
                  <a:t>s</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104255616"/>
        <c:crosses val="autoZero"/>
        <c:auto val="1"/>
        <c:lblAlgn val="ctr"/>
        <c:lblOffset val="100"/>
        <c:noMultiLvlLbl val="0"/>
      </c:catAx>
      <c:valAx>
        <c:axId val="1104255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Numbers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0915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1800" b="1" i="0" baseline="0" dirty="0">
                <a:effectLst/>
              </a:rPr>
              <a:t>Artist-composer relation</a:t>
            </a:r>
            <a:endParaRPr lang="en-US" dirty="0">
              <a:effectLst/>
            </a:endParaRP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Sheet1!$A$1</c:f>
              <c:strCache>
                <c:ptCount val="1"/>
                <c:pt idx="0">
                  <c:v>total_songs</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Sheet1!$A$2</c:f>
              <c:numCache>
                <c:formatCode>General</c:formatCode>
                <c:ptCount val="1"/>
                <c:pt idx="0">
                  <c:v>3503</c:v>
                </c:pt>
              </c:numCache>
            </c:numRef>
          </c:val>
          <c:extLst>
            <c:ext xmlns:c16="http://schemas.microsoft.com/office/drawing/2014/chart" uri="{C3380CC4-5D6E-409C-BE32-E72D297353CC}">
              <c16:uniqueId val="{00000000-CD00-4212-8BB7-85203E9E466B}"/>
            </c:ext>
          </c:extLst>
        </c:ser>
        <c:ser>
          <c:idx val="1"/>
          <c:order val="1"/>
          <c:tx>
            <c:strRef>
              <c:f>Sheet1!$B$1</c:f>
              <c:strCache>
                <c:ptCount val="1"/>
                <c:pt idx="0">
                  <c:v>self_composed</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Sheet1!$B$2</c:f>
              <c:numCache>
                <c:formatCode>General</c:formatCode>
                <c:ptCount val="1"/>
                <c:pt idx="0">
                  <c:v>524</c:v>
                </c:pt>
              </c:numCache>
            </c:numRef>
          </c:val>
          <c:extLst>
            <c:ext xmlns:c16="http://schemas.microsoft.com/office/drawing/2014/chart" uri="{C3380CC4-5D6E-409C-BE32-E72D297353CC}">
              <c16:uniqueId val="{00000001-CD00-4212-8BB7-85203E9E466B}"/>
            </c:ext>
          </c:extLst>
        </c:ser>
        <c:ser>
          <c:idx val="2"/>
          <c:order val="2"/>
          <c:tx>
            <c:strRef>
              <c:f>Sheet1!$C$1</c:f>
              <c:strCache>
                <c:ptCount val="1"/>
                <c:pt idx="0">
                  <c:v>outside_composed</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Sheet1!$C$2</c:f>
              <c:numCache>
                <c:formatCode>General</c:formatCode>
                <c:ptCount val="1"/>
                <c:pt idx="0">
                  <c:v>2001</c:v>
                </c:pt>
              </c:numCache>
            </c:numRef>
          </c:val>
          <c:extLst>
            <c:ext xmlns:c16="http://schemas.microsoft.com/office/drawing/2014/chart" uri="{C3380CC4-5D6E-409C-BE32-E72D297353CC}">
              <c16:uniqueId val="{00000002-CD00-4212-8BB7-85203E9E466B}"/>
            </c:ext>
          </c:extLst>
        </c:ser>
        <c:ser>
          <c:idx val="3"/>
          <c:order val="3"/>
          <c:tx>
            <c:strRef>
              <c:f>Sheet1!$D$1</c:f>
              <c:strCache>
                <c:ptCount val="1"/>
                <c:pt idx="0">
                  <c:v>none_composed</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Sheet1!$D$2</c:f>
              <c:numCache>
                <c:formatCode>General</c:formatCode>
                <c:ptCount val="1"/>
                <c:pt idx="0">
                  <c:v>978</c:v>
                </c:pt>
              </c:numCache>
            </c:numRef>
          </c:val>
          <c:extLst>
            <c:ext xmlns:c16="http://schemas.microsoft.com/office/drawing/2014/chart" uri="{C3380CC4-5D6E-409C-BE32-E72D297353CC}">
              <c16:uniqueId val="{00000003-CD00-4212-8BB7-85203E9E466B}"/>
            </c:ext>
          </c:extLst>
        </c:ser>
        <c:dLbls>
          <c:dLblPos val="inEnd"/>
          <c:showLegendKey val="0"/>
          <c:showVal val="1"/>
          <c:showCatName val="0"/>
          <c:showSerName val="0"/>
          <c:showPercent val="0"/>
          <c:showBubbleSize val="0"/>
        </c:dLbls>
        <c:gapWidth val="65"/>
        <c:axId val="1199341008"/>
        <c:axId val="267850544"/>
      </c:barChart>
      <c:catAx>
        <c:axId val="1199341008"/>
        <c:scaling>
          <c:orientation val="minMax"/>
        </c:scaling>
        <c:delete val="1"/>
        <c:axPos val="l"/>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baseline="0" dirty="0"/>
                  <a:t>Composer Employed</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267850544"/>
        <c:crosses val="autoZero"/>
        <c:auto val="1"/>
        <c:lblAlgn val="ctr"/>
        <c:lblOffset val="100"/>
        <c:noMultiLvlLbl val="0"/>
      </c:catAx>
      <c:valAx>
        <c:axId val="267850544"/>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baseline="0" dirty="0"/>
                  <a:t> Songs composed</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119934100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IN" sz="1800" b="1" i="0" cap="all" baseline="0" dirty="0">
                <a:effectLst/>
              </a:rPr>
              <a:t>MOST PURCHASED GENRE</a:t>
            </a:r>
            <a:endParaRPr lang="en-US" dirty="0">
              <a:effectLst/>
            </a:endParaRP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num</c:v>
                </c:pt>
              </c:strCache>
            </c:strRef>
          </c:tx>
          <c:spPr>
            <a:pattFill prst="ltUpDiag">
              <a:fgClr>
                <a:schemeClr val="accent1"/>
              </a:fgClr>
              <a:bgClr>
                <a:schemeClr val="lt1"/>
              </a:bgClr>
            </a:pattFill>
            <a:ln>
              <a:noFill/>
            </a:ln>
            <a:effectLst/>
          </c:spPr>
          <c:invertIfNegative val="0"/>
          <c:dLbls>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Sheet1!$A$2:$A$25</c:f>
              <c:strCache>
                <c:ptCount val="24"/>
                <c:pt idx="0">
                  <c:v>Rock</c:v>
                </c:pt>
                <c:pt idx="1">
                  <c:v>Latin</c:v>
                </c:pt>
                <c:pt idx="2">
                  <c:v>Metal</c:v>
                </c:pt>
                <c:pt idx="3">
                  <c:v>Alternative &amp; Punk</c:v>
                </c:pt>
                <c:pt idx="4">
                  <c:v>Jazz</c:v>
                </c:pt>
                <c:pt idx="5">
                  <c:v>Blues</c:v>
                </c:pt>
                <c:pt idx="6">
                  <c:v>TV Shows</c:v>
                </c:pt>
                <c:pt idx="7">
                  <c:v>Classical</c:v>
                </c:pt>
                <c:pt idx="8">
                  <c:v>R&amp;B/Soul</c:v>
                </c:pt>
                <c:pt idx="9">
                  <c:v>Reggae</c:v>
                </c:pt>
                <c:pt idx="10">
                  <c:v>Drama</c:v>
                </c:pt>
                <c:pt idx="11">
                  <c:v>Pop</c:v>
                </c:pt>
                <c:pt idx="12">
                  <c:v>Sci Fi &amp; Fantasy</c:v>
                </c:pt>
                <c:pt idx="13">
                  <c:v>Soundtrack</c:v>
                </c:pt>
                <c:pt idx="14">
                  <c:v>Hip Hop/Rap</c:v>
                </c:pt>
                <c:pt idx="15">
                  <c:v>Bossa Nova</c:v>
                </c:pt>
                <c:pt idx="16">
                  <c:v>Alternative</c:v>
                </c:pt>
                <c:pt idx="17">
                  <c:v>World</c:v>
                </c:pt>
                <c:pt idx="18">
                  <c:v>Electronica/Dance</c:v>
                </c:pt>
                <c:pt idx="19">
                  <c:v>Heavy Metal</c:v>
                </c:pt>
                <c:pt idx="20">
                  <c:v>Easy Listening</c:v>
                </c:pt>
                <c:pt idx="21">
                  <c:v>Comedy</c:v>
                </c:pt>
                <c:pt idx="22">
                  <c:v>Rock And Roll</c:v>
                </c:pt>
                <c:pt idx="23">
                  <c:v>Science Fiction</c:v>
                </c:pt>
              </c:strCache>
            </c:strRef>
          </c:cat>
          <c:val>
            <c:numRef>
              <c:f>Sheet1!$B$2:$B$25</c:f>
              <c:numCache>
                <c:formatCode>General</c:formatCode>
                <c:ptCount val="24"/>
                <c:pt idx="0">
                  <c:v>835</c:v>
                </c:pt>
                <c:pt idx="1">
                  <c:v>386</c:v>
                </c:pt>
                <c:pt idx="2">
                  <c:v>264</c:v>
                </c:pt>
                <c:pt idx="3">
                  <c:v>244</c:v>
                </c:pt>
                <c:pt idx="4">
                  <c:v>80</c:v>
                </c:pt>
                <c:pt idx="5">
                  <c:v>61</c:v>
                </c:pt>
                <c:pt idx="6">
                  <c:v>47</c:v>
                </c:pt>
                <c:pt idx="7">
                  <c:v>41</c:v>
                </c:pt>
                <c:pt idx="8">
                  <c:v>41</c:v>
                </c:pt>
                <c:pt idx="9">
                  <c:v>30</c:v>
                </c:pt>
                <c:pt idx="10">
                  <c:v>29</c:v>
                </c:pt>
                <c:pt idx="11">
                  <c:v>28</c:v>
                </c:pt>
                <c:pt idx="12">
                  <c:v>20</c:v>
                </c:pt>
                <c:pt idx="13">
                  <c:v>20</c:v>
                </c:pt>
                <c:pt idx="14">
                  <c:v>17</c:v>
                </c:pt>
                <c:pt idx="15">
                  <c:v>15</c:v>
                </c:pt>
                <c:pt idx="16">
                  <c:v>14</c:v>
                </c:pt>
                <c:pt idx="17">
                  <c:v>13</c:v>
                </c:pt>
                <c:pt idx="18">
                  <c:v>12</c:v>
                </c:pt>
                <c:pt idx="19">
                  <c:v>12</c:v>
                </c:pt>
                <c:pt idx="20">
                  <c:v>10</c:v>
                </c:pt>
                <c:pt idx="21">
                  <c:v>9</c:v>
                </c:pt>
                <c:pt idx="22">
                  <c:v>6</c:v>
                </c:pt>
                <c:pt idx="23">
                  <c:v>6</c:v>
                </c:pt>
              </c:numCache>
            </c:numRef>
          </c:val>
          <c:extLst>
            <c:ext xmlns:c16="http://schemas.microsoft.com/office/drawing/2014/chart" uri="{C3380CC4-5D6E-409C-BE32-E72D297353CC}">
              <c16:uniqueId val="{00000000-A1A9-4DC1-BF75-DADBF1AECB0C}"/>
            </c:ext>
          </c:extLst>
        </c:ser>
        <c:dLbls>
          <c:showLegendKey val="0"/>
          <c:showVal val="0"/>
          <c:showCatName val="0"/>
          <c:showSerName val="0"/>
          <c:showPercent val="0"/>
          <c:showBubbleSize val="0"/>
        </c:dLbls>
        <c:gapWidth val="269"/>
        <c:overlap val="-20"/>
        <c:axId val="1199333408"/>
        <c:axId val="1201024320"/>
      </c:barChart>
      <c:catAx>
        <c:axId val="1199333408"/>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dirty="0"/>
                  <a:t>Genre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1064" b="0" i="0" u="none" strike="noStrike" kern="1200" cap="all" spc="150" normalizeH="0" baseline="0">
                <a:solidFill>
                  <a:schemeClr val="lt1"/>
                </a:solidFill>
                <a:latin typeface="+mn-lt"/>
                <a:ea typeface="+mn-ea"/>
                <a:cs typeface="+mn-cs"/>
              </a:defRPr>
            </a:pPr>
            <a:endParaRPr lang="en-US"/>
          </a:p>
        </c:txPr>
        <c:crossAx val="1201024320"/>
        <c:crosses val="autoZero"/>
        <c:auto val="1"/>
        <c:lblAlgn val="ctr"/>
        <c:lblOffset val="100"/>
        <c:noMultiLvlLbl val="0"/>
      </c:catAx>
      <c:valAx>
        <c:axId val="1201024320"/>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dirty="0"/>
                  <a:t>Songs Purchased</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199333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00" b="0" i="0" baseline="0" dirty="0">
                <a:effectLst/>
              </a:rPr>
              <a:t>MOST POPULAR ARTIST</a:t>
            </a:r>
            <a:endParaRPr lang="en-US"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Sheet1!$C$2</c:f>
              <c:strCache>
                <c:ptCount val="1"/>
                <c:pt idx="0">
                  <c:v>Metal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Sheet1!$B$2:$B$5</c:f>
              <c:strCache>
                <c:ptCount val="4"/>
                <c:pt idx="0">
                  <c:v>Iron Maiden</c:v>
                </c:pt>
                <c:pt idx="1">
                  <c:v>Iron Maiden</c:v>
                </c:pt>
                <c:pt idx="2">
                  <c:v>Iron Maiden</c:v>
                </c:pt>
                <c:pt idx="3">
                  <c:v>Iron Maiden</c:v>
                </c:pt>
              </c:strCache>
            </c:strRef>
          </c:cat>
          <c:val>
            <c:numRef>
              <c:f>Sheet1!$D$2</c:f>
              <c:numCache>
                <c:formatCode>General</c:formatCode>
                <c:ptCount val="1"/>
                <c:pt idx="0">
                  <c:v>69.3</c:v>
                </c:pt>
              </c:numCache>
            </c:numRef>
          </c:val>
          <c:extLst>
            <c:ext xmlns:c16="http://schemas.microsoft.com/office/drawing/2014/chart" uri="{C3380CC4-5D6E-409C-BE32-E72D297353CC}">
              <c16:uniqueId val="{00000006-F443-4D58-9168-E68E0D3E706F}"/>
            </c:ext>
          </c:extLst>
        </c:ser>
        <c:ser>
          <c:idx val="1"/>
          <c:order val="1"/>
          <c:tx>
            <c:strRef>
              <c:f>Sheet1!$C$3</c:f>
              <c:strCache>
                <c:ptCount val="1"/>
                <c:pt idx="0">
                  <c:v>Rock</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Sheet1!$B$2:$B$5</c:f>
              <c:strCache>
                <c:ptCount val="4"/>
                <c:pt idx="0">
                  <c:v>Iron Maiden</c:v>
                </c:pt>
                <c:pt idx="1">
                  <c:v>Iron Maiden</c:v>
                </c:pt>
                <c:pt idx="2">
                  <c:v>Iron Maiden</c:v>
                </c:pt>
                <c:pt idx="3">
                  <c:v>Iron Maiden</c:v>
                </c:pt>
              </c:strCache>
            </c:strRef>
          </c:cat>
          <c:val>
            <c:numRef>
              <c:f>Sheet1!$D$3</c:f>
              <c:numCache>
                <c:formatCode>General</c:formatCode>
                <c:ptCount val="1"/>
                <c:pt idx="0">
                  <c:v>53.46</c:v>
                </c:pt>
              </c:numCache>
            </c:numRef>
          </c:val>
          <c:extLst>
            <c:ext xmlns:c16="http://schemas.microsoft.com/office/drawing/2014/chart" uri="{C3380CC4-5D6E-409C-BE32-E72D297353CC}">
              <c16:uniqueId val="{00000007-F443-4D58-9168-E68E0D3E706F}"/>
            </c:ext>
          </c:extLst>
        </c:ser>
        <c:ser>
          <c:idx val="2"/>
          <c:order val="2"/>
          <c:tx>
            <c:strRef>
              <c:f>Sheet1!$C$4</c:f>
              <c:strCache>
                <c:ptCount val="1"/>
                <c:pt idx="0">
                  <c:v>Heavy Metal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Sheet1!$B$2:$B$5</c:f>
              <c:strCache>
                <c:ptCount val="4"/>
                <c:pt idx="0">
                  <c:v>Iron Maiden</c:v>
                </c:pt>
                <c:pt idx="1">
                  <c:v>Iron Maiden</c:v>
                </c:pt>
                <c:pt idx="2">
                  <c:v>Iron Maiden</c:v>
                </c:pt>
                <c:pt idx="3">
                  <c:v>Iron Maiden</c:v>
                </c:pt>
              </c:strCache>
            </c:strRef>
          </c:cat>
          <c:val>
            <c:numRef>
              <c:f>Sheet1!$D$4</c:f>
              <c:numCache>
                <c:formatCode>General</c:formatCode>
                <c:ptCount val="1"/>
                <c:pt idx="0">
                  <c:v>11.88</c:v>
                </c:pt>
              </c:numCache>
            </c:numRef>
          </c:val>
          <c:extLst>
            <c:ext xmlns:c16="http://schemas.microsoft.com/office/drawing/2014/chart" uri="{C3380CC4-5D6E-409C-BE32-E72D297353CC}">
              <c16:uniqueId val="{00000008-F443-4D58-9168-E68E0D3E706F}"/>
            </c:ext>
          </c:extLst>
        </c:ser>
        <c:ser>
          <c:idx val="3"/>
          <c:order val="3"/>
          <c:tx>
            <c:strRef>
              <c:f>Sheet1!$C$5</c:f>
              <c:strCache>
                <c:ptCount val="1"/>
                <c:pt idx="0">
                  <c:v>Blues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Sheet1!$B$2:$B$5</c:f>
              <c:strCache>
                <c:ptCount val="4"/>
                <c:pt idx="0">
                  <c:v>Iron Maiden</c:v>
                </c:pt>
                <c:pt idx="1">
                  <c:v>Iron Maiden</c:v>
                </c:pt>
                <c:pt idx="2">
                  <c:v>Iron Maiden</c:v>
                </c:pt>
                <c:pt idx="3">
                  <c:v>Iron Maiden</c:v>
                </c:pt>
              </c:strCache>
            </c:strRef>
          </c:cat>
          <c:val>
            <c:numRef>
              <c:f>Sheet1!$D$5</c:f>
              <c:numCache>
                <c:formatCode>General</c:formatCode>
                <c:ptCount val="1"/>
                <c:pt idx="0">
                  <c:v>3.96</c:v>
                </c:pt>
              </c:numCache>
            </c:numRef>
          </c:val>
          <c:extLst>
            <c:ext xmlns:c16="http://schemas.microsoft.com/office/drawing/2014/chart" uri="{C3380CC4-5D6E-409C-BE32-E72D297353CC}">
              <c16:uniqueId val="{00000009-F443-4D58-9168-E68E0D3E706F}"/>
            </c:ext>
          </c:extLst>
        </c:ser>
        <c:dLbls>
          <c:showLegendKey val="0"/>
          <c:showVal val="0"/>
          <c:showCatName val="0"/>
          <c:showSerName val="0"/>
          <c:showPercent val="0"/>
          <c:showBubbleSize val="0"/>
        </c:dLbls>
        <c:gapWidth val="219"/>
        <c:overlap val="-27"/>
        <c:axId val="1202243520"/>
        <c:axId val="1199818752"/>
      </c:barChart>
      <c:catAx>
        <c:axId val="12022435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aseline="0" dirty="0"/>
                  <a:t>Artist</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9818752"/>
        <c:crosses val="autoZero"/>
        <c:auto val="1"/>
        <c:lblAlgn val="ctr"/>
        <c:lblOffset val="100"/>
        <c:noMultiLvlLbl val="0"/>
      </c:catAx>
      <c:valAx>
        <c:axId val="11998187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Earning</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2243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4">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C37E-A40D-441B-8CB3-DF4E731221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49DC23-A46B-4E45-A3B2-D56944E1F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743910-0244-42A2-B25B-28CF0FFCE024}"/>
              </a:ext>
            </a:extLst>
          </p:cNvPr>
          <p:cNvSpPr>
            <a:spLocks noGrp="1"/>
          </p:cNvSpPr>
          <p:nvPr>
            <p:ph type="dt" sz="half" idx="10"/>
          </p:nvPr>
        </p:nvSpPr>
        <p:spPr/>
        <p:txBody>
          <a:bodyPr/>
          <a:lstStyle/>
          <a:p>
            <a:fld id="{BA32FBE2-817F-409D-9091-13330C745093}" type="datetimeFigureOut">
              <a:rPr lang="en-US" smtClean="0"/>
              <a:t>04-Jun-20</a:t>
            </a:fld>
            <a:endParaRPr lang="en-US"/>
          </a:p>
        </p:txBody>
      </p:sp>
      <p:sp>
        <p:nvSpPr>
          <p:cNvPr id="5" name="Footer Placeholder 4">
            <a:extLst>
              <a:ext uri="{FF2B5EF4-FFF2-40B4-BE49-F238E27FC236}">
                <a16:creationId xmlns:a16="http://schemas.microsoft.com/office/drawing/2014/main" id="{4EF0D408-6C8E-48A1-8C70-38323FACE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51782-C676-471A-9FBE-080ECAE252B9}"/>
              </a:ext>
            </a:extLst>
          </p:cNvPr>
          <p:cNvSpPr>
            <a:spLocks noGrp="1"/>
          </p:cNvSpPr>
          <p:nvPr>
            <p:ph type="sldNum" sz="quarter" idx="12"/>
          </p:nvPr>
        </p:nvSpPr>
        <p:spPr/>
        <p:txBody>
          <a:bodyPr/>
          <a:lstStyle/>
          <a:p>
            <a:fld id="{86267C66-5061-4467-9E22-13527D36DAAB}" type="slidenum">
              <a:rPr lang="en-US" smtClean="0"/>
              <a:t>‹#›</a:t>
            </a:fld>
            <a:endParaRPr lang="en-US"/>
          </a:p>
        </p:txBody>
      </p:sp>
    </p:spTree>
    <p:extLst>
      <p:ext uri="{BB962C8B-B14F-4D97-AF65-F5344CB8AC3E}">
        <p14:creationId xmlns:p14="http://schemas.microsoft.com/office/powerpoint/2010/main" val="1699125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860FE-ABAF-4CF0-A55A-87FD6D77D9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9471B2-AC82-4464-8959-F576EA2ED7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65088-00BA-46F3-AB6C-4FE4EFC5DFC5}"/>
              </a:ext>
            </a:extLst>
          </p:cNvPr>
          <p:cNvSpPr>
            <a:spLocks noGrp="1"/>
          </p:cNvSpPr>
          <p:nvPr>
            <p:ph type="dt" sz="half" idx="10"/>
          </p:nvPr>
        </p:nvSpPr>
        <p:spPr/>
        <p:txBody>
          <a:bodyPr/>
          <a:lstStyle/>
          <a:p>
            <a:fld id="{BA32FBE2-817F-409D-9091-13330C745093}" type="datetimeFigureOut">
              <a:rPr lang="en-US" smtClean="0"/>
              <a:t>04-Jun-20</a:t>
            </a:fld>
            <a:endParaRPr lang="en-US"/>
          </a:p>
        </p:txBody>
      </p:sp>
      <p:sp>
        <p:nvSpPr>
          <p:cNvPr id="5" name="Footer Placeholder 4">
            <a:extLst>
              <a:ext uri="{FF2B5EF4-FFF2-40B4-BE49-F238E27FC236}">
                <a16:creationId xmlns:a16="http://schemas.microsoft.com/office/drawing/2014/main" id="{ADFDBAB0-189F-4B9E-ADE4-AB43C7055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9FD32-0D26-4654-9AE2-FC23C98837E2}"/>
              </a:ext>
            </a:extLst>
          </p:cNvPr>
          <p:cNvSpPr>
            <a:spLocks noGrp="1"/>
          </p:cNvSpPr>
          <p:nvPr>
            <p:ph type="sldNum" sz="quarter" idx="12"/>
          </p:nvPr>
        </p:nvSpPr>
        <p:spPr/>
        <p:txBody>
          <a:bodyPr/>
          <a:lstStyle/>
          <a:p>
            <a:fld id="{86267C66-5061-4467-9E22-13527D36DAAB}" type="slidenum">
              <a:rPr lang="en-US" smtClean="0"/>
              <a:t>‹#›</a:t>
            </a:fld>
            <a:endParaRPr lang="en-US"/>
          </a:p>
        </p:txBody>
      </p:sp>
    </p:spTree>
    <p:extLst>
      <p:ext uri="{BB962C8B-B14F-4D97-AF65-F5344CB8AC3E}">
        <p14:creationId xmlns:p14="http://schemas.microsoft.com/office/powerpoint/2010/main" val="163392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67F042-16A4-473F-9076-CDC5BC567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746B8A-73EF-4DF4-A90A-5751C3B28B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98905F-46E0-473C-A908-D17DABC5C5F0}"/>
              </a:ext>
            </a:extLst>
          </p:cNvPr>
          <p:cNvSpPr>
            <a:spLocks noGrp="1"/>
          </p:cNvSpPr>
          <p:nvPr>
            <p:ph type="dt" sz="half" idx="10"/>
          </p:nvPr>
        </p:nvSpPr>
        <p:spPr/>
        <p:txBody>
          <a:bodyPr/>
          <a:lstStyle/>
          <a:p>
            <a:fld id="{BA32FBE2-817F-409D-9091-13330C745093}" type="datetimeFigureOut">
              <a:rPr lang="en-US" smtClean="0"/>
              <a:t>04-Jun-20</a:t>
            </a:fld>
            <a:endParaRPr lang="en-US"/>
          </a:p>
        </p:txBody>
      </p:sp>
      <p:sp>
        <p:nvSpPr>
          <p:cNvPr id="5" name="Footer Placeholder 4">
            <a:extLst>
              <a:ext uri="{FF2B5EF4-FFF2-40B4-BE49-F238E27FC236}">
                <a16:creationId xmlns:a16="http://schemas.microsoft.com/office/drawing/2014/main" id="{7A83B761-8AC5-43D4-831A-A741075C8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D9D54-D5C8-434C-BB90-E60BBBFE416F}"/>
              </a:ext>
            </a:extLst>
          </p:cNvPr>
          <p:cNvSpPr>
            <a:spLocks noGrp="1"/>
          </p:cNvSpPr>
          <p:nvPr>
            <p:ph type="sldNum" sz="quarter" idx="12"/>
          </p:nvPr>
        </p:nvSpPr>
        <p:spPr/>
        <p:txBody>
          <a:bodyPr/>
          <a:lstStyle/>
          <a:p>
            <a:fld id="{86267C66-5061-4467-9E22-13527D36DAAB}" type="slidenum">
              <a:rPr lang="en-US" smtClean="0"/>
              <a:t>‹#›</a:t>
            </a:fld>
            <a:endParaRPr lang="en-US"/>
          </a:p>
        </p:txBody>
      </p:sp>
    </p:spTree>
    <p:extLst>
      <p:ext uri="{BB962C8B-B14F-4D97-AF65-F5344CB8AC3E}">
        <p14:creationId xmlns:p14="http://schemas.microsoft.com/office/powerpoint/2010/main" val="880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FBA3-38D9-457F-9E87-51F51F0EE3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B67621-6718-46AE-B04A-495E3BE69F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ADBF5A-EB35-46B2-BAC8-EC5CAD1D254F}"/>
              </a:ext>
            </a:extLst>
          </p:cNvPr>
          <p:cNvSpPr>
            <a:spLocks noGrp="1"/>
          </p:cNvSpPr>
          <p:nvPr>
            <p:ph type="dt" sz="half" idx="10"/>
          </p:nvPr>
        </p:nvSpPr>
        <p:spPr/>
        <p:txBody>
          <a:bodyPr/>
          <a:lstStyle/>
          <a:p>
            <a:fld id="{BA32FBE2-817F-409D-9091-13330C745093}" type="datetimeFigureOut">
              <a:rPr lang="en-US" smtClean="0"/>
              <a:t>04-Jun-20</a:t>
            </a:fld>
            <a:endParaRPr lang="en-US"/>
          </a:p>
        </p:txBody>
      </p:sp>
      <p:sp>
        <p:nvSpPr>
          <p:cNvPr id="5" name="Footer Placeholder 4">
            <a:extLst>
              <a:ext uri="{FF2B5EF4-FFF2-40B4-BE49-F238E27FC236}">
                <a16:creationId xmlns:a16="http://schemas.microsoft.com/office/drawing/2014/main" id="{B712F25F-053C-4587-9A53-60F53F228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AD741-5C4F-4BAD-B041-00E87A234E61}"/>
              </a:ext>
            </a:extLst>
          </p:cNvPr>
          <p:cNvSpPr>
            <a:spLocks noGrp="1"/>
          </p:cNvSpPr>
          <p:nvPr>
            <p:ph type="sldNum" sz="quarter" idx="12"/>
          </p:nvPr>
        </p:nvSpPr>
        <p:spPr/>
        <p:txBody>
          <a:bodyPr/>
          <a:lstStyle/>
          <a:p>
            <a:fld id="{86267C66-5061-4467-9E22-13527D36DAAB}" type="slidenum">
              <a:rPr lang="en-US" smtClean="0"/>
              <a:t>‹#›</a:t>
            </a:fld>
            <a:endParaRPr lang="en-US"/>
          </a:p>
        </p:txBody>
      </p:sp>
    </p:spTree>
    <p:extLst>
      <p:ext uri="{BB962C8B-B14F-4D97-AF65-F5344CB8AC3E}">
        <p14:creationId xmlns:p14="http://schemas.microsoft.com/office/powerpoint/2010/main" val="131935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DD97-CC0F-42D1-9911-F632781343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726388-88FB-4C8F-BB4B-5B5560008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E04C8F-4861-4AFC-8950-343F0FD59D31}"/>
              </a:ext>
            </a:extLst>
          </p:cNvPr>
          <p:cNvSpPr>
            <a:spLocks noGrp="1"/>
          </p:cNvSpPr>
          <p:nvPr>
            <p:ph type="dt" sz="half" idx="10"/>
          </p:nvPr>
        </p:nvSpPr>
        <p:spPr/>
        <p:txBody>
          <a:bodyPr/>
          <a:lstStyle/>
          <a:p>
            <a:fld id="{BA32FBE2-817F-409D-9091-13330C745093}" type="datetimeFigureOut">
              <a:rPr lang="en-US" smtClean="0"/>
              <a:t>04-Jun-20</a:t>
            </a:fld>
            <a:endParaRPr lang="en-US"/>
          </a:p>
        </p:txBody>
      </p:sp>
      <p:sp>
        <p:nvSpPr>
          <p:cNvPr id="5" name="Footer Placeholder 4">
            <a:extLst>
              <a:ext uri="{FF2B5EF4-FFF2-40B4-BE49-F238E27FC236}">
                <a16:creationId xmlns:a16="http://schemas.microsoft.com/office/drawing/2014/main" id="{0465D00C-D783-4968-A3F6-66189EE72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DEEBDC-AC70-4F74-B41F-98C9F4BFA57C}"/>
              </a:ext>
            </a:extLst>
          </p:cNvPr>
          <p:cNvSpPr>
            <a:spLocks noGrp="1"/>
          </p:cNvSpPr>
          <p:nvPr>
            <p:ph type="sldNum" sz="quarter" idx="12"/>
          </p:nvPr>
        </p:nvSpPr>
        <p:spPr/>
        <p:txBody>
          <a:bodyPr/>
          <a:lstStyle/>
          <a:p>
            <a:fld id="{86267C66-5061-4467-9E22-13527D36DAAB}" type="slidenum">
              <a:rPr lang="en-US" smtClean="0"/>
              <a:t>‹#›</a:t>
            </a:fld>
            <a:endParaRPr lang="en-US"/>
          </a:p>
        </p:txBody>
      </p:sp>
    </p:spTree>
    <p:extLst>
      <p:ext uri="{BB962C8B-B14F-4D97-AF65-F5344CB8AC3E}">
        <p14:creationId xmlns:p14="http://schemas.microsoft.com/office/powerpoint/2010/main" val="2467873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A07A-1980-42A9-A283-839908746B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015AFF-CC50-4CD2-AF2F-BF8AC1385F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396FB6-73D5-43C8-85B4-7275B6B256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0F2A0A-8126-45EC-893F-9DAD561F1637}"/>
              </a:ext>
            </a:extLst>
          </p:cNvPr>
          <p:cNvSpPr>
            <a:spLocks noGrp="1"/>
          </p:cNvSpPr>
          <p:nvPr>
            <p:ph type="dt" sz="half" idx="10"/>
          </p:nvPr>
        </p:nvSpPr>
        <p:spPr/>
        <p:txBody>
          <a:bodyPr/>
          <a:lstStyle/>
          <a:p>
            <a:fld id="{BA32FBE2-817F-409D-9091-13330C745093}" type="datetimeFigureOut">
              <a:rPr lang="en-US" smtClean="0"/>
              <a:t>04-Jun-20</a:t>
            </a:fld>
            <a:endParaRPr lang="en-US"/>
          </a:p>
        </p:txBody>
      </p:sp>
      <p:sp>
        <p:nvSpPr>
          <p:cNvPr id="6" name="Footer Placeholder 5">
            <a:extLst>
              <a:ext uri="{FF2B5EF4-FFF2-40B4-BE49-F238E27FC236}">
                <a16:creationId xmlns:a16="http://schemas.microsoft.com/office/drawing/2014/main" id="{DD16B3C5-0F20-4D57-89F0-7B80F82CF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E7AD8-7CA4-429D-9190-47D0C1B447CE}"/>
              </a:ext>
            </a:extLst>
          </p:cNvPr>
          <p:cNvSpPr>
            <a:spLocks noGrp="1"/>
          </p:cNvSpPr>
          <p:nvPr>
            <p:ph type="sldNum" sz="quarter" idx="12"/>
          </p:nvPr>
        </p:nvSpPr>
        <p:spPr/>
        <p:txBody>
          <a:bodyPr/>
          <a:lstStyle/>
          <a:p>
            <a:fld id="{86267C66-5061-4467-9E22-13527D36DAAB}" type="slidenum">
              <a:rPr lang="en-US" smtClean="0"/>
              <a:t>‹#›</a:t>
            </a:fld>
            <a:endParaRPr lang="en-US"/>
          </a:p>
        </p:txBody>
      </p:sp>
    </p:spTree>
    <p:extLst>
      <p:ext uri="{BB962C8B-B14F-4D97-AF65-F5344CB8AC3E}">
        <p14:creationId xmlns:p14="http://schemas.microsoft.com/office/powerpoint/2010/main" val="82917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68D75-3881-45D6-A01C-F41D136962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B69E2B-38A7-4321-8236-734A5BA6A8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10D89C-4DC0-4005-AA28-D63D3FBE7E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30A801-7264-4F57-A661-B59487ED6A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6ABAE8-E77A-4C30-AB0F-916885D9B7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62E71F-90ED-48F4-88E6-A4B85196BC8D}"/>
              </a:ext>
            </a:extLst>
          </p:cNvPr>
          <p:cNvSpPr>
            <a:spLocks noGrp="1"/>
          </p:cNvSpPr>
          <p:nvPr>
            <p:ph type="dt" sz="half" idx="10"/>
          </p:nvPr>
        </p:nvSpPr>
        <p:spPr/>
        <p:txBody>
          <a:bodyPr/>
          <a:lstStyle/>
          <a:p>
            <a:fld id="{BA32FBE2-817F-409D-9091-13330C745093}" type="datetimeFigureOut">
              <a:rPr lang="en-US" smtClean="0"/>
              <a:t>04-Jun-20</a:t>
            </a:fld>
            <a:endParaRPr lang="en-US"/>
          </a:p>
        </p:txBody>
      </p:sp>
      <p:sp>
        <p:nvSpPr>
          <p:cNvPr id="8" name="Footer Placeholder 7">
            <a:extLst>
              <a:ext uri="{FF2B5EF4-FFF2-40B4-BE49-F238E27FC236}">
                <a16:creationId xmlns:a16="http://schemas.microsoft.com/office/drawing/2014/main" id="{FFEFDE42-8CC0-4207-B6AC-17640897E2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D31A99-2A60-4AFA-A0CF-826BBE1749BE}"/>
              </a:ext>
            </a:extLst>
          </p:cNvPr>
          <p:cNvSpPr>
            <a:spLocks noGrp="1"/>
          </p:cNvSpPr>
          <p:nvPr>
            <p:ph type="sldNum" sz="quarter" idx="12"/>
          </p:nvPr>
        </p:nvSpPr>
        <p:spPr/>
        <p:txBody>
          <a:bodyPr/>
          <a:lstStyle/>
          <a:p>
            <a:fld id="{86267C66-5061-4467-9E22-13527D36DAAB}" type="slidenum">
              <a:rPr lang="en-US" smtClean="0"/>
              <a:t>‹#›</a:t>
            </a:fld>
            <a:endParaRPr lang="en-US"/>
          </a:p>
        </p:txBody>
      </p:sp>
    </p:spTree>
    <p:extLst>
      <p:ext uri="{BB962C8B-B14F-4D97-AF65-F5344CB8AC3E}">
        <p14:creationId xmlns:p14="http://schemas.microsoft.com/office/powerpoint/2010/main" val="371323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7B95-E344-49E5-ABC4-638B6DE1DD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478924-20D0-440A-8E4C-913EBDE4D019}"/>
              </a:ext>
            </a:extLst>
          </p:cNvPr>
          <p:cNvSpPr>
            <a:spLocks noGrp="1"/>
          </p:cNvSpPr>
          <p:nvPr>
            <p:ph type="dt" sz="half" idx="10"/>
          </p:nvPr>
        </p:nvSpPr>
        <p:spPr/>
        <p:txBody>
          <a:bodyPr/>
          <a:lstStyle/>
          <a:p>
            <a:fld id="{BA32FBE2-817F-409D-9091-13330C745093}" type="datetimeFigureOut">
              <a:rPr lang="en-US" smtClean="0"/>
              <a:t>04-Jun-20</a:t>
            </a:fld>
            <a:endParaRPr lang="en-US"/>
          </a:p>
        </p:txBody>
      </p:sp>
      <p:sp>
        <p:nvSpPr>
          <p:cNvPr id="4" name="Footer Placeholder 3">
            <a:extLst>
              <a:ext uri="{FF2B5EF4-FFF2-40B4-BE49-F238E27FC236}">
                <a16:creationId xmlns:a16="http://schemas.microsoft.com/office/drawing/2014/main" id="{1C743A67-AF81-4512-8725-F3D6725DEC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9934D4-B238-486B-B13A-D028E580298E}"/>
              </a:ext>
            </a:extLst>
          </p:cNvPr>
          <p:cNvSpPr>
            <a:spLocks noGrp="1"/>
          </p:cNvSpPr>
          <p:nvPr>
            <p:ph type="sldNum" sz="quarter" idx="12"/>
          </p:nvPr>
        </p:nvSpPr>
        <p:spPr/>
        <p:txBody>
          <a:bodyPr/>
          <a:lstStyle/>
          <a:p>
            <a:fld id="{86267C66-5061-4467-9E22-13527D36DAAB}" type="slidenum">
              <a:rPr lang="en-US" smtClean="0"/>
              <a:t>‹#›</a:t>
            </a:fld>
            <a:endParaRPr lang="en-US"/>
          </a:p>
        </p:txBody>
      </p:sp>
    </p:spTree>
    <p:extLst>
      <p:ext uri="{BB962C8B-B14F-4D97-AF65-F5344CB8AC3E}">
        <p14:creationId xmlns:p14="http://schemas.microsoft.com/office/powerpoint/2010/main" val="2487817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06106-A6C9-4A3F-B782-D85233C0E192}"/>
              </a:ext>
            </a:extLst>
          </p:cNvPr>
          <p:cNvSpPr>
            <a:spLocks noGrp="1"/>
          </p:cNvSpPr>
          <p:nvPr>
            <p:ph type="dt" sz="half" idx="10"/>
          </p:nvPr>
        </p:nvSpPr>
        <p:spPr/>
        <p:txBody>
          <a:bodyPr/>
          <a:lstStyle/>
          <a:p>
            <a:fld id="{BA32FBE2-817F-409D-9091-13330C745093}" type="datetimeFigureOut">
              <a:rPr lang="en-US" smtClean="0"/>
              <a:t>04-Jun-20</a:t>
            </a:fld>
            <a:endParaRPr lang="en-US"/>
          </a:p>
        </p:txBody>
      </p:sp>
      <p:sp>
        <p:nvSpPr>
          <p:cNvPr id="3" name="Footer Placeholder 2">
            <a:extLst>
              <a:ext uri="{FF2B5EF4-FFF2-40B4-BE49-F238E27FC236}">
                <a16:creationId xmlns:a16="http://schemas.microsoft.com/office/drawing/2014/main" id="{227C795A-477C-42ED-B07D-892A7C81A9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F9377E-2AC7-4E7A-921D-C21F9BEAD3F9}"/>
              </a:ext>
            </a:extLst>
          </p:cNvPr>
          <p:cNvSpPr>
            <a:spLocks noGrp="1"/>
          </p:cNvSpPr>
          <p:nvPr>
            <p:ph type="sldNum" sz="quarter" idx="12"/>
          </p:nvPr>
        </p:nvSpPr>
        <p:spPr/>
        <p:txBody>
          <a:bodyPr/>
          <a:lstStyle/>
          <a:p>
            <a:fld id="{86267C66-5061-4467-9E22-13527D36DAAB}" type="slidenum">
              <a:rPr lang="en-US" smtClean="0"/>
              <a:t>‹#›</a:t>
            </a:fld>
            <a:endParaRPr lang="en-US"/>
          </a:p>
        </p:txBody>
      </p:sp>
    </p:spTree>
    <p:extLst>
      <p:ext uri="{BB962C8B-B14F-4D97-AF65-F5344CB8AC3E}">
        <p14:creationId xmlns:p14="http://schemas.microsoft.com/office/powerpoint/2010/main" val="306381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B0E6-AF1E-4BE8-AB10-43947628E4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621DEC-C02F-4626-9A4F-7075D93F9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965DC5-98BD-45E1-B58A-1397EAA25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085BC-3DF5-41AA-9297-DA4DB09E234A}"/>
              </a:ext>
            </a:extLst>
          </p:cNvPr>
          <p:cNvSpPr>
            <a:spLocks noGrp="1"/>
          </p:cNvSpPr>
          <p:nvPr>
            <p:ph type="dt" sz="half" idx="10"/>
          </p:nvPr>
        </p:nvSpPr>
        <p:spPr/>
        <p:txBody>
          <a:bodyPr/>
          <a:lstStyle/>
          <a:p>
            <a:fld id="{BA32FBE2-817F-409D-9091-13330C745093}" type="datetimeFigureOut">
              <a:rPr lang="en-US" smtClean="0"/>
              <a:t>04-Jun-20</a:t>
            </a:fld>
            <a:endParaRPr lang="en-US"/>
          </a:p>
        </p:txBody>
      </p:sp>
      <p:sp>
        <p:nvSpPr>
          <p:cNvPr id="6" name="Footer Placeholder 5">
            <a:extLst>
              <a:ext uri="{FF2B5EF4-FFF2-40B4-BE49-F238E27FC236}">
                <a16:creationId xmlns:a16="http://schemas.microsoft.com/office/drawing/2014/main" id="{9C35835C-C9C4-470C-BBC6-562FF155CF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4A6E3-921B-485E-B5AF-1030F65A10BE}"/>
              </a:ext>
            </a:extLst>
          </p:cNvPr>
          <p:cNvSpPr>
            <a:spLocks noGrp="1"/>
          </p:cNvSpPr>
          <p:nvPr>
            <p:ph type="sldNum" sz="quarter" idx="12"/>
          </p:nvPr>
        </p:nvSpPr>
        <p:spPr/>
        <p:txBody>
          <a:bodyPr/>
          <a:lstStyle/>
          <a:p>
            <a:fld id="{86267C66-5061-4467-9E22-13527D36DAAB}" type="slidenum">
              <a:rPr lang="en-US" smtClean="0"/>
              <a:t>‹#›</a:t>
            </a:fld>
            <a:endParaRPr lang="en-US"/>
          </a:p>
        </p:txBody>
      </p:sp>
    </p:spTree>
    <p:extLst>
      <p:ext uri="{BB962C8B-B14F-4D97-AF65-F5344CB8AC3E}">
        <p14:creationId xmlns:p14="http://schemas.microsoft.com/office/powerpoint/2010/main" val="118261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548F-F12D-40D1-8F5E-6CFFACC39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7214DB-1500-40D2-9E23-3028719D3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000D76-D0B8-497D-A6D4-8A1027E51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05E96-0EA4-4D29-B833-D1CDE4344285}"/>
              </a:ext>
            </a:extLst>
          </p:cNvPr>
          <p:cNvSpPr>
            <a:spLocks noGrp="1"/>
          </p:cNvSpPr>
          <p:nvPr>
            <p:ph type="dt" sz="half" idx="10"/>
          </p:nvPr>
        </p:nvSpPr>
        <p:spPr/>
        <p:txBody>
          <a:bodyPr/>
          <a:lstStyle/>
          <a:p>
            <a:fld id="{BA32FBE2-817F-409D-9091-13330C745093}" type="datetimeFigureOut">
              <a:rPr lang="en-US" smtClean="0"/>
              <a:t>04-Jun-20</a:t>
            </a:fld>
            <a:endParaRPr lang="en-US"/>
          </a:p>
        </p:txBody>
      </p:sp>
      <p:sp>
        <p:nvSpPr>
          <p:cNvPr id="6" name="Footer Placeholder 5">
            <a:extLst>
              <a:ext uri="{FF2B5EF4-FFF2-40B4-BE49-F238E27FC236}">
                <a16:creationId xmlns:a16="http://schemas.microsoft.com/office/drawing/2014/main" id="{6C8FA83E-85A2-435A-BAEE-BCAE329C6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4467BD-B053-4A32-9BCB-81E13F689111}"/>
              </a:ext>
            </a:extLst>
          </p:cNvPr>
          <p:cNvSpPr>
            <a:spLocks noGrp="1"/>
          </p:cNvSpPr>
          <p:nvPr>
            <p:ph type="sldNum" sz="quarter" idx="12"/>
          </p:nvPr>
        </p:nvSpPr>
        <p:spPr/>
        <p:txBody>
          <a:bodyPr/>
          <a:lstStyle/>
          <a:p>
            <a:fld id="{86267C66-5061-4467-9E22-13527D36DAAB}" type="slidenum">
              <a:rPr lang="en-US" smtClean="0"/>
              <a:t>‹#›</a:t>
            </a:fld>
            <a:endParaRPr lang="en-US"/>
          </a:p>
        </p:txBody>
      </p:sp>
    </p:spTree>
    <p:extLst>
      <p:ext uri="{BB962C8B-B14F-4D97-AF65-F5344CB8AC3E}">
        <p14:creationId xmlns:p14="http://schemas.microsoft.com/office/powerpoint/2010/main" val="75619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F86F1F-036E-4180-90E3-6AC3F313BF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0B8FE9-AC02-4760-A94B-A4D561735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01990-6541-4325-948C-43B25B33F3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2FBE2-817F-409D-9091-13330C745093}" type="datetimeFigureOut">
              <a:rPr lang="en-US" smtClean="0"/>
              <a:t>04-Jun-20</a:t>
            </a:fld>
            <a:endParaRPr lang="en-US"/>
          </a:p>
        </p:txBody>
      </p:sp>
      <p:sp>
        <p:nvSpPr>
          <p:cNvPr id="5" name="Footer Placeholder 4">
            <a:extLst>
              <a:ext uri="{FF2B5EF4-FFF2-40B4-BE49-F238E27FC236}">
                <a16:creationId xmlns:a16="http://schemas.microsoft.com/office/drawing/2014/main" id="{DBB8426D-A7AA-4F8A-B986-37D877B9C8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19CC67-C6F4-480C-9984-01A28869ED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67C66-5061-4467-9E22-13527D36DAAB}" type="slidenum">
              <a:rPr lang="en-US" smtClean="0"/>
              <a:t>‹#›</a:t>
            </a:fld>
            <a:endParaRPr lang="en-US"/>
          </a:p>
        </p:txBody>
      </p:sp>
    </p:spTree>
    <p:extLst>
      <p:ext uri="{BB962C8B-B14F-4D97-AF65-F5344CB8AC3E}">
        <p14:creationId xmlns:p14="http://schemas.microsoft.com/office/powerpoint/2010/main" val="14348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BF54-E26C-4F46-A089-5243436D1B0B}"/>
              </a:ext>
            </a:extLst>
          </p:cNvPr>
          <p:cNvSpPr>
            <a:spLocks noGrp="1"/>
          </p:cNvSpPr>
          <p:nvPr>
            <p:ph type="title"/>
          </p:nvPr>
        </p:nvSpPr>
        <p:spPr/>
        <p:txBody>
          <a:bodyPr>
            <a:normAutofit/>
          </a:bodyPr>
          <a:lstStyle/>
          <a:p>
            <a:r>
              <a:rPr lang="en-US" sz="3200" dirty="0"/>
              <a:t>Query 1: Customer Segmentation based on timeline</a:t>
            </a:r>
          </a:p>
        </p:txBody>
      </p:sp>
      <p:sp>
        <p:nvSpPr>
          <p:cNvPr id="3" name="Content Placeholder 2">
            <a:extLst>
              <a:ext uri="{FF2B5EF4-FFF2-40B4-BE49-F238E27FC236}">
                <a16:creationId xmlns:a16="http://schemas.microsoft.com/office/drawing/2014/main" id="{A867283E-E4AF-48CE-BB5E-EB4148FD2307}"/>
              </a:ext>
            </a:extLst>
          </p:cNvPr>
          <p:cNvSpPr>
            <a:spLocks noGrp="1"/>
          </p:cNvSpPr>
          <p:nvPr>
            <p:ph sz="half" idx="1"/>
          </p:nvPr>
        </p:nvSpPr>
        <p:spPr/>
        <p:txBody>
          <a:bodyPr>
            <a:normAutofit fontScale="92500" lnSpcReduction="10000"/>
          </a:bodyPr>
          <a:lstStyle/>
          <a:p>
            <a:r>
              <a:rPr lang="en-US" dirty="0"/>
              <a:t>Customer Analysis</a:t>
            </a:r>
          </a:p>
          <a:p>
            <a:r>
              <a:rPr lang="en-US" sz="2000" dirty="0"/>
              <a:t>The graph depicts that high amount of customers are engaged recently which portrays a healthy business growth metric.</a:t>
            </a:r>
          </a:p>
          <a:p>
            <a:r>
              <a:rPr lang="en-US" sz="2000" dirty="0"/>
              <a:t>However the cumulative of both potential customers and standard customers approx. to half of the customer strength. In order to maximize the sales, certain tactical engagements and discounts should be sent out to these customers to turn them int o next sales leads.</a:t>
            </a:r>
          </a:p>
          <a:p>
            <a:r>
              <a:rPr lang="en-US" sz="2000" dirty="0"/>
              <a:t>Null existence of losing customers in the customers data, denotes that all customers are recurring and the company can reduce the sales expenditure on ‘Customer re-acquisition costs’ and focus on new leads.</a:t>
            </a:r>
          </a:p>
        </p:txBody>
      </p:sp>
      <p:graphicFrame>
        <p:nvGraphicFramePr>
          <p:cNvPr id="7" name="Content Placeholder 6">
            <a:extLst>
              <a:ext uri="{FF2B5EF4-FFF2-40B4-BE49-F238E27FC236}">
                <a16:creationId xmlns:a16="http://schemas.microsoft.com/office/drawing/2014/main" id="{1D8E6BE5-407E-4C9A-9914-7BD155CA8AF4}"/>
              </a:ext>
            </a:extLst>
          </p:cNvPr>
          <p:cNvGraphicFramePr>
            <a:graphicFrameLocks noGrp="1"/>
          </p:cNvGraphicFramePr>
          <p:nvPr>
            <p:ph sz="half" idx="2"/>
            <p:extLst>
              <p:ext uri="{D42A27DB-BD31-4B8C-83A1-F6EECF244321}">
                <p14:modId xmlns:p14="http://schemas.microsoft.com/office/powerpoint/2010/main" val="26911738"/>
              </p:ext>
            </p:extLst>
          </p:nvPr>
        </p:nvGraphicFramePr>
        <p:xfrm>
          <a:off x="6172200" y="1825625"/>
          <a:ext cx="5825836" cy="36330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0812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4695-C047-4CAD-8844-1DFB0009248C}"/>
              </a:ext>
            </a:extLst>
          </p:cNvPr>
          <p:cNvSpPr>
            <a:spLocks noGrp="1"/>
          </p:cNvSpPr>
          <p:nvPr>
            <p:ph type="title"/>
          </p:nvPr>
        </p:nvSpPr>
        <p:spPr/>
        <p:txBody>
          <a:bodyPr>
            <a:normAutofit/>
          </a:bodyPr>
          <a:lstStyle/>
          <a:p>
            <a:r>
              <a:rPr lang="en-US" sz="3200" dirty="0"/>
              <a:t>Query 2: How many Artists self composed their own songs and identify the other options engaged to compose the songs</a:t>
            </a:r>
          </a:p>
        </p:txBody>
      </p:sp>
      <p:sp>
        <p:nvSpPr>
          <p:cNvPr id="3" name="Content Placeholder 2">
            <a:extLst>
              <a:ext uri="{FF2B5EF4-FFF2-40B4-BE49-F238E27FC236}">
                <a16:creationId xmlns:a16="http://schemas.microsoft.com/office/drawing/2014/main" id="{437254DD-1218-4797-B653-34D377FBFB9C}"/>
              </a:ext>
            </a:extLst>
          </p:cNvPr>
          <p:cNvSpPr>
            <a:spLocks noGrp="1"/>
          </p:cNvSpPr>
          <p:nvPr>
            <p:ph sz="half" idx="1"/>
          </p:nvPr>
        </p:nvSpPr>
        <p:spPr>
          <a:xfrm>
            <a:off x="838200" y="1825625"/>
            <a:ext cx="5181600" cy="3734666"/>
          </a:xfrm>
        </p:spPr>
        <p:txBody>
          <a:bodyPr>
            <a:normAutofit lnSpcReduction="10000"/>
          </a:bodyPr>
          <a:lstStyle/>
          <a:p>
            <a:r>
              <a:rPr lang="en-US" dirty="0"/>
              <a:t>524 Artists composed their own songs</a:t>
            </a:r>
          </a:p>
          <a:p>
            <a:r>
              <a:rPr lang="en-US" dirty="0"/>
              <a:t>A huge number of artists depended on outside resources to compose their songs </a:t>
            </a:r>
          </a:p>
          <a:p>
            <a:r>
              <a:rPr lang="en-US" dirty="0"/>
              <a:t>Also a considerable number of songs does not have the sufficient data on composer (have NULL values)</a:t>
            </a:r>
          </a:p>
        </p:txBody>
      </p:sp>
      <p:graphicFrame>
        <p:nvGraphicFramePr>
          <p:cNvPr id="7" name="Content Placeholder 6">
            <a:extLst>
              <a:ext uri="{FF2B5EF4-FFF2-40B4-BE49-F238E27FC236}">
                <a16:creationId xmlns:a16="http://schemas.microsoft.com/office/drawing/2014/main" id="{C44451D3-EC87-4606-9A2D-90F054A8C725}"/>
              </a:ext>
            </a:extLst>
          </p:cNvPr>
          <p:cNvGraphicFramePr>
            <a:graphicFrameLocks noGrp="1"/>
          </p:cNvGraphicFramePr>
          <p:nvPr>
            <p:ph sz="half" idx="2"/>
            <p:extLst>
              <p:ext uri="{D42A27DB-BD31-4B8C-83A1-F6EECF244321}">
                <p14:modId xmlns:p14="http://schemas.microsoft.com/office/powerpoint/2010/main" val="2203181562"/>
              </p:ext>
            </p:extLst>
          </p:nvPr>
        </p:nvGraphicFramePr>
        <p:xfrm>
          <a:off x="6172199" y="1825625"/>
          <a:ext cx="5650345" cy="3734666"/>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9684E865-19DA-4B23-BC19-EAB190C4A906}"/>
              </a:ext>
            </a:extLst>
          </p:cNvPr>
          <p:cNvSpPr txBox="1"/>
          <p:nvPr/>
        </p:nvSpPr>
        <p:spPr>
          <a:xfrm>
            <a:off x="535709" y="5560291"/>
            <a:ext cx="11517746" cy="1200329"/>
          </a:xfrm>
          <a:prstGeom prst="rect">
            <a:avLst/>
          </a:prstGeom>
          <a:noFill/>
        </p:spPr>
        <p:txBody>
          <a:bodyPr wrap="square" rtlCol="0">
            <a:spAutoFit/>
          </a:bodyPr>
          <a:lstStyle/>
          <a:p>
            <a:r>
              <a:rPr lang="en-US" dirty="0"/>
              <a:t>From the graph it is evident that only a small portion (15%) of artists compose their own songs  And since a major portion (57%) of artists depend on third party/outside composer to compose their songs, it increases ‘Production costs’ and directly effects the artist’s gross profit. It is advised to start providing ‘song composing’ services to </a:t>
            </a:r>
            <a:r>
              <a:rPr lang="en-US" dirty="0" err="1"/>
              <a:t>artists,which</a:t>
            </a:r>
            <a:r>
              <a:rPr lang="en-US" dirty="0"/>
              <a:t> will generate more income to the company.</a:t>
            </a:r>
          </a:p>
        </p:txBody>
      </p:sp>
    </p:spTree>
    <p:extLst>
      <p:ext uri="{BB962C8B-B14F-4D97-AF65-F5344CB8AC3E}">
        <p14:creationId xmlns:p14="http://schemas.microsoft.com/office/powerpoint/2010/main" val="200203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41F2-11A0-4B37-96C2-7A4B8C2455C4}"/>
              </a:ext>
            </a:extLst>
          </p:cNvPr>
          <p:cNvSpPr>
            <a:spLocks noGrp="1"/>
          </p:cNvSpPr>
          <p:nvPr>
            <p:ph type="title"/>
          </p:nvPr>
        </p:nvSpPr>
        <p:spPr/>
        <p:txBody>
          <a:bodyPr>
            <a:normAutofit/>
          </a:bodyPr>
          <a:lstStyle/>
          <a:p>
            <a:r>
              <a:rPr lang="en-US" sz="3200" dirty="0"/>
              <a:t>Query 3: Find the most purchased song genre</a:t>
            </a:r>
          </a:p>
        </p:txBody>
      </p:sp>
      <p:sp>
        <p:nvSpPr>
          <p:cNvPr id="3" name="Content Placeholder 2">
            <a:extLst>
              <a:ext uri="{FF2B5EF4-FFF2-40B4-BE49-F238E27FC236}">
                <a16:creationId xmlns:a16="http://schemas.microsoft.com/office/drawing/2014/main" id="{561F9C32-8E2A-4243-AF20-FDA02CCF1323}"/>
              </a:ext>
            </a:extLst>
          </p:cNvPr>
          <p:cNvSpPr>
            <a:spLocks noGrp="1"/>
          </p:cNvSpPr>
          <p:nvPr>
            <p:ph sz="half" idx="1"/>
          </p:nvPr>
        </p:nvSpPr>
        <p:spPr/>
        <p:txBody>
          <a:bodyPr>
            <a:normAutofit/>
          </a:bodyPr>
          <a:lstStyle/>
          <a:p>
            <a:endParaRPr lang="en-US" dirty="0"/>
          </a:p>
          <a:p>
            <a:r>
              <a:rPr lang="en-US" sz="1600" b="1" dirty="0"/>
              <a:t>RESULT</a:t>
            </a:r>
            <a:r>
              <a:rPr lang="en-US" sz="1600" dirty="0"/>
              <a:t>: ROCK GENRE</a:t>
            </a:r>
          </a:p>
          <a:p>
            <a:r>
              <a:rPr lang="en-US" sz="1600" b="1" dirty="0"/>
              <a:t>Total songs purchased</a:t>
            </a:r>
            <a:r>
              <a:rPr lang="en-US" sz="1600" dirty="0"/>
              <a:t> : 2240</a:t>
            </a:r>
          </a:p>
          <a:p>
            <a:r>
              <a:rPr lang="en-US" sz="1600" b="1" dirty="0"/>
              <a:t>Songs belonging to ‘Rock’ Genre</a:t>
            </a:r>
            <a:r>
              <a:rPr lang="en-US" sz="1600" dirty="0"/>
              <a:t> -835</a:t>
            </a:r>
          </a:p>
          <a:p>
            <a:endParaRPr lang="en-US" sz="1600" dirty="0"/>
          </a:p>
          <a:p>
            <a:pPr marL="0" indent="0">
              <a:buNone/>
            </a:pPr>
            <a:r>
              <a:rPr lang="en-US" sz="1600" dirty="0"/>
              <a:t>From all the songs purchased through out the timeline, customers acceded towards ‘Rock’ genre the most, followed by the ‘Latin’, ‘Metal’ and ‘Alternative &amp; Punk’ music genres. </a:t>
            </a:r>
          </a:p>
        </p:txBody>
      </p:sp>
      <p:graphicFrame>
        <p:nvGraphicFramePr>
          <p:cNvPr id="7" name="Content Placeholder 6">
            <a:extLst>
              <a:ext uri="{FF2B5EF4-FFF2-40B4-BE49-F238E27FC236}">
                <a16:creationId xmlns:a16="http://schemas.microsoft.com/office/drawing/2014/main" id="{DA0A5D67-F1D4-4785-9A4E-435788E80DCD}"/>
              </a:ext>
            </a:extLst>
          </p:cNvPr>
          <p:cNvGraphicFramePr>
            <a:graphicFrameLocks noGrp="1"/>
          </p:cNvGraphicFramePr>
          <p:nvPr>
            <p:ph sz="half" idx="2"/>
            <p:extLst>
              <p:ext uri="{D42A27DB-BD31-4B8C-83A1-F6EECF244321}">
                <p14:modId xmlns:p14="http://schemas.microsoft.com/office/powerpoint/2010/main" val="1802414215"/>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1125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01261-E722-4865-87D0-155C71E17A57}"/>
              </a:ext>
            </a:extLst>
          </p:cNvPr>
          <p:cNvSpPr>
            <a:spLocks noGrp="1"/>
          </p:cNvSpPr>
          <p:nvPr>
            <p:ph type="title"/>
          </p:nvPr>
        </p:nvSpPr>
        <p:spPr/>
        <p:txBody>
          <a:bodyPr>
            <a:normAutofit/>
          </a:bodyPr>
          <a:lstStyle/>
          <a:p>
            <a:r>
              <a:rPr lang="en-US" sz="3200" dirty="0"/>
              <a:t>Query 4: Find the most popular artist and music genre to organize a musical concert</a:t>
            </a:r>
          </a:p>
        </p:txBody>
      </p:sp>
      <p:sp>
        <p:nvSpPr>
          <p:cNvPr id="3" name="Content Placeholder 2">
            <a:extLst>
              <a:ext uri="{FF2B5EF4-FFF2-40B4-BE49-F238E27FC236}">
                <a16:creationId xmlns:a16="http://schemas.microsoft.com/office/drawing/2014/main" id="{3D660C21-461F-41B6-985A-9F9C44C54A37}"/>
              </a:ext>
            </a:extLst>
          </p:cNvPr>
          <p:cNvSpPr>
            <a:spLocks noGrp="1"/>
          </p:cNvSpPr>
          <p:nvPr>
            <p:ph sz="half" idx="1"/>
          </p:nvPr>
        </p:nvSpPr>
        <p:spPr/>
        <p:txBody>
          <a:bodyPr>
            <a:normAutofit/>
          </a:bodyPr>
          <a:lstStyle/>
          <a:p>
            <a:endParaRPr lang="en-US" dirty="0"/>
          </a:p>
          <a:p>
            <a:r>
              <a:rPr lang="en-US" sz="1600" b="1" dirty="0"/>
              <a:t>ARTIST: </a:t>
            </a:r>
            <a:r>
              <a:rPr lang="en-US" sz="1600" dirty="0" err="1"/>
              <a:t>IronMaiden</a:t>
            </a:r>
            <a:endParaRPr lang="en-US" sz="1600" dirty="0"/>
          </a:p>
          <a:p>
            <a:r>
              <a:rPr lang="en-US" sz="1600" b="1" dirty="0"/>
              <a:t>MUSIC GENRE: </a:t>
            </a:r>
            <a:r>
              <a:rPr lang="en-US" sz="1600" dirty="0"/>
              <a:t>Metal and Rock</a:t>
            </a:r>
            <a:r>
              <a:rPr lang="en-US" dirty="0"/>
              <a:t> </a:t>
            </a:r>
          </a:p>
          <a:p>
            <a:pPr marL="0" indent="0">
              <a:buNone/>
            </a:pPr>
            <a:endParaRPr lang="en-US" sz="1700" dirty="0"/>
          </a:p>
          <a:p>
            <a:pPr marL="0" indent="0">
              <a:buNone/>
            </a:pPr>
            <a:r>
              <a:rPr lang="en-US" sz="1700" dirty="0"/>
              <a:t>From the graph it is evident that ‘Iron maiden’ is the most popular / most earned artist. Since he has made most of his earnings from ‘Metal’ and ‘Rock’ genres, it is advisable to organize the music concert with ‘Iron Maiden’ on either ‘Metal’ or ‘Rock’ music genre.</a:t>
            </a:r>
          </a:p>
        </p:txBody>
      </p:sp>
      <p:graphicFrame>
        <p:nvGraphicFramePr>
          <p:cNvPr id="7" name="Content Placeholder 6">
            <a:extLst>
              <a:ext uri="{FF2B5EF4-FFF2-40B4-BE49-F238E27FC236}">
                <a16:creationId xmlns:a16="http://schemas.microsoft.com/office/drawing/2014/main" id="{B40423A3-E15E-4502-8675-11ECFC757EF9}"/>
              </a:ext>
            </a:extLst>
          </p:cNvPr>
          <p:cNvGraphicFramePr>
            <a:graphicFrameLocks noGrp="1"/>
          </p:cNvGraphicFramePr>
          <p:nvPr>
            <p:ph sz="half" idx="2"/>
            <p:extLst>
              <p:ext uri="{D42A27DB-BD31-4B8C-83A1-F6EECF244321}">
                <p14:modId xmlns:p14="http://schemas.microsoft.com/office/powerpoint/2010/main" val="991952502"/>
              </p:ext>
            </p:extLst>
          </p:nvPr>
        </p:nvGraphicFramePr>
        <p:xfrm>
          <a:off x="6172202" y="1690688"/>
          <a:ext cx="5181600" cy="42334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8386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428</Words>
  <Application>Microsoft Office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Query 1: Customer Segmentation based on timeline</vt:lpstr>
      <vt:lpstr>Query 2: How many Artists self composed their own songs and identify the other options engaged to compose the songs</vt:lpstr>
      <vt:lpstr>Query 3: Find the most purchased song genre</vt:lpstr>
      <vt:lpstr>Query 4: Find the most popular artist and music genre to organize a musical concert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1: Customer Segmentation based on timeline</dc:title>
  <dc:creator>rohit jha</dc:creator>
  <cp:lastModifiedBy>rohit jha</cp:lastModifiedBy>
  <cp:revision>8</cp:revision>
  <dcterms:created xsi:type="dcterms:W3CDTF">2020-06-03T06:20:03Z</dcterms:created>
  <dcterms:modified xsi:type="dcterms:W3CDTF">2020-06-04T13:05:04Z</dcterms:modified>
</cp:coreProperties>
</file>