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7" r:id="rId5"/>
    <p:sldId id="258" r:id="rId6"/>
    <p:sldId id="268" r:id="rId7"/>
    <p:sldId id="259" r:id="rId8"/>
    <p:sldId id="269" r:id="rId9"/>
    <p:sldId id="260" r:id="rId10"/>
    <p:sldId id="261" r:id="rId11"/>
    <p:sldId id="270" r:id="rId12"/>
    <p:sldId id="262" r:id="rId13"/>
    <p:sldId id="271" r:id="rId14"/>
    <p:sldId id="263" r:id="rId15"/>
    <p:sldId id="272" r:id="rId16"/>
    <p:sldId id="265" r:id="rId17"/>
    <p:sldId id="27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3" d="100"/>
          <a:sy n="83"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05-Jun-20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05-Jun-20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views/Tableau_Task_15913413118160/Mostcommentedchannels?:display_count=y&amp;:origin=viz_share_lin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public.tableau.com/views/Tableau_Task_15913413118160/ViewDashboard?:display_count=y&amp;:origin=viz_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public.tableau.com/views/Tableau_Task_15913413118160/DislikeVSlikeandcomment?:display_count=y&amp;:origin=viz_share_li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public.tableau.com/views/Tableau_Task_15913413118160/MostviewedChannelandCategory?:display_count=y&amp;:origin=viz_share_lin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naek/youtube-new/data" TargetMode="External"/><Relationship Id="rId2" Type="http://schemas.openxmlformats.org/officeDocument/2006/relationships/hyperlink" Target="https://public.tableau.com/views/Tableau_Task_15913413118160/ViewDashboard?:retry=yes&amp;:display_count=y&amp;:origin=viz_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views/Tableau_Task_15913413118160/TrendingTags?:display_count=y&amp;:origin=viz_share_lin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views/Tableau_Task_15913413118160/MostDislikeVSLike?:display_count=y&amp;:origin=viz_share_lin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public.tableau.com/views/Tableau_Task_15913413118160/MostViewedChannel?:display_count=y&amp;:origin=viz_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DE0D29E-D03F-41B0-A6A5-E1E82AD3A599}"/>
              </a:ext>
            </a:extLst>
          </p:cNvPr>
          <p:cNvSpPr>
            <a:spLocks noGrp="1"/>
          </p:cNvSpPr>
          <p:nvPr>
            <p:ph type="ctrTitle"/>
          </p:nvPr>
        </p:nvSpPr>
        <p:spPr/>
        <p:txBody>
          <a:bodyPr/>
          <a:lstStyle/>
          <a:p>
            <a:r>
              <a:rPr lang="en-US" dirty="0" err="1"/>
              <a:t>Youtube</a:t>
            </a:r>
            <a:r>
              <a:rPr lang="en-US" dirty="0"/>
              <a:t> Data Analysis</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Analysis8">
            <a:extLst>
              <a:ext uri="{FF2B5EF4-FFF2-40B4-BE49-F238E27FC236}">
                <a16:creationId xmlns:a16="http://schemas.microsoft.com/office/drawing/2014/main" id="{DEB5D243-B564-44FC-BC20-7BA5AD207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2BFC-EE92-4D23-AA17-B86437918E2C}"/>
              </a:ext>
            </a:extLst>
          </p:cNvPr>
          <p:cNvSpPr>
            <a:spLocks noGrp="1"/>
          </p:cNvSpPr>
          <p:nvPr>
            <p:ph type="title"/>
          </p:nvPr>
        </p:nvSpPr>
        <p:spPr/>
        <p:txBody>
          <a:bodyPr>
            <a:normAutofit/>
          </a:bodyPr>
          <a:lstStyle/>
          <a:p>
            <a:r>
              <a:rPr lang="en-US" sz="1600" dirty="0">
                <a:hlinkClick r:id="rId2"/>
              </a:rPr>
              <a:t>https://public.tableau.com/views/Tableau_Task_15913413118160/Mostcommentedchannels?:display_count=y&amp;:origin=viz_share_link</a:t>
            </a:r>
            <a:endParaRPr lang="en-US" sz="1600" dirty="0"/>
          </a:p>
        </p:txBody>
      </p:sp>
      <p:sp>
        <p:nvSpPr>
          <p:cNvPr id="3" name="Content Placeholder 2">
            <a:extLst>
              <a:ext uri="{FF2B5EF4-FFF2-40B4-BE49-F238E27FC236}">
                <a16:creationId xmlns:a16="http://schemas.microsoft.com/office/drawing/2014/main" id="{BBD3DB37-7AD8-40F2-82BE-4ADC21066076}"/>
              </a:ext>
            </a:extLst>
          </p:cNvPr>
          <p:cNvSpPr>
            <a:spLocks noGrp="1"/>
          </p:cNvSpPr>
          <p:nvPr>
            <p:ph idx="1"/>
          </p:nvPr>
        </p:nvSpPr>
        <p:spPr/>
        <p:txBody>
          <a:bodyPr/>
          <a:lstStyle/>
          <a:p>
            <a:r>
              <a:rPr lang="en-US" dirty="0"/>
              <a:t>Insight-5</a:t>
            </a:r>
          </a:p>
          <a:p>
            <a:pPr marL="0" indent="0">
              <a:buNone/>
            </a:pPr>
            <a:r>
              <a:rPr lang="en-US" sz="1600" dirty="0"/>
              <a:t>Most commented channel in </a:t>
            </a:r>
            <a:r>
              <a:rPr lang="en-US" sz="1600" dirty="0" err="1"/>
              <a:t>SMTown</a:t>
            </a:r>
            <a:r>
              <a:rPr lang="en-US" sz="1600" dirty="0"/>
              <a:t> because it is a music channel.</a:t>
            </a:r>
          </a:p>
          <a:p>
            <a:pPr marL="0" indent="0">
              <a:buNone/>
            </a:pPr>
            <a:r>
              <a:rPr lang="en-US" sz="1600" dirty="0"/>
              <a:t>Also, As comparing with top views channel which is Marvel Entertainment. It has less views which 1.25% less from </a:t>
            </a:r>
            <a:r>
              <a:rPr lang="en-US" sz="1600" dirty="0" err="1"/>
              <a:t>SMTown</a:t>
            </a:r>
            <a:r>
              <a:rPr lang="en-US" sz="1600" dirty="0"/>
              <a:t>. Here viewers views most videos of marvel but commenting on </a:t>
            </a:r>
            <a:r>
              <a:rPr lang="en-US" sz="1600" dirty="0" err="1"/>
              <a:t>SMTown</a:t>
            </a:r>
            <a:r>
              <a:rPr lang="en-US" sz="1600" dirty="0"/>
              <a:t>.</a:t>
            </a:r>
          </a:p>
          <a:p>
            <a:pPr marL="0" indent="0">
              <a:buNone/>
            </a:pPr>
            <a:r>
              <a:rPr lang="en-US" sz="1600" dirty="0"/>
              <a:t>Superwomen has less comment on it’s channel because it is a comedy channel which is 104% less compared to </a:t>
            </a:r>
            <a:r>
              <a:rPr lang="en-US" sz="1600" dirty="0" err="1"/>
              <a:t>SMTown</a:t>
            </a:r>
            <a:r>
              <a:rPr lang="en-US" sz="1600" dirty="0"/>
              <a:t>.</a:t>
            </a:r>
          </a:p>
          <a:p>
            <a:pPr marL="0" indent="0">
              <a:buNone/>
            </a:pPr>
            <a:r>
              <a:rPr lang="en-US" dirty="0"/>
              <a:t>Design: </a:t>
            </a:r>
            <a:r>
              <a:rPr lang="en-US" sz="1600" dirty="0"/>
              <a:t>We choose this design because the strength of comment easily understandable and colors corelate with comments.</a:t>
            </a:r>
          </a:p>
        </p:txBody>
      </p:sp>
    </p:spTree>
    <p:extLst>
      <p:ext uri="{BB962C8B-B14F-4D97-AF65-F5344CB8AC3E}">
        <p14:creationId xmlns:p14="http://schemas.microsoft.com/office/powerpoint/2010/main" val="115127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Analysis9">
            <a:extLst>
              <a:ext uri="{FF2B5EF4-FFF2-40B4-BE49-F238E27FC236}">
                <a16:creationId xmlns:a16="http://schemas.microsoft.com/office/drawing/2014/main" id="{E72E1D73-2015-442F-98C8-7E01B6A8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1C7D-AF19-4075-A57C-145CED144DE3}"/>
              </a:ext>
            </a:extLst>
          </p:cNvPr>
          <p:cNvSpPr>
            <a:spLocks noGrp="1"/>
          </p:cNvSpPr>
          <p:nvPr>
            <p:ph type="title"/>
          </p:nvPr>
        </p:nvSpPr>
        <p:spPr/>
        <p:txBody>
          <a:bodyPr>
            <a:normAutofit/>
          </a:bodyPr>
          <a:lstStyle/>
          <a:p>
            <a:r>
              <a:rPr lang="en-US" sz="1600" dirty="0">
                <a:hlinkClick r:id="rId2"/>
              </a:rPr>
              <a:t>https://public.tableau.com/views/Tableau_Task_15913413118160/ViewDashboard?:display_count=y&amp;:origin=viz_share_link</a:t>
            </a:r>
            <a:br>
              <a:rPr lang="en-US" sz="1600" dirty="0"/>
            </a:br>
            <a:endParaRPr lang="en-US" sz="1600" dirty="0"/>
          </a:p>
        </p:txBody>
      </p:sp>
      <p:sp>
        <p:nvSpPr>
          <p:cNvPr id="3" name="Content Placeholder 2">
            <a:extLst>
              <a:ext uri="{FF2B5EF4-FFF2-40B4-BE49-F238E27FC236}">
                <a16:creationId xmlns:a16="http://schemas.microsoft.com/office/drawing/2014/main" id="{6AAED7D6-1450-4267-913D-696A91DD1791}"/>
              </a:ext>
            </a:extLst>
          </p:cNvPr>
          <p:cNvSpPr>
            <a:spLocks noGrp="1"/>
          </p:cNvSpPr>
          <p:nvPr>
            <p:ph idx="1"/>
          </p:nvPr>
        </p:nvSpPr>
        <p:spPr>
          <a:xfrm>
            <a:off x="607291" y="1363807"/>
            <a:ext cx="10515600" cy="4351338"/>
          </a:xfrm>
        </p:spPr>
        <p:txBody>
          <a:bodyPr/>
          <a:lstStyle/>
          <a:p>
            <a:pPr marL="0" indent="0">
              <a:buNone/>
            </a:pPr>
            <a:r>
              <a:rPr lang="en-US" dirty="0"/>
              <a:t>Insight 1 and 2 conclusion</a:t>
            </a:r>
          </a:p>
          <a:p>
            <a:r>
              <a:rPr lang="en-US" sz="1600" dirty="0"/>
              <a:t>Here we relate with the most </a:t>
            </a:r>
            <a:r>
              <a:rPr lang="en-US" sz="1600" dirty="0" err="1"/>
              <a:t>youtube</a:t>
            </a:r>
            <a:r>
              <a:rPr lang="en-US" sz="1600" dirty="0"/>
              <a:t> views earned by the </a:t>
            </a:r>
            <a:r>
              <a:rPr lang="en-US" sz="1600" dirty="0" err="1"/>
              <a:t>florida</a:t>
            </a:r>
            <a:r>
              <a:rPr lang="en-US" sz="1600" dirty="0"/>
              <a:t> states and least views earned  by Virginia.</a:t>
            </a:r>
          </a:p>
          <a:p>
            <a:r>
              <a:rPr lang="en-US" sz="1600" dirty="0"/>
              <a:t>California and Illinois has nearly same views.</a:t>
            </a:r>
          </a:p>
          <a:p>
            <a:r>
              <a:rPr lang="en-US" sz="1600" dirty="0"/>
              <a:t>Tags1  and Tags2 most viewed tag in </a:t>
            </a:r>
            <a:r>
              <a:rPr lang="en-US" sz="1600" dirty="0" err="1"/>
              <a:t>youtube</a:t>
            </a:r>
            <a:r>
              <a:rPr lang="en-US" sz="1600" dirty="0"/>
              <a:t>. Tags 10  has minimum views but Tags10 over the Tags9.</a:t>
            </a:r>
          </a:p>
          <a:p>
            <a:r>
              <a:rPr lang="en-US" sz="1600" dirty="0"/>
              <a:t>Tags3,4,5 have decent views. Views margin near by 2%.</a:t>
            </a:r>
          </a:p>
          <a:p>
            <a:endParaRPr lang="en-US" dirty="0"/>
          </a:p>
        </p:txBody>
      </p:sp>
    </p:spTree>
    <p:extLst>
      <p:ext uri="{BB962C8B-B14F-4D97-AF65-F5344CB8AC3E}">
        <p14:creationId xmlns:p14="http://schemas.microsoft.com/office/powerpoint/2010/main" val="249324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Analysis1">
            <a:extLst>
              <a:ext uri="{FF2B5EF4-FFF2-40B4-BE49-F238E27FC236}">
                <a16:creationId xmlns:a16="http://schemas.microsoft.com/office/drawing/2014/main" id="{3119D8EE-3EFD-4E19-8A35-3052F35B6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2E38C9-1AB5-408B-9F1E-D38F377CCDD6}"/>
              </a:ext>
            </a:extLst>
          </p:cNvPr>
          <p:cNvSpPr>
            <a:spLocks noGrp="1"/>
          </p:cNvSpPr>
          <p:nvPr>
            <p:ph type="title"/>
          </p:nvPr>
        </p:nvSpPr>
        <p:spPr>
          <a:xfrm>
            <a:off x="838200" y="365125"/>
            <a:ext cx="10515600" cy="1325563"/>
          </a:xfrm>
        </p:spPr>
        <p:txBody>
          <a:bodyPr>
            <a:normAutofit/>
          </a:bodyPr>
          <a:lstStyle/>
          <a:p>
            <a:r>
              <a:rPr lang="en-US" sz="1600" dirty="0">
                <a:hlinkClick r:id="rId2"/>
              </a:rPr>
              <a:t>https://public.tableau.com/views/Tableau_Task_15913413118160/DislikeVSlikeandcomment?:display_count=y&amp;:origin=viz_share_link</a:t>
            </a:r>
            <a:br>
              <a:rPr lang="en-US" sz="1600" dirty="0"/>
            </a:br>
            <a:endParaRPr lang="en-US" sz="1600" dirty="0"/>
          </a:p>
        </p:txBody>
      </p:sp>
      <p:sp>
        <p:nvSpPr>
          <p:cNvPr id="5" name="Content Placeholder 2">
            <a:extLst>
              <a:ext uri="{FF2B5EF4-FFF2-40B4-BE49-F238E27FC236}">
                <a16:creationId xmlns:a16="http://schemas.microsoft.com/office/drawing/2014/main" id="{E1E25942-FC9D-4478-B459-94521EA6C82A}"/>
              </a:ext>
            </a:extLst>
          </p:cNvPr>
          <p:cNvSpPr>
            <a:spLocks noGrp="1"/>
          </p:cNvSpPr>
          <p:nvPr>
            <p:ph idx="1"/>
          </p:nvPr>
        </p:nvSpPr>
        <p:spPr>
          <a:xfrm>
            <a:off x="616527" y="1413597"/>
            <a:ext cx="10515600" cy="4351338"/>
          </a:xfrm>
        </p:spPr>
        <p:txBody>
          <a:bodyPr/>
          <a:lstStyle/>
          <a:p>
            <a:pPr marL="0" indent="0">
              <a:buNone/>
            </a:pPr>
            <a:r>
              <a:rPr lang="en-US" dirty="0"/>
              <a:t>Insight 3 and 5 conclusion</a:t>
            </a:r>
          </a:p>
          <a:p>
            <a:r>
              <a:rPr lang="en-US" sz="1600" dirty="0"/>
              <a:t>Tags1 has most likes and dislikes as compared to others. But the tags2 is near to the Tags1 the difference between both dislike is 2.7% and likes 2.4%.</a:t>
            </a:r>
          </a:p>
          <a:p>
            <a:r>
              <a:rPr lang="en-US" sz="1600" dirty="0"/>
              <a:t>Majorly difference between all tags likes and dislikes (</a:t>
            </a:r>
            <a:r>
              <a:rPr lang="en-US" sz="1600" dirty="0" err="1"/>
              <a:t>increamental</a:t>
            </a:r>
            <a:r>
              <a:rPr lang="en-US" sz="1600" dirty="0"/>
              <a:t>) has difference about 3%.</a:t>
            </a:r>
          </a:p>
          <a:p>
            <a:r>
              <a:rPr lang="en-US" sz="1600" dirty="0"/>
              <a:t>As we seen most commented channel is </a:t>
            </a:r>
            <a:r>
              <a:rPr lang="en-US" sz="1600" dirty="0" err="1"/>
              <a:t>SMTown</a:t>
            </a:r>
            <a:r>
              <a:rPr lang="en-US" sz="1600" dirty="0"/>
              <a:t> that mean </a:t>
            </a:r>
            <a:r>
              <a:rPr lang="en-US" sz="1600" dirty="0" err="1"/>
              <a:t>SMTown</a:t>
            </a:r>
            <a:r>
              <a:rPr lang="en-US" sz="1600" dirty="0"/>
              <a:t> used to be good music creator.</a:t>
            </a:r>
          </a:p>
          <a:p>
            <a:r>
              <a:rPr lang="en-US" sz="1600" dirty="0"/>
              <a:t>Marvel entertainment just 1.25% behind to overcome over the </a:t>
            </a:r>
            <a:r>
              <a:rPr lang="en-US" sz="1600" dirty="0" err="1"/>
              <a:t>SMTown</a:t>
            </a:r>
            <a:r>
              <a:rPr lang="en-US" sz="1600" dirty="0"/>
              <a:t>.</a:t>
            </a:r>
          </a:p>
          <a:p>
            <a:endParaRPr lang="en-US" dirty="0"/>
          </a:p>
        </p:txBody>
      </p:sp>
    </p:spTree>
    <p:extLst>
      <p:ext uri="{BB962C8B-B14F-4D97-AF65-F5344CB8AC3E}">
        <p14:creationId xmlns:p14="http://schemas.microsoft.com/office/powerpoint/2010/main" val="367963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Analysis3">
            <a:extLst>
              <a:ext uri="{FF2B5EF4-FFF2-40B4-BE49-F238E27FC236}">
                <a16:creationId xmlns:a16="http://schemas.microsoft.com/office/drawing/2014/main" id="{92917F3E-4323-4DD9-B9DF-9B9020C43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8FC937-C7FA-475B-A11E-50005B899128}"/>
              </a:ext>
            </a:extLst>
          </p:cNvPr>
          <p:cNvSpPr>
            <a:spLocks noGrp="1"/>
          </p:cNvSpPr>
          <p:nvPr>
            <p:ph type="title"/>
          </p:nvPr>
        </p:nvSpPr>
        <p:spPr>
          <a:xfrm>
            <a:off x="838200" y="365125"/>
            <a:ext cx="10515600" cy="1325563"/>
          </a:xfrm>
        </p:spPr>
        <p:txBody>
          <a:bodyPr>
            <a:normAutofit/>
          </a:bodyPr>
          <a:lstStyle/>
          <a:p>
            <a:r>
              <a:rPr lang="en-US" sz="1600" dirty="0">
                <a:hlinkClick r:id="rId2"/>
              </a:rPr>
              <a:t>https://public.tableau.com/views/Tableau_Task_15913413118160/MostviewedChannelandCategory?:display_count=y&amp;:origin=viz_share_link</a:t>
            </a:r>
            <a:br>
              <a:rPr lang="en-US" sz="1600" dirty="0"/>
            </a:br>
            <a:endParaRPr lang="en-US" sz="1600" dirty="0"/>
          </a:p>
        </p:txBody>
      </p:sp>
      <p:sp>
        <p:nvSpPr>
          <p:cNvPr id="6" name="Content Placeholder 2">
            <a:extLst>
              <a:ext uri="{FF2B5EF4-FFF2-40B4-BE49-F238E27FC236}">
                <a16:creationId xmlns:a16="http://schemas.microsoft.com/office/drawing/2014/main" id="{A5C16AFC-32F1-4661-B6C4-601F9A55E08F}"/>
              </a:ext>
            </a:extLst>
          </p:cNvPr>
          <p:cNvSpPr>
            <a:spLocks noGrp="1"/>
          </p:cNvSpPr>
          <p:nvPr>
            <p:ph idx="1"/>
          </p:nvPr>
        </p:nvSpPr>
        <p:spPr>
          <a:xfrm>
            <a:off x="838200" y="1502353"/>
            <a:ext cx="10515600" cy="4351338"/>
          </a:xfrm>
        </p:spPr>
        <p:txBody>
          <a:bodyPr/>
          <a:lstStyle/>
          <a:p>
            <a:pPr marL="0" indent="0">
              <a:buNone/>
            </a:pPr>
            <a:r>
              <a:rPr lang="en-US" dirty="0"/>
              <a:t>Insight 4 conclusion</a:t>
            </a:r>
          </a:p>
          <a:p>
            <a:r>
              <a:rPr lang="en-US" sz="1600" dirty="0"/>
              <a:t>Marvel entertainment earned views more than 800B. As compared to Warner </a:t>
            </a:r>
            <a:r>
              <a:rPr lang="en-US" sz="1600" dirty="0" err="1"/>
              <a:t>Bros.Pictures</a:t>
            </a:r>
            <a:r>
              <a:rPr lang="en-US" sz="1600" dirty="0"/>
              <a:t> with views more than 250B.</a:t>
            </a:r>
          </a:p>
          <a:p>
            <a:r>
              <a:rPr lang="en-US" sz="1600" dirty="0"/>
              <a:t>Saturday night Live, NFL has </a:t>
            </a:r>
            <a:r>
              <a:rPr lang="en-US" sz="1600" dirty="0" err="1"/>
              <a:t>has</a:t>
            </a:r>
            <a:r>
              <a:rPr lang="en-US" sz="1600" dirty="0"/>
              <a:t> similar views with difference 2.4%. With this stats NFL will overcome on SNL.</a:t>
            </a:r>
          </a:p>
          <a:p>
            <a:r>
              <a:rPr lang="en-US" sz="1600" dirty="0"/>
              <a:t>In category, viewers view entertainment channels for their time pass. As compared to music  and others.</a:t>
            </a:r>
          </a:p>
          <a:p>
            <a:r>
              <a:rPr lang="en-US" sz="1600" dirty="0"/>
              <a:t>People views sports more than Film and animation with difference 7.5%.</a:t>
            </a:r>
          </a:p>
          <a:p>
            <a:pPr marL="0" indent="0">
              <a:buNone/>
            </a:pPr>
            <a:endParaRPr lang="en-US" dirty="0"/>
          </a:p>
          <a:p>
            <a:endParaRPr lang="en-US" dirty="0"/>
          </a:p>
        </p:txBody>
      </p:sp>
    </p:spTree>
    <p:extLst>
      <p:ext uri="{BB962C8B-B14F-4D97-AF65-F5344CB8AC3E}">
        <p14:creationId xmlns:p14="http://schemas.microsoft.com/office/powerpoint/2010/main" val="9228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Analysis2">
            <a:extLst>
              <a:ext uri="{FF2B5EF4-FFF2-40B4-BE49-F238E27FC236}">
                <a16:creationId xmlns:a16="http://schemas.microsoft.com/office/drawing/2014/main" id="{3C8D0B4C-464C-43AD-A49B-62B297623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759-CB74-43D3-8040-E8F2DE513469}"/>
              </a:ext>
            </a:extLst>
          </p:cNvPr>
          <p:cNvSpPr>
            <a:spLocks noGrp="1"/>
          </p:cNvSpPr>
          <p:nvPr>
            <p:ph type="title"/>
          </p:nvPr>
        </p:nvSpPr>
        <p:spPr/>
        <p:txBody>
          <a:bodyPr>
            <a:normAutofit/>
          </a:bodyPr>
          <a:lstStyle/>
          <a:p>
            <a:r>
              <a:rPr lang="en-US" sz="1600" b="1">
                <a:hlinkClick r:id="rId2"/>
              </a:rPr>
              <a:t>https://public.tableau.com/views/Tableau_Task_15913413118160/ViewDashboard?:retry=yes&amp;:display_count=y&amp;:origin=viz_share_link</a:t>
            </a:r>
            <a:endParaRPr lang="en-US" sz="1600" b="1" dirty="0"/>
          </a:p>
        </p:txBody>
      </p:sp>
      <p:sp>
        <p:nvSpPr>
          <p:cNvPr id="3" name="Content Placeholder 2">
            <a:extLst>
              <a:ext uri="{FF2B5EF4-FFF2-40B4-BE49-F238E27FC236}">
                <a16:creationId xmlns:a16="http://schemas.microsoft.com/office/drawing/2014/main" id="{E54B6CFE-562A-4AAA-A865-F3C9E31FD5BD}"/>
              </a:ext>
            </a:extLst>
          </p:cNvPr>
          <p:cNvSpPr>
            <a:spLocks noGrp="1"/>
          </p:cNvSpPr>
          <p:nvPr>
            <p:ph idx="1"/>
          </p:nvPr>
        </p:nvSpPr>
        <p:spPr/>
        <p:txBody>
          <a:bodyPr/>
          <a:lstStyle/>
          <a:p>
            <a:pPr marL="0" indent="0">
              <a:buNone/>
            </a:pPr>
            <a:r>
              <a:rPr lang="en-US" dirty="0"/>
              <a:t>Insight 1</a:t>
            </a:r>
          </a:p>
          <a:p>
            <a:pPr marL="0" indent="0">
              <a:buNone/>
            </a:pPr>
            <a:r>
              <a:rPr lang="en-US" sz="1600" dirty="0"/>
              <a:t>Most of the views has been generated by Florida on </a:t>
            </a:r>
            <a:r>
              <a:rPr lang="en-US" sz="1600" dirty="0" err="1"/>
              <a:t>Youtube</a:t>
            </a:r>
            <a:r>
              <a:rPr lang="en-US" sz="1600" dirty="0"/>
              <a:t>. Also Virginia has least views in </a:t>
            </a:r>
            <a:r>
              <a:rPr lang="en-US" sz="1600" dirty="0" err="1"/>
              <a:t>youtube</a:t>
            </a:r>
            <a:r>
              <a:rPr lang="en-US" sz="1600" dirty="0"/>
              <a:t>. So, that </a:t>
            </a:r>
            <a:r>
              <a:rPr lang="en-US" sz="1600" dirty="0" err="1"/>
              <a:t>youtube</a:t>
            </a:r>
            <a:r>
              <a:rPr lang="en-US" sz="1600" dirty="0"/>
              <a:t> generated it’s most revenue from Florida as compared to Virginia.</a:t>
            </a:r>
          </a:p>
          <a:p>
            <a:pPr marL="0" indent="0">
              <a:buNone/>
            </a:pPr>
            <a:r>
              <a:rPr lang="en-US" sz="1600" dirty="0"/>
              <a:t>Virginia generated nearly 139%  less views on </a:t>
            </a:r>
            <a:r>
              <a:rPr lang="en-US" sz="1600" dirty="0" err="1"/>
              <a:t>Youtube</a:t>
            </a:r>
            <a:r>
              <a:rPr lang="en-US" sz="1600" dirty="0"/>
              <a:t> as compared to Florida. </a:t>
            </a:r>
          </a:p>
          <a:p>
            <a:pPr marL="0" indent="0">
              <a:buNone/>
            </a:pPr>
            <a:endParaRPr lang="en-US" dirty="0"/>
          </a:p>
          <a:p>
            <a:pPr marL="0" indent="0">
              <a:buNone/>
            </a:pPr>
            <a:r>
              <a:rPr lang="en-US" dirty="0"/>
              <a:t>Design: </a:t>
            </a:r>
            <a:r>
              <a:rPr lang="en-US" sz="1600" dirty="0"/>
              <a:t>This chart help to understand the number and trend in states also, It easily corelate with data.</a:t>
            </a:r>
          </a:p>
          <a:p>
            <a:pPr marL="0" indent="0">
              <a:buNone/>
            </a:pPr>
            <a:r>
              <a:rPr lang="en-US" dirty="0"/>
              <a:t>Resource-</a:t>
            </a:r>
            <a:r>
              <a:rPr lang="en-US" sz="1600" u="sng" dirty="0">
                <a:hlinkClick r:id="rId3"/>
              </a:rPr>
              <a:t>https://www.kaggle.com/datasnaek/youtube-new/data</a:t>
            </a:r>
            <a:endParaRPr lang="en-US" sz="1600" dirty="0"/>
          </a:p>
        </p:txBody>
      </p:sp>
    </p:spTree>
    <p:extLst>
      <p:ext uri="{BB962C8B-B14F-4D97-AF65-F5344CB8AC3E}">
        <p14:creationId xmlns:p14="http://schemas.microsoft.com/office/powerpoint/2010/main" val="285369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nalysis4">
            <a:extLst>
              <a:ext uri="{FF2B5EF4-FFF2-40B4-BE49-F238E27FC236}">
                <a16:creationId xmlns:a16="http://schemas.microsoft.com/office/drawing/2014/main" id="{2A68B13D-0740-4C9B-B782-E0CE1F868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1563-18D0-4222-954C-6D1B2D5E5402}"/>
              </a:ext>
            </a:extLst>
          </p:cNvPr>
          <p:cNvSpPr>
            <a:spLocks noGrp="1"/>
          </p:cNvSpPr>
          <p:nvPr>
            <p:ph type="title"/>
          </p:nvPr>
        </p:nvSpPr>
        <p:spPr/>
        <p:txBody>
          <a:bodyPr>
            <a:normAutofit/>
          </a:bodyPr>
          <a:lstStyle/>
          <a:p>
            <a:r>
              <a:rPr lang="en-US" sz="1600" dirty="0">
                <a:hlinkClick r:id="rId2"/>
              </a:rPr>
              <a:t>https://public.tableau.com/views/Tableau_Task_15913413118160/TrendingTags?:display_count=y&amp;:origin=viz_share_link</a:t>
            </a:r>
            <a:endParaRPr lang="en-US" sz="1600" dirty="0"/>
          </a:p>
        </p:txBody>
      </p:sp>
      <p:sp>
        <p:nvSpPr>
          <p:cNvPr id="3" name="Content Placeholder 2">
            <a:extLst>
              <a:ext uri="{FF2B5EF4-FFF2-40B4-BE49-F238E27FC236}">
                <a16:creationId xmlns:a16="http://schemas.microsoft.com/office/drawing/2014/main" id="{E93D4982-39A4-47F2-A560-B67DC554280C}"/>
              </a:ext>
            </a:extLst>
          </p:cNvPr>
          <p:cNvSpPr>
            <a:spLocks noGrp="1"/>
          </p:cNvSpPr>
          <p:nvPr>
            <p:ph idx="1"/>
          </p:nvPr>
        </p:nvSpPr>
        <p:spPr/>
        <p:txBody>
          <a:bodyPr/>
          <a:lstStyle/>
          <a:p>
            <a:pPr marL="0" indent="0">
              <a:buNone/>
            </a:pPr>
            <a:r>
              <a:rPr lang="en-US" dirty="0"/>
              <a:t>Insight – 2</a:t>
            </a:r>
          </a:p>
          <a:p>
            <a:pPr marL="0" indent="0">
              <a:buNone/>
            </a:pPr>
            <a:r>
              <a:rPr lang="en-US" sz="1600" dirty="0"/>
              <a:t>Tags 1 mostly used in </a:t>
            </a:r>
            <a:r>
              <a:rPr lang="en-US" sz="1600" dirty="0" err="1"/>
              <a:t>Youtube</a:t>
            </a:r>
            <a:r>
              <a:rPr lang="en-US" sz="1600" dirty="0"/>
              <a:t>. Because it contains common phrase which is searched by the users. So, the content creators used Tags1 mostly. </a:t>
            </a:r>
          </a:p>
          <a:p>
            <a:pPr marL="0" indent="0">
              <a:buNone/>
            </a:pPr>
            <a:r>
              <a:rPr lang="en-US" sz="1600" dirty="0"/>
              <a:t>Tags10 used more than Tags1 in videos. Because users are not searching videos using Tags10 as compared to Tags1. Tags10 searched only 22% of the Tags1.</a:t>
            </a:r>
          </a:p>
          <a:p>
            <a:pPr marL="0" indent="0">
              <a:buNone/>
            </a:pPr>
            <a:r>
              <a:rPr lang="en-US" dirty="0"/>
              <a:t>Design: </a:t>
            </a:r>
            <a:r>
              <a:rPr lang="en-US" sz="1600" dirty="0"/>
              <a:t>This horizontal bar chart explain number and relation between the trends easily. Also, the fading colors give the idea about strength of users.</a:t>
            </a:r>
          </a:p>
        </p:txBody>
      </p:sp>
    </p:spTree>
    <p:extLst>
      <p:ext uri="{BB962C8B-B14F-4D97-AF65-F5344CB8AC3E}">
        <p14:creationId xmlns:p14="http://schemas.microsoft.com/office/powerpoint/2010/main" val="189232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Analysis5">
            <a:extLst>
              <a:ext uri="{FF2B5EF4-FFF2-40B4-BE49-F238E27FC236}">
                <a16:creationId xmlns:a16="http://schemas.microsoft.com/office/drawing/2014/main" id="{7330B710-71F5-4E60-9D16-3BEDB2DFB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D8A6-DBF5-4A6B-A84B-0324F548E3FA}"/>
              </a:ext>
            </a:extLst>
          </p:cNvPr>
          <p:cNvSpPr>
            <a:spLocks noGrp="1"/>
          </p:cNvSpPr>
          <p:nvPr>
            <p:ph type="title"/>
          </p:nvPr>
        </p:nvSpPr>
        <p:spPr/>
        <p:txBody>
          <a:bodyPr>
            <a:normAutofit/>
          </a:bodyPr>
          <a:lstStyle/>
          <a:p>
            <a:r>
              <a:rPr lang="en-US" sz="1600" dirty="0">
                <a:hlinkClick r:id="rId2"/>
              </a:rPr>
              <a:t>https://public.tableau.com/views/Tableau_Task_15913413118160/MostDislikeVSLike?:display_count=y&amp;:origin=viz_share_link</a:t>
            </a:r>
            <a:endParaRPr lang="en-US" sz="1600" dirty="0"/>
          </a:p>
        </p:txBody>
      </p:sp>
      <p:sp>
        <p:nvSpPr>
          <p:cNvPr id="3" name="Content Placeholder 2">
            <a:extLst>
              <a:ext uri="{FF2B5EF4-FFF2-40B4-BE49-F238E27FC236}">
                <a16:creationId xmlns:a16="http://schemas.microsoft.com/office/drawing/2014/main" id="{F2CACBAE-7AB1-4355-A8B2-6E36C1232177}"/>
              </a:ext>
            </a:extLst>
          </p:cNvPr>
          <p:cNvSpPr>
            <a:spLocks noGrp="1"/>
          </p:cNvSpPr>
          <p:nvPr>
            <p:ph idx="1"/>
          </p:nvPr>
        </p:nvSpPr>
        <p:spPr/>
        <p:txBody>
          <a:bodyPr/>
          <a:lstStyle/>
          <a:p>
            <a:pPr marL="0" indent="0">
              <a:buNone/>
            </a:pPr>
            <a:r>
              <a:rPr lang="en-US" dirty="0"/>
              <a:t>Insight-3</a:t>
            </a:r>
          </a:p>
          <a:p>
            <a:pPr marL="0" indent="0">
              <a:buNone/>
            </a:pPr>
            <a:r>
              <a:rPr lang="en-US" sz="1600" dirty="0"/>
              <a:t>In this slide we are showing the comparison between likes and dislikes.</a:t>
            </a:r>
          </a:p>
          <a:p>
            <a:pPr marL="0" indent="0">
              <a:buNone/>
            </a:pPr>
            <a:r>
              <a:rPr lang="en-US" sz="1600" dirty="0"/>
              <a:t>Previously, tags1 is most searched and trended tag. Now with comparison, we have witnessed most likes and dislikes also governed by tags1.</a:t>
            </a:r>
          </a:p>
          <a:p>
            <a:pPr marL="0" indent="0">
              <a:buNone/>
            </a:pPr>
            <a:r>
              <a:rPr lang="en-US" sz="1600" dirty="0"/>
              <a:t>Also, Tags10 have minimum dislikes and likes. Because it is least searched and viewed tag as comparison to Tags1.</a:t>
            </a:r>
            <a:r>
              <a:rPr lang="en-US" dirty="0"/>
              <a:t>	 </a:t>
            </a:r>
          </a:p>
          <a:p>
            <a:pPr marL="0" indent="0">
              <a:buNone/>
            </a:pPr>
            <a:r>
              <a:rPr lang="en-US" dirty="0"/>
              <a:t>Design: </a:t>
            </a:r>
            <a:r>
              <a:rPr lang="en-US" sz="1600" dirty="0"/>
              <a:t>Butterfly chart help to compare the objects. There it is clearly distinguish two objects likes and dislikes.</a:t>
            </a:r>
          </a:p>
          <a:p>
            <a:pPr marL="0" indent="0">
              <a:buNone/>
            </a:pPr>
            <a:r>
              <a:rPr lang="en-US" sz="1600" dirty="0"/>
              <a:t>Which clearly shown what is the results.</a:t>
            </a:r>
          </a:p>
          <a:p>
            <a:pPr marL="0" indent="0">
              <a:buNone/>
            </a:pPr>
            <a:endParaRPr lang="en-US" sz="1600" dirty="0"/>
          </a:p>
        </p:txBody>
      </p:sp>
    </p:spTree>
    <p:extLst>
      <p:ext uri="{BB962C8B-B14F-4D97-AF65-F5344CB8AC3E}">
        <p14:creationId xmlns:p14="http://schemas.microsoft.com/office/powerpoint/2010/main" val="355760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nalysis6">
            <a:extLst>
              <a:ext uri="{FF2B5EF4-FFF2-40B4-BE49-F238E27FC236}">
                <a16:creationId xmlns:a16="http://schemas.microsoft.com/office/drawing/2014/main" id="{A72AFC97-9FA6-45BF-976E-DA28D0F1B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8CD2-6DA0-4151-8E51-8AD9BF061C92}"/>
              </a:ext>
            </a:extLst>
          </p:cNvPr>
          <p:cNvSpPr>
            <a:spLocks noGrp="1"/>
          </p:cNvSpPr>
          <p:nvPr>
            <p:ph type="title"/>
          </p:nvPr>
        </p:nvSpPr>
        <p:spPr/>
        <p:txBody>
          <a:bodyPr>
            <a:normAutofit/>
          </a:bodyPr>
          <a:lstStyle/>
          <a:p>
            <a:r>
              <a:rPr lang="en-US" sz="1600" dirty="0">
                <a:hlinkClick r:id="rId2"/>
              </a:rPr>
              <a:t>https://public.tableau.com/views/Tableau_Task_15913413118160/MostViewedChannel?:display_count=y&amp;:origin=viz_share_link</a:t>
            </a:r>
            <a:endParaRPr lang="en-US" sz="1600" dirty="0"/>
          </a:p>
        </p:txBody>
      </p:sp>
      <p:sp>
        <p:nvSpPr>
          <p:cNvPr id="3" name="Content Placeholder 2">
            <a:extLst>
              <a:ext uri="{FF2B5EF4-FFF2-40B4-BE49-F238E27FC236}">
                <a16:creationId xmlns:a16="http://schemas.microsoft.com/office/drawing/2014/main" id="{713B0387-D675-4B9D-9B7B-C67B287D649C}"/>
              </a:ext>
            </a:extLst>
          </p:cNvPr>
          <p:cNvSpPr>
            <a:spLocks noGrp="1"/>
          </p:cNvSpPr>
          <p:nvPr>
            <p:ph idx="1"/>
          </p:nvPr>
        </p:nvSpPr>
        <p:spPr/>
        <p:txBody>
          <a:bodyPr/>
          <a:lstStyle/>
          <a:p>
            <a:pPr marL="0" indent="0">
              <a:buNone/>
            </a:pPr>
            <a:r>
              <a:rPr lang="en-US" dirty="0"/>
              <a:t>Insight- 4</a:t>
            </a:r>
          </a:p>
          <a:p>
            <a:pPr marL="0" indent="0">
              <a:buNone/>
            </a:pPr>
            <a:r>
              <a:rPr lang="en-US" sz="1600" dirty="0"/>
              <a:t>Marvel Entertainment is most watched channel on </a:t>
            </a:r>
            <a:r>
              <a:rPr lang="en-US" sz="1600" dirty="0" err="1"/>
              <a:t>Youtube</a:t>
            </a:r>
            <a:r>
              <a:rPr lang="en-US" sz="1600" dirty="0"/>
              <a:t>. Marvel is comic based entertainment company which publish comics on superhero.</a:t>
            </a:r>
          </a:p>
          <a:p>
            <a:pPr marL="0" indent="0">
              <a:buNone/>
            </a:pPr>
            <a:r>
              <a:rPr lang="en-US" sz="1600" dirty="0"/>
              <a:t>As compared to Marvel, Warner Bros. Pictures has minimum views. Because Warner bros produce DC comics character in their studios which is competitor of Marvel comics. DC comics made most of the film under Warner Bros. Picture.</a:t>
            </a:r>
          </a:p>
          <a:p>
            <a:pPr marL="0" indent="0">
              <a:buNone/>
            </a:pPr>
            <a:r>
              <a:rPr lang="en-US" sz="1600" dirty="0"/>
              <a:t>In conclusion, we seen most of the views generated in superhero based channels.</a:t>
            </a:r>
          </a:p>
          <a:p>
            <a:pPr marL="0" indent="0">
              <a:buNone/>
            </a:pPr>
            <a:r>
              <a:rPr lang="en-US" sz="1600" dirty="0"/>
              <a:t>Also, the entertainment category has most views as compared to education. As we already seen in Category chart all entertainment channel has most views. </a:t>
            </a:r>
          </a:p>
          <a:p>
            <a:pPr marL="0" indent="0">
              <a:buNone/>
            </a:pPr>
            <a:r>
              <a:rPr lang="en-US" dirty="0"/>
              <a:t>Design: </a:t>
            </a:r>
            <a:r>
              <a:rPr lang="en-US" sz="1600" dirty="0"/>
              <a:t>This horizontal bar chart describes number and corelate with trend. Standard color has been used because it is not to expressive and not less.</a:t>
            </a:r>
          </a:p>
          <a:p>
            <a:pPr marL="0" indent="0">
              <a:buNone/>
            </a:pPr>
            <a:endParaRPr lang="en-US" dirty="0"/>
          </a:p>
        </p:txBody>
      </p:sp>
    </p:spTree>
    <p:extLst>
      <p:ext uri="{BB962C8B-B14F-4D97-AF65-F5344CB8AC3E}">
        <p14:creationId xmlns:p14="http://schemas.microsoft.com/office/powerpoint/2010/main" val="167635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Analysis7">
            <a:extLst>
              <a:ext uri="{FF2B5EF4-FFF2-40B4-BE49-F238E27FC236}">
                <a16:creationId xmlns:a16="http://schemas.microsoft.com/office/drawing/2014/main" id="{8066CE9A-F196-4711-BFE6-43EC69E4F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974</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Youtube Data Analysis</vt:lpstr>
      <vt:lpstr>https://public.tableau.com/views/Tableau_Task_15913413118160/ViewDashboard?:retry=yes&amp;:display_count=y&amp;:origin=viz_share_link</vt:lpstr>
      <vt:lpstr>PowerPoint Presentation</vt:lpstr>
      <vt:lpstr>https://public.tableau.com/views/Tableau_Task_15913413118160/TrendingTags?:display_count=y&amp;:origin=viz_share_link</vt:lpstr>
      <vt:lpstr>PowerPoint Presentation</vt:lpstr>
      <vt:lpstr>https://public.tableau.com/views/Tableau_Task_15913413118160/MostDislikeVSLike?:display_count=y&amp;:origin=viz_share_link</vt:lpstr>
      <vt:lpstr>PowerPoint Presentation</vt:lpstr>
      <vt:lpstr>https://public.tableau.com/views/Tableau_Task_15913413118160/MostViewedChannel?:display_count=y&amp;:origin=viz_share_link</vt:lpstr>
      <vt:lpstr>PowerPoint Presentation</vt:lpstr>
      <vt:lpstr>PowerPoint Presentation</vt:lpstr>
      <vt:lpstr>https://public.tableau.com/views/Tableau_Task_15913413118160/Mostcommentedchannels?:display_count=y&amp;:origin=viz_share_link</vt:lpstr>
      <vt:lpstr>PowerPoint Presentation</vt:lpstr>
      <vt:lpstr>https://public.tableau.com/views/Tableau_Task_15913413118160/ViewDashboard?:display_count=y&amp;:origin=viz_share_link </vt:lpstr>
      <vt:lpstr>PowerPoint Presentation</vt:lpstr>
      <vt:lpstr>https://public.tableau.com/views/Tableau_Task_15913413118160/DislikeVSlikeandcomment?:display_count=y&amp;:origin=viz_share_link </vt:lpstr>
      <vt:lpstr>PowerPoint Presentation</vt:lpstr>
      <vt:lpstr>https://public.tableau.com/views/Tableau_Task_15913413118160/MostviewedChannelandCategory?:display_count=y&amp;:origin=viz_share_link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Analysis</dc:title>
  <dc:creator/>
  <cp:lastModifiedBy>rohit jha</cp:lastModifiedBy>
  <cp:revision>25</cp:revision>
  <cp:lastPrinted>2020-06-05T10:06:48Z</cp:lastPrinted>
  <dcterms:created xsi:type="dcterms:W3CDTF">2020-06-04T13:11:48Z</dcterms:created>
  <dcterms:modified xsi:type="dcterms:W3CDTF">2020-06-05T10:21:50Z</dcterms:modified>
</cp:coreProperties>
</file>