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710-FB26-4A5D-8D25-D140438B5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356DBA-1BBD-4C2D-92A9-2FCD48233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25C66F-EA8F-458F-AE06-F6C75F149CDD}"/>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986D5454-7313-468B-932B-5D01D4CF3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17D0E-ECEE-4F08-8C89-9C97515C17A6}"/>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1334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3CE3-DFE8-461B-94A2-B0C5061BC6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FB90B8-2A97-458C-BDE9-13F5586FDE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74CF3-AFDE-406F-AC28-642C79A8E710}"/>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01A9B48C-67AE-41AB-B8F0-0BEE741531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E96A0-6EF0-4119-97A1-A349EB8D434F}"/>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22904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04FFF-6F1D-4062-9CE8-71E90A9F0B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3D3FD-EB51-4D0B-B4A2-68DB1EB007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00C91-02F3-4F47-8F02-7F1840ED682D}"/>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6171439B-1BCC-449A-9461-C01A0796E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15851-019C-440D-8A35-FE14D4648F29}"/>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305209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77D1-32B8-4545-84CD-5762D4E01F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3D996-C2EE-412C-8C29-7231B3BEDD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D1F82-18AA-4FD5-8B9A-16E9F6457CF7}"/>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3634458B-9F12-4C39-A69E-DA5BF14B8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FD6F0-6B64-4F26-AFA0-185DD3C1E2B1}"/>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139024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999C-75C1-4113-8403-5D9B0D9DF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46A624-420C-4339-A973-6536541DA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8BB17D-1C36-4316-A652-6090AC7021B7}"/>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16BEDCD0-7E54-47A5-B09B-320A1FEC0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ACB42-337F-48F1-BADD-2F4DE8463C2D}"/>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161686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BCFC-76EC-4F95-A7A0-4463513DE7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7FEB7-051B-4DE8-BA2B-DD74A37C44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76A4E5-F90F-4745-9025-C0163A9E41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592D4-3979-4600-9BDB-463E652818EE}"/>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6" name="Footer Placeholder 5">
            <a:extLst>
              <a:ext uri="{FF2B5EF4-FFF2-40B4-BE49-F238E27FC236}">
                <a16:creationId xmlns:a16="http://schemas.microsoft.com/office/drawing/2014/main" id="{3137E32D-1577-4E2D-9AC0-95743E998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C863E-1303-4D61-A5A0-3C4EFFCD74E5}"/>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159365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D940-DA81-43FD-B91C-94A8E4F562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E944BD-8FD9-4D59-902D-CF5791121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F334B0-4F53-45D1-8D65-966F2AACDA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AA81FD-35CB-4FAC-AB4C-098BFD7C7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B68FB6-F5F9-4ECC-BB15-8CD3296B5E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63C6DE-A8E1-4D4A-AE36-AC1BF6916F07}"/>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8" name="Footer Placeholder 7">
            <a:extLst>
              <a:ext uri="{FF2B5EF4-FFF2-40B4-BE49-F238E27FC236}">
                <a16:creationId xmlns:a16="http://schemas.microsoft.com/office/drawing/2014/main" id="{AEBE1474-EB33-4DD4-B240-62BD97E386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70C3D7-8DC8-470C-B517-E8EA28CA52BA}"/>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330069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D1CD-5DE8-4288-A88C-ED7EC9758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BEE28-145C-4C68-99A2-2A84799B97EE}"/>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4" name="Footer Placeholder 3">
            <a:extLst>
              <a:ext uri="{FF2B5EF4-FFF2-40B4-BE49-F238E27FC236}">
                <a16:creationId xmlns:a16="http://schemas.microsoft.com/office/drawing/2014/main" id="{9F90D1A3-5D9F-446E-975B-B5CF7753CC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CDFDDE-0C11-4298-8359-7A497699BC63}"/>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376759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40D13-08F0-405D-8CB8-19ED1FED359E}"/>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3" name="Footer Placeholder 2">
            <a:extLst>
              <a:ext uri="{FF2B5EF4-FFF2-40B4-BE49-F238E27FC236}">
                <a16:creationId xmlns:a16="http://schemas.microsoft.com/office/drawing/2014/main" id="{0D044E79-44DD-436E-BE1B-03ECB0A38F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EE73E2-8061-41BF-85D4-2BCA083A160C}"/>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146902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58D5-0877-4A9C-B3F9-6F830A094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F3A4AC-B230-4D64-AE1A-003ADC367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FCFE4A-FCB1-4F75-B40A-1F6C87BA2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C3D3DB-EA44-4D6C-9871-5D8B87CA2C16}"/>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6" name="Footer Placeholder 5">
            <a:extLst>
              <a:ext uri="{FF2B5EF4-FFF2-40B4-BE49-F238E27FC236}">
                <a16:creationId xmlns:a16="http://schemas.microsoft.com/office/drawing/2014/main" id="{3786EF99-0E1E-444D-A594-80CC92292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A844E-8286-402E-85D8-78FEAA6A3202}"/>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386244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BEC6-6262-4C7E-8519-84DD8D5BA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1C5BAC-3019-460C-8310-A6C35753A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6EB920-F40C-450F-8FC2-9A9F68018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8C791-BA6C-4D5F-8CD9-8842D636423E}"/>
              </a:ext>
            </a:extLst>
          </p:cNvPr>
          <p:cNvSpPr>
            <a:spLocks noGrp="1"/>
          </p:cNvSpPr>
          <p:nvPr>
            <p:ph type="dt" sz="half" idx="10"/>
          </p:nvPr>
        </p:nvSpPr>
        <p:spPr/>
        <p:txBody>
          <a:bodyPr/>
          <a:lstStyle/>
          <a:p>
            <a:fld id="{A10FC057-461F-4BBC-AB9E-1EE4452B966B}" type="datetimeFigureOut">
              <a:rPr lang="en-IN" smtClean="0"/>
              <a:t>03-02-2023</a:t>
            </a:fld>
            <a:endParaRPr lang="en-IN"/>
          </a:p>
        </p:txBody>
      </p:sp>
      <p:sp>
        <p:nvSpPr>
          <p:cNvPr id="6" name="Footer Placeholder 5">
            <a:extLst>
              <a:ext uri="{FF2B5EF4-FFF2-40B4-BE49-F238E27FC236}">
                <a16:creationId xmlns:a16="http://schemas.microsoft.com/office/drawing/2014/main" id="{471E0FCC-B455-4899-81FA-7A02602290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CD0457-0002-4055-ABF1-0F9A9A607C59}"/>
              </a:ext>
            </a:extLst>
          </p:cNvPr>
          <p:cNvSpPr>
            <a:spLocks noGrp="1"/>
          </p:cNvSpPr>
          <p:nvPr>
            <p:ph type="sldNum" sz="quarter" idx="12"/>
          </p:nvPr>
        </p:nvSpPr>
        <p:spPr/>
        <p:txBody>
          <a:bodyPr/>
          <a:lstStyle/>
          <a:p>
            <a:fld id="{6C0358E3-5BC2-4E7C-AD80-05B91C36ED27}" type="slidenum">
              <a:rPr lang="en-IN" smtClean="0"/>
              <a:t>‹#›</a:t>
            </a:fld>
            <a:endParaRPr lang="en-IN"/>
          </a:p>
        </p:txBody>
      </p:sp>
    </p:spTree>
    <p:extLst>
      <p:ext uri="{BB962C8B-B14F-4D97-AF65-F5344CB8AC3E}">
        <p14:creationId xmlns:p14="http://schemas.microsoft.com/office/powerpoint/2010/main" val="263842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8B98D-70D1-4508-A380-89381C25C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6A06BB-EB40-48D9-9793-517C795C4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930BE-3E8B-4FD6-8132-C04582DFA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FC057-461F-4BBC-AB9E-1EE4452B966B}" type="datetimeFigureOut">
              <a:rPr lang="en-IN" smtClean="0"/>
              <a:t>03-02-2023</a:t>
            </a:fld>
            <a:endParaRPr lang="en-IN"/>
          </a:p>
        </p:txBody>
      </p:sp>
      <p:sp>
        <p:nvSpPr>
          <p:cNvPr id="5" name="Footer Placeholder 4">
            <a:extLst>
              <a:ext uri="{FF2B5EF4-FFF2-40B4-BE49-F238E27FC236}">
                <a16:creationId xmlns:a16="http://schemas.microsoft.com/office/drawing/2014/main" id="{970D5A20-7255-4906-A681-9A9FC9D9B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9F80EE-26DA-4EB7-AEDF-47C53A37D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358E3-5BC2-4E7C-AD80-05B91C36ED27}" type="slidenum">
              <a:rPr lang="en-IN" smtClean="0"/>
              <a:t>‹#›</a:t>
            </a:fld>
            <a:endParaRPr lang="en-IN"/>
          </a:p>
        </p:txBody>
      </p:sp>
    </p:spTree>
    <p:extLst>
      <p:ext uri="{BB962C8B-B14F-4D97-AF65-F5344CB8AC3E}">
        <p14:creationId xmlns:p14="http://schemas.microsoft.com/office/powerpoint/2010/main" val="220844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EE7D-28CD-442D-99FD-80507176507B}"/>
              </a:ext>
            </a:extLst>
          </p:cNvPr>
          <p:cNvSpPr>
            <a:spLocks noGrp="1"/>
          </p:cNvSpPr>
          <p:nvPr>
            <p:ph type="ctrTitle"/>
          </p:nvPr>
        </p:nvSpPr>
        <p:spPr>
          <a:xfrm>
            <a:off x="1524000" y="1818649"/>
            <a:ext cx="9144000" cy="2387600"/>
          </a:xfrm>
        </p:spPr>
        <p:txBody>
          <a:bodyPr>
            <a:normAutofit/>
          </a:bodyPr>
          <a:lstStyle/>
          <a:p>
            <a:r>
              <a:rPr lang="en-IN" sz="4400" dirty="0">
                <a:latin typeface="Times New Roman" panose="02020603050405020304" pitchFamily="18" charset="0"/>
                <a:cs typeface="Times New Roman" panose="02020603050405020304" pitchFamily="18" charset="0"/>
              </a:rPr>
              <a:t>ECN-347</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Tutorial</a:t>
            </a:r>
          </a:p>
        </p:txBody>
      </p:sp>
    </p:spTree>
    <p:extLst>
      <p:ext uri="{BB962C8B-B14F-4D97-AF65-F5344CB8AC3E}">
        <p14:creationId xmlns:p14="http://schemas.microsoft.com/office/powerpoint/2010/main" val="208077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F88BF-4ACF-41BD-94AA-3573CF9C502F}"/>
              </a:ext>
            </a:extLst>
          </p:cNvPr>
          <p:cNvSpPr>
            <a:spLocks noGrp="1"/>
          </p:cNvSpPr>
          <p:nvPr>
            <p:ph idx="1"/>
          </p:nvPr>
        </p:nvSpPr>
        <p:spPr>
          <a:xfrm>
            <a:off x="75501" y="117446"/>
            <a:ext cx="12029813" cy="6669248"/>
          </a:xfrm>
        </p:spPr>
        <p:txBody>
          <a:bodyPr>
            <a:normAutofit/>
          </a:bodyPr>
          <a:lstStyle/>
          <a:p>
            <a:pPr marL="342900" indent="-342900" algn="just">
              <a:buFont typeface="+mj-lt"/>
              <a:buAutoNum type="arabicParenR"/>
            </a:pPr>
            <a:r>
              <a:rPr lang="en-IN" sz="2000" dirty="0">
                <a:latin typeface="Times New Roman" panose="02020603050405020304" pitchFamily="18" charset="0"/>
                <a:cs typeface="Times New Roman" panose="02020603050405020304" pitchFamily="18" charset="0"/>
              </a:rPr>
              <a:t>The block diagram of a wireless receiver front-end is shown in Figure, Compute the overall noise figure of this subsystem. If the input noise power from a feeding antenna is Ni = </a:t>
            </a:r>
            <a:r>
              <a:rPr lang="en-IN" sz="2000" dirty="0" err="1">
                <a:latin typeface="Times New Roman" panose="02020603050405020304" pitchFamily="18" charset="0"/>
                <a:cs typeface="Times New Roman" panose="02020603050405020304" pitchFamily="18" charset="0"/>
              </a:rPr>
              <a:t>kT</a:t>
            </a:r>
            <a:r>
              <a:rPr lang="en-IN" sz="2000" baseline="-25000" dirty="0" err="1">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where T</a:t>
            </a:r>
            <a:r>
              <a:rPr lang="en-IN" sz="2000" baseline="-25000"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 150 K, find the output noise power in dBm. If we require a minimum signal-to-noise ratio (SNR) of 20 dB at the output of the receiver, what is the minimum signal voltage that should be applied at the receiver input? Assume the system is at temperature T</a:t>
            </a:r>
            <a:r>
              <a:rPr lang="en-IN" sz="2000" baseline="-250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 with a characteristic impedance of 50 Ω, and an IF bandwidth of 10MHz.</a:t>
            </a:r>
          </a:p>
          <a:p>
            <a:pPr marL="342900" indent="-342900">
              <a:buFont typeface="+mj-lt"/>
              <a:buAutoNum type="arabicParenR"/>
            </a:pPr>
            <a:endParaRPr lang="en-IN" sz="1800" dirty="0">
              <a:latin typeface="Times New Roman" panose="02020603050405020304" pitchFamily="18" charset="0"/>
              <a:cs typeface="Times New Roman" panose="02020603050405020304" pitchFamily="18" charset="0"/>
            </a:endParaRPr>
          </a:p>
        </p:txBody>
      </p:sp>
      <p:pic>
        <p:nvPicPr>
          <p:cNvPr id="4" name="Picture 3" descr="C:\Users\devraj\Desktop\tutorial.png">
            <a:extLst>
              <a:ext uri="{FF2B5EF4-FFF2-40B4-BE49-F238E27FC236}">
                <a16:creationId xmlns:a16="http://schemas.microsoft.com/office/drawing/2014/main" id="{DFFEB863-52E2-42A6-A1A9-7768648F05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6899" y="1942702"/>
            <a:ext cx="7918202" cy="2972596"/>
          </a:xfrm>
          <a:prstGeom prst="rect">
            <a:avLst/>
          </a:prstGeom>
          <a:noFill/>
          <a:ln>
            <a:noFill/>
          </a:ln>
        </p:spPr>
      </p:pic>
    </p:spTree>
    <p:extLst>
      <p:ext uri="{BB962C8B-B14F-4D97-AF65-F5344CB8AC3E}">
        <p14:creationId xmlns:p14="http://schemas.microsoft.com/office/powerpoint/2010/main" val="27934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9F88BF-4ACF-41BD-94AA-3573CF9C502F}"/>
                  </a:ext>
                </a:extLst>
              </p:cNvPr>
              <p:cNvSpPr>
                <a:spLocks noGrp="1"/>
              </p:cNvSpPr>
              <p:nvPr>
                <p:ph idx="1"/>
              </p:nvPr>
            </p:nvSpPr>
            <p:spPr>
              <a:xfrm>
                <a:off x="75501" y="117446"/>
                <a:ext cx="12029813" cy="6669248"/>
              </a:xfrm>
            </p:spPr>
            <p:txBody>
              <a:bodyPr>
                <a:normAutofit/>
              </a:bodyPr>
              <a:lstStyle/>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A receiver has a noise figure of 7 dB, a 1 dB compression point of 25 dBm (referenced to output), a gain of 40 dB, and a third-order intercept point of 35 dBm (referenced to output). If the receiver is fed with an antenna having a noise temperature of T</a:t>
                </a:r>
                <a:r>
                  <a:rPr lang="en-IN" sz="2000" baseline="-25000"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 150 K, and the desired output SNR is 10 dB, find the linear and spurious free dynamic ranges. Assume a receiver bandwidth of 100MHz.</a:t>
                </a:r>
              </a:p>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A LNA and mixer are shown. The amplifier has a gain of 20 dB and third-order intercept point of 22 dBm (referenced to output), and the mixer has a conversion loss of 6 dB and third-order intercept point of 13 dBm (referenced to input). Find the intercept point of the cascade network.</a:t>
                </a:r>
              </a:p>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A Gaussian white noise source with a two-sided power spectral density</a:t>
                </a:r>
                <a14:m>
                  <m:oMath xmlns:m="http://schemas.openxmlformats.org/officeDocument/2006/math">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𝑆</m:t>
                        </m:r>
                      </m:e>
                      <m:sub>
                        <m:r>
                          <a:rPr lang="en-IN" sz="2000" b="0" i="1" smtClean="0">
                            <a:latin typeface="Cambria Math" panose="02040503050406030204" pitchFamily="18" charset="0"/>
                            <a:cs typeface="Times New Roman" panose="02020603050405020304" pitchFamily="18" charset="0"/>
                          </a:rPr>
                          <m:t>𝑖</m:t>
                        </m:r>
                      </m:sub>
                    </m:sSub>
                    <m:d>
                      <m:dPr>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𝑓</m:t>
                        </m:r>
                      </m:e>
                    </m:d>
                    <m:r>
                      <a:rPr lang="en-IN" sz="2000" b="0" i="1" smtClean="0">
                        <a:latin typeface="Cambria Math" panose="02040503050406030204" pitchFamily="18" charset="0"/>
                        <a:cs typeface="Times New Roman" panose="02020603050405020304" pitchFamily="18" charset="0"/>
                      </a:rPr>
                      <m:t>=</m:t>
                    </m:r>
                    <m:f>
                      <m:fPr>
                        <m:type m:val="lin"/>
                        <m:ctrlPr>
                          <a:rPr lang="en-IN" sz="2000" b="0" i="1" smtClean="0">
                            <a:latin typeface="Cambria Math" panose="02040503050406030204" pitchFamily="18" charset="0"/>
                            <a:cs typeface="Times New Roman" panose="02020603050405020304" pitchFamily="18" charset="0"/>
                          </a:rPr>
                        </m:ctrlPr>
                      </m:fPr>
                      <m:num>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𝑛</m:t>
                            </m:r>
                          </m:e>
                          <m:sub>
                            <m:r>
                              <a:rPr lang="en-IN" sz="2000" b="0" i="1" smtClean="0">
                                <a:latin typeface="Cambria Math" panose="02040503050406030204" pitchFamily="18" charset="0"/>
                                <a:cs typeface="Times New Roman" panose="02020603050405020304" pitchFamily="18" charset="0"/>
                              </a:rPr>
                              <m:t>0</m:t>
                            </m:r>
                          </m:sub>
                        </m:sSub>
                      </m:num>
                      <m:den>
                        <m:r>
                          <a:rPr lang="en-IN" sz="2000" b="0" i="1" smtClean="0">
                            <a:latin typeface="Cambria Math" panose="02040503050406030204" pitchFamily="18" charset="0"/>
                            <a:cs typeface="Times New Roman" panose="02020603050405020304" pitchFamily="18" charset="0"/>
                          </a:rPr>
                          <m:t>2</m:t>
                        </m:r>
                      </m:den>
                    </m:f>
                  </m:oMath>
                </a14:m>
                <a:r>
                  <a:rPr lang="en-IN" sz="2000" dirty="0">
                    <a:latin typeface="Times New Roman" panose="02020603050405020304" pitchFamily="18" charset="0"/>
                    <a:cs typeface="Times New Roman" panose="02020603050405020304" pitchFamily="18" charset="0"/>
                  </a:rPr>
                  <a:t> is applied to the RC low-pass filter circuit shown below. Find the output noise power, </a:t>
                </a:r>
                <a14:m>
                  <m:oMath xmlns:m="http://schemas.openxmlformats.org/officeDocument/2006/math">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𝑁</m:t>
                        </m:r>
                      </m:e>
                      <m:sub>
                        <m:r>
                          <a:rPr lang="en-IN" sz="2000" b="0" i="1" smtClean="0">
                            <a:latin typeface="Cambria Math" panose="02040503050406030204" pitchFamily="18" charset="0"/>
                            <a:cs typeface="Times New Roman" panose="02020603050405020304" pitchFamily="18" charset="0"/>
                          </a:rPr>
                          <m:t>0</m:t>
                        </m:r>
                      </m:sub>
                    </m:sSub>
                  </m:oMath>
                </a14:m>
                <a:r>
                  <a:rPr lang="en-IN" sz="2000" dirty="0">
                    <a:latin typeface="Times New Roman" panose="02020603050405020304" pitchFamily="18" charset="0"/>
                    <a:cs typeface="Times New Roman" panose="02020603050405020304" pitchFamily="18" charset="0"/>
                  </a:rPr>
                  <a:t> in terms of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𝑛</m:t>
                        </m:r>
                      </m:e>
                      <m:sub>
                        <m:r>
                          <a:rPr lang="en-IN" sz="2000" i="1">
                            <a:latin typeface="Cambria Math" panose="02040503050406030204" pitchFamily="18" charset="0"/>
                            <a:cs typeface="Times New Roman" panose="02020603050405020304" pitchFamily="18" charset="0"/>
                          </a:rPr>
                          <m:t>0</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𝑓</m:t>
                        </m:r>
                      </m:e>
                      <m:sub>
                        <m:r>
                          <a:rPr lang="en-IN" sz="2000" b="0" i="1" smtClean="0">
                            <a:latin typeface="Cambria Math" panose="02040503050406030204" pitchFamily="18" charset="0"/>
                            <a:cs typeface="Times New Roman" panose="02020603050405020304" pitchFamily="18" charset="0"/>
                          </a:rPr>
                          <m:t>𝑐</m:t>
                        </m:r>
                      </m:sub>
                    </m:sSub>
                    <m:r>
                      <a:rPr lang="en-IN" sz="2000" b="0" i="1" smtClean="0">
                        <a:latin typeface="Cambria Math" panose="02040503050406030204" pitchFamily="18" charset="0"/>
                        <a:cs typeface="Times New Roman" panose="02020603050405020304" pitchFamily="18" charset="0"/>
                      </a:rPr>
                      <m:t>=</m:t>
                    </m:r>
                    <m:f>
                      <m:fPr>
                        <m:type m:val="lin"/>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1</m:t>
                        </m:r>
                      </m:num>
                      <m:den>
                        <m:r>
                          <a:rPr lang="en-IN" sz="2000" b="0" i="1" smtClean="0">
                            <a:latin typeface="Cambria Math" panose="02040503050406030204" pitchFamily="18" charset="0"/>
                            <a:cs typeface="Times New Roman" panose="02020603050405020304" pitchFamily="18" charset="0"/>
                          </a:rPr>
                          <m:t>2</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𝜋</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𝑅𝐶</m:t>
                        </m:r>
                      </m:den>
                    </m:f>
                  </m:oMath>
                </a14:m>
                <a:r>
                  <a:rPr lang="en-IN" sz="2000" dirty="0">
                    <a:latin typeface="Times New Roman" panose="02020603050405020304" pitchFamily="18" charset="0"/>
                    <a:cs typeface="Times New Roman" panose="02020603050405020304" pitchFamily="18" charset="0"/>
                  </a:rPr>
                  <a:t> (the cut-off frequency of the filter).</a:t>
                </a:r>
              </a:p>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The Y-factor method is used to measure the equivalent noise temperature of a component, with a hot load of </a:t>
                </a:r>
                <a:r>
                  <a:rPr lang="en-IN" sz="2000" b="1" dirty="0">
                    <a:latin typeface="Times New Roman" panose="02020603050405020304" pitchFamily="18" charset="0"/>
                    <a:cs typeface="Times New Roman" panose="02020603050405020304" pitchFamily="18" charset="0"/>
                  </a:rPr>
                  <a:t>T</a:t>
                </a:r>
                <a:r>
                  <a:rPr lang="en-IN" sz="2000" b="1"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 320 </a:t>
                </a:r>
                <a:r>
                  <a:rPr lang="en-IN" sz="2000" b="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and a cold load of </a:t>
                </a:r>
                <a:r>
                  <a:rPr lang="en-IN" sz="2000" b="1" dirty="0">
                    <a:latin typeface="Times New Roman" panose="02020603050405020304" pitchFamily="18" charset="0"/>
                    <a:cs typeface="Times New Roman" panose="02020603050405020304" pitchFamily="18" charset="0"/>
                  </a:rPr>
                  <a:t>T</a:t>
                </a:r>
                <a:r>
                  <a:rPr lang="en-IN" sz="2000" b="1" baseline="-25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 77 K. If the Y-factor ratio is measured to be 0.608 dB, what is the noise figure of the component under rest?</a:t>
                </a:r>
              </a:p>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A certain transmission line has a noise figure F = 2 dB at a temperature of </a:t>
                </a:r>
                <a:r>
                  <a:rPr lang="en-IN" sz="2000" b="1" dirty="0">
                    <a:latin typeface="Times New Roman" panose="02020603050405020304" pitchFamily="18" charset="0"/>
                    <a:cs typeface="Times New Roman" panose="02020603050405020304" pitchFamily="18" charset="0"/>
                  </a:rPr>
                  <a:t>To</a:t>
                </a:r>
                <a:r>
                  <a:rPr lang="en-IN" sz="2000" dirty="0">
                    <a:latin typeface="Times New Roman" panose="02020603050405020304" pitchFamily="18" charset="0"/>
                    <a:cs typeface="Times New Roman" panose="02020603050405020304" pitchFamily="18" charset="0"/>
                  </a:rPr>
                  <a:t> = 290 </a:t>
                </a:r>
                <a:r>
                  <a:rPr lang="en-IN" sz="2000" b="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Calculate and plot the noise figure of the line (in dB) as its physical temperatures range from 0 </a:t>
                </a:r>
                <a:r>
                  <a:rPr lang="en-IN" sz="2000" b="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to 1000 </a:t>
                </a:r>
                <a:r>
                  <a:rPr lang="en-IN" sz="2000" b="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a:t>
                </a:r>
              </a:p>
              <a:p>
                <a:pPr marL="514350" indent="-514350" algn="just">
                  <a:buFont typeface="+mj-lt"/>
                  <a:buAutoNum type="arabicParenR" startAt="2"/>
                </a:pPr>
                <a:r>
                  <a:rPr lang="en-IN" sz="2000" dirty="0">
                    <a:latin typeface="Times New Roman" panose="02020603050405020304" pitchFamily="18" charset="0"/>
                    <a:cs typeface="Times New Roman" panose="02020603050405020304" pitchFamily="18" charset="0"/>
                  </a:rPr>
                  <a:t>An amplifier with a gain of 15 dB, a bandwidth of 200 MHz, and a noise figure of 3dB feeds a detector/demodulator with a noise temperature of 800 K. find the noise figure and equivalent noise temperature of the overall system.</a:t>
                </a:r>
              </a:p>
              <a:p>
                <a:pPr marL="514350" indent="-514350" algn="just">
                  <a:buFont typeface="+mj-lt"/>
                  <a:buAutoNum type="arabicParenR" startAt="2"/>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2"/>
                </a:pPr>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59F88BF-4ACF-41BD-94AA-3573CF9C502F}"/>
                  </a:ext>
                </a:extLst>
              </p:cNvPr>
              <p:cNvSpPr>
                <a:spLocks noGrp="1" noRot="1" noChangeAspect="1" noMove="1" noResize="1" noEditPoints="1" noAdjustHandles="1" noChangeArrowheads="1" noChangeShapeType="1" noTextEdit="1"/>
              </p:cNvSpPr>
              <p:nvPr>
                <p:ph idx="1"/>
              </p:nvPr>
            </p:nvSpPr>
            <p:spPr>
              <a:xfrm>
                <a:off x="75501" y="117446"/>
                <a:ext cx="12029813" cy="6669248"/>
              </a:xfrm>
              <a:blipFill>
                <a:blip r:embed="rId2"/>
                <a:stretch>
                  <a:fillRect l="-405" t="-914" r="-507"/>
                </a:stretch>
              </a:blipFill>
            </p:spPr>
            <p:txBody>
              <a:bodyPr/>
              <a:lstStyle/>
              <a:p>
                <a:r>
                  <a:rPr lang="en-IN">
                    <a:noFill/>
                  </a:rPr>
                  <a:t> </a:t>
                </a:r>
              </a:p>
            </p:txBody>
          </p:sp>
        </mc:Fallback>
      </mc:AlternateContent>
    </p:spTree>
    <p:extLst>
      <p:ext uri="{BB962C8B-B14F-4D97-AF65-F5344CB8AC3E}">
        <p14:creationId xmlns:p14="http://schemas.microsoft.com/office/powerpoint/2010/main" val="20397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F88BF-4ACF-41BD-94AA-3573CF9C502F}"/>
              </a:ext>
            </a:extLst>
          </p:cNvPr>
          <p:cNvSpPr>
            <a:spLocks noGrp="1"/>
          </p:cNvSpPr>
          <p:nvPr>
            <p:ph idx="1"/>
          </p:nvPr>
        </p:nvSpPr>
        <p:spPr>
          <a:xfrm>
            <a:off x="75501" y="117446"/>
            <a:ext cx="12029813" cy="6669248"/>
          </a:xfrm>
        </p:spPr>
        <p:txBody>
          <a:bodyPr>
            <a:normAutofit/>
          </a:bodyPr>
          <a:lstStyle/>
          <a:p>
            <a:pPr marL="514350" indent="-514350" algn="just">
              <a:buFont typeface="+mj-lt"/>
              <a:buAutoNum type="arabicParenR" startAt="8"/>
            </a:pPr>
            <a:r>
              <a:rPr lang="en-IN" sz="2000" dirty="0">
                <a:latin typeface="Times New Roman" panose="02020603050405020304" pitchFamily="18" charset="0"/>
                <a:cs typeface="Times New Roman" panose="02020603050405020304" pitchFamily="18" charset="0"/>
              </a:rPr>
              <a:t>Consider the wireless local area network (WLAN) receiver front-end shown below, where the bandwidth of the band pass filter is 150 MHz </a:t>
            </a:r>
            <a:r>
              <a:rPr lang="en-IN" sz="2000" dirty="0" err="1">
                <a:latin typeface="Times New Roman" panose="02020603050405020304" pitchFamily="18" charset="0"/>
                <a:cs typeface="Times New Roman" panose="02020603050405020304" pitchFamily="18" charset="0"/>
              </a:rPr>
              <a:t>centered</a:t>
            </a:r>
            <a:r>
              <a:rPr lang="en-IN" sz="2000" dirty="0">
                <a:latin typeface="Times New Roman" panose="02020603050405020304" pitchFamily="18" charset="0"/>
                <a:cs typeface="Times New Roman" panose="02020603050405020304" pitchFamily="18" charset="0"/>
              </a:rPr>
              <a:t> at 2.4 GHz. If the system is at room temperature, find the noise figure of the overall system. What is the resulting signal-to-noise ratio at the output if the input signal power level is −85 dBm? Can the components be rearranged to give a better noise figure?</a:t>
            </a: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r>
              <a:rPr lang="en-IN" sz="2000" dirty="0">
                <a:latin typeface="Times New Roman" panose="02020603050405020304" pitchFamily="18" charset="0"/>
                <a:cs typeface="Times New Roman" panose="02020603050405020304" pitchFamily="18" charset="0"/>
              </a:rPr>
              <a:t>A digital PCS receiver front-end circuit is shown below. The operating frequency is 1805– 1880 MHz, and the physical temperature of the system is 300 K. A noise source with Ni = −95 dBm is applied to the receiver input. (a) What is the equivalent noise temperature of the source over the operating bandwidth? (b) What is the noise figure (in dB) of the amplifier? (c) What is the noise figure (in dB) of the cascaded transmission line and amplifier? (d) What is the total noise power output (in dBm) of the receiver over the operating bandwidth?</a:t>
            </a:r>
          </a:p>
          <a:p>
            <a:pPr marL="0" indent="0" algn="just">
              <a:buNone/>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8"/>
            </a:pPr>
            <a:endParaRPr lang="en-IN" sz="2000" dirty="0">
              <a:latin typeface="Times New Roman" panose="02020603050405020304" pitchFamily="18" charset="0"/>
              <a:cs typeface="Times New Roman" panose="02020603050405020304" pitchFamily="18" charset="0"/>
            </a:endParaRPr>
          </a:p>
        </p:txBody>
      </p:sp>
      <p:pic>
        <p:nvPicPr>
          <p:cNvPr id="4" name="Picture 3" descr="C:\Users\devraj\Desktop\1675272555803.jpg">
            <a:extLst>
              <a:ext uri="{FF2B5EF4-FFF2-40B4-BE49-F238E27FC236}">
                <a16:creationId xmlns:a16="http://schemas.microsoft.com/office/drawing/2014/main" id="{376658E6-B7E6-4AAE-A4FA-5076E6E16F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4992" y="1429370"/>
            <a:ext cx="4502015" cy="1393342"/>
          </a:xfrm>
          <a:prstGeom prst="rect">
            <a:avLst/>
          </a:prstGeom>
          <a:noFill/>
          <a:ln>
            <a:noFill/>
          </a:ln>
        </p:spPr>
      </p:pic>
      <p:pic>
        <p:nvPicPr>
          <p:cNvPr id="5" name="Picture 4">
            <a:extLst>
              <a:ext uri="{FF2B5EF4-FFF2-40B4-BE49-F238E27FC236}">
                <a16:creationId xmlns:a16="http://schemas.microsoft.com/office/drawing/2014/main" id="{48F2977C-6B99-44CC-91B0-44D7A558EB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86246" y="4497042"/>
            <a:ext cx="6019507" cy="2004972"/>
          </a:xfrm>
          <a:prstGeom prst="rect">
            <a:avLst/>
          </a:prstGeom>
          <a:noFill/>
          <a:ln>
            <a:noFill/>
          </a:ln>
        </p:spPr>
      </p:pic>
    </p:spTree>
    <p:extLst>
      <p:ext uri="{BB962C8B-B14F-4D97-AF65-F5344CB8AC3E}">
        <p14:creationId xmlns:p14="http://schemas.microsoft.com/office/powerpoint/2010/main" val="29122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9F88BF-4ACF-41BD-94AA-3573CF9C502F}"/>
                  </a:ext>
                </a:extLst>
              </p:cNvPr>
              <p:cNvSpPr>
                <a:spLocks noGrp="1"/>
              </p:cNvSpPr>
              <p:nvPr>
                <p:ph idx="1"/>
              </p:nvPr>
            </p:nvSpPr>
            <p:spPr>
              <a:xfrm>
                <a:off x="75501" y="117446"/>
                <a:ext cx="12029813" cy="6669248"/>
              </a:xfrm>
            </p:spPr>
            <p:txBody>
              <a:bodyPr>
                <a:normAutofit/>
              </a:bodyPr>
              <a:lstStyle/>
              <a:p>
                <a:pPr marL="514350" indent="-514350" algn="just">
                  <a:buFont typeface="+mj-lt"/>
                  <a:buAutoNum type="arabicParenR" startAt="10"/>
                </a:pPr>
                <a:r>
                  <a:rPr lang="en-IN" sz="2000" dirty="0">
                    <a:latin typeface="Times New Roman" panose="02020603050405020304" pitchFamily="18" charset="0"/>
                    <a:cs typeface="Times New Roman" panose="02020603050405020304" pitchFamily="18" charset="0"/>
                  </a:rPr>
                  <a:t>A receiver subsystem has a noise figure of 6 dB, a 1 dB compression point of 21 dBm (referenced to output), a gain of 30 dB, and a third-order intercept point of 33 dBm (referenced to output). If the subsystem is fed with a noise source with Ni = −105 dBm and the desired output SNR is 8 dB, find the linear and spurious free dynamic ranges of the subsystem. Assume a system bandwidth of 20 </a:t>
                </a:r>
                <a:r>
                  <a:rPr lang="en-IN" sz="2000" dirty="0" err="1">
                    <a:latin typeface="Times New Roman" panose="02020603050405020304" pitchFamily="18" charset="0"/>
                    <a:cs typeface="Times New Roman" panose="02020603050405020304" pitchFamily="18" charset="0"/>
                  </a:rPr>
                  <a:t>MHz.</a:t>
                </a: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10"/>
                </a:pPr>
                <a:r>
                  <a:rPr lang="en-IN" sz="2000" dirty="0">
                    <a:latin typeface="Times New Roman" panose="02020603050405020304" pitchFamily="18" charset="0"/>
                    <a:cs typeface="Times New Roman" panose="02020603050405020304" pitchFamily="18" charset="0"/>
                  </a:rPr>
                  <a:t>In practice, the third-order intercept point is extrapolated from measured data taken at input power levels well below IP3. For the spectrum analyser display shown below, where ∆P is the difference in power between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𝑃</m:t>
                        </m:r>
                      </m:e>
                      <m:sub>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𝑤</m:t>
                            </m:r>
                          </m:e>
                          <m:sub>
                            <m:r>
                              <a:rPr lang="en-IN" b="0" i="1" smtClean="0">
                                <a:latin typeface="Cambria Math" panose="02040503050406030204" pitchFamily="18" charset="0"/>
                                <a:cs typeface="Times New Roman" panose="02020603050405020304" pitchFamily="18" charset="0"/>
                              </a:rPr>
                              <m:t>1</m:t>
                            </m:r>
                          </m:sub>
                        </m:sSub>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2</m:t>
                            </m:r>
                            <m:r>
                              <a:rPr lang="en-IN" i="1">
                                <a:latin typeface="Cambria Math" panose="02040503050406030204" pitchFamily="18" charset="0"/>
                                <a:cs typeface="Times New Roman" panose="02020603050405020304" pitchFamily="18" charset="0"/>
                              </a:rPr>
                              <m:t>𝑤</m:t>
                            </m:r>
                          </m:e>
                          <m:sub>
                            <m:r>
                              <a:rPr lang="en-IN" i="1">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𝑤</m:t>
                            </m:r>
                          </m:e>
                          <m:sub>
                            <m:r>
                              <a:rPr lang="en-IN" b="0" i="1" smtClean="0">
                                <a:latin typeface="Cambria Math" panose="02040503050406030204" pitchFamily="18" charset="0"/>
                                <a:cs typeface="Times New Roman" panose="02020603050405020304" pitchFamily="18" charset="0"/>
                              </a:rPr>
                              <m:t>2</m:t>
                            </m:r>
                          </m:sub>
                        </m:sSub>
                      </m:sub>
                    </m:sSub>
                    <m:r>
                      <a:rPr lang="en-IN" i="1">
                        <a:latin typeface="Cambria Math" panose="02040503050406030204" pitchFamily="18" charset="0"/>
                        <a:cs typeface="Times New Roman" panose="02020603050405020304" pitchFamily="18" charset="0"/>
                      </a:rPr>
                      <m:t> </m:t>
                    </m:r>
                  </m:oMath>
                </a14:m>
                <a:r>
                  <a:rPr lang="en-IN" sz="2000" dirty="0">
                    <a:latin typeface="Times New Roman" panose="02020603050405020304" pitchFamily="18" charset="0"/>
                    <a:cs typeface="Times New Roman" panose="02020603050405020304" pitchFamily="18" charset="0"/>
                  </a:rPr>
                  <a:t>show that the third order intercept point is given by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𝑃</m:t>
                        </m:r>
                      </m:e>
                      <m:sub>
                        <m:r>
                          <a:rPr lang="en-IN" b="0" i="1" smtClean="0">
                            <a:latin typeface="Cambria Math" panose="02040503050406030204" pitchFamily="18" charset="0"/>
                            <a:cs typeface="Times New Roman" panose="02020603050405020304" pitchFamily="18" charset="0"/>
                          </a:rPr>
                          <m:t>3</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𝑃</m:t>
                        </m:r>
                      </m:e>
                      <m:sub>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𝑤</m:t>
                            </m:r>
                          </m:e>
                          <m:sub>
                            <m:r>
                              <a:rPr lang="en-IN" b="0" i="1" smtClean="0">
                                <a:latin typeface="Cambria Math" panose="02040503050406030204" pitchFamily="18" charset="0"/>
                                <a:cs typeface="Times New Roman" panose="02020603050405020304" pitchFamily="18" charset="0"/>
                              </a:rPr>
                              <m:t>1</m:t>
                            </m:r>
                          </m:sub>
                        </m:sSub>
                      </m:sub>
                    </m:sSub>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m:t>
                        </m:r>
                      </m:num>
                      <m:den>
                        <m:r>
                          <a:rPr lang="en-IN" b="0" i="1" smtClean="0">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𝑃</m:t>
                    </m:r>
                  </m:oMath>
                </a14:m>
                <a:r>
                  <a:rPr lang="en-IN" sz="2000" dirty="0">
                    <a:latin typeface="Times New Roman" panose="02020603050405020304" pitchFamily="18" charset="0"/>
                    <a:cs typeface="Times New Roman" panose="02020603050405020304" pitchFamily="18" charset="0"/>
                  </a:rPr>
                  <a:t>.</a:t>
                </a:r>
              </a:p>
              <a:p>
                <a:pPr marL="0" indent="0" algn="ctr">
                  <a:buNone/>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arenR" startAt="10"/>
                </a:pPr>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59F88BF-4ACF-41BD-94AA-3573CF9C502F}"/>
                  </a:ext>
                </a:extLst>
              </p:cNvPr>
              <p:cNvSpPr>
                <a:spLocks noGrp="1" noRot="1" noChangeAspect="1" noMove="1" noResize="1" noEditPoints="1" noAdjustHandles="1" noChangeArrowheads="1" noChangeShapeType="1" noTextEdit="1"/>
              </p:cNvSpPr>
              <p:nvPr>
                <p:ph idx="1"/>
              </p:nvPr>
            </p:nvSpPr>
            <p:spPr>
              <a:xfrm>
                <a:off x="75501" y="117446"/>
                <a:ext cx="12029813" cy="6669248"/>
              </a:xfrm>
              <a:blipFill>
                <a:blip r:embed="rId2"/>
                <a:stretch>
                  <a:fillRect l="-405" t="-914" r="-507"/>
                </a:stretch>
              </a:blipFill>
            </p:spPr>
            <p:txBody>
              <a:bodyPr/>
              <a:lstStyle/>
              <a:p>
                <a:r>
                  <a:rPr lang="en-IN">
                    <a:noFill/>
                  </a:rPr>
                  <a:t> </a:t>
                </a:r>
              </a:p>
            </p:txBody>
          </p:sp>
        </mc:Fallback>
      </mc:AlternateContent>
      <p:grpSp>
        <p:nvGrpSpPr>
          <p:cNvPr id="31" name="Group 30">
            <a:extLst>
              <a:ext uri="{FF2B5EF4-FFF2-40B4-BE49-F238E27FC236}">
                <a16:creationId xmlns:a16="http://schemas.microsoft.com/office/drawing/2014/main" id="{93A17B26-3E49-4DE7-9AD0-D1EE06F6196D}"/>
              </a:ext>
            </a:extLst>
          </p:cNvPr>
          <p:cNvGrpSpPr/>
          <p:nvPr/>
        </p:nvGrpSpPr>
        <p:grpSpPr>
          <a:xfrm>
            <a:off x="1676512" y="3313045"/>
            <a:ext cx="8827790" cy="2468652"/>
            <a:chOff x="1227996" y="3167271"/>
            <a:chExt cx="8827790" cy="2468652"/>
          </a:xfrm>
        </p:grpSpPr>
        <p:cxnSp>
          <p:nvCxnSpPr>
            <p:cNvPr id="5" name="Straight Arrow Connector 4">
              <a:extLst>
                <a:ext uri="{FF2B5EF4-FFF2-40B4-BE49-F238E27FC236}">
                  <a16:creationId xmlns:a16="http://schemas.microsoft.com/office/drawing/2014/main" id="{0DABF1D4-633D-40C6-8575-4A2F7EB01396}"/>
                </a:ext>
              </a:extLst>
            </p:cNvPr>
            <p:cNvCxnSpPr>
              <a:cxnSpLocks/>
            </p:cNvCxnSpPr>
            <p:nvPr/>
          </p:nvCxnSpPr>
          <p:spPr>
            <a:xfrm flipV="1">
              <a:off x="2955235" y="3167271"/>
              <a:ext cx="0" cy="2358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D46B965-2716-4B4D-8EF2-24DE227579E0}"/>
                </a:ext>
              </a:extLst>
            </p:cNvPr>
            <p:cNvCxnSpPr>
              <a:cxnSpLocks/>
            </p:cNvCxnSpPr>
            <p:nvPr/>
          </p:nvCxnSpPr>
          <p:spPr>
            <a:xfrm>
              <a:off x="2160104" y="5102087"/>
              <a:ext cx="6758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8A9A71F-C4DA-426F-8FEA-1A98F594B5FB}"/>
                </a:ext>
              </a:extLst>
            </p:cNvPr>
            <p:cNvCxnSpPr/>
            <p:nvPr/>
          </p:nvCxnSpPr>
          <p:spPr>
            <a:xfrm flipV="1">
              <a:off x="4987270" y="3452070"/>
              <a:ext cx="0" cy="1650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B73ACD-1286-42B3-B138-6446883077F5}"/>
                </a:ext>
              </a:extLst>
            </p:cNvPr>
            <p:cNvCxnSpPr/>
            <p:nvPr/>
          </p:nvCxnSpPr>
          <p:spPr>
            <a:xfrm flipV="1">
              <a:off x="6061729" y="3455322"/>
              <a:ext cx="0" cy="1650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4E2D7E-A3AD-4CE4-A11F-FD5248B95DF8}"/>
                </a:ext>
              </a:extLst>
            </p:cNvPr>
            <p:cNvCxnSpPr/>
            <p:nvPr/>
          </p:nvCxnSpPr>
          <p:spPr>
            <a:xfrm flipV="1">
              <a:off x="4068417" y="4346714"/>
              <a:ext cx="0" cy="755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C26898-0F30-415B-9E08-614B04C87962}"/>
                </a:ext>
              </a:extLst>
            </p:cNvPr>
            <p:cNvCxnSpPr/>
            <p:nvPr/>
          </p:nvCxnSpPr>
          <p:spPr>
            <a:xfrm flipV="1">
              <a:off x="7070035" y="4346713"/>
              <a:ext cx="0" cy="755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E3DB74-3CB5-4BE9-A3FD-112173CA43EA}"/>
                </a:ext>
              </a:extLst>
            </p:cNvPr>
            <p:cNvCxnSpPr/>
            <p:nvPr/>
          </p:nvCxnSpPr>
          <p:spPr>
            <a:xfrm>
              <a:off x="2769704" y="3452070"/>
              <a:ext cx="3578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316935-41B0-4D11-99DC-26D38E51BC87}"/>
                </a:ext>
              </a:extLst>
            </p:cNvPr>
            <p:cNvCxnSpPr/>
            <p:nvPr/>
          </p:nvCxnSpPr>
          <p:spPr>
            <a:xfrm>
              <a:off x="2776330" y="4373217"/>
              <a:ext cx="3578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40ED7D-2476-4D19-8448-13BC6805523C}"/>
                </a:ext>
              </a:extLst>
            </p:cNvPr>
            <p:cNvCxnSpPr>
              <a:cxnSpLocks/>
            </p:cNvCxnSpPr>
            <p:nvPr/>
          </p:nvCxnSpPr>
          <p:spPr>
            <a:xfrm>
              <a:off x="3127513" y="3452070"/>
              <a:ext cx="0" cy="89464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4CDFC21-92A7-4982-B521-68ADD34EB56C}"/>
                    </a:ext>
                  </a:extLst>
                </p:cNvPr>
                <p:cNvSpPr txBox="1"/>
                <p:nvPr/>
              </p:nvSpPr>
              <p:spPr>
                <a:xfrm>
                  <a:off x="2486494" y="3588387"/>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𝑃</m:t>
                        </m:r>
                      </m:oMath>
                    </m:oMathPara>
                  </a14:m>
                  <a:endParaRPr lang="en-IN" sz="2800" dirty="0"/>
                </a:p>
              </p:txBody>
            </p:sp>
          </mc:Choice>
          <mc:Fallback>
            <p:sp>
              <p:nvSpPr>
                <p:cNvPr id="23" name="TextBox 22">
                  <a:extLst>
                    <a:ext uri="{FF2B5EF4-FFF2-40B4-BE49-F238E27FC236}">
                      <a16:creationId xmlns:a16="http://schemas.microsoft.com/office/drawing/2014/main" id="{A4CDFC21-92A7-4982-B521-68ADD34EB56C}"/>
                    </a:ext>
                  </a:extLst>
                </p:cNvPr>
                <p:cNvSpPr txBox="1">
                  <a:spLocks noRot="1" noChangeAspect="1" noMove="1" noResize="1" noEditPoints="1" noAdjustHandles="1" noChangeArrowheads="1" noChangeShapeType="1" noTextEdit="1"/>
                </p:cNvSpPr>
                <p:nvPr/>
              </p:nvSpPr>
              <p:spPr>
                <a:xfrm>
                  <a:off x="2486494" y="3588387"/>
                  <a:ext cx="1895060"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244DBE2-4751-4E1B-991E-A1FD4E7F6453}"/>
                    </a:ext>
                  </a:extLst>
                </p:cNvPr>
                <p:cNvSpPr txBox="1"/>
                <p:nvPr/>
              </p:nvSpPr>
              <p:spPr>
                <a:xfrm>
                  <a:off x="1227996" y="4029509"/>
                  <a:ext cx="1895060" cy="57733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2</m:t>
                                </m:r>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2</m:t>
                                </m:r>
                              </m:sub>
                            </m:sSub>
                          </m:sub>
                        </m:sSub>
                      </m:oMath>
                    </m:oMathPara>
                  </a14:m>
                  <a:endParaRPr lang="en-IN" sz="2800" dirty="0"/>
                </a:p>
              </p:txBody>
            </p:sp>
          </mc:Choice>
          <mc:Fallback>
            <p:sp>
              <p:nvSpPr>
                <p:cNvPr id="24" name="TextBox 23">
                  <a:extLst>
                    <a:ext uri="{FF2B5EF4-FFF2-40B4-BE49-F238E27FC236}">
                      <a16:creationId xmlns:a16="http://schemas.microsoft.com/office/drawing/2014/main" id="{8244DBE2-4751-4E1B-991E-A1FD4E7F6453}"/>
                    </a:ext>
                  </a:extLst>
                </p:cNvPr>
                <p:cNvSpPr txBox="1">
                  <a:spLocks noRot="1" noChangeAspect="1" noMove="1" noResize="1" noEditPoints="1" noAdjustHandles="1" noChangeArrowheads="1" noChangeShapeType="1" noTextEdit="1"/>
                </p:cNvSpPr>
                <p:nvPr/>
              </p:nvSpPr>
              <p:spPr>
                <a:xfrm>
                  <a:off x="1227996" y="4029509"/>
                  <a:ext cx="1895060" cy="57733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E52AF73A-5E7C-4A36-A839-E8D9F0E89507}"/>
                    </a:ext>
                  </a:extLst>
                </p:cNvPr>
                <p:cNvSpPr txBox="1"/>
                <p:nvPr/>
              </p:nvSpPr>
              <p:spPr>
                <a:xfrm>
                  <a:off x="1623395" y="3178602"/>
                  <a:ext cx="1895060" cy="57733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sub>
                        </m:sSub>
                      </m:oMath>
                    </m:oMathPara>
                  </a14:m>
                  <a:endParaRPr lang="en-IN" sz="2800" dirty="0"/>
                </a:p>
              </p:txBody>
            </p:sp>
          </mc:Choice>
          <mc:Fallback>
            <p:sp>
              <p:nvSpPr>
                <p:cNvPr id="25" name="TextBox 24">
                  <a:extLst>
                    <a:ext uri="{FF2B5EF4-FFF2-40B4-BE49-F238E27FC236}">
                      <a16:creationId xmlns:a16="http://schemas.microsoft.com/office/drawing/2014/main" id="{E52AF73A-5E7C-4A36-A839-E8D9F0E89507}"/>
                    </a:ext>
                  </a:extLst>
                </p:cNvPr>
                <p:cNvSpPr txBox="1">
                  <a:spLocks noRot="1" noChangeAspect="1" noMove="1" noResize="1" noEditPoints="1" noAdjustHandles="1" noChangeArrowheads="1" noChangeShapeType="1" noTextEdit="1"/>
                </p:cNvSpPr>
                <p:nvPr/>
              </p:nvSpPr>
              <p:spPr>
                <a:xfrm>
                  <a:off x="1623395" y="3178602"/>
                  <a:ext cx="1895060" cy="5773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49B6CFA-E638-442E-ADA9-9D9A1A0D3E08}"/>
                    </a:ext>
                  </a:extLst>
                </p:cNvPr>
                <p:cNvSpPr txBox="1"/>
                <p:nvPr/>
              </p:nvSpPr>
              <p:spPr>
                <a:xfrm>
                  <a:off x="2817124" y="5094723"/>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2</m:t>
                            </m:r>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2</m:t>
                            </m:r>
                          </m:sub>
                        </m:sSub>
                      </m:oMath>
                    </m:oMathPara>
                  </a14:m>
                  <a:endParaRPr lang="en-IN" sz="2800" dirty="0"/>
                </a:p>
              </p:txBody>
            </p:sp>
          </mc:Choice>
          <mc:Fallback>
            <p:sp>
              <p:nvSpPr>
                <p:cNvPr id="26" name="TextBox 25">
                  <a:extLst>
                    <a:ext uri="{FF2B5EF4-FFF2-40B4-BE49-F238E27FC236}">
                      <a16:creationId xmlns:a16="http://schemas.microsoft.com/office/drawing/2014/main" id="{E49B6CFA-E638-442E-ADA9-9D9A1A0D3E08}"/>
                    </a:ext>
                  </a:extLst>
                </p:cNvPr>
                <p:cNvSpPr txBox="1">
                  <a:spLocks noRot="1" noChangeAspect="1" noMove="1" noResize="1" noEditPoints="1" noAdjustHandles="1" noChangeArrowheads="1" noChangeShapeType="1" noTextEdit="1"/>
                </p:cNvSpPr>
                <p:nvPr/>
              </p:nvSpPr>
              <p:spPr>
                <a:xfrm>
                  <a:off x="2817124" y="5094723"/>
                  <a:ext cx="1895060"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33DA67D4-81A5-472B-BE99-426E0FE70A21}"/>
                    </a:ext>
                  </a:extLst>
                </p:cNvPr>
                <p:cNvSpPr txBox="1"/>
                <p:nvPr/>
              </p:nvSpPr>
              <p:spPr>
                <a:xfrm>
                  <a:off x="6530526" y="5040466"/>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2</m:t>
                            </m:r>
                            <m:r>
                              <a:rPr lang="en-IN" sz="2800" b="0" i="1" smtClean="0">
                                <a:latin typeface="Cambria Math" panose="02040503050406030204" pitchFamily="18" charset="0"/>
                              </a:rPr>
                              <m:t>𝑤</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oMath>
                    </m:oMathPara>
                  </a14:m>
                  <a:endParaRPr lang="en-IN" sz="2800" dirty="0"/>
                </a:p>
              </p:txBody>
            </p:sp>
          </mc:Choice>
          <mc:Fallback>
            <p:sp>
              <p:nvSpPr>
                <p:cNvPr id="27" name="TextBox 26">
                  <a:extLst>
                    <a:ext uri="{FF2B5EF4-FFF2-40B4-BE49-F238E27FC236}">
                      <a16:creationId xmlns:a16="http://schemas.microsoft.com/office/drawing/2014/main" id="{33DA67D4-81A5-472B-BE99-426E0FE70A21}"/>
                    </a:ext>
                  </a:extLst>
                </p:cNvPr>
                <p:cNvSpPr txBox="1">
                  <a:spLocks noRot="1" noChangeAspect="1" noMove="1" noResize="1" noEditPoints="1" noAdjustHandles="1" noChangeArrowheads="1" noChangeShapeType="1" noTextEdit="1"/>
                </p:cNvSpPr>
                <p:nvPr/>
              </p:nvSpPr>
              <p:spPr>
                <a:xfrm>
                  <a:off x="6530526" y="5040466"/>
                  <a:ext cx="1895060"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8BD3F9F-3DE3-4E7C-8A93-7E4143F598A8}"/>
                    </a:ext>
                  </a:extLst>
                </p:cNvPr>
                <p:cNvSpPr txBox="1"/>
                <p:nvPr/>
              </p:nvSpPr>
              <p:spPr>
                <a:xfrm>
                  <a:off x="4092309" y="5093006"/>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oMath>
                    </m:oMathPara>
                  </a14:m>
                  <a:endParaRPr lang="en-IN" sz="2800" dirty="0"/>
                </a:p>
              </p:txBody>
            </p:sp>
          </mc:Choice>
          <mc:Fallback>
            <p:sp>
              <p:nvSpPr>
                <p:cNvPr id="28" name="TextBox 27">
                  <a:extLst>
                    <a:ext uri="{FF2B5EF4-FFF2-40B4-BE49-F238E27FC236}">
                      <a16:creationId xmlns:a16="http://schemas.microsoft.com/office/drawing/2014/main" id="{98BD3F9F-3DE3-4E7C-8A93-7E4143F598A8}"/>
                    </a:ext>
                  </a:extLst>
                </p:cNvPr>
                <p:cNvSpPr txBox="1">
                  <a:spLocks noRot="1" noChangeAspect="1" noMove="1" noResize="1" noEditPoints="1" noAdjustHandles="1" noChangeArrowheads="1" noChangeShapeType="1" noTextEdit="1"/>
                </p:cNvSpPr>
                <p:nvPr/>
              </p:nvSpPr>
              <p:spPr>
                <a:xfrm>
                  <a:off x="4092309" y="5093006"/>
                  <a:ext cx="1895060"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026B9E2-331A-499F-8DED-BE670D927615}"/>
                    </a:ext>
                  </a:extLst>
                </p:cNvPr>
                <p:cNvSpPr txBox="1"/>
                <p:nvPr/>
              </p:nvSpPr>
              <p:spPr>
                <a:xfrm>
                  <a:off x="5114199" y="5112703"/>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2</m:t>
                            </m:r>
                          </m:sub>
                        </m:sSub>
                      </m:oMath>
                    </m:oMathPara>
                  </a14:m>
                  <a:endParaRPr lang="en-IN" sz="2800" dirty="0"/>
                </a:p>
              </p:txBody>
            </p:sp>
          </mc:Choice>
          <mc:Fallback>
            <p:sp>
              <p:nvSpPr>
                <p:cNvPr id="29" name="TextBox 28">
                  <a:extLst>
                    <a:ext uri="{FF2B5EF4-FFF2-40B4-BE49-F238E27FC236}">
                      <a16:creationId xmlns:a16="http://schemas.microsoft.com/office/drawing/2014/main" id="{7026B9E2-331A-499F-8DED-BE670D927615}"/>
                    </a:ext>
                  </a:extLst>
                </p:cNvPr>
                <p:cNvSpPr txBox="1">
                  <a:spLocks noRot="1" noChangeAspect="1" noMove="1" noResize="1" noEditPoints="1" noAdjustHandles="1" noChangeArrowheads="1" noChangeShapeType="1" noTextEdit="1"/>
                </p:cNvSpPr>
                <p:nvPr/>
              </p:nvSpPr>
              <p:spPr>
                <a:xfrm>
                  <a:off x="5114199" y="5112703"/>
                  <a:ext cx="1895060"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36FD4648-F569-4201-AA55-646E14864669}"/>
                    </a:ext>
                  </a:extLst>
                </p:cNvPr>
                <p:cNvSpPr txBox="1"/>
                <p:nvPr/>
              </p:nvSpPr>
              <p:spPr>
                <a:xfrm>
                  <a:off x="8160726" y="4800387"/>
                  <a:ext cx="18950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𝑤</m:t>
                        </m:r>
                      </m:oMath>
                    </m:oMathPara>
                  </a14:m>
                  <a:endParaRPr lang="en-IN" sz="2800" dirty="0"/>
                </a:p>
              </p:txBody>
            </p:sp>
          </mc:Choice>
          <mc:Fallback>
            <p:sp>
              <p:nvSpPr>
                <p:cNvPr id="30" name="TextBox 29">
                  <a:extLst>
                    <a:ext uri="{FF2B5EF4-FFF2-40B4-BE49-F238E27FC236}">
                      <a16:creationId xmlns:a16="http://schemas.microsoft.com/office/drawing/2014/main" id="{36FD4648-F569-4201-AA55-646E14864669}"/>
                    </a:ext>
                  </a:extLst>
                </p:cNvPr>
                <p:cNvSpPr txBox="1">
                  <a:spLocks noRot="1" noChangeAspect="1" noMove="1" noResize="1" noEditPoints="1" noAdjustHandles="1" noChangeArrowheads="1" noChangeShapeType="1" noTextEdit="1"/>
                </p:cNvSpPr>
                <p:nvPr/>
              </p:nvSpPr>
              <p:spPr>
                <a:xfrm>
                  <a:off x="8160726" y="4800387"/>
                  <a:ext cx="1895060" cy="523220"/>
                </a:xfrm>
                <a:prstGeom prst="rect">
                  <a:avLst/>
                </a:prstGeom>
                <a:blipFill>
                  <a:blip r:embed="rId10"/>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79328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812</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ECN-347 Tutorial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DHANADE YUVRAJ BABURAO 19915010</dc:creator>
  <cp:lastModifiedBy>DHANADE YUVRAJ BABURAO 19915010</cp:lastModifiedBy>
  <cp:revision>16</cp:revision>
  <dcterms:created xsi:type="dcterms:W3CDTF">2023-01-31T05:55:19Z</dcterms:created>
  <dcterms:modified xsi:type="dcterms:W3CDTF">2023-02-03T06:53:38Z</dcterms:modified>
</cp:coreProperties>
</file>