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94" r:id="rId3"/>
    <p:sldId id="295" r:id="rId4"/>
    <p:sldId id="293" r:id="rId5"/>
    <p:sldId id="290" r:id="rId6"/>
    <p:sldId id="296" r:id="rId7"/>
    <p:sldId id="267" r:id="rId8"/>
    <p:sldId id="278" r:id="rId9"/>
    <p:sldId id="280" r:id="rId10"/>
    <p:sldId id="281" r:id="rId11"/>
    <p:sldId id="282" r:id="rId12"/>
    <p:sldId id="297" r:id="rId13"/>
    <p:sldId id="298" r:id="rId14"/>
    <p:sldId id="283" r:id="rId15"/>
    <p:sldId id="265" r:id="rId16"/>
    <p:sldId id="286" r:id="rId17"/>
    <p:sldId id="285" r:id="rId18"/>
    <p:sldId id="287" r:id="rId19"/>
    <p:sldId id="270" r:id="rId20"/>
    <p:sldId id="289" r:id="rId21"/>
    <p:sldId id="263" r:id="rId22"/>
    <p:sldId id="271" r:id="rId23"/>
    <p:sldId id="291" r:id="rId24"/>
    <p:sldId id="292" r:id="rId25"/>
    <p:sldId id="262" r:id="rId26"/>
    <p:sldId id="299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2"/>
    <a:srgbClr val="FFFFCC"/>
    <a:srgbClr val="CCFFFF"/>
    <a:srgbClr val="99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BC08F-1D1F-4344-A7F3-63FEDA4D0E18}" v="17" dt="2025-01-12T13:40:45.794"/>
    <p1510:client id="{13D84AAF-9F65-4F9E-8453-B5D3C74FEBD3}" v="10" dt="2025-01-11T22:52:49.809"/>
    <p1510:client id="{5F17422E-D688-4659-AC67-93873CF3BA68}" v="5" dt="2025-01-12T10:26:10.562"/>
    <p1510:client id="{8A509C42-92FE-4ECE-BB12-CAFBBEB2D482}" v="2" dt="2025-01-12T13:55:43.915"/>
    <p1510:client id="{9CA7BB0F-E36C-4378-8667-529AC41F0012}" v="52" dt="2025-01-12T12:36:04.638"/>
    <p1510:client id="{B1AD1904-F04F-4A8A-94FE-BDC98571651C}" v="19" dt="2025-01-11T22:52:42.216"/>
    <p1510:client id="{FC0B5F0B-A30F-4A1D-93E8-CE5B13D0BCCB}" v="4" dt="2025-01-12T13:25:18.248"/>
    <p1510:client id="{FEDC1828-0248-4C55-AC4E-FE653FC0D1CA}" v="16" dt="2025-01-12T14:02:51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>
        <p:scale>
          <a:sx n="75" d="100"/>
          <a:sy n="75" d="100"/>
        </p:scale>
        <p:origin x="4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EF204-3647-4B79-A94A-4071829A4D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25AFB-52D1-4D4E-A833-89CB285CE02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Introduction </a:t>
          </a:r>
        </a:p>
      </dgm:t>
    </dgm:pt>
    <dgm:pt modelId="{9F3BD753-FE2D-448C-B2B2-177144FB2219}" type="parTrans" cxnId="{D0EAB341-7FD4-4D6A-8BE8-E9C9D50709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DD9135-15F5-4E38-84BA-C8DBBBA5B120}" type="sibTrans" cxnId="{D0EAB341-7FD4-4D6A-8BE8-E9C9D50709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9C28F55-B298-4D8E-A3F7-10B54669DA7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1.1 What is Dimensionality Reduction?</a:t>
          </a:r>
        </a:p>
      </dgm:t>
    </dgm:pt>
    <dgm:pt modelId="{553CB710-5DFF-4B9E-913D-6293F375787F}" type="parTrans" cxnId="{919CA322-4E48-4863-BB63-FE991157428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0E67D3-BCD3-4B2E-8E79-C20CB1882C19}" type="sibTrans" cxnId="{919CA322-4E48-4863-BB63-FE991157428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403A3F8-E444-4C33-BBC2-646CFCD5402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1.2 </a:t>
          </a:r>
          <a:r>
            <a:rPr lang="en-US" dirty="0"/>
            <a:t>How Curse of Dimensionality Impact Machine Learning Algorithms?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8E148D-56A5-410D-BD8C-96C95484EC43}" type="parTrans" cxnId="{97ED3C43-0386-4A0B-8826-6C161344D0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065D6E-AA08-47B4-A1E9-55926590B194}" type="sibTrans" cxnId="{97ED3C43-0386-4A0B-8826-6C161344D0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9C8F619-6488-4EAB-BC02-6A339055103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PCA (Principal Component Analysis)</a:t>
          </a:r>
        </a:p>
      </dgm:t>
    </dgm:pt>
    <dgm:pt modelId="{175CF1BA-21AC-4E44-A7AB-7C2EC264255C}" type="parTrans" cxnId="{72C95BE0-D24F-41DD-ACFE-F651A56BEB1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5F3F13-8179-4A1F-8EF8-3911533A3201}" type="sibTrans" cxnId="{72C95BE0-D24F-41DD-ACFE-F651A56BEB1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116C3D4-5B03-4B94-BD35-7FD3823F947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3.1 How does PCA works?</a:t>
          </a:r>
        </a:p>
      </dgm:t>
    </dgm:pt>
    <dgm:pt modelId="{1519B33E-11AF-468A-993C-BCC5919DB2CB}" type="parTrans" cxnId="{99DED4A6-D110-4284-AEF1-FF59CFDA97D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21A5F4-A3DC-4416-8F14-2B9C17BC5248}" type="sibTrans" cxnId="{99DED4A6-D110-4284-AEF1-FF59CFDA97D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F62359C-FA26-4F31-B819-B257855CD2B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3.2 Explaining Variance</a:t>
          </a:r>
        </a:p>
      </dgm:t>
    </dgm:pt>
    <dgm:pt modelId="{7CD7575D-451B-4731-9D80-0F93B3A661A4}" type="parTrans" cxnId="{9B0C0379-8AE4-4182-818B-4AD1A152C65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19D9D9-F26C-4500-A68A-BD86E6F7593F}" type="sibTrans" cxnId="{9B0C0379-8AE4-4182-818B-4AD1A152C65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21BFCCA-6098-4723-9BE9-070D523CF2D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t-SNE (t-distributed Stochastic Neighbor Embedding)</a:t>
          </a:r>
        </a:p>
      </dgm:t>
    </dgm:pt>
    <dgm:pt modelId="{37098E2C-A7F7-4C05-9717-EE63FD2E302A}" type="parTrans" cxnId="{B2BF165F-FF51-4227-8FDC-8BC242E479A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7747A8-CAE1-4660-8E28-45284D8A0C50}" type="sibTrans" cxnId="{B2BF165F-FF51-4227-8FDC-8BC242E479A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E3F9B6C-9D60-4EB5-A00C-1655678C008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4.1 How does t-SNE works?</a:t>
          </a:r>
        </a:p>
      </dgm:t>
    </dgm:pt>
    <dgm:pt modelId="{2AF7FAA7-70CE-4768-874F-C18B1B1BEC99}" type="parTrans" cxnId="{0D654831-1DA7-42FD-BC58-C7C2CAD3C4D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45F0F0A-6317-42E2-97F4-E42C2B6B32B1}" type="sibTrans" cxnId="{0D654831-1DA7-42FD-BC58-C7C2CAD3C4D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7FA1288-F22A-4810-8BDF-16ED7C63BBC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4.2 Hyperparameter - Perplexity</a:t>
          </a:r>
        </a:p>
      </dgm:t>
    </dgm:pt>
    <dgm:pt modelId="{0CD7C621-DE7A-45D6-BCE0-BC81CD16DAA5}" type="parTrans" cxnId="{34521342-D248-4DD1-840C-189D95F23EB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0EA2D9-9019-4AF0-9829-46D86BE7CE90}" type="sibTrans" cxnId="{34521342-D248-4DD1-840C-189D95F23EB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E75708F-55AC-43A9-868C-179C8268B3C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6. Comparison</a:t>
          </a:r>
        </a:p>
      </dgm:t>
    </dgm:pt>
    <dgm:pt modelId="{B2D65EBE-A0FE-4F1B-87FE-49BC990DFCE5}" type="parTrans" cxnId="{45BBE857-D0D0-4D52-BE12-541B9BA4F04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5227EEF-A69C-4307-AD23-8C1843FA4BFA}" type="sibTrans" cxnId="{45BBE857-D0D0-4D52-BE12-541B9BA4F04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54676F-83F2-4B95-81C0-4A3FEBEA172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 UMAP (</a:t>
          </a:r>
          <a:r>
            <a:rPr lang="en-IN" dirty="0"/>
            <a:t>Uniform Manifold Approximation and Projection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 </a:t>
          </a:r>
        </a:p>
      </dgm:t>
    </dgm:pt>
    <dgm:pt modelId="{68AF8B26-52C8-4359-810D-360A8E2C2936}" type="parTrans" cxnId="{CBE1453D-DF1C-42A7-9C40-D37D9363CA8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9E386F6-A6E4-4059-8C2E-0A429CC81604}" type="sibTrans" cxnId="{CBE1453D-DF1C-42A7-9C40-D37D9363CA8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00C6CF-1E7A-4BA9-BC15-5CB57C16BE1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3.3 Problem with PCA</a:t>
          </a:r>
        </a:p>
      </dgm:t>
    </dgm:pt>
    <dgm:pt modelId="{DAF623A9-A99F-4C93-9A1E-CAA2F276E1FC}" type="parTrans" cxnId="{82F2E852-07AA-44FB-A965-F056E805AC6C}">
      <dgm:prSet/>
      <dgm:spPr/>
      <dgm:t>
        <a:bodyPr/>
        <a:lstStyle/>
        <a:p>
          <a:endParaRPr lang="en-IN"/>
        </a:p>
      </dgm:t>
    </dgm:pt>
    <dgm:pt modelId="{B4C2D1A1-57C5-4944-A9B6-C78926A077F6}" type="sibTrans" cxnId="{82F2E852-07AA-44FB-A965-F056E805AC6C}">
      <dgm:prSet/>
      <dgm:spPr/>
      <dgm:t>
        <a:bodyPr/>
        <a:lstStyle/>
        <a:p>
          <a:endParaRPr lang="en-IN"/>
        </a:p>
      </dgm:t>
    </dgm:pt>
    <dgm:pt modelId="{7C9FFC09-FB5F-43E6-8F53-83422B2ED43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4.3 t-SNE Practical Examples</a:t>
          </a:r>
        </a:p>
      </dgm:t>
    </dgm:pt>
    <dgm:pt modelId="{009D2498-AF39-4816-A8EA-87FCD5951214}" type="parTrans" cxnId="{6C9271C9-8472-4067-9B57-07E2BFA22588}">
      <dgm:prSet/>
      <dgm:spPr/>
      <dgm:t>
        <a:bodyPr/>
        <a:lstStyle/>
        <a:p>
          <a:endParaRPr lang="en-IN"/>
        </a:p>
      </dgm:t>
    </dgm:pt>
    <dgm:pt modelId="{0F4B5BEF-4872-456C-86B1-6DB8BB4081A6}" type="sibTrans" cxnId="{6C9271C9-8472-4067-9B57-07E2BFA22588}">
      <dgm:prSet/>
      <dgm:spPr/>
      <dgm:t>
        <a:bodyPr/>
        <a:lstStyle/>
        <a:p>
          <a:endParaRPr lang="en-IN"/>
        </a:p>
      </dgm:t>
    </dgm:pt>
    <dgm:pt modelId="{B59027C9-B232-4DE3-AD95-FF3565283CC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5.1 How UMAP works?</a:t>
          </a:r>
        </a:p>
      </dgm:t>
    </dgm:pt>
    <dgm:pt modelId="{D75B0CD6-EE58-4369-989B-1C36CA270239}" type="parTrans" cxnId="{FC660900-2A64-4404-8778-911254E851D2}">
      <dgm:prSet/>
      <dgm:spPr/>
      <dgm:t>
        <a:bodyPr/>
        <a:lstStyle/>
        <a:p>
          <a:endParaRPr lang="en-IN"/>
        </a:p>
      </dgm:t>
    </dgm:pt>
    <dgm:pt modelId="{5BD1F36D-B00E-4968-9E95-900874085F63}" type="sibTrans" cxnId="{FC660900-2A64-4404-8778-911254E851D2}">
      <dgm:prSet/>
      <dgm:spPr/>
      <dgm:t>
        <a:bodyPr/>
        <a:lstStyle/>
        <a:p>
          <a:endParaRPr lang="en-IN"/>
        </a:p>
      </dgm:t>
    </dgm:pt>
    <dgm:pt modelId="{BCBB1893-D127-40D0-B7CB-BA73651D851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5.2 Hyperparameter </a:t>
          </a:r>
        </a:p>
      </dgm:t>
    </dgm:pt>
    <dgm:pt modelId="{0D4134C9-84E9-4D7E-8F32-A9AEE2EB80F9}" type="parTrans" cxnId="{E344BA01-2639-41BD-97C2-57C7F5788875}">
      <dgm:prSet/>
      <dgm:spPr/>
      <dgm:t>
        <a:bodyPr/>
        <a:lstStyle/>
        <a:p>
          <a:endParaRPr lang="en-IN"/>
        </a:p>
      </dgm:t>
    </dgm:pt>
    <dgm:pt modelId="{AAD3874A-F5B3-49F0-8E76-81F4CA0F0B7A}" type="sibTrans" cxnId="{E344BA01-2639-41BD-97C2-57C7F5788875}">
      <dgm:prSet/>
      <dgm:spPr/>
      <dgm:t>
        <a:bodyPr/>
        <a:lstStyle/>
        <a:p>
          <a:endParaRPr lang="en-IN"/>
        </a:p>
      </dgm:t>
    </dgm:pt>
    <dgm:pt modelId="{BD7D9FB6-B360-43A3-B4E2-01AD5B9DD01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Neighbor </a:t>
          </a:r>
        </a:p>
      </dgm:t>
    </dgm:pt>
    <dgm:pt modelId="{99E1E9DC-1843-4FEE-B25F-8B2B0042CD66}" type="parTrans" cxnId="{41B968F7-DF83-4005-A3B5-AA7DEEC0F3E0}">
      <dgm:prSet/>
      <dgm:spPr/>
      <dgm:t>
        <a:bodyPr/>
        <a:lstStyle/>
        <a:p>
          <a:endParaRPr lang="en-IN"/>
        </a:p>
      </dgm:t>
    </dgm:pt>
    <dgm:pt modelId="{8055292A-5121-47CC-BAF0-6E45416457B7}" type="sibTrans" cxnId="{41B968F7-DF83-4005-A3B5-AA7DEEC0F3E0}">
      <dgm:prSet/>
      <dgm:spPr/>
      <dgm:t>
        <a:bodyPr/>
        <a:lstStyle/>
        <a:p>
          <a:endParaRPr lang="en-IN"/>
        </a:p>
      </dgm:t>
    </dgm:pt>
    <dgm:pt modelId="{8988AF4C-197D-45EC-9133-179A4C7F4BC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Minimum distance</a:t>
          </a:r>
        </a:p>
      </dgm:t>
    </dgm:pt>
    <dgm:pt modelId="{58857A03-72E1-4DE3-AD54-68A535C3D5CF}" type="parTrans" cxnId="{1AFA7343-EF22-498C-9B16-FCC5F90948AE}">
      <dgm:prSet/>
      <dgm:spPr/>
      <dgm:t>
        <a:bodyPr/>
        <a:lstStyle/>
        <a:p>
          <a:endParaRPr lang="en-IN"/>
        </a:p>
      </dgm:t>
    </dgm:pt>
    <dgm:pt modelId="{0F920534-42EA-47D5-8D98-09D572D7668F}" type="sibTrans" cxnId="{1AFA7343-EF22-498C-9B16-FCC5F90948AE}">
      <dgm:prSet/>
      <dgm:spPr/>
      <dgm:t>
        <a:bodyPr/>
        <a:lstStyle/>
        <a:p>
          <a:endParaRPr lang="en-IN"/>
        </a:p>
      </dgm:t>
    </dgm:pt>
    <dgm:pt modelId="{87B8DC12-6E65-484C-B4BD-92526536397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5.3 Why UMAP is better than t-SNE</a:t>
          </a:r>
        </a:p>
      </dgm:t>
    </dgm:pt>
    <dgm:pt modelId="{679CCDF6-46AA-40E9-87D2-A47B3E555FC4}" type="parTrans" cxnId="{BF8D191E-BBDF-4E2C-B985-10AAB0E9945E}">
      <dgm:prSet/>
      <dgm:spPr/>
      <dgm:t>
        <a:bodyPr/>
        <a:lstStyle/>
        <a:p>
          <a:endParaRPr lang="en-IN"/>
        </a:p>
      </dgm:t>
    </dgm:pt>
    <dgm:pt modelId="{4D6DC883-4E89-4BFB-B8A6-3665F69B4434}" type="sibTrans" cxnId="{BF8D191E-BBDF-4E2C-B985-10AAB0E9945E}">
      <dgm:prSet/>
      <dgm:spPr/>
      <dgm:t>
        <a:bodyPr/>
        <a:lstStyle/>
        <a:p>
          <a:endParaRPr lang="en-IN"/>
        </a:p>
      </dgm:t>
    </dgm:pt>
    <dgm:pt modelId="{5998B025-0D01-4DAF-8655-E98FB6EC3BE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Types of Dimensionality Reduction </a:t>
          </a:r>
        </a:p>
      </dgm:t>
    </dgm:pt>
    <dgm:pt modelId="{B633E8AD-60F6-4EB2-BB29-7D049BE9EEFF}" type="parTrans" cxnId="{CACA4ED1-9999-4E3E-8C23-F880DE3F9A2A}">
      <dgm:prSet/>
      <dgm:spPr/>
      <dgm:t>
        <a:bodyPr/>
        <a:lstStyle/>
        <a:p>
          <a:endParaRPr lang="en-IN"/>
        </a:p>
      </dgm:t>
    </dgm:pt>
    <dgm:pt modelId="{992D2578-CC5A-4D8C-A01D-D831BDC18913}" type="sibTrans" cxnId="{CACA4ED1-9999-4E3E-8C23-F880DE3F9A2A}">
      <dgm:prSet/>
      <dgm:spPr/>
      <dgm:t>
        <a:bodyPr/>
        <a:lstStyle/>
        <a:p>
          <a:endParaRPr lang="en-IN"/>
        </a:p>
      </dgm:t>
    </dgm:pt>
    <dgm:pt modelId="{581DF7C8-2423-4212-A817-19A7E95C60B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2.1 Feature Selection</a:t>
          </a:r>
        </a:p>
      </dgm:t>
    </dgm:pt>
    <dgm:pt modelId="{4E3EB527-A3D0-4DC1-A93C-BA045DAB4C58}" type="parTrans" cxnId="{80305989-BB41-4FB9-9116-0E76111D40A6}">
      <dgm:prSet/>
      <dgm:spPr/>
      <dgm:t>
        <a:bodyPr/>
        <a:lstStyle/>
        <a:p>
          <a:endParaRPr lang="en-IN"/>
        </a:p>
      </dgm:t>
    </dgm:pt>
    <dgm:pt modelId="{3C9332E3-3721-4358-A317-3FF1AD97B787}" type="sibTrans" cxnId="{80305989-BB41-4FB9-9116-0E76111D40A6}">
      <dgm:prSet/>
      <dgm:spPr/>
      <dgm:t>
        <a:bodyPr/>
        <a:lstStyle/>
        <a:p>
          <a:endParaRPr lang="en-IN"/>
        </a:p>
      </dgm:t>
    </dgm:pt>
    <dgm:pt modelId="{7920F9E8-1987-4211-B9B6-416F2A4A667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2.2 Feature Extraction</a:t>
          </a:r>
        </a:p>
      </dgm:t>
    </dgm:pt>
    <dgm:pt modelId="{3F54858C-B22D-48EA-B67E-BDE5E0122509}" type="parTrans" cxnId="{1E192DCB-69F3-4936-8F9D-CEE2E19AF46E}">
      <dgm:prSet/>
      <dgm:spPr/>
      <dgm:t>
        <a:bodyPr/>
        <a:lstStyle/>
        <a:p>
          <a:endParaRPr lang="en-IN"/>
        </a:p>
      </dgm:t>
    </dgm:pt>
    <dgm:pt modelId="{023FF91C-0F2F-419F-85F7-2DE3A667AD47}" type="sibTrans" cxnId="{1E192DCB-69F3-4936-8F9D-CEE2E19AF46E}">
      <dgm:prSet/>
      <dgm:spPr/>
      <dgm:t>
        <a:bodyPr/>
        <a:lstStyle/>
        <a:p>
          <a:endParaRPr lang="en-IN"/>
        </a:p>
      </dgm:t>
    </dgm:pt>
    <dgm:pt modelId="{CFAB8435-BBBC-46D2-B9CD-0B8577A94F02}" type="pres">
      <dgm:prSet presAssocID="{536EF204-3647-4B79-A94A-4071829A4D68}" presName="linear" presStyleCnt="0">
        <dgm:presLayoutVars>
          <dgm:animLvl val="lvl"/>
          <dgm:resizeHandles val="exact"/>
        </dgm:presLayoutVars>
      </dgm:prSet>
      <dgm:spPr/>
    </dgm:pt>
    <dgm:pt modelId="{A5DB3B00-9177-4492-9F2C-19599F567D56}" type="pres">
      <dgm:prSet presAssocID="{AC325AFB-52D1-4D4E-A833-89CB285CE02C}" presName="parentText" presStyleLbl="node1" presStyleIdx="0" presStyleCnt="6" custLinFactNeighborX="644" custLinFactNeighborY="-6567">
        <dgm:presLayoutVars>
          <dgm:chMax val="0"/>
          <dgm:bulletEnabled val="1"/>
        </dgm:presLayoutVars>
      </dgm:prSet>
      <dgm:spPr/>
    </dgm:pt>
    <dgm:pt modelId="{29713B1A-0B8A-427C-9091-3C94DB4649D0}" type="pres">
      <dgm:prSet presAssocID="{AC325AFB-52D1-4D4E-A833-89CB285CE02C}" presName="childText" presStyleLbl="revTx" presStyleIdx="0" presStyleCnt="5">
        <dgm:presLayoutVars>
          <dgm:bulletEnabled val="1"/>
        </dgm:presLayoutVars>
      </dgm:prSet>
      <dgm:spPr/>
    </dgm:pt>
    <dgm:pt modelId="{BE1DF858-82BB-4B43-8CD2-8AB900EF240E}" type="pres">
      <dgm:prSet presAssocID="{5998B025-0D01-4DAF-8655-E98FB6EC3BE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9B7E3D4-39DC-4A8E-9D04-D73E594EEB38}" type="pres">
      <dgm:prSet presAssocID="{5998B025-0D01-4DAF-8655-E98FB6EC3BEB}" presName="childText" presStyleLbl="revTx" presStyleIdx="1" presStyleCnt="5">
        <dgm:presLayoutVars>
          <dgm:bulletEnabled val="1"/>
        </dgm:presLayoutVars>
      </dgm:prSet>
      <dgm:spPr/>
    </dgm:pt>
    <dgm:pt modelId="{A38E104C-3C5C-4D88-9ADE-3FE268F14C80}" type="pres">
      <dgm:prSet presAssocID="{B9C8F619-6488-4EAB-BC02-6A339055103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C5CF3D-6B07-4DE3-8EAB-95304F23CFB0}" type="pres">
      <dgm:prSet presAssocID="{B9C8F619-6488-4EAB-BC02-6A3390551037}" presName="childText" presStyleLbl="revTx" presStyleIdx="2" presStyleCnt="5">
        <dgm:presLayoutVars>
          <dgm:bulletEnabled val="1"/>
        </dgm:presLayoutVars>
      </dgm:prSet>
      <dgm:spPr/>
    </dgm:pt>
    <dgm:pt modelId="{38D1B3EE-A1EC-43B7-BFF1-52362BD0D917}" type="pres">
      <dgm:prSet presAssocID="{621BFCCA-6098-4723-9BE9-070D523CF2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E5F62F-92FC-4749-92CF-84BF31BC9002}" type="pres">
      <dgm:prSet presAssocID="{621BFCCA-6098-4723-9BE9-070D523CF2DE}" presName="childText" presStyleLbl="revTx" presStyleIdx="3" presStyleCnt="5">
        <dgm:presLayoutVars>
          <dgm:bulletEnabled val="1"/>
        </dgm:presLayoutVars>
      </dgm:prSet>
      <dgm:spPr/>
    </dgm:pt>
    <dgm:pt modelId="{2423E9A0-CBB1-4670-986D-35E3CDD08461}" type="pres">
      <dgm:prSet presAssocID="{B354676F-83F2-4B95-81C0-4A3FEBEA172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96CD57A-22C1-4079-833C-69F721AC5853}" type="pres">
      <dgm:prSet presAssocID="{B354676F-83F2-4B95-81C0-4A3FEBEA1727}" presName="childText" presStyleLbl="revTx" presStyleIdx="4" presStyleCnt="5">
        <dgm:presLayoutVars>
          <dgm:bulletEnabled val="1"/>
        </dgm:presLayoutVars>
      </dgm:prSet>
      <dgm:spPr/>
    </dgm:pt>
    <dgm:pt modelId="{8B9290DB-8FBF-410D-9C02-0258D95A8310}" type="pres">
      <dgm:prSet presAssocID="{0E75708F-55AC-43A9-868C-179C8268B3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C660900-2A64-4404-8778-911254E851D2}" srcId="{B354676F-83F2-4B95-81C0-4A3FEBEA1727}" destId="{B59027C9-B232-4DE3-AD95-FF3565283CC4}" srcOrd="0" destOrd="0" parTransId="{D75B0CD6-EE58-4369-989B-1C36CA270239}" sibTransId="{5BD1F36D-B00E-4968-9E95-900874085F63}"/>
    <dgm:cxn modelId="{E344BA01-2639-41BD-97C2-57C7F5788875}" srcId="{B354676F-83F2-4B95-81C0-4A3FEBEA1727}" destId="{BCBB1893-D127-40D0-B7CB-BA73651D851C}" srcOrd="1" destOrd="0" parTransId="{0D4134C9-84E9-4D7E-8F32-A9AEE2EB80F9}" sibTransId="{AAD3874A-F5B3-49F0-8E76-81F4CA0F0B7A}"/>
    <dgm:cxn modelId="{78002509-9670-4E03-BF45-DB2E89276837}" type="presOf" srcId="{7C9FFC09-FB5F-43E6-8F53-83422B2ED434}" destId="{11E5F62F-92FC-4749-92CF-84BF31BC9002}" srcOrd="0" destOrd="2" presId="urn:microsoft.com/office/officeart/2005/8/layout/vList2"/>
    <dgm:cxn modelId="{015B3C10-D66E-4882-BBA1-285727F4B291}" type="presOf" srcId="{7920F9E8-1987-4211-B9B6-416F2A4A667F}" destId="{19B7E3D4-39DC-4A8E-9D04-D73E594EEB38}" srcOrd="0" destOrd="1" presId="urn:microsoft.com/office/officeart/2005/8/layout/vList2"/>
    <dgm:cxn modelId="{BF8D191E-BBDF-4E2C-B985-10AAB0E9945E}" srcId="{B354676F-83F2-4B95-81C0-4A3FEBEA1727}" destId="{87B8DC12-6E65-484C-B4BD-925265363976}" srcOrd="2" destOrd="0" parTransId="{679CCDF6-46AA-40E9-87D2-A47B3E555FC4}" sibTransId="{4D6DC883-4E89-4BFB-B8A6-3665F69B4434}"/>
    <dgm:cxn modelId="{919CA322-4E48-4863-BB63-FE991157428A}" srcId="{AC325AFB-52D1-4D4E-A833-89CB285CE02C}" destId="{59C28F55-B298-4D8E-A3F7-10B54669DA77}" srcOrd="0" destOrd="0" parTransId="{553CB710-5DFF-4B9E-913D-6293F375787F}" sibTransId="{610E67D3-BCD3-4B2E-8E79-C20CB1882C19}"/>
    <dgm:cxn modelId="{242A3129-6DB9-4D17-83BD-A381A3CECBB8}" type="presOf" srcId="{87B8DC12-6E65-484C-B4BD-925265363976}" destId="{496CD57A-22C1-4079-833C-69F721AC5853}" srcOrd="0" destOrd="4" presId="urn:microsoft.com/office/officeart/2005/8/layout/vList2"/>
    <dgm:cxn modelId="{09134C29-2DFE-48C5-86B9-FE4F1B8F4E12}" type="presOf" srcId="{37FA1288-F22A-4810-8BDF-16ED7C63BBC9}" destId="{11E5F62F-92FC-4749-92CF-84BF31BC9002}" srcOrd="0" destOrd="1" presId="urn:microsoft.com/office/officeart/2005/8/layout/vList2"/>
    <dgm:cxn modelId="{F7DB7F2F-099A-4EBC-8936-AABB62205984}" type="presOf" srcId="{FE3F9B6C-9D60-4EB5-A00C-1655678C0089}" destId="{11E5F62F-92FC-4749-92CF-84BF31BC9002}" srcOrd="0" destOrd="0" presId="urn:microsoft.com/office/officeart/2005/8/layout/vList2"/>
    <dgm:cxn modelId="{0D654831-1DA7-42FD-BC58-C7C2CAD3C4D4}" srcId="{621BFCCA-6098-4723-9BE9-070D523CF2DE}" destId="{FE3F9B6C-9D60-4EB5-A00C-1655678C0089}" srcOrd="0" destOrd="0" parTransId="{2AF7FAA7-70CE-4768-874F-C18B1B1BEC99}" sibTransId="{645F0F0A-6317-42E2-97F4-E42C2B6B32B1}"/>
    <dgm:cxn modelId="{F693C532-DEC7-448C-A360-FCD73B998DBD}" type="presOf" srcId="{AC325AFB-52D1-4D4E-A833-89CB285CE02C}" destId="{A5DB3B00-9177-4492-9F2C-19599F567D56}" srcOrd="0" destOrd="0" presId="urn:microsoft.com/office/officeart/2005/8/layout/vList2"/>
    <dgm:cxn modelId="{CBE1453D-DF1C-42A7-9C40-D37D9363CA8F}" srcId="{536EF204-3647-4B79-A94A-4071829A4D68}" destId="{B354676F-83F2-4B95-81C0-4A3FEBEA1727}" srcOrd="4" destOrd="0" parTransId="{68AF8B26-52C8-4359-810D-360A8E2C2936}" sibTransId="{09E386F6-A6E4-4059-8C2E-0A429CC81604}"/>
    <dgm:cxn modelId="{8B564E5C-A69F-4340-A1A2-634AED0F6AD1}" type="presOf" srcId="{59C28F55-B298-4D8E-A3F7-10B54669DA77}" destId="{29713B1A-0B8A-427C-9091-3C94DB4649D0}" srcOrd="0" destOrd="0" presId="urn:microsoft.com/office/officeart/2005/8/layout/vList2"/>
    <dgm:cxn modelId="{B2BF165F-FF51-4227-8FDC-8BC242E479AE}" srcId="{536EF204-3647-4B79-A94A-4071829A4D68}" destId="{621BFCCA-6098-4723-9BE9-070D523CF2DE}" srcOrd="3" destOrd="0" parTransId="{37098E2C-A7F7-4C05-9717-EE63FD2E302A}" sibTransId="{087747A8-CAE1-4660-8E28-45284D8A0C50}"/>
    <dgm:cxn modelId="{D0EAB341-7FD4-4D6A-8BE8-E9C9D5070902}" srcId="{536EF204-3647-4B79-A94A-4071829A4D68}" destId="{AC325AFB-52D1-4D4E-A833-89CB285CE02C}" srcOrd="0" destOrd="0" parTransId="{9F3BD753-FE2D-448C-B2B2-177144FB2219}" sibTransId="{1CDD9135-15F5-4E38-84BA-C8DBBBA5B120}"/>
    <dgm:cxn modelId="{34521342-D248-4DD1-840C-189D95F23EBC}" srcId="{621BFCCA-6098-4723-9BE9-070D523CF2DE}" destId="{37FA1288-F22A-4810-8BDF-16ED7C63BBC9}" srcOrd="1" destOrd="0" parTransId="{0CD7C621-DE7A-45D6-BCE0-BC81CD16DAA5}" sibTransId="{790EA2D9-9019-4AF0-9829-46D86BE7CE90}"/>
    <dgm:cxn modelId="{97ED3C43-0386-4A0B-8826-6C161344D002}" srcId="{AC325AFB-52D1-4D4E-A833-89CB285CE02C}" destId="{2403A3F8-E444-4C33-BBC2-646CFCD5402D}" srcOrd="1" destOrd="0" parTransId="{088E148D-56A5-410D-BD8C-96C95484EC43}" sibTransId="{BF065D6E-AA08-47B4-A1E9-55926590B194}"/>
    <dgm:cxn modelId="{1AFA7343-EF22-498C-9B16-FCC5F90948AE}" srcId="{BCBB1893-D127-40D0-B7CB-BA73651D851C}" destId="{8988AF4C-197D-45EC-9133-179A4C7F4BCE}" srcOrd="1" destOrd="0" parTransId="{58857A03-72E1-4DE3-AD54-68A535C3D5CF}" sibTransId="{0F920534-42EA-47D5-8D98-09D572D7668F}"/>
    <dgm:cxn modelId="{82F2E852-07AA-44FB-A965-F056E805AC6C}" srcId="{B9C8F619-6488-4EAB-BC02-6A3390551037}" destId="{4D00C6CF-1E7A-4BA9-BC15-5CB57C16BE14}" srcOrd="2" destOrd="0" parTransId="{DAF623A9-A99F-4C93-9A1E-CAA2F276E1FC}" sibTransId="{B4C2D1A1-57C5-4944-A9B6-C78926A077F6}"/>
    <dgm:cxn modelId="{5DE09174-6F96-4062-A354-96853FB410FD}" type="presOf" srcId="{BD7D9FB6-B360-43A3-B4E2-01AD5B9DD016}" destId="{496CD57A-22C1-4079-833C-69F721AC5853}" srcOrd="0" destOrd="2" presId="urn:microsoft.com/office/officeart/2005/8/layout/vList2"/>
    <dgm:cxn modelId="{E99CB854-1EA1-4BC1-B8AB-5833B5ED77CE}" type="presOf" srcId="{B9C8F619-6488-4EAB-BC02-6A3390551037}" destId="{A38E104C-3C5C-4D88-9ADE-3FE268F14C80}" srcOrd="0" destOrd="0" presId="urn:microsoft.com/office/officeart/2005/8/layout/vList2"/>
    <dgm:cxn modelId="{45BBE857-D0D0-4D52-BE12-541B9BA4F040}" srcId="{536EF204-3647-4B79-A94A-4071829A4D68}" destId="{0E75708F-55AC-43A9-868C-179C8268B3C3}" srcOrd="5" destOrd="0" parTransId="{B2D65EBE-A0FE-4F1B-87FE-49BC990DFCE5}" sibTransId="{F5227EEF-A69C-4307-AD23-8C1843FA4BFA}"/>
    <dgm:cxn modelId="{9B0C0379-8AE4-4182-818B-4AD1A152C656}" srcId="{B9C8F619-6488-4EAB-BC02-6A3390551037}" destId="{FF62359C-FA26-4F31-B819-B257855CD2B0}" srcOrd="1" destOrd="0" parTransId="{7CD7575D-451B-4731-9D80-0F93B3A661A4}" sibTransId="{2D19D9D9-F26C-4500-A68A-BD86E6F7593F}"/>
    <dgm:cxn modelId="{1153C980-1EC0-4237-99A8-262F3ABAE20B}" type="presOf" srcId="{5998B025-0D01-4DAF-8655-E98FB6EC3BEB}" destId="{BE1DF858-82BB-4B43-8CD2-8AB900EF240E}" srcOrd="0" destOrd="0" presId="urn:microsoft.com/office/officeart/2005/8/layout/vList2"/>
    <dgm:cxn modelId="{FB883782-D6AB-48C4-BCE0-8B63D7AD3A4B}" type="presOf" srcId="{536EF204-3647-4B79-A94A-4071829A4D68}" destId="{CFAB8435-BBBC-46D2-B9CD-0B8577A94F02}" srcOrd="0" destOrd="0" presId="urn:microsoft.com/office/officeart/2005/8/layout/vList2"/>
    <dgm:cxn modelId="{80305989-BB41-4FB9-9116-0E76111D40A6}" srcId="{5998B025-0D01-4DAF-8655-E98FB6EC3BEB}" destId="{581DF7C8-2423-4212-A817-19A7E95C60BE}" srcOrd="0" destOrd="0" parTransId="{4E3EB527-A3D0-4DC1-A93C-BA045DAB4C58}" sibTransId="{3C9332E3-3721-4358-A317-3FF1AD97B787}"/>
    <dgm:cxn modelId="{1EB3DA94-6344-4F40-A3B6-8582FFF18406}" type="presOf" srcId="{B354676F-83F2-4B95-81C0-4A3FEBEA1727}" destId="{2423E9A0-CBB1-4670-986D-35E3CDD08461}" srcOrd="0" destOrd="0" presId="urn:microsoft.com/office/officeart/2005/8/layout/vList2"/>
    <dgm:cxn modelId="{71E5E798-9D55-4A8B-8D54-9F006FBB63B1}" type="presOf" srcId="{0116C3D4-5B03-4B94-BD35-7FD3823F947E}" destId="{F4C5CF3D-6B07-4DE3-8EAB-95304F23CFB0}" srcOrd="0" destOrd="0" presId="urn:microsoft.com/office/officeart/2005/8/layout/vList2"/>
    <dgm:cxn modelId="{09AF039F-791D-4DC9-B119-8D08168E7FD4}" type="presOf" srcId="{BCBB1893-D127-40D0-B7CB-BA73651D851C}" destId="{496CD57A-22C1-4079-833C-69F721AC5853}" srcOrd="0" destOrd="1" presId="urn:microsoft.com/office/officeart/2005/8/layout/vList2"/>
    <dgm:cxn modelId="{99DED4A6-D110-4284-AEF1-FF59CFDA97DE}" srcId="{B9C8F619-6488-4EAB-BC02-6A3390551037}" destId="{0116C3D4-5B03-4B94-BD35-7FD3823F947E}" srcOrd="0" destOrd="0" parTransId="{1519B33E-11AF-468A-993C-BCC5919DB2CB}" sibTransId="{2721A5F4-A3DC-4416-8F14-2B9C17BC5248}"/>
    <dgm:cxn modelId="{9E67E2C2-559A-4604-B2D8-FC75A4580D39}" type="presOf" srcId="{FF62359C-FA26-4F31-B819-B257855CD2B0}" destId="{F4C5CF3D-6B07-4DE3-8EAB-95304F23CFB0}" srcOrd="0" destOrd="1" presId="urn:microsoft.com/office/officeart/2005/8/layout/vList2"/>
    <dgm:cxn modelId="{6C7762C6-266E-4E28-A4BC-853E4D7F72EC}" type="presOf" srcId="{581DF7C8-2423-4212-A817-19A7E95C60BE}" destId="{19B7E3D4-39DC-4A8E-9D04-D73E594EEB38}" srcOrd="0" destOrd="0" presId="urn:microsoft.com/office/officeart/2005/8/layout/vList2"/>
    <dgm:cxn modelId="{6C9271C9-8472-4067-9B57-07E2BFA22588}" srcId="{621BFCCA-6098-4723-9BE9-070D523CF2DE}" destId="{7C9FFC09-FB5F-43E6-8F53-83422B2ED434}" srcOrd="2" destOrd="0" parTransId="{009D2498-AF39-4816-A8EA-87FCD5951214}" sibTransId="{0F4B5BEF-4872-456C-86B1-6DB8BB4081A6}"/>
    <dgm:cxn modelId="{1E192DCB-69F3-4936-8F9D-CEE2E19AF46E}" srcId="{5998B025-0D01-4DAF-8655-E98FB6EC3BEB}" destId="{7920F9E8-1987-4211-B9B6-416F2A4A667F}" srcOrd="1" destOrd="0" parTransId="{3F54858C-B22D-48EA-B67E-BDE5E0122509}" sibTransId="{023FF91C-0F2F-419F-85F7-2DE3A667AD47}"/>
    <dgm:cxn modelId="{CACA4ED1-9999-4E3E-8C23-F880DE3F9A2A}" srcId="{536EF204-3647-4B79-A94A-4071829A4D68}" destId="{5998B025-0D01-4DAF-8655-E98FB6EC3BEB}" srcOrd="1" destOrd="0" parTransId="{B633E8AD-60F6-4EB2-BB29-7D049BE9EEFF}" sibTransId="{992D2578-CC5A-4D8C-A01D-D831BDC18913}"/>
    <dgm:cxn modelId="{166406E0-F0A7-4B17-98C0-80C0AA1AA610}" type="presOf" srcId="{621BFCCA-6098-4723-9BE9-070D523CF2DE}" destId="{38D1B3EE-A1EC-43B7-BFF1-52362BD0D917}" srcOrd="0" destOrd="0" presId="urn:microsoft.com/office/officeart/2005/8/layout/vList2"/>
    <dgm:cxn modelId="{72C95BE0-D24F-41DD-ACFE-F651A56BEB1B}" srcId="{536EF204-3647-4B79-A94A-4071829A4D68}" destId="{B9C8F619-6488-4EAB-BC02-6A3390551037}" srcOrd="2" destOrd="0" parTransId="{175CF1BA-21AC-4E44-A7AB-7C2EC264255C}" sibTransId="{1C5F3F13-8179-4A1F-8EF8-3911533A3201}"/>
    <dgm:cxn modelId="{776564E2-D4C1-423F-8E6E-C74D5C6022AB}" type="presOf" srcId="{B59027C9-B232-4DE3-AD95-FF3565283CC4}" destId="{496CD57A-22C1-4079-833C-69F721AC5853}" srcOrd="0" destOrd="0" presId="urn:microsoft.com/office/officeart/2005/8/layout/vList2"/>
    <dgm:cxn modelId="{931877E2-C1EE-4383-B419-5E1607D69234}" type="presOf" srcId="{8988AF4C-197D-45EC-9133-179A4C7F4BCE}" destId="{496CD57A-22C1-4079-833C-69F721AC5853}" srcOrd="0" destOrd="3" presId="urn:microsoft.com/office/officeart/2005/8/layout/vList2"/>
    <dgm:cxn modelId="{5734EBED-2FB9-4C99-8172-60D8EB3DDD78}" type="presOf" srcId="{4D00C6CF-1E7A-4BA9-BC15-5CB57C16BE14}" destId="{F4C5CF3D-6B07-4DE3-8EAB-95304F23CFB0}" srcOrd="0" destOrd="2" presId="urn:microsoft.com/office/officeart/2005/8/layout/vList2"/>
    <dgm:cxn modelId="{584267F0-7F19-45EE-949F-C5F040FA142B}" type="presOf" srcId="{0E75708F-55AC-43A9-868C-179C8268B3C3}" destId="{8B9290DB-8FBF-410D-9C02-0258D95A8310}" srcOrd="0" destOrd="0" presId="urn:microsoft.com/office/officeart/2005/8/layout/vList2"/>
    <dgm:cxn modelId="{5489A2F2-C5A2-4DA2-A8FA-5D1D49150047}" type="presOf" srcId="{2403A3F8-E444-4C33-BBC2-646CFCD5402D}" destId="{29713B1A-0B8A-427C-9091-3C94DB4649D0}" srcOrd="0" destOrd="1" presId="urn:microsoft.com/office/officeart/2005/8/layout/vList2"/>
    <dgm:cxn modelId="{41B968F7-DF83-4005-A3B5-AA7DEEC0F3E0}" srcId="{BCBB1893-D127-40D0-B7CB-BA73651D851C}" destId="{BD7D9FB6-B360-43A3-B4E2-01AD5B9DD016}" srcOrd="0" destOrd="0" parTransId="{99E1E9DC-1843-4FEE-B25F-8B2B0042CD66}" sibTransId="{8055292A-5121-47CC-BAF0-6E45416457B7}"/>
    <dgm:cxn modelId="{52341515-C5F4-48D0-A894-D9899AEDCFF2}" type="presParOf" srcId="{CFAB8435-BBBC-46D2-B9CD-0B8577A94F02}" destId="{A5DB3B00-9177-4492-9F2C-19599F567D56}" srcOrd="0" destOrd="0" presId="urn:microsoft.com/office/officeart/2005/8/layout/vList2"/>
    <dgm:cxn modelId="{591EA4EF-2209-4609-9271-A0CA42F07EDC}" type="presParOf" srcId="{CFAB8435-BBBC-46D2-B9CD-0B8577A94F02}" destId="{29713B1A-0B8A-427C-9091-3C94DB4649D0}" srcOrd="1" destOrd="0" presId="urn:microsoft.com/office/officeart/2005/8/layout/vList2"/>
    <dgm:cxn modelId="{47D38355-FA9F-4C24-9929-2E095F459418}" type="presParOf" srcId="{CFAB8435-BBBC-46D2-B9CD-0B8577A94F02}" destId="{BE1DF858-82BB-4B43-8CD2-8AB900EF240E}" srcOrd="2" destOrd="0" presId="urn:microsoft.com/office/officeart/2005/8/layout/vList2"/>
    <dgm:cxn modelId="{1F9FCCF7-C9DC-4E6C-A0A0-8A0D2A28905A}" type="presParOf" srcId="{CFAB8435-BBBC-46D2-B9CD-0B8577A94F02}" destId="{19B7E3D4-39DC-4A8E-9D04-D73E594EEB38}" srcOrd="3" destOrd="0" presId="urn:microsoft.com/office/officeart/2005/8/layout/vList2"/>
    <dgm:cxn modelId="{827E834C-B0A7-482D-B15C-1A41EECBBF49}" type="presParOf" srcId="{CFAB8435-BBBC-46D2-B9CD-0B8577A94F02}" destId="{A38E104C-3C5C-4D88-9ADE-3FE268F14C80}" srcOrd="4" destOrd="0" presId="urn:microsoft.com/office/officeart/2005/8/layout/vList2"/>
    <dgm:cxn modelId="{F0693DF3-A08E-410A-8766-DFF9552B3BFA}" type="presParOf" srcId="{CFAB8435-BBBC-46D2-B9CD-0B8577A94F02}" destId="{F4C5CF3D-6B07-4DE3-8EAB-95304F23CFB0}" srcOrd="5" destOrd="0" presId="urn:microsoft.com/office/officeart/2005/8/layout/vList2"/>
    <dgm:cxn modelId="{AC8C40A5-BAEE-4403-B739-D5A694D066E4}" type="presParOf" srcId="{CFAB8435-BBBC-46D2-B9CD-0B8577A94F02}" destId="{38D1B3EE-A1EC-43B7-BFF1-52362BD0D917}" srcOrd="6" destOrd="0" presId="urn:microsoft.com/office/officeart/2005/8/layout/vList2"/>
    <dgm:cxn modelId="{59E6D401-B333-4569-99A7-4A04DEE647F4}" type="presParOf" srcId="{CFAB8435-BBBC-46D2-B9CD-0B8577A94F02}" destId="{11E5F62F-92FC-4749-92CF-84BF31BC9002}" srcOrd="7" destOrd="0" presId="urn:microsoft.com/office/officeart/2005/8/layout/vList2"/>
    <dgm:cxn modelId="{2ED32A06-6DA8-43BD-9C4C-2963BC7E41EE}" type="presParOf" srcId="{CFAB8435-BBBC-46D2-B9CD-0B8577A94F02}" destId="{2423E9A0-CBB1-4670-986D-35E3CDD08461}" srcOrd="8" destOrd="0" presId="urn:microsoft.com/office/officeart/2005/8/layout/vList2"/>
    <dgm:cxn modelId="{ECE18AD5-7BAC-415A-98BC-621EF03CE770}" type="presParOf" srcId="{CFAB8435-BBBC-46D2-B9CD-0B8577A94F02}" destId="{496CD57A-22C1-4079-833C-69F721AC5853}" srcOrd="9" destOrd="0" presId="urn:microsoft.com/office/officeart/2005/8/layout/vList2"/>
    <dgm:cxn modelId="{B0D18AC4-FBEE-4AC1-B624-758DAB4F6849}" type="presParOf" srcId="{CFAB8435-BBBC-46D2-B9CD-0B8577A94F02}" destId="{8B9290DB-8FBF-410D-9C02-0258D95A831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F204-3647-4B79-A94A-4071829A4D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25AFB-52D1-4D4E-A833-89CB285CE02C}">
      <dgm:prSet/>
      <dgm:spPr>
        <a:solidFill>
          <a:srgbClr val="002060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Introduction </a:t>
          </a:r>
        </a:p>
      </dgm:t>
    </dgm:pt>
    <dgm:pt modelId="{9F3BD753-FE2D-448C-B2B2-177144FB2219}" type="parTrans" cxnId="{D0EAB341-7FD4-4D6A-8BE8-E9C9D50709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DD9135-15F5-4E38-84BA-C8DBBBA5B120}" type="sibTrans" cxnId="{D0EAB341-7FD4-4D6A-8BE8-E9C9D50709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9C28F55-B298-4D8E-A3F7-10B54669DA7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1.1 What is Dimensionality Reduction?</a:t>
          </a:r>
        </a:p>
      </dgm:t>
    </dgm:pt>
    <dgm:pt modelId="{553CB710-5DFF-4B9E-913D-6293F375787F}" type="parTrans" cxnId="{919CA322-4E48-4863-BB63-FE991157428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0E67D3-BCD3-4B2E-8E79-C20CB1882C19}" type="sibTrans" cxnId="{919CA322-4E48-4863-BB63-FE991157428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403A3F8-E444-4C33-BBC2-646CFCD5402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1.2 </a:t>
          </a:r>
          <a:r>
            <a:rPr lang="en-US" dirty="0"/>
            <a:t>How Curse of Dimensionality Impact Machine Learning Algorithms?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8E148D-56A5-410D-BD8C-96C95484EC43}" type="parTrans" cxnId="{97ED3C43-0386-4A0B-8826-6C161344D0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065D6E-AA08-47B4-A1E9-55926590B194}" type="sibTrans" cxnId="{97ED3C43-0386-4A0B-8826-6C161344D00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9C8F619-6488-4EAB-BC02-6A339055103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PCA (Principal Component Analysis)</a:t>
          </a:r>
        </a:p>
      </dgm:t>
    </dgm:pt>
    <dgm:pt modelId="{175CF1BA-21AC-4E44-A7AB-7C2EC264255C}" type="parTrans" cxnId="{72C95BE0-D24F-41DD-ACFE-F651A56BEB1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5F3F13-8179-4A1F-8EF8-3911533A3201}" type="sibTrans" cxnId="{72C95BE0-D24F-41DD-ACFE-F651A56BEB1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116C3D4-5B03-4B94-BD35-7FD3823F947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3.1 How does PCA works?</a:t>
          </a:r>
        </a:p>
      </dgm:t>
    </dgm:pt>
    <dgm:pt modelId="{1519B33E-11AF-468A-993C-BCC5919DB2CB}" type="parTrans" cxnId="{99DED4A6-D110-4284-AEF1-FF59CFDA97D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21A5F4-A3DC-4416-8F14-2B9C17BC5248}" type="sibTrans" cxnId="{99DED4A6-D110-4284-AEF1-FF59CFDA97D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F62359C-FA26-4F31-B819-B257855CD2B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3.2 Explaining Variance</a:t>
          </a:r>
        </a:p>
      </dgm:t>
    </dgm:pt>
    <dgm:pt modelId="{7CD7575D-451B-4731-9D80-0F93B3A661A4}" type="parTrans" cxnId="{9B0C0379-8AE4-4182-818B-4AD1A152C65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19D9D9-F26C-4500-A68A-BD86E6F7593F}" type="sibTrans" cxnId="{9B0C0379-8AE4-4182-818B-4AD1A152C65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21BFCCA-6098-4723-9BE9-070D523CF2D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t-SNE (t-distributed Stochastic Neighbor Embedding)</a:t>
          </a:r>
        </a:p>
      </dgm:t>
    </dgm:pt>
    <dgm:pt modelId="{37098E2C-A7F7-4C05-9717-EE63FD2E302A}" type="parTrans" cxnId="{B2BF165F-FF51-4227-8FDC-8BC242E479A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7747A8-CAE1-4660-8E28-45284D8A0C50}" type="sibTrans" cxnId="{B2BF165F-FF51-4227-8FDC-8BC242E479A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E3F9B6C-9D60-4EB5-A00C-1655678C008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4.1 How does t-SNE works?</a:t>
          </a:r>
        </a:p>
      </dgm:t>
    </dgm:pt>
    <dgm:pt modelId="{2AF7FAA7-70CE-4768-874F-C18B1B1BEC99}" type="parTrans" cxnId="{0D654831-1DA7-42FD-BC58-C7C2CAD3C4D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45F0F0A-6317-42E2-97F4-E42C2B6B32B1}" type="sibTrans" cxnId="{0D654831-1DA7-42FD-BC58-C7C2CAD3C4D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7FA1288-F22A-4810-8BDF-16ED7C63BBC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4.2 Hyperparameter - Perplexity</a:t>
          </a:r>
        </a:p>
      </dgm:t>
    </dgm:pt>
    <dgm:pt modelId="{0CD7C621-DE7A-45D6-BCE0-BC81CD16DAA5}" type="parTrans" cxnId="{34521342-D248-4DD1-840C-189D95F23EB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0EA2D9-9019-4AF0-9829-46D86BE7CE90}" type="sibTrans" cxnId="{34521342-D248-4DD1-840C-189D95F23EB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E75708F-55AC-43A9-868C-179C8268B3C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6. Comparison</a:t>
          </a:r>
        </a:p>
      </dgm:t>
    </dgm:pt>
    <dgm:pt modelId="{B2D65EBE-A0FE-4F1B-87FE-49BC990DFCE5}" type="parTrans" cxnId="{45BBE857-D0D0-4D52-BE12-541B9BA4F04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5227EEF-A69C-4307-AD23-8C1843FA4BFA}" type="sibTrans" cxnId="{45BBE857-D0D0-4D52-BE12-541B9BA4F040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54676F-83F2-4B95-81C0-4A3FEBEA172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 UMAP (</a:t>
          </a:r>
          <a:r>
            <a:rPr lang="en-IN" dirty="0"/>
            <a:t>Uniform Manifold Approximation and Projection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 </a:t>
          </a:r>
        </a:p>
      </dgm:t>
    </dgm:pt>
    <dgm:pt modelId="{68AF8B26-52C8-4359-810D-360A8E2C2936}" type="parTrans" cxnId="{CBE1453D-DF1C-42A7-9C40-D37D9363CA8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9E386F6-A6E4-4059-8C2E-0A429CC81604}" type="sibTrans" cxnId="{CBE1453D-DF1C-42A7-9C40-D37D9363CA8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00C6CF-1E7A-4BA9-BC15-5CB57C16BE1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3.3 Problem with PCA</a:t>
          </a:r>
        </a:p>
      </dgm:t>
    </dgm:pt>
    <dgm:pt modelId="{DAF623A9-A99F-4C93-9A1E-CAA2F276E1FC}" type="parTrans" cxnId="{82F2E852-07AA-44FB-A965-F056E805AC6C}">
      <dgm:prSet/>
      <dgm:spPr/>
      <dgm:t>
        <a:bodyPr/>
        <a:lstStyle/>
        <a:p>
          <a:endParaRPr lang="en-IN"/>
        </a:p>
      </dgm:t>
    </dgm:pt>
    <dgm:pt modelId="{B4C2D1A1-57C5-4944-A9B6-C78926A077F6}" type="sibTrans" cxnId="{82F2E852-07AA-44FB-A965-F056E805AC6C}">
      <dgm:prSet/>
      <dgm:spPr/>
      <dgm:t>
        <a:bodyPr/>
        <a:lstStyle/>
        <a:p>
          <a:endParaRPr lang="en-IN"/>
        </a:p>
      </dgm:t>
    </dgm:pt>
    <dgm:pt modelId="{7C9FFC09-FB5F-43E6-8F53-83422B2ED43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4.3 t-SNE Practical Examples</a:t>
          </a:r>
        </a:p>
      </dgm:t>
    </dgm:pt>
    <dgm:pt modelId="{009D2498-AF39-4816-A8EA-87FCD5951214}" type="parTrans" cxnId="{6C9271C9-8472-4067-9B57-07E2BFA22588}">
      <dgm:prSet/>
      <dgm:spPr/>
      <dgm:t>
        <a:bodyPr/>
        <a:lstStyle/>
        <a:p>
          <a:endParaRPr lang="en-IN"/>
        </a:p>
      </dgm:t>
    </dgm:pt>
    <dgm:pt modelId="{0F4B5BEF-4872-456C-86B1-6DB8BB4081A6}" type="sibTrans" cxnId="{6C9271C9-8472-4067-9B57-07E2BFA22588}">
      <dgm:prSet/>
      <dgm:spPr/>
      <dgm:t>
        <a:bodyPr/>
        <a:lstStyle/>
        <a:p>
          <a:endParaRPr lang="en-IN"/>
        </a:p>
      </dgm:t>
    </dgm:pt>
    <dgm:pt modelId="{B59027C9-B232-4DE3-AD95-FF3565283CC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5.1 How UMAP works?</a:t>
          </a:r>
        </a:p>
      </dgm:t>
    </dgm:pt>
    <dgm:pt modelId="{D75B0CD6-EE58-4369-989B-1C36CA270239}" type="parTrans" cxnId="{FC660900-2A64-4404-8778-911254E851D2}">
      <dgm:prSet/>
      <dgm:spPr/>
      <dgm:t>
        <a:bodyPr/>
        <a:lstStyle/>
        <a:p>
          <a:endParaRPr lang="en-IN"/>
        </a:p>
      </dgm:t>
    </dgm:pt>
    <dgm:pt modelId="{5BD1F36D-B00E-4968-9E95-900874085F63}" type="sibTrans" cxnId="{FC660900-2A64-4404-8778-911254E851D2}">
      <dgm:prSet/>
      <dgm:spPr/>
      <dgm:t>
        <a:bodyPr/>
        <a:lstStyle/>
        <a:p>
          <a:endParaRPr lang="en-IN"/>
        </a:p>
      </dgm:t>
    </dgm:pt>
    <dgm:pt modelId="{BCBB1893-D127-40D0-B7CB-BA73651D851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5.2 Hyperparameter </a:t>
          </a:r>
        </a:p>
      </dgm:t>
    </dgm:pt>
    <dgm:pt modelId="{0D4134C9-84E9-4D7E-8F32-A9AEE2EB80F9}" type="parTrans" cxnId="{E344BA01-2639-41BD-97C2-57C7F5788875}">
      <dgm:prSet/>
      <dgm:spPr/>
      <dgm:t>
        <a:bodyPr/>
        <a:lstStyle/>
        <a:p>
          <a:endParaRPr lang="en-IN"/>
        </a:p>
      </dgm:t>
    </dgm:pt>
    <dgm:pt modelId="{AAD3874A-F5B3-49F0-8E76-81F4CA0F0B7A}" type="sibTrans" cxnId="{E344BA01-2639-41BD-97C2-57C7F5788875}">
      <dgm:prSet/>
      <dgm:spPr/>
      <dgm:t>
        <a:bodyPr/>
        <a:lstStyle/>
        <a:p>
          <a:endParaRPr lang="en-IN"/>
        </a:p>
      </dgm:t>
    </dgm:pt>
    <dgm:pt modelId="{BD7D9FB6-B360-43A3-B4E2-01AD5B9DD01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Neighbor </a:t>
          </a:r>
        </a:p>
      </dgm:t>
    </dgm:pt>
    <dgm:pt modelId="{99E1E9DC-1843-4FEE-B25F-8B2B0042CD66}" type="parTrans" cxnId="{41B968F7-DF83-4005-A3B5-AA7DEEC0F3E0}">
      <dgm:prSet/>
      <dgm:spPr/>
      <dgm:t>
        <a:bodyPr/>
        <a:lstStyle/>
        <a:p>
          <a:endParaRPr lang="en-IN"/>
        </a:p>
      </dgm:t>
    </dgm:pt>
    <dgm:pt modelId="{8055292A-5121-47CC-BAF0-6E45416457B7}" type="sibTrans" cxnId="{41B968F7-DF83-4005-A3B5-AA7DEEC0F3E0}">
      <dgm:prSet/>
      <dgm:spPr/>
      <dgm:t>
        <a:bodyPr/>
        <a:lstStyle/>
        <a:p>
          <a:endParaRPr lang="en-IN"/>
        </a:p>
      </dgm:t>
    </dgm:pt>
    <dgm:pt modelId="{8988AF4C-197D-45EC-9133-179A4C7F4BC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Minimum distance</a:t>
          </a:r>
        </a:p>
      </dgm:t>
    </dgm:pt>
    <dgm:pt modelId="{58857A03-72E1-4DE3-AD54-68A535C3D5CF}" type="parTrans" cxnId="{1AFA7343-EF22-498C-9B16-FCC5F90948AE}">
      <dgm:prSet/>
      <dgm:spPr/>
      <dgm:t>
        <a:bodyPr/>
        <a:lstStyle/>
        <a:p>
          <a:endParaRPr lang="en-IN"/>
        </a:p>
      </dgm:t>
    </dgm:pt>
    <dgm:pt modelId="{0F920534-42EA-47D5-8D98-09D572D7668F}" type="sibTrans" cxnId="{1AFA7343-EF22-498C-9B16-FCC5F90948AE}">
      <dgm:prSet/>
      <dgm:spPr/>
      <dgm:t>
        <a:bodyPr/>
        <a:lstStyle/>
        <a:p>
          <a:endParaRPr lang="en-IN"/>
        </a:p>
      </dgm:t>
    </dgm:pt>
    <dgm:pt modelId="{87B8DC12-6E65-484C-B4BD-92526536397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5.3 Why UMAP is better than t-SNE</a:t>
          </a:r>
        </a:p>
      </dgm:t>
    </dgm:pt>
    <dgm:pt modelId="{679CCDF6-46AA-40E9-87D2-A47B3E555FC4}" type="parTrans" cxnId="{BF8D191E-BBDF-4E2C-B985-10AAB0E9945E}">
      <dgm:prSet/>
      <dgm:spPr/>
      <dgm:t>
        <a:bodyPr/>
        <a:lstStyle/>
        <a:p>
          <a:endParaRPr lang="en-IN"/>
        </a:p>
      </dgm:t>
    </dgm:pt>
    <dgm:pt modelId="{4D6DC883-4E89-4BFB-B8A6-3665F69B4434}" type="sibTrans" cxnId="{BF8D191E-BBDF-4E2C-B985-10AAB0E9945E}">
      <dgm:prSet/>
      <dgm:spPr/>
      <dgm:t>
        <a:bodyPr/>
        <a:lstStyle/>
        <a:p>
          <a:endParaRPr lang="en-IN"/>
        </a:p>
      </dgm:t>
    </dgm:pt>
    <dgm:pt modelId="{5998B025-0D01-4DAF-8655-E98FB6EC3BEB}">
      <dgm:prSet/>
      <dgm:spPr>
        <a:solidFill>
          <a:srgbClr val="002060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Types of Dimensionality Reduction </a:t>
          </a:r>
        </a:p>
      </dgm:t>
    </dgm:pt>
    <dgm:pt modelId="{B633E8AD-60F6-4EB2-BB29-7D049BE9EEFF}" type="parTrans" cxnId="{CACA4ED1-9999-4E3E-8C23-F880DE3F9A2A}">
      <dgm:prSet/>
      <dgm:spPr/>
      <dgm:t>
        <a:bodyPr/>
        <a:lstStyle/>
        <a:p>
          <a:endParaRPr lang="en-IN"/>
        </a:p>
      </dgm:t>
    </dgm:pt>
    <dgm:pt modelId="{992D2578-CC5A-4D8C-A01D-D831BDC18913}" type="sibTrans" cxnId="{CACA4ED1-9999-4E3E-8C23-F880DE3F9A2A}">
      <dgm:prSet/>
      <dgm:spPr/>
      <dgm:t>
        <a:bodyPr/>
        <a:lstStyle/>
        <a:p>
          <a:endParaRPr lang="en-IN"/>
        </a:p>
      </dgm:t>
    </dgm:pt>
    <dgm:pt modelId="{581DF7C8-2423-4212-A817-19A7E95C60B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2.1 Feature Selection</a:t>
          </a:r>
        </a:p>
      </dgm:t>
    </dgm:pt>
    <dgm:pt modelId="{4E3EB527-A3D0-4DC1-A93C-BA045DAB4C58}" type="parTrans" cxnId="{80305989-BB41-4FB9-9116-0E76111D40A6}">
      <dgm:prSet/>
      <dgm:spPr/>
      <dgm:t>
        <a:bodyPr/>
        <a:lstStyle/>
        <a:p>
          <a:endParaRPr lang="en-IN"/>
        </a:p>
      </dgm:t>
    </dgm:pt>
    <dgm:pt modelId="{3C9332E3-3721-4358-A317-3FF1AD97B787}" type="sibTrans" cxnId="{80305989-BB41-4FB9-9116-0E76111D40A6}">
      <dgm:prSet/>
      <dgm:spPr/>
      <dgm:t>
        <a:bodyPr/>
        <a:lstStyle/>
        <a:p>
          <a:endParaRPr lang="en-IN"/>
        </a:p>
      </dgm:t>
    </dgm:pt>
    <dgm:pt modelId="{7920F9E8-1987-4211-B9B6-416F2A4A667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2.2 Feature Extraction</a:t>
          </a:r>
        </a:p>
      </dgm:t>
    </dgm:pt>
    <dgm:pt modelId="{3F54858C-B22D-48EA-B67E-BDE5E0122509}" type="parTrans" cxnId="{1E192DCB-69F3-4936-8F9D-CEE2E19AF46E}">
      <dgm:prSet/>
      <dgm:spPr/>
      <dgm:t>
        <a:bodyPr/>
        <a:lstStyle/>
        <a:p>
          <a:endParaRPr lang="en-IN"/>
        </a:p>
      </dgm:t>
    </dgm:pt>
    <dgm:pt modelId="{023FF91C-0F2F-419F-85F7-2DE3A667AD47}" type="sibTrans" cxnId="{1E192DCB-69F3-4936-8F9D-CEE2E19AF46E}">
      <dgm:prSet/>
      <dgm:spPr/>
      <dgm:t>
        <a:bodyPr/>
        <a:lstStyle/>
        <a:p>
          <a:endParaRPr lang="en-IN"/>
        </a:p>
      </dgm:t>
    </dgm:pt>
    <dgm:pt modelId="{CFAB8435-BBBC-46D2-B9CD-0B8577A94F02}" type="pres">
      <dgm:prSet presAssocID="{536EF204-3647-4B79-A94A-4071829A4D68}" presName="linear" presStyleCnt="0">
        <dgm:presLayoutVars>
          <dgm:animLvl val="lvl"/>
          <dgm:resizeHandles val="exact"/>
        </dgm:presLayoutVars>
      </dgm:prSet>
      <dgm:spPr/>
    </dgm:pt>
    <dgm:pt modelId="{A5DB3B00-9177-4492-9F2C-19599F567D56}" type="pres">
      <dgm:prSet presAssocID="{AC325AFB-52D1-4D4E-A833-89CB285CE02C}" presName="parentText" presStyleLbl="node1" presStyleIdx="0" presStyleCnt="6" custLinFactNeighborX="644" custLinFactNeighborY="-6567">
        <dgm:presLayoutVars>
          <dgm:chMax val="0"/>
          <dgm:bulletEnabled val="1"/>
        </dgm:presLayoutVars>
      </dgm:prSet>
      <dgm:spPr/>
    </dgm:pt>
    <dgm:pt modelId="{29713B1A-0B8A-427C-9091-3C94DB4649D0}" type="pres">
      <dgm:prSet presAssocID="{AC325AFB-52D1-4D4E-A833-89CB285CE02C}" presName="childText" presStyleLbl="revTx" presStyleIdx="0" presStyleCnt="5">
        <dgm:presLayoutVars>
          <dgm:bulletEnabled val="1"/>
        </dgm:presLayoutVars>
      </dgm:prSet>
      <dgm:spPr/>
    </dgm:pt>
    <dgm:pt modelId="{BE1DF858-82BB-4B43-8CD2-8AB900EF240E}" type="pres">
      <dgm:prSet presAssocID="{5998B025-0D01-4DAF-8655-E98FB6EC3BE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9B7E3D4-39DC-4A8E-9D04-D73E594EEB38}" type="pres">
      <dgm:prSet presAssocID="{5998B025-0D01-4DAF-8655-E98FB6EC3BEB}" presName="childText" presStyleLbl="revTx" presStyleIdx="1" presStyleCnt="5">
        <dgm:presLayoutVars>
          <dgm:bulletEnabled val="1"/>
        </dgm:presLayoutVars>
      </dgm:prSet>
      <dgm:spPr/>
    </dgm:pt>
    <dgm:pt modelId="{A38E104C-3C5C-4D88-9ADE-3FE268F14C80}" type="pres">
      <dgm:prSet presAssocID="{B9C8F619-6488-4EAB-BC02-6A339055103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C5CF3D-6B07-4DE3-8EAB-95304F23CFB0}" type="pres">
      <dgm:prSet presAssocID="{B9C8F619-6488-4EAB-BC02-6A3390551037}" presName="childText" presStyleLbl="revTx" presStyleIdx="2" presStyleCnt="5">
        <dgm:presLayoutVars>
          <dgm:bulletEnabled val="1"/>
        </dgm:presLayoutVars>
      </dgm:prSet>
      <dgm:spPr/>
    </dgm:pt>
    <dgm:pt modelId="{38D1B3EE-A1EC-43B7-BFF1-52362BD0D917}" type="pres">
      <dgm:prSet presAssocID="{621BFCCA-6098-4723-9BE9-070D523CF2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E5F62F-92FC-4749-92CF-84BF31BC9002}" type="pres">
      <dgm:prSet presAssocID="{621BFCCA-6098-4723-9BE9-070D523CF2DE}" presName="childText" presStyleLbl="revTx" presStyleIdx="3" presStyleCnt="5">
        <dgm:presLayoutVars>
          <dgm:bulletEnabled val="1"/>
        </dgm:presLayoutVars>
      </dgm:prSet>
      <dgm:spPr/>
    </dgm:pt>
    <dgm:pt modelId="{2423E9A0-CBB1-4670-986D-35E3CDD08461}" type="pres">
      <dgm:prSet presAssocID="{B354676F-83F2-4B95-81C0-4A3FEBEA172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96CD57A-22C1-4079-833C-69F721AC5853}" type="pres">
      <dgm:prSet presAssocID="{B354676F-83F2-4B95-81C0-4A3FEBEA1727}" presName="childText" presStyleLbl="revTx" presStyleIdx="4" presStyleCnt="5">
        <dgm:presLayoutVars>
          <dgm:bulletEnabled val="1"/>
        </dgm:presLayoutVars>
      </dgm:prSet>
      <dgm:spPr/>
    </dgm:pt>
    <dgm:pt modelId="{8B9290DB-8FBF-410D-9C02-0258D95A8310}" type="pres">
      <dgm:prSet presAssocID="{0E75708F-55AC-43A9-868C-179C8268B3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C660900-2A64-4404-8778-911254E851D2}" srcId="{B354676F-83F2-4B95-81C0-4A3FEBEA1727}" destId="{B59027C9-B232-4DE3-AD95-FF3565283CC4}" srcOrd="0" destOrd="0" parTransId="{D75B0CD6-EE58-4369-989B-1C36CA270239}" sibTransId="{5BD1F36D-B00E-4968-9E95-900874085F63}"/>
    <dgm:cxn modelId="{E344BA01-2639-41BD-97C2-57C7F5788875}" srcId="{B354676F-83F2-4B95-81C0-4A3FEBEA1727}" destId="{BCBB1893-D127-40D0-B7CB-BA73651D851C}" srcOrd="1" destOrd="0" parTransId="{0D4134C9-84E9-4D7E-8F32-A9AEE2EB80F9}" sibTransId="{AAD3874A-F5B3-49F0-8E76-81F4CA0F0B7A}"/>
    <dgm:cxn modelId="{78002509-9670-4E03-BF45-DB2E89276837}" type="presOf" srcId="{7C9FFC09-FB5F-43E6-8F53-83422B2ED434}" destId="{11E5F62F-92FC-4749-92CF-84BF31BC9002}" srcOrd="0" destOrd="2" presId="urn:microsoft.com/office/officeart/2005/8/layout/vList2"/>
    <dgm:cxn modelId="{015B3C10-D66E-4882-BBA1-285727F4B291}" type="presOf" srcId="{7920F9E8-1987-4211-B9B6-416F2A4A667F}" destId="{19B7E3D4-39DC-4A8E-9D04-D73E594EEB38}" srcOrd="0" destOrd="1" presId="urn:microsoft.com/office/officeart/2005/8/layout/vList2"/>
    <dgm:cxn modelId="{BF8D191E-BBDF-4E2C-B985-10AAB0E9945E}" srcId="{B354676F-83F2-4B95-81C0-4A3FEBEA1727}" destId="{87B8DC12-6E65-484C-B4BD-925265363976}" srcOrd="2" destOrd="0" parTransId="{679CCDF6-46AA-40E9-87D2-A47B3E555FC4}" sibTransId="{4D6DC883-4E89-4BFB-B8A6-3665F69B4434}"/>
    <dgm:cxn modelId="{919CA322-4E48-4863-BB63-FE991157428A}" srcId="{AC325AFB-52D1-4D4E-A833-89CB285CE02C}" destId="{59C28F55-B298-4D8E-A3F7-10B54669DA77}" srcOrd="0" destOrd="0" parTransId="{553CB710-5DFF-4B9E-913D-6293F375787F}" sibTransId="{610E67D3-BCD3-4B2E-8E79-C20CB1882C19}"/>
    <dgm:cxn modelId="{242A3129-6DB9-4D17-83BD-A381A3CECBB8}" type="presOf" srcId="{87B8DC12-6E65-484C-B4BD-925265363976}" destId="{496CD57A-22C1-4079-833C-69F721AC5853}" srcOrd="0" destOrd="4" presId="urn:microsoft.com/office/officeart/2005/8/layout/vList2"/>
    <dgm:cxn modelId="{09134C29-2DFE-48C5-86B9-FE4F1B8F4E12}" type="presOf" srcId="{37FA1288-F22A-4810-8BDF-16ED7C63BBC9}" destId="{11E5F62F-92FC-4749-92CF-84BF31BC9002}" srcOrd="0" destOrd="1" presId="urn:microsoft.com/office/officeart/2005/8/layout/vList2"/>
    <dgm:cxn modelId="{F7DB7F2F-099A-4EBC-8936-AABB62205984}" type="presOf" srcId="{FE3F9B6C-9D60-4EB5-A00C-1655678C0089}" destId="{11E5F62F-92FC-4749-92CF-84BF31BC9002}" srcOrd="0" destOrd="0" presId="urn:microsoft.com/office/officeart/2005/8/layout/vList2"/>
    <dgm:cxn modelId="{0D654831-1DA7-42FD-BC58-C7C2CAD3C4D4}" srcId="{621BFCCA-6098-4723-9BE9-070D523CF2DE}" destId="{FE3F9B6C-9D60-4EB5-A00C-1655678C0089}" srcOrd="0" destOrd="0" parTransId="{2AF7FAA7-70CE-4768-874F-C18B1B1BEC99}" sibTransId="{645F0F0A-6317-42E2-97F4-E42C2B6B32B1}"/>
    <dgm:cxn modelId="{F693C532-DEC7-448C-A360-FCD73B998DBD}" type="presOf" srcId="{AC325AFB-52D1-4D4E-A833-89CB285CE02C}" destId="{A5DB3B00-9177-4492-9F2C-19599F567D56}" srcOrd="0" destOrd="0" presId="urn:microsoft.com/office/officeart/2005/8/layout/vList2"/>
    <dgm:cxn modelId="{CBE1453D-DF1C-42A7-9C40-D37D9363CA8F}" srcId="{536EF204-3647-4B79-A94A-4071829A4D68}" destId="{B354676F-83F2-4B95-81C0-4A3FEBEA1727}" srcOrd="4" destOrd="0" parTransId="{68AF8B26-52C8-4359-810D-360A8E2C2936}" sibTransId="{09E386F6-A6E4-4059-8C2E-0A429CC81604}"/>
    <dgm:cxn modelId="{8B564E5C-A69F-4340-A1A2-634AED0F6AD1}" type="presOf" srcId="{59C28F55-B298-4D8E-A3F7-10B54669DA77}" destId="{29713B1A-0B8A-427C-9091-3C94DB4649D0}" srcOrd="0" destOrd="0" presId="urn:microsoft.com/office/officeart/2005/8/layout/vList2"/>
    <dgm:cxn modelId="{B2BF165F-FF51-4227-8FDC-8BC242E479AE}" srcId="{536EF204-3647-4B79-A94A-4071829A4D68}" destId="{621BFCCA-6098-4723-9BE9-070D523CF2DE}" srcOrd="3" destOrd="0" parTransId="{37098E2C-A7F7-4C05-9717-EE63FD2E302A}" sibTransId="{087747A8-CAE1-4660-8E28-45284D8A0C50}"/>
    <dgm:cxn modelId="{D0EAB341-7FD4-4D6A-8BE8-E9C9D5070902}" srcId="{536EF204-3647-4B79-A94A-4071829A4D68}" destId="{AC325AFB-52D1-4D4E-A833-89CB285CE02C}" srcOrd="0" destOrd="0" parTransId="{9F3BD753-FE2D-448C-B2B2-177144FB2219}" sibTransId="{1CDD9135-15F5-4E38-84BA-C8DBBBA5B120}"/>
    <dgm:cxn modelId="{34521342-D248-4DD1-840C-189D95F23EBC}" srcId="{621BFCCA-6098-4723-9BE9-070D523CF2DE}" destId="{37FA1288-F22A-4810-8BDF-16ED7C63BBC9}" srcOrd="1" destOrd="0" parTransId="{0CD7C621-DE7A-45D6-BCE0-BC81CD16DAA5}" sibTransId="{790EA2D9-9019-4AF0-9829-46D86BE7CE90}"/>
    <dgm:cxn modelId="{97ED3C43-0386-4A0B-8826-6C161344D002}" srcId="{AC325AFB-52D1-4D4E-A833-89CB285CE02C}" destId="{2403A3F8-E444-4C33-BBC2-646CFCD5402D}" srcOrd="1" destOrd="0" parTransId="{088E148D-56A5-410D-BD8C-96C95484EC43}" sibTransId="{BF065D6E-AA08-47B4-A1E9-55926590B194}"/>
    <dgm:cxn modelId="{1AFA7343-EF22-498C-9B16-FCC5F90948AE}" srcId="{BCBB1893-D127-40D0-B7CB-BA73651D851C}" destId="{8988AF4C-197D-45EC-9133-179A4C7F4BCE}" srcOrd="1" destOrd="0" parTransId="{58857A03-72E1-4DE3-AD54-68A535C3D5CF}" sibTransId="{0F920534-42EA-47D5-8D98-09D572D7668F}"/>
    <dgm:cxn modelId="{82F2E852-07AA-44FB-A965-F056E805AC6C}" srcId="{B9C8F619-6488-4EAB-BC02-6A3390551037}" destId="{4D00C6CF-1E7A-4BA9-BC15-5CB57C16BE14}" srcOrd="2" destOrd="0" parTransId="{DAF623A9-A99F-4C93-9A1E-CAA2F276E1FC}" sibTransId="{B4C2D1A1-57C5-4944-A9B6-C78926A077F6}"/>
    <dgm:cxn modelId="{5DE09174-6F96-4062-A354-96853FB410FD}" type="presOf" srcId="{BD7D9FB6-B360-43A3-B4E2-01AD5B9DD016}" destId="{496CD57A-22C1-4079-833C-69F721AC5853}" srcOrd="0" destOrd="2" presId="urn:microsoft.com/office/officeart/2005/8/layout/vList2"/>
    <dgm:cxn modelId="{E99CB854-1EA1-4BC1-B8AB-5833B5ED77CE}" type="presOf" srcId="{B9C8F619-6488-4EAB-BC02-6A3390551037}" destId="{A38E104C-3C5C-4D88-9ADE-3FE268F14C80}" srcOrd="0" destOrd="0" presId="urn:microsoft.com/office/officeart/2005/8/layout/vList2"/>
    <dgm:cxn modelId="{45BBE857-D0D0-4D52-BE12-541B9BA4F040}" srcId="{536EF204-3647-4B79-A94A-4071829A4D68}" destId="{0E75708F-55AC-43A9-868C-179C8268B3C3}" srcOrd="5" destOrd="0" parTransId="{B2D65EBE-A0FE-4F1B-87FE-49BC990DFCE5}" sibTransId="{F5227EEF-A69C-4307-AD23-8C1843FA4BFA}"/>
    <dgm:cxn modelId="{9B0C0379-8AE4-4182-818B-4AD1A152C656}" srcId="{B9C8F619-6488-4EAB-BC02-6A3390551037}" destId="{FF62359C-FA26-4F31-B819-B257855CD2B0}" srcOrd="1" destOrd="0" parTransId="{7CD7575D-451B-4731-9D80-0F93B3A661A4}" sibTransId="{2D19D9D9-F26C-4500-A68A-BD86E6F7593F}"/>
    <dgm:cxn modelId="{1153C980-1EC0-4237-99A8-262F3ABAE20B}" type="presOf" srcId="{5998B025-0D01-4DAF-8655-E98FB6EC3BEB}" destId="{BE1DF858-82BB-4B43-8CD2-8AB900EF240E}" srcOrd="0" destOrd="0" presId="urn:microsoft.com/office/officeart/2005/8/layout/vList2"/>
    <dgm:cxn modelId="{FB883782-D6AB-48C4-BCE0-8B63D7AD3A4B}" type="presOf" srcId="{536EF204-3647-4B79-A94A-4071829A4D68}" destId="{CFAB8435-BBBC-46D2-B9CD-0B8577A94F02}" srcOrd="0" destOrd="0" presId="urn:microsoft.com/office/officeart/2005/8/layout/vList2"/>
    <dgm:cxn modelId="{80305989-BB41-4FB9-9116-0E76111D40A6}" srcId="{5998B025-0D01-4DAF-8655-E98FB6EC3BEB}" destId="{581DF7C8-2423-4212-A817-19A7E95C60BE}" srcOrd="0" destOrd="0" parTransId="{4E3EB527-A3D0-4DC1-A93C-BA045DAB4C58}" sibTransId="{3C9332E3-3721-4358-A317-3FF1AD97B787}"/>
    <dgm:cxn modelId="{1EB3DA94-6344-4F40-A3B6-8582FFF18406}" type="presOf" srcId="{B354676F-83F2-4B95-81C0-4A3FEBEA1727}" destId="{2423E9A0-CBB1-4670-986D-35E3CDD08461}" srcOrd="0" destOrd="0" presId="urn:microsoft.com/office/officeart/2005/8/layout/vList2"/>
    <dgm:cxn modelId="{71E5E798-9D55-4A8B-8D54-9F006FBB63B1}" type="presOf" srcId="{0116C3D4-5B03-4B94-BD35-7FD3823F947E}" destId="{F4C5CF3D-6B07-4DE3-8EAB-95304F23CFB0}" srcOrd="0" destOrd="0" presId="urn:microsoft.com/office/officeart/2005/8/layout/vList2"/>
    <dgm:cxn modelId="{09AF039F-791D-4DC9-B119-8D08168E7FD4}" type="presOf" srcId="{BCBB1893-D127-40D0-B7CB-BA73651D851C}" destId="{496CD57A-22C1-4079-833C-69F721AC5853}" srcOrd="0" destOrd="1" presId="urn:microsoft.com/office/officeart/2005/8/layout/vList2"/>
    <dgm:cxn modelId="{99DED4A6-D110-4284-AEF1-FF59CFDA97DE}" srcId="{B9C8F619-6488-4EAB-BC02-6A3390551037}" destId="{0116C3D4-5B03-4B94-BD35-7FD3823F947E}" srcOrd="0" destOrd="0" parTransId="{1519B33E-11AF-468A-993C-BCC5919DB2CB}" sibTransId="{2721A5F4-A3DC-4416-8F14-2B9C17BC5248}"/>
    <dgm:cxn modelId="{9E67E2C2-559A-4604-B2D8-FC75A4580D39}" type="presOf" srcId="{FF62359C-FA26-4F31-B819-B257855CD2B0}" destId="{F4C5CF3D-6B07-4DE3-8EAB-95304F23CFB0}" srcOrd="0" destOrd="1" presId="urn:microsoft.com/office/officeart/2005/8/layout/vList2"/>
    <dgm:cxn modelId="{6C7762C6-266E-4E28-A4BC-853E4D7F72EC}" type="presOf" srcId="{581DF7C8-2423-4212-A817-19A7E95C60BE}" destId="{19B7E3D4-39DC-4A8E-9D04-D73E594EEB38}" srcOrd="0" destOrd="0" presId="urn:microsoft.com/office/officeart/2005/8/layout/vList2"/>
    <dgm:cxn modelId="{6C9271C9-8472-4067-9B57-07E2BFA22588}" srcId="{621BFCCA-6098-4723-9BE9-070D523CF2DE}" destId="{7C9FFC09-FB5F-43E6-8F53-83422B2ED434}" srcOrd="2" destOrd="0" parTransId="{009D2498-AF39-4816-A8EA-87FCD5951214}" sibTransId="{0F4B5BEF-4872-456C-86B1-6DB8BB4081A6}"/>
    <dgm:cxn modelId="{1E192DCB-69F3-4936-8F9D-CEE2E19AF46E}" srcId="{5998B025-0D01-4DAF-8655-E98FB6EC3BEB}" destId="{7920F9E8-1987-4211-B9B6-416F2A4A667F}" srcOrd="1" destOrd="0" parTransId="{3F54858C-B22D-48EA-B67E-BDE5E0122509}" sibTransId="{023FF91C-0F2F-419F-85F7-2DE3A667AD47}"/>
    <dgm:cxn modelId="{CACA4ED1-9999-4E3E-8C23-F880DE3F9A2A}" srcId="{536EF204-3647-4B79-A94A-4071829A4D68}" destId="{5998B025-0D01-4DAF-8655-E98FB6EC3BEB}" srcOrd="1" destOrd="0" parTransId="{B633E8AD-60F6-4EB2-BB29-7D049BE9EEFF}" sibTransId="{992D2578-CC5A-4D8C-A01D-D831BDC18913}"/>
    <dgm:cxn modelId="{166406E0-F0A7-4B17-98C0-80C0AA1AA610}" type="presOf" srcId="{621BFCCA-6098-4723-9BE9-070D523CF2DE}" destId="{38D1B3EE-A1EC-43B7-BFF1-52362BD0D917}" srcOrd="0" destOrd="0" presId="urn:microsoft.com/office/officeart/2005/8/layout/vList2"/>
    <dgm:cxn modelId="{72C95BE0-D24F-41DD-ACFE-F651A56BEB1B}" srcId="{536EF204-3647-4B79-A94A-4071829A4D68}" destId="{B9C8F619-6488-4EAB-BC02-6A3390551037}" srcOrd="2" destOrd="0" parTransId="{175CF1BA-21AC-4E44-A7AB-7C2EC264255C}" sibTransId="{1C5F3F13-8179-4A1F-8EF8-3911533A3201}"/>
    <dgm:cxn modelId="{776564E2-D4C1-423F-8E6E-C74D5C6022AB}" type="presOf" srcId="{B59027C9-B232-4DE3-AD95-FF3565283CC4}" destId="{496CD57A-22C1-4079-833C-69F721AC5853}" srcOrd="0" destOrd="0" presId="urn:microsoft.com/office/officeart/2005/8/layout/vList2"/>
    <dgm:cxn modelId="{931877E2-C1EE-4383-B419-5E1607D69234}" type="presOf" srcId="{8988AF4C-197D-45EC-9133-179A4C7F4BCE}" destId="{496CD57A-22C1-4079-833C-69F721AC5853}" srcOrd="0" destOrd="3" presId="urn:microsoft.com/office/officeart/2005/8/layout/vList2"/>
    <dgm:cxn modelId="{5734EBED-2FB9-4C99-8172-60D8EB3DDD78}" type="presOf" srcId="{4D00C6CF-1E7A-4BA9-BC15-5CB57C16BE14}" destId="{F4C5CF3D-6B07-4DE3-8EAB-95304F23CFB0}" srcOrd="0" destOrd="2" presId="urn:microsoft.com/office/officeart/2005/8/layout/vList2"/>
    <dgm:cxn modelId="{584267F0-7F19-45EE-949F-C5F040FA142B}" type="presOf" srcId="{0E75708F-55AC-43A9-868C-179C8268B3C3}" destId="{8B9290DB-8FBF-410D-9C02-0258D95A8310}" srcOrd="0" destOrd="0" presId="urn:microsoft.com/office/officeart/2005/8/layout/vList2"/>
    <dgm:cxn modelId="{5489A2F2-C5A2-4DA2-A8FA-5D1D49150047}" type="presOf" srcId="{2403A3F8-E444-4C33-BBC2-646CFCD5402D}" destId="{29713B1A-0B8A-427C-9091-3C94DB4649D0}" srcOrd="0" destOrd="1" presId="urn:microsoft.com/office/officeart/2005/8/layout/vList2"/>
    <dgm:cxn modelId="{41B968F7-DF83-4005-A3B5-AA7DEEC0F3E0}" srcId="{BCBB1893-D127-40D0-B7CB-BA73651D851C}" destId="{BD7D9FB6-B360-43A3-B4E2-01AD5B9DD016}" srcOrd="0" destOrd="0" parTransId="{99E1E9DC-1843-4FEE-B25F-8B2B0042CD66}" sibTransId="{8055292A-5121-47CC-BAF0-6E45416457B7}"/>
    <dgm:cxn modelId="{52341515-C5F4-48D0-A894-D9899AEDCFF2}" type="presParOf" srcId="{CFAB8435-BBBC-46D2-B9CD-0B8577A94F02}" destId="{A5DB3B00-9177-4492-9F2C-19599F567D56}" srcOrd="0" destOrd="0" presId="urn:microsoft.com/office/officeart/2005/8/layout/vList2"/>
    <dgm:cxn modelId="{591EA4EF-2209-4609-9271-A0CA42F07EDC}" type="presParOf" srcId="{CFAB8435-BBBC-46D2-B9CD-0B8577A94F02}" destId="{29713B1A-0B8A-427C-9091-3C94DB4649D0}" srcOrd="1" destOrd="0" presId="urn:microsoft.com/office/officeart/2005/8/layout/vList2"/>
    <dgm:cxn modelId="{47D38355-FA9F-4C24-9929-2E095F459418}" type="presParOf" srcId="{CFAB8435-BBBC-46D2-B9CD-0B8577A94F02}" destId="{BE1DF858-82BB-4B43-8CD2-8AB900EF240E}" srcOrd="2" destOrd="0" presId="urn:microsoft.com/office/officeart/2005/8/layout/vList2"/>
    <dgm:cxn modelId="{1F9FCCF7-C9DC-4E6C-A0A0-8A0D2A28905A}" type="presParOf" srcId="{CFAB8435-BBBC-46D2-B9CD-0B8577A94F02}" destId="{19B7E3D4-39DC-4A8E-9D04-D73E594EEB38}" srcOrd="3" destOrd="0" presId="urn:microsoft.com/office/officeart/2005/8/layout/vList2"/>
    <dgm:cxn modelId="{827E834C-B0A7-482D-B15C-1A41EECBBF49}" type="presParOf" srcId="{CFAB8435-BBBC-46D2-B9CD-0B8577A94F02}" destId="{A38E104C-3C5C-4D88-9ADE-3FE268F14C80}" srcOrd="4" destOrd="0" presId="urn:microsoft.com/office/officeart/2005/8/layout/vList2"/>
    <dgm:cxn modelId="{F0693DF3-A08E-410A-8766-DFF9552B3BFA}" type="presParOf" srcId="{CFAB8435-BBBC-46D2-B9CD-0B8577A94F02}" destId="{F4C5CF3D-6B07-4DE3-8EAB-95304F23CFB0}" srcOrd="5" destOrd="0" presId="urn:microsoft.com/office/officeart/2005/8/layout/vList2"/>
    <dgm:cxn modelId="{AC8C40A5-BAEE-4403-B739-D5A694D066E4}" type="presParOf" srcId="{CFAB8435-BBBC-46D2-B9CD-0B8577A94F02}" destId="{38D1B3EE-A1EC-43B7-BFF1-52362BD0D917}" srcOrd="6" destOrd="0" presId="urn:microsoft.com/office/officeart/2005/8/layout/vList2"/>
    <dgm:cxn modelId="{59E6D401-B333-4569-99A7-4A04DEE647F4}" type="presParOf" srcId="{CFAB8435-BBBC-46D2-B9CD-0B8577A94F02}" destId="{11E5F62F-92FC-4749-92CF-84BF31BC9002}" srcOrd="7" destOrd="0" presId="urn:microsoft.com/office/officeart/2005/8/layout/vList2"/>
    <dgm:cxn modelId="{2ED32A06-6DA8-43BD-9C4C-2963BC7E41EE}" type="presParOf" srcId="{CFAB8435-BBBC-46D2-B9CD-0B8577A94F02}" destId="{2423E9A0-CBB1-4670-986D-35E3CDD08461}" srcOrd="8" destOrd="0" presId="urn:microsoft.com/office/officeart/2005/8/layout/vList2"/>
    <dgm:cxn modelId="{ECE18AD5-7BAC-415A-98BC-621EF03CE770}" type="presParOf" srcId="{CFAB8435-BBBC-46D2-B9CD-0B8577A94F02}" destId="{496CD57A-22C1-4079-833C-69F721AC5853}" srcOrd="9" destOrd="0" presId="urn:microsoft.com/office/officeart/2005/8/layout/vList2"/>
    <dgm:cxn modelId="{B0D18AC4-FBEE-4AC1-B624-758DAB4F6849}" type="presParOf" srcId="{CFAB8435-BBBC-46D2-B9CD-0B8577A94F02}" destId="{8B9290DB-8FBF-410D-9C02-0258D95A831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3B00-9177-4492-9F2C-19599F567D56}">
      <dsp:nvSpPr>
        <dsp:cNvPr id="0" name=""/>
        <dsp:cNvSpPr/>
      </dsp:nvSpPr>
      <dsp:spPr>
        <a:xfrm>
          <a:off x="0" y="13573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Introduction </a:t>
          </a:r>
        </a:p>
      </dsp:txBody>
      <dsp:txXfrm>
        <a:off x="15221" y="150953"/>
        <a:ext cx="10027957" cy="281363"/>
      </dsp:txXfrm>
    </dsp:sp>
    <dsp:sp modelId="{29713B1A-0B8A-427C-9091-3C94DB4649D0}">
      <dsp:nvSpPr>
        <dsp:cNvPr id="0" name=""/>
        <dsp:cNvSpPr/>
      </dsp:nvSpPr>
      <dsp:spPr>
        <a:xfrm>
          <a:off x="0" y="470069"/>
          <a:ext cx="10058399" cy="343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1.1 What is Dimensionality Reduction?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1.2 </a:t>
          </a:r>
          <a:r>
            <a:rPr lang="en-US" sz="1000" kern="1200" dirty="0"/>
            <a:t>How Curse of Dimensionality Impact Machine Learning Algorithms?</a:t>
          </a:r>
          <a:endParaRPr lang="en-US" sz="1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70069"/>
        <a:ext cx="10058399" cy="343102"/>
      </dsp:txXfrm>
    </dsp:sp>
    <dsp:sp modelId="{BE1DF858-82BB-4B43-8CD2-8AB900EF240E}">
      <dsp:nvSpPr>
        <dsp:cNvPr id="0" name=""/>
        <dsp:cNvSpPr/>
      </dsp:nvSpPr>
      <dsp:spPr>
        <a:xfrm>
          <a:off x="0" y="813171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Types of Dimensionality Reduction </a:t>
          </a:r>
        </a:p>
      </dsp:txBody>
      <dsp:txXfrm>
        <a:off x="15221" y="828392"/>
        <a:ext cx="10027957" cy="281363"/>
      </dsp:txXfrm>
    </dsp:sp>
    <dsp:sp modelId="{19B7E3D4-39DC-4A8E-9D04-D73E594EEB38}">
      <dsp:nvSpPr>
        <dsp:cNvPr id="0" name=""/>
        <dsp:cNvSpPr/>
      </dsp:nvSpPr>
      <dsp:spPr>
        <a:xfrm>
          <a:off x="0" y="1124976"/>
          <a:ext cx="10058399" cy="343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2.1 Feature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2.2 Feature Extraction</a:t>
          </a:r>
        </a:p>
      </dsp:txBody>
      <dsp:txXfrm>
        <a:off x="0" y="1124976"/>
        <a:ext cx="10058399" cy="343102"/>
      </dsp:txXfrm>
    </dsp:sp>
    <dsp:sp modelId="{A38E104C-3C5C-4D88-9ADE-3FE268F14C80}">
      <dsp:nvSpPr>
        <dsp:cNvPr id="0" name=""/>
        <dsp:cNvSpPr/>
      </dsp:nvSpPr>
      <dsp:spPr>
        <a:xfrm>
          <a:off x="0" y="1468079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PCA (Principal Component Analysis)</a:t>
          </a:r>
        </a:p>
      </dsp:txBody>
      <dsp:txXfrm>
        <a:off x="15221" y="1483300"/>
        <a:ext cx="10027957" cy="281363"/>
      </dsp:txXfrm>
    </dsp:sp>
    <dsp:sp modelId="{F4C5CF3D-6B07-4DE3-8EAB-95304F23CFB0}">
      <dsp:nvSpPr>
        <dsp:cNvPr id="0" name=""/>
        <dsp:cNvSpPr/>
      </dsp:nvSpPr>
      <dsp:spPr>
        <a:xfrm>
          <a:off x="0" y="1779884"/>
          <a:ext cx="10058399" cy="52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3.1 How does PCA works?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3.2 Explaining Variance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3.3 Problem with PCA</a:t>
          </a:r>
        </a:p>
      </dsp:txBody>
      <dsp:txXfrm>
        <a:off x="0" y="1779884"/>
        <a:ext cx="10058399" cy="524745"/>
      </dsp:txXfrm>
    </dsp:sp>
    <dsp:sp modelId="{38D1B3EE-A1EC-43B7-BFF1-52362BD0D917}">
      <dsp:nvSpPr>
        <dsp:cNvPr id="0" name=""/>
        <dsp:cNvSpPr/>
      </dsp:nvSpPr>
      <dsp:spPr>
        <a:xfrm>
          <a:off x="0" y="2304629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t-SNE (t-distributed Stochastic Neighbor Embedding)</a:t>
          </a:r>
        </a:p>
      </dsp:txBody>
      <dsp:txXfrm>
        <a:off x="15221" y="2319850"/>
        <a:ext cx="10027957" cy="281363"/>
      </dsp:txXfrm>
    </dsp:sp>
    <dsp:sp modelId="{11E5F62F-92FC-4749-92CF-84BF31BC9002}">
      <dsp:nvSpPr>
        <dsp:cNvPr id="0" name=""/>
        <dsp:cNvSpPr/>
      </dsp:nvSpPr>
      <dsp:spPr>
        <a:xfrm>
          <a:off x="0" y="2616434"/>
          <a:ext cx="10058399" cy="52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4.1 How does t-SNE works?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4.2 Hyperparameter - Perplexity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4.3 t-SNE Practical Examples</a:t>
          </a:r>
        </a:p>
      </dsp:txBody>
      <dsp:txXfrm>
        <a:off x="0" y="2616434"/>
        <a:ext cx="10058399" cy="524745"/>
      </dsp:txXfrm>
    </dsp:sp>
    <dsp:sp modelId="{2423E9A0-CBB1-4670-986D-35E3CDD08461}">
      <dsp:nvSpPr>
        <dsp:cNvPr id="0" name=""/>
        <dsp:cNvSpPr/>
      </dsp:nvSpPr>
      <dsp:spPr>
        <a:xfrm>
          <a:off x="0" y="3141179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 UMAP (</a:t>
          </a:r>
          <a:r>
            <a:rPr lang="en-IN" sz="1300" kern="1200" dirty="0"/>
            <a:t>Uniform Manifold Approximation and Projection</a:t>
          </a: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 </a:t>
          </a:r>
        </a:p>
      </dsp:txBody>
      <dsp:txXfrm>
        <a:off x="15221" y="3156400"/>
        <a:ext cx="10027957" cy="281363"/>
      </dsp:txXfrm>
    </dsp:sp>
    <dsp:sp modelId="{496CD57A-22C1-4079-833C-69F721AC5853}">
      <dsp:nvSpPr>
        <dsp:cNvPr id="0" name=""/>
        <dsp:cNvSpPr/>
      </dsp:nvSpPr>
      <dsp:spPr>
        <a:xfrm>
          <a:off x="0" y="3452984"/>
          <a:ext cx="10058399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5.1 How UMAP works?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5.2 Hyperparameter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Neighbor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Minimum distance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5.3 Why UMAP is better than t-SNE</a:t>
          </a:r>
        </a:p>
      </dsp:txBody>
      <dsp:txXfrm>
        <a:off x="0" y="3452984"/>
        <a:ext cx="10058399" cy="861120"/>
      </dsp:txXfrm>
    </dsp:sp>
    <dsp:sp modelId="{8B9290DB-8FBF-410D-9C02-0258D95A8310}">
      <dsp:nvSpPr>
        <dsp:cNvPr id="0" name=""/>
        <dsp:cNvSpPr/>
      </dsp:nvSpPr>
      <dsp:spPr>
        <a:xfrm>
          <a:off x="0" y="4314104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6. Comparison</a:t>
          </a:r>
        </a:p>
      </dsp:txBody>
      <dsp:txXfrm>
        <a:off x="15221" y="4329325"/>
        <a:ext cx="10027957" cy="281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3B00-9177-4492-9F2C-19599F567D56}">
      <dsp:nvSpPr>
        <dsp:cNvPr id="0" name=""/>
        <dsp:cNvSpPr/>
      </dsp:nvSpPr>
      <dsp:spPr>
        <a:xfrm>
          <a:off x="0" y="169186"/>
          <a:ext cx="10203335" cy="311805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Introduction </a:t>
          </a:r>
        </a:p>
      </dsp:txBody>
      <dsp:txXfrm>
        <a:off x="15221" y="184407"/>
        <a:ext cx="10172893" cy="281363"/>
      </dsp:txXfrm>
    </dsp:sp>
    <dsp:sp modelId="{29713B1A-0B8A-427C-9091-3C94DB4649D0}">
      <dsp:nvSpPr>
        <dsp:cNvPr id="0" name=""/>
        <dsp:cNvSpPr/>
      </dsp:nvSpPr>
      <dsp:spPr>
        <a:xfrm>
          <a:off x="0" y="503522"/>
          <a:ext cx="10203335" cy="343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5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1.1 What is Dimensionality Reduction?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1.2 </a:t>
          </a:r>
          <a:r>
            <a:rPr lang="en-US" sz="1000" kern="1200" dirty="0"/>
            <a:t>How Curse of Dimensionality Impact Machine Learning Algorithms?</a:t>
          </a:r>
          <a:endParaRPr lang="en-US" sz="1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03522"/>
        <a:ext cx="10203335" cy="343102"/>
      </dsp:txXfrm>
    </dsp:sp>
    <dsp:sp modelId="{BE1DF858-82BB-4B43-8CD2-8AB900EF240E}">
      <dsp:nvSpPr>
        <dsp:cNvPr id="0" name=""/>
        <dsp:cNvSpPr/>
      </dsp:nvSpPr>
      <dsp:spPr>
        <a:xfrm>
          <a:off x="0" y="846625"/>
          <a:ext cx="10203335" cy="311805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Types of Dimensionality Reduction </a:t>
          </a:r>
        </a:p>
      </dsp:txBody>
      <dsp:txXfrm>
        <a:off x="15221" y="861846"/>
        <a:ext cx="10172893" cy="281363"/>
      </dsp:txXfrm>
    </dsp:sp>
    <dsp:sp modelId="{19B7E3D4-39DC-4A8E-9D04-D73E594EEB38}">
      <dsp:nvSpPr>
        <dsp:cNvPr id="0" name=""/>
        <dsp:cNvSpPr/>
      </dsp:nvSpPr>
      <dsp:spPr>
        <a:xfrm>
          <a:off x="0" y="1158430"/>
          <a:ext cx="10203335" cy="343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5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2.1 Feature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2.2 Feature Extraction</a:t>
          </a:r>
        </a:p>
      </dsp:txBody>
      <dsp:txXfrm>
        <a:off x="0" y="1158430"/>
        <a:ext cx="10203335" cy="343102"/>
      </dsp:txXfrm>
    </dsp:sp>
    <dsp:sp modelId="{A38E104C-3C5C-4D88-9ADE-3FE268F14C80}">
      <dsp:nvSpPr>
        <dsp:cNvPr id="0" name=""/>
        <dsp:cNvSpPr/>
      </dsp:nvSpPr>
      <dsp:spPr>
        <a:xfrm>
          <a:off x="0" y="1501532"/>
          <a:ext cx="1020333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PCA (Principal Component Analysis)</a:t>
          </a:r>
        </a:p>
      </dsp:txBody>
      <dsp:txXfrm>
        <a:off x="15221" y="1516753"/>
        <a:ext cx="10172893" cy="281363"/>
      </dsp:txXfrm>
    </dsp:sp>
    <dsp:sp modelId="{F4C5CF3D-6B07-4DE3-8EAB-95304F23CFB0}">
      <dsp:nvSpPr>
        <dsp:cNvPr id="0" name=""/>
        <dsp:cNvSpPr/>
      </dsp:nvSpPr>
      <dsp:spPr>
        <a:xfrm>
          <a:off x="0" y="1813338"/>
          <a:ext cx="10203335" cy="52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5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3.1 How does PCA works?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3.2 Explaining Variance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3.3 Problem with PCA</a:t>
          </a:r>
        </a:p>
      </dsp:txBody>
      <dsp:txXfrm>
        <a:off x="0" y="1813338"/>
        <a:ext cx="10203335" cy="524745"/>
      </dsp:txXfrm>
    </dsp:sp>
    <dsp:sp modelId="{38D1B3EE-A1EC-43B7-BFF1-52362BD0D917}">
      <dsp:nvSpPr>
        <dsp:cNvPr id="0" name=""/>
        <dsp:cNvSpPr/>
      </dsp:nvSpPr>
      <dsp:spPr>
        <a:xfrm>
          <a:off x="0" y="2338083"/>
          <a:ext cx="1020333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t-SNE (t-distributed Stochastic Neighbor Embedding)</a:t>
          </a:r>
        </a:p>
      </dsp:txBody>
      <dsp:txXfrm>
        <a:off x="15221" y="2353304"/>
        <a:ext cx="10172893" cy="281363"/>
      </dsp:txXfrm>
    </dsp:sp>
    <dsp:sp modelId="{11E5F62F-92FC-4749-92CF-84BF31BC9002}">
      <dsp:nvSpPr>
        <dsp:cNvPr id="0" name=""/>
        <dsp:cNvSpPr/>
      </dsp:nvSpPr>
      <dsp:spPr>
        <a:xfrm>
          <a:off x="0" y="2649888"/>
          <a:ext cx="10203335" cy="52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5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4.1 How does t-SNE works?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4.2 Hyperparameter - Perplexity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4.3 t-SNE Practical Examples</a:t>
          </a:r>
        </a:p>
      </dsp:txBody>
      <dsp:txXfrm>
        <a:off x="0" y="2649888"/>
        <a:ext cx="10203335" cy="524745"/>
      </dsp:txXfrm>
    </dsp:sp>
    <dsp:sp modelId="{2423E9A0-CBB1-4670-986D-35E3CDD08461}">
      <dsp:nvSpPr>
        <dsp:cNvPr id="0" name=""/>
        <dsp:cNvSpPr/>
      </dsp:nvSpPr>
      <dsp:spPr>
        <a:xfrm>
          <a:off x="0" y="3174633"/>
          <a:ext cx="1020333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 UMAP (</a:t>
          </a:r>
          <a:r>
            <a:rPr lang="en-IN" sz="1300" kern="1200" dirty="0"/>
            <a:t>Uniform Manifold Approximation and Projection</a:t>
          </a: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 </a:t>
          </a:r>
        </a:p>
      </dsp:txBody>
      <dsp:txXfrm>
        <a:off x="15221" y="3189854"/>
        <a:ext cx="10172893" cy="281363"/>
      </dsp:txXfrm>
    </dsp:sp>
    <dsp:sp modelId="{496CD57A-22C1-4079-833C-69F721AC5853}">
      <dsp:nvSpPr>
        <dsp:cNvPr id="0" name=""/>
        <dsp:cNvSpPr/>
      </dsp:nvSpPr>
      <dsp:spPr>
        <a:xfrm>
          <a:off x="0" y="3486438"/>
          <a:ext cx="10203335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5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5.1 How UMAP works?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5.2 Hyperparameter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Neighbor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Minimum distance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5.3 Why UMAP is better than t-SNE</a:t>
          </a:r>
        </a:p>
      </dsp:txBody>
      <dsp:txXfrm>
        <a:off x="0" y="3486438"/>
        <a:ext cx="10203335" cy="861120"/>
      </dsp:txXfrm>
    </dsp:sp>
    <dsp:sp modelId="{8B9290DB-8FBF-410D-9C02-0258D95A8310}">
      <dsp:nvSpPr>
        <dsp:cNvPr id="0" name=""/>
        <dsp:cNvSpPr/>
      </dsp:nvSpPr>
      <dsp:spPr>
        <a:xfrm>
          <a:off x="0" y="4347558"/>
          <a:ext cx="1020333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6. Comparison</a:t>
          </a:r>
        </a:p>
      </dsp:txBody>
      <dsp:txXfrm>
        <a:off x="15221" y="4362779"/>
        <a:ext cx="10172893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6T09:36:53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0,'-3'0,"-1"0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6EFE-DA74-4571-ADBC-C401C617A3B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6AE8-1A5F-4CCA-B94F-AEFE3FD29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5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D6AE8-1A5F-4CCA-B94F-AEFE3FD296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9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2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05AFE5-D725-4DD7-994B-A3029A1E149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3.png"/><Relationship Id="rId3" Type="http://schemas.openxmlformats.org/officeDocument/2006/relationships/image" Target="../media/image24.png"/><Relationship Id="rId21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40.png"/><Relationship Id="rId17" Type="http://schemas.openxmlformats.org/officeDocument/2006/relationships/image" Target="../media/image42.pn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9.png"/><Relationship Id="rId5" Type="http://schemas.openxmlformats.org/officeDocument/2006/relationships/image" Target="../media/image26.png"/><Relationship Id="rId15" Type="http://schemas.openxmlformats.org/officeDocument/2006/relationships/image" Target="../media/image30.png"/><Relationship Id="rId10" Type="http://schemas.openxmlformats.org/officeDocument/2006/relationships/image" Target="../media/image38.png"/><Relationship Id="rId19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5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microsoft.com/office/2007/relationships/hdphoto" Target="../media/hdphoto2.wdp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0.png"/><Relationship Id="rId7" Type="http://schemas.microsoft.com/office/2007/relationships/hdphoto" Target="../media/hdphoto4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hyperlink" Target="https://pair-code.github.io/understanding-umap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B45F-19D7-6BE1-3F7E-77E85E3E8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121" y="1259381"/>
            <a:ext cx="11073468" cy="242362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8A683-F018-DA43-0230-3C6C5FCEF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						Presented by : Gaurav Chauhan</a:t>
            </a:r>
          </a:p>
          <a:p>
            <a:r>
              <a:rPr lang="en-IN" dirty="0"/>
              <a:t>								  </a:t>
            </a:r>
            <a:r>
              <a:rPr lang="en-IN" dirty="0" err="1"/>
              <a:t>Hetvi</a:t>
            </a:r>
            <a:r>
              <a:rPr lang="en-IN" dirty="0"/>
              <a:t> </a:t>
            </a:r>
            <a:r>
              <a:rPr lang="en-IN" dirty="0" err="1"/>
              <a:t>Mavani</a:t>
            </a:r>
            <a:endParaRPr lang="en-IN" dirty="0"/>
          </a:p>
          <a:p>
            <a:r>
              <a:rPr lang="en-IN" dirty="0"/>
              <a:t>								  Rohit </a:t>
            </a:r>
            <a:r>
              <a:rPr lang="en-IN" dirty="0" err="1"/>
              <a:t>Jire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B2F5C-FB6F-5848-2CFA-DADB041114A7}"/>
                  </a:ext>
                </a:extLst>
              </p14:cNvPr>
              <p14:cNvContentPartPr/>
              <p14:nvPr/>
            </p14:nvContentPartPr>
            <p14:xfrm>
              <a:off x="-707330" y="577750"/>
              <a:ext cx="28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B2F5C-FB6F-5848-2CFA-DADB041114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61330" y="469750"/>
                <a:ext cx="1105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96E43B-B29A-17F4-1BCB-4FEFD44C4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598A2-CCA0-0D21-A506-29A894BD4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35EB-6E5D-7D21-4B65-77DAB800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Assigning Loadings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ECB308-C103-C86F-0374-F9C5EC6B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11" y="2725539"/>
            <a:ext cx="2965885" cy="2909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1E68E9-A79A-0730-62CE-29CD2A88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2725539"/>
            <a:ext cx="3657737" cy="2909176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56F195E-A9D6-D1F6-ECF9-9812C5FAC973}"/>
              </a:ext>
            </a:extLst>
          </p:cNvPr>
          <p:cNvSpPr txBox="1">
            <a:spLocks/>
          </p:cNvSpPr>
          <p:nvPr/>
        </p:nvSpPr>
        <p:spPr>
          <a:xfrm>
            <a:off x="9061885" y="3724616"/>
            <a:ext cx="2952410" cy="253095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2400" dirty="0"/>
              <a:t>Loadings:</a:t>
            </a:r>
          </a:p>
          <a:p>
            <a:r>
              <a:rPr lang="en-GB" sz="2400" dirty="0"/>
              <a:t>Gene1 = 0.82</a:t>
            </a:r>
          </a:p>
          <a:p>
            <a:r>
              <a:rPr lang="en-GB" sz="2400" dirty="0"/>
              <a:t>Gene2 = 0.57</a:t>
            </a:r>
          </a:p>
          <a:p>
            <a:pPr lvl="1"/>
            <a:endParaRPr lang="en-GB" sz="20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GB" sz="2400" dirty="0"/>
              <a:t>Higher loading equals more influence on 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98B25-0E07-7A02-AD7D-7285066BC8C0}"/>
              </a:ext>
            </a:extLst>
          </p:cNvPr>
          <p:cNvSpPr txBox="1"/>
          <p:nvPr/>
        </p:nvSpPr>
        <p:spPr>
          <a:xfrm>
            <a:off x="9336450" y="2204830"/>
            <a:ext cx="25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Single Vector or </a:t>
            </a:r>
          </a:p>
          <a:p>
            <a:r>
              <a:rPr lang="en-GB" sz="2800" dirty="0"/>
              <a:t>‘</a:t>
            </a:r>
            <a:r>
              <a:rPr lang="en-GB" sz="2800" b="1" dirty="0"/>
              <a:t>eigenvector</a:t>
            </a:r>
            <a:r>
              <a:rPr lang="en-GB" sz="2800" dirty="0"/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E138C-5AA5-15AD-0561-C6B535496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40C5B-310D-EBB0-7593-3F56FACF9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1D07-D630-73C6-F308-E60807F7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Explaining Variance (Scree Plot)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0DE9C-332B-E176-05C6-1DC7E35E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45" y="2230438"/>
            <a:ext cx="2716990" cy="2534845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E8DCEDED-352A-C558-03F2-F42CA2A0012F}"/>
              </a:ext>
            </a:extLst>
          </p:cNvPr>
          <p:cNvSpPr txBox="1"/>
          <p:nvPr/>
        </p:nvSpPr>
        <p:spPr>
          <a:xfrm>
            <a:off x="1097280" y="2011789"/>
            <a:ext cx="6430984" cy="2317942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Each PC always explains some proportion of the total variance in the data.</a:t>
            </a: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Between them they explain everything</a:t>
            </a:r>
          </a:p>
          <a:p>
            <a:pPr marL="742950" lvl="1" indent="-28575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PC1 always explains the most</a:t>
            </a:r>
          </a:p>
          <a:p>
            <a:pPr marL="742950" lvl="1" indent="-28575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PC2 is the next highest etc. </a:t>
            </a: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Since we only plot 2 dimensions, so we can plot those PC whose variance is nearly equal to 90%.</a:t>
            </a: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4372C-63AE-107B-C518-EA4AC00D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6CDA40-3150-A73C-8BA2-7CEB4886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81F6-3CA7-D4D1-6514-26526FA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PCA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AC950-33B2-D3F5-EC2D-047691CC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E14A1-0E7E-6107-83AF-150C146E9D65}"/>
              </a:ext>
            </a:extLst>
          </p:cNvPr>
          <p:cNvSpPr txBox="1"/>
          <p:nvPr/>
        </p:nvSpPr>
        <p:spPr>
          <a:xfrm>
            <a:off x="1196337" y="2271667"/>
            <a:ext cx="28473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House Price Prediction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1FF01-AAB0-6486-76AC-4F3CA2D6715D}"/>
              </a:ext>
            </a:extLst>
          </p:cNvPr>
          <p:cNvSpPr txBox="1"/>
          <p:nvPr/>
        </p:nvSpPr>
        <p:spPr>
          <a:xfrm>
            <a:off x="1196337" y="2833739"/>
            <a:ext cx="288707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IN" dirty="0" err="1"/>
              <a:t>onverting</a:t>
            </a:r>
            <a:r>
              <a:rPr lang="en-IN" dirty="0"/>
              <a:t> Categorical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EF1C6-BDF3-DF96-36BF-4F32B35D258E}"/>
              </a:ext>
            </a:extLst>
          </p:cNvPr>
          <p:cNvSpPr txBox="1"/>
          <p:nvPr/>
        </p:nvSpPr>
        <p:spPr>
          <a:xfrm>
            <a:off x="4344100" y="2271667"/>
            <a:ext cx="12987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IN" b="1" dirty="0">
                <a:solidFill>
                  <a:srgbClr val="FF0000"/>
                </a:solidFill>
              </a:rPr>
              <a:t>1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C6403F-2667-C56D-A6FA-F4C0E96F3192}"/>
              </a:ext>
            </a:extLst>
          </p:cNvPr>
          <p:cNvCxnSpPr>
            <a:cxnSpLocks/>
          </p:cNvCxnSpPr>
          <p:nvPr/>
        </p:nvCxnSpPr>
        <p:spPr>
          <a:xfrm>
            <a:off x="3931584" y="2479265"/>
            <a:ext cx="50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6CD9AD-6996-20CA-E66C-8EFFF74BF227}"/>
              </a:ext>
            </a:extLst>
          </p:cNvPr>
          <p:cNvSpPr txBox="1"/>
          <p:nvPr/>
        </p:nvSpPr>
        <p:spPr>
          <a:xfrm>
            <a:off x="4344100" y="2823907"/>
            <a:ext cx="13889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260 columns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53261-CDD6-3EA5-FEE3-0DF06CCECAD9}"/>
              </a:ext>
            </a:extLst>
          </p:cNvPr>
          <p:cNvCxnSpPr>
            <a:cxnSpLocks/>
          </p:cNvCxnSpPr>
          <p:nvPr/>
        </p:nvCxnSpPr>
        <p:spPr>
          <a:xfrm>
            <a:off x="3931584" y="3031505"/>
            <a:ext cx="50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FF968-2965-B506-0FFD-D72FB35800F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617730" y="2640999"/>
            <a:ext cx="2266" cy="1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CF7CD74-7944-E56B-54D5-AD1F4817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7" y="3547712"/>
            <a:ext cx="3945934" cy="24010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DA381A-0184-E70A-D380-F8B84D6FB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013" y="3675352"/>
            <a:ext cx="4780989" cy="23885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DD41E5-3EDB-58D2-8261-2E7273D3286B}"/>
              </a:ext>
            </a:extLst>
          </p:cNvPr>
          <p:cNvCxnSpPr>
            <a:cxnSpLocks/>
          </p:cNvCxnSpPr>
          <p:nvPr/>
        </p:nvCxnSpPr>
        <p:spPr>
          <a:xfrm>
            <a:off x="2607791" y="3203071"/>
            <a:ext cx="0" cy="2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50DA57-837D-A89A-F67B-EF93D46E2D57}"/>
              </a:ext>
            </a:extLst>
          </p:cNvPr>
          <p:cNvCxnSpPr>
            <a:cxnSpLocks/>
          </p:cNvCxnSpPr>
          <p:nvPr/>
        </p:nvCxnSpPr>
        <p:spPr>
          <a:xfrm>
            <a:off x="4993476" y="4575124"/>
            <a:ext cx="739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6030A6-A93A-4C04-EA59-4A9C7039D180}"/>
              </a:ext>
            </a:extLst>
          </p:cNvPr>
          <p:cNvSpPr txBox="1"/>
          <p:nvPr/>
        </p:nvSpPr>
        <p:spPr>
          <a:xfrm>
            <a:off x="3057832" y="6440592"/>
            <a:ext cx="10166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/>
              <a:t>https://www.kaggle.com/competitions/house-prices-advanced-regression-techniques/data</a:t>
            </a:r>
          </a:p>
        </p:txBody>
      </p:sp>
    </p:spTree>
    <p:extLst>
      <p:ext uri="{BB962C8B-B14F-4D97-AF65-F5344CB8AC3E}">
        <p14:creationId xmlns:p14="http://schemas.microsoft.com/office/powerpoint/2010/main" val="50263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00CAB-24A4-4433-AD99-9FCC0A46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8121-1618-B5E8-76FB-283C7D80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PCA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BFC94-D981-17AF-E707-88E05A68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F7B74-9CDD-8B7E-0BEF-39F1E7F1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26" y="1886656"/>
            <a:ext cx="4974254" cy="3943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38589E-33E2-7BF4-E50A-974B604CE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38" y="1886655"/>
            <a:ext cx="5389978" cy="432733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AC3F6E-3E2E-2BA9-90F6-D3A83B04B247}"/>
              </a:ext>
            </a:extLst>
          </p:cNvPr>
          <p:cNvCxnSpPr>
            <a:cxnSpLocks/>
          </p:cNvCxnSpPr>
          <p:nvPr/>
        </p:nvCxnSpPr>
        <p:spPr>
          <a:xfrm>
            <a:off x="3433701" y="5919477"/>
            <a:ext cx="0" cy="2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443C0D-69A9-F196-09CC-EA19ECA955A5}"/>
              </a:ext>
            </a:extLst>
          </p:cNvPr>
          <p:cNvCxnSpPr>
            <a:cxnSpLocks/>
          </p:cNvCxnSpPr>
          <p:nvPr/>
        </p:nvCxnSpPr>
        <p:spPr>
          <a:xfrm>
            <a:off x="9018424" y="1590105"/>
            <a:ext cx="0" cy="2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9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27D15-A500-EC66-BF54-CB0E1EDAB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9BF8-7138-AE30-4257-B01F98D1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Problem with PCA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121FD-5652-84C2-322F-A746DDD9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018" y="2078172"/>
            <a:ext cx="3065929" cy="3071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21D67-0AB0-9578-8186-3837B64B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37" y="2078172"/>
            <a:ext cx="3065929" cy="3108177"/>
          </a:xfrm>
          <a:prstGeom prst="rect">
            <a:avLst/>
          </a:prstGeom>
        </p:spPr>
      </p:pic>
      <p:sp>
        <p:nvSpPr>
          <p:cNvPr id="3" name="object 240">
            <a:extLst>
              <a:ext uri="{FF2B5EF4-FFF2-40B4-BE49-F238E27FC236}">
                <a16:creationId xmlns:a16="http://schemas.microsoft.com/office/drawing/2014/main" id="{0A1E000B-777C-BBC3-287C-8E6C586D34FC}"/>
              </a:ext>
            </a:extLst>
          </p:cNvPr>
          <p:cNvSpPr txBox="1"/>
          <p:nvPr/>
        </p:nvSpPr>
        <p:spPr>
          <a:xfrm>
            <a:off x="3911511" y="5418490"/>
            <a:ext cx="3497420" cy="3552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910"/>
              </a:spcBef>
            </a:pPr>
            <a:r>
              <a:rPr lang="en-IN" sz="1550" dirty="0">
                <a:solidFill>
                  <a:srgbClr val="005591"/>
                </a:solidFill>
                <a:latin typeface="Calibri"/>
                <a:cs typeface="Calibri"/>
              </a:rPr>
              <a:t>Works best with linear data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4968-56EE-0AA2-6B9C-224DDFD9E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8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780D-397C-68E3-8AD4-27AC478D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</a:t>
            </a:r>
            <a:endParaRPr lang="en-IN" dirty="0"/>
          </a:p>
        </p:txBody>
      </p:sp>
      <p:sp>
        <p:nvSpPr>
          <p:cNvPr id="5" name="AutoShape 4" descr="5 main steps for computing principal components">
            <a:extLst>
              <a:ext uri="{FF2B5EF4-FFF2-40B4-BE49-F238E27FC236}">
                <a16:creationId xmlns:a16="http://schemas.microsoft.com/office/drawing/2014/main" id="{C8B63517-BEEB-4876-4C11-0D0523988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771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D718893A-4B9C-5CF3-215A-6A72294367DA}"/>
              </a:ext>
            </a:extLst>
          </p:cNvPr>
          <p:cNvSpPr txBox="1"/>
          <p:nvPr/>
        </p:nvSpPr>
        <p:spPr>
          <a:xfrm>
            <a:off x="1097280" y="2011789"/>
            <a:ext cx="10507980" cy="1035540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t-SNE (t-distributed Stochastic Neighbor Embedding) is a machine learning algorithm that visualizes high-dimensional data. </a:t>
            </a: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It’s a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non-linear dimensionality </a:t>
            </a:r>
            <a:r>
              <a:rPr lang="en-US" sz="1600" dirty="0">
                <a:latin typeface="Calibri"/>
                <a:cs typeface="Calibri"/>
              </a:rPr>
              <a:t>reduction technique that can separate data that can’t be separated by a </a:t>
            </a:r>
            <a:r>
              <a:rPr lang="en-US" sz="1600" b="1" dirty="0">
                <a:latin typeface="Calibri"/>
                <a:cs typeface="Calibri"/>
              </a:rPr>
              <a:t>straight line.</a:t>
            </a: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Calibri"/>
                <a:cs typeface="Calibri"/>
              </a:rPr>
              <a:t>t-SNE preserves the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local structure </a:t>
            </a:r>
            <a:r>
              <a:rPr lang="en-US" sz="1600" dirty="0">
                <a:latin typeface="Calibri"/>
                <a:cs typeface="Calibri"/>
              </a:rPr>
              <a:t>of the data by keeping similar data points close together in a lower-dimensional space. 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54">
            <a:extLst>
              <a:ext uri="{FF2B5EF4-FFF2-40B4-BE49-F238E27FC236}">
                <a16:creationId xmlns:a16="http://schemas.microsoft.com/office/drawing/2014/main" id="{B70C1700-C25A-D4AF-1499-06E9F838F126}"/>
              </a:ext>
            </a:extLst>
          </p:cNvPr>
          <p:cNvSpPr/>
          <p:nvPr/>
        </p:nvSpPr>
        <p:spPr>
          <a:xfrm>
            <a:off x="5160434" y="3752849"/>
            <a:ext cx="1889971" cy="319600"/>
          </a:xfrm>
          <a:custGeom>
            <a:avLst/>
            <a:gdLst/>
            <a:ahLst/>
            <a:cxnLst/>
            <a:rect l="l" t="t" r="r" b="b"/>
            <a:pathLst>
              <a:path w="1847850" h="342900">
                <a:moveTo>
                  <a:pt x="1676400" y="0"/>
                </a:moveTo>
                <a:lnTo>
                  <a:pt x="1676400" y="85725"/>
                </a:lnTo>
                <a:lnTo>
                  <a:pt x="0" y="85725"/>
                </a:lnTo>
                <a:lnTo>
                  <a:pt x="0" y="257175"/>
                </a:lnTo>
                <a:lnTo>
                  <a:pt x="1676400" y="257175"/>
                </a:lnTo>
                <a:lnTo>
                  <a:pt x="1676400" y="342900"/>
                </a:lnTo>
                <a:lnTo>
                  <a:pt x="1847850" y="171450"/>
                </a:lnTo>
                <a:lnTo>
                  <a:pt x="1676400" y="0"/>
                </a:lnTo>
                <a:close/>
              </a:path>
            </a:pathLst>
          </a:custGeom>
          <a:solidFill>
            <a:srgbClr val="1E39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240">
            <a:extLst>
              <a:ext uri="{FF2B5EF4-FFF2-40B4-BE49-F238E27FC236}">
                <a16:creationId xmlns:a16="http://schemas.microsoft.com/office/drawing/2014/main" id="{FCCB8DE4-987D-2ED9-9B70-A8C029831733}"/>
              </a:ext>
            </a:extLst>
          </p:cNvPr>
          <p:cNvSpPr txBox="1"/>
          <p:nvPr/>
        </p:nvSpPr>
        <p:spPr>
          <a:xfrm>
            <a:off x="4223931" y="4389790"/>
            <a:ext cx="3497420" cy="3552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910"/>
              </a:spcBef>
            </a:pPr>
            <a:r>
              <a:rPr lang="en-IN" sz="1550" dirty="0">
                <a:solidFill>
                  <a:srgbClr val="005591"/>
                </a:solidFill>
                <a:latin typeface="Calibri"/>
                <a:cs typeface="Calibri"/>
              </a:rPr>
              <a:t>t-SNE would transform this 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A4869A8E-DE4E-BAED-262C-BB8A0B6AE5BD}"/>
              </a:ext>
            </a:extLst>
          </p:cNvPr>
          <p:cNvSpPr/>
          <p:nvPr/>
        </p:nvSpPr>
        <p:spPr>
          <a:xfrm>
            <a:off x="4709160" y="5394968"/>
            <a:ext cx="6645462" cy="920365"/>
          </a:xfrm>
          <a:custGeom>
            <a:avLst/>
            <a:gdLst/>
            <a:ahLst/>
            <a:cxnLst/>
            <a:rect l="l" t="t" r="r" b="b"/>
            <a:pathLst>
              <a:path w="7440930" h="1276350">
                <a:moveTo>
                  <a:pt x="7440676" y="0"/>
                </a:moveTo>
                <a:lnTo>
                  <a:pt x="897001" y="0"/>
                </a:lnTo>
                <a:lnTo>
                  <a:pt x="897001" y="744537"/>
                </a:lnTo>
                <a:lnTo>
                  <a:pt x="0" y="711200"/>
                </a:lnTo>
                <a:lnTo>
                  <a:pt x="897001" y="1063625"/>
                </a:lnTo>
                <a:lnTo>
                  <a:pt x="897001" y="1276350"/>
                </a:lnTo>
                <a:lnTo>
                  <a:pt x="7440676" y="1276350"/>
                </a:lnTo>
                <a:lnTo>
                  <a:pt x="7440676" y="0"/>
                </a:lnTo>
                <a:close/>
              </a:path>
            </a:pathLst>
          </a:custGeom>
          <a:solidFill>
            <a:srgbClr val="DD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7C782B8F-4C91-C1F9-60A0-E3D051A11217}"/>
              </a:ext>
            </a:extLst>
          </p:cNvPr>
          <p:cNvSpPr txBox="1"/>
          <p:nvPr/>
        </p:nvSpPr>
        <p:spPr>
          <a:xfrm>
            <a:off x="5631179" y="5665012"/>
            <a:ext cx="56101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t-SNE find a way to project data into a low dimensional space so that the clustering in the high dimensional space is preserved. </a:t>
            </a:r>
            <a:endParaRPr sz="1400" dirty="0">
              <a:solidFill>
                <a:srgbClr val="005591"/>
              </a:solidFill>
              <a:latin typeface="Calibri"/>
              <a:cs typeface="Calibri"/>
            </a:endParaRPr>
          </a:p>
        </p:txBody>
      </p:sp>
      <p:grpSp>
        <p:nvGrpSpPr>
          <p:cNvPr id="39" name="object 3">
            <a:extLst>
              <a:ext uri="{FF2B5EF4-FFF2-40B4-BE49-F238E27FC236}">
                <a16:creationId xmlns:a16="http://schemas.microsoft.com/office/drawing/2014/main" id="{7D55BA4F-CADB-71CC-ECBF-1D2CC8DB1167}"/>
              </a:ext>
            </a:extLst>
          </p:cNvPr>
          <p:cNvGrpSpPr/>
          <p:nvPr/>
        </p:nvGrpSpPr>
        <p:grpSpPr>
          <a:xfrm>
            <a:off x="1111251" y="3321758"/>
            <a:ext cx="2438400" cy="2438400"/>
            <a:chOff x="918669" y="2481403"/>
            <a:chExt cx="2438400" cy="2438400"/>
          </a:xfrm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1DE24F9A-A969-1FD6-5B39-AA11E88C39AE}"/>
                </a:ext>
              </a:extLst>
            </p:cNvPr>
            <p:cNvSpPr/>
            <p:nvPr/>
          </p:nvSpPr>
          <p:spPr>
            <a:xfrm>
              <a:off x="918669" y="2481403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0" y="0"/>
                  </a:moveTo>
                  <a:lnTo>
                    <a:pt x="2438399" y="0"/>
                  </a:lnTo>
                  <a:lnTo>
                    <a:pt x="2438399" y="2438399"/>
                  </a:lnTo>
                  <a:lnTo>
                    <a:pt x="0" y="24383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E512889-C63C-D60F-8338-D976470C9534}"/>
                </a:ext>
              </a:extLst>
            </p:cNvPr>
            <p:cNvSpPr/>
            <p:nvPr/>
          </p:nvSpPr>
          <p:spPr>
            <a:xfrm>
              <a:off x="1564129" y="275034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199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199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399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3FB04111-09E0-E5BB-B835-9BA9AA3E2B1D}"/>
                </a:ext>
              </a:extLst>
            </p:cNvPr>
            <p:cNvSpPr/>
            <p:nvPr/>
          </p:nvSpPr>
          <p:spPr>
            <a:xfrm>
              <a:off x="1564129" y="275034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7">
              <a:extLst>
                <a:ext uri="{FF2B5EF4-FFF2-40B4-BE49-F238E27FC236}">
                  <a16:creationId xmlns:a16="http://schemas.microsoft.com/office/drawing/2014/main" id="{93A83FB9-2F03-668B-0BEE-4FD4DD0A995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050" y="2902977"/>
              <a:ext cx="165100" cy="165100"/>
            </a:xfrm>
            <a:prstGeom prst="rect">
              <a:avLst/>
            </a:prstGeom>
          </p:spPr>
        </p:pic>
        <p:pic>
          <p:nvPicPr>
            <p:cNvPr id="44" name="object 8">
              <a:extLst>
                <a:ext uri="{FF2B5EF4-FFF2-40B4-BE49-F238E27FC236}">
                  <a16:creationId xmlns:a16="http://schemas.microsoft.com/office/drawing/2014/main" id="{77DA513D-2493-F9BD-E7FE-2F91460A164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442" y="3068077"/>
              <a:ext cx="165100" cy="165100"/>
            </a:xfrm>
            <a:prstGeom prst="rect">
              <a:avLst/>
            </a:prstGeom>
          </p:spPr>
        </p:pic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DCA0C9F9-2DC6-9B8B-6A49-DB98366DA93A}"/>
                </a:ext>
              </a:extLst>
            </p:cNvPr>
            <p:cNvSpPr/>
            <p:nvPr/>
          </p:nvSpPr>
          <p:spPr>
            <a:xfrm>
              <a:off x="1695707" y="291715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389510DF-647E-6C73-1CCD-166940BF3578}"/>
                </a:ext>
              </a:extLst>
            </p:cNvPr>
            <p:cNvSpPr/>
            <p:nvPr/>
          </p:nvSpPr>
          <p:spPr>
            <a:xfrm>
              <a:off x="1695707" y="291715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11">
              <a:extLst>
                <a:ext uri="{FF2B5EF4-FFF2-40B4-BE49-F238E27FC236}">
                  <a16:creationId xmlns:a16="http://schemas.microsoft.com/office/drawing/2014/main" id="{AED61157-72CA-0A42-DC38-240E3EDDC5B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3362" y="2954093"/>
              <a:ext cx="165100" cy="165100"/>
            </a:xfrm>
            <a:prstGeom prst="rect">
              <a:avLst/>
            </a:prstGeom>
          </p:spPr>
        </p:pic>
        <p:pic>
          <p:nvPicPr>
            <p:cNvPr id="48" name="object 12">
              <a:extLst>
                <a:ext uri="{FF2B5EF4-FFF2-40B4-BE49-F238E27FC236}">
                  <a16:creationId xmlns:a16="http://schemas.microsoft.com/office/drawing/2014/main" id="{649DAE32-EFFC-4E42-1479-54222178511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814" y="3164143"/>
              <a:ext cx="165100" cy="165100"/>
            </a:xfrm>
            <a:prstGeom prst="rect">
              <a:avLst/>
            </a:prstGeom>
          </p:spPr>
        </p:pic>
        <p:pic>
          <p:nvPicPr>
            <p:cNvPr id="49" name="object 13">
              <a:extLst>
                <a:ext uri="{FF2B5EF4-FFF2-40B4-BE49-F238E27FC236}">
                  <a16:creationId xmlns:a16="http://schemas.microsoft.com/office/drawing/2014/main" id="{376FCE7C-FA92-BBAD-5E78-81A99E3C683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0146" y="3164143"/>
              <a:ext cx="165100" cy="165100"/>
            </a:xfrm>
            <a:prstGeom prst="rect">
              <a:avLst/>
            </a:prstGeom>
          </p:spPr>
        </p:pic>
        <p:pic>
          <p:nvPicPr>
            <p:cNvPr id="50" name="object 14">
              <a:extLst>
                <a:ext uri="{FF2B5EF4-FFF2-40B4-BE49-F238E27FC236}">
                  <a16:creationId xmlns:a16="http://schemas.microsoft.com/office/drawing/2014/main" id="{DC23B2C9-3539-8811-C703-52E28266B7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804" y="4351569"/>
              <a:ext cx="165100" cy="165100"/>
            </a:xfrm>
            <a:prstGeom prst="rect">
              <a:avLst/>
            </a:prstGeom>
          </p:spPr>
        </p:pic>
        <p:pic>
          <p:nvPicPr>
            <p:cNvPr id="51" name="object 15">
              <a:extLst>
                <a:ext uri="{FF2B5EF4-FFF2-40B4-BE49-F238E27FC236}">
                  <a16:creationId xmlns:a16="http://schemas.microsoft.com/office/drawing/2014/main" id="{9CBEA215-0E94-AC9B-7BFE-499214CEAB6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0332" y="4222964"/>
              <a:ext cx="165100" cy="165100"/>
            </a:xfrm>
            <a:prstGeom prst="rect">
              <a:avLst/>
            </a:prstGeom>
          </p:spPr>
        </p:pic>
        <p:pic>
          <p:nvPicPr>
            <p:cNvPr id="52" name="object 16">
              <a:extLst>
                <a:ext uri="{FF2B5EF4-FFF2-40B4-BE49-F238E27FC236}">
                  <a16:creationId xmlns:a16="http://schemas.microsoft.com/office/drawing/2014/main" id="{C4ED0AEA-2CB5-955A-DDE5-1C0A179845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1061" y="4475311"/>
              <a:ext cx="165100" cy="165100"/>
            </a:xfrm>
            <a:prstGeom prst="rect">
              <a:avLst/>
            </a:prstGeom>
          </p:spPr>
        </p:pic>
      </p:grpSp>
      <p:grpSp>
        <p:nvGrpSpPr>
          <p:cNvPr id="53" name="object 78">
            <a:extLst>
              <a:ext uri="{FF2B5EF4-FFF2-40B4-BE49-F238E27FC236}">
                <a16:creationId xmlns:a16="http://schemas.microsoft.com/office/drawing/2014/main" id="{5C6F5A23-1B6E-2AB1-EE57-7A6EEB50D7A6}"/>
              </a:ext>
            </a:extLst>
          </p:cNvPr>
          <p:cNvGrpSpPr/>
          <p:nvPr/>
        </p:nvGrpSpPr>
        <p:grpSpPr>
          <a:xfrm>
            <a:off x="8261426" y="3690027"/>
            <a:ext cx="2979912" cy="479571"/>
            <a:chOff x="4428224" y="5194508"/>
            <a:chExt cx="2241550" cy="257175"/>
          </a:xfrm>
        </p:grpSpPr>
        <p:sp>
          <p:nvSpPr>
            <p:cNvPr id="54" name="object 79">
              <a:extLst>
                <a:ext uri="{FF2B5EF4-FFF2-40B4-BE49-F238E27FC236}">
                  <a16:creationId xmlns:a16="http://schemas.microsoft.com/office/drawing/2014/main" id="{C5F6E788-92CF-E080-2093-A64A6F3218A2}"/>
                </a:ext>
              </a:extLst>
            </p:cNvPr>
            <p:cNvSpPr/>
            <p:nvPr/>
          </p:nvSpPr>
          <p:spPr>
            <a:xfrm>
              <a:off x="4428224" y="5368861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176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80">
              <a:extLst>
                <a:ext uri="{FF2B5EF4-FFF2-40B4-BE49-F238E27FC236}">
                  <a16:creationId xmlns:a16="http://schemas.microsoft.com/office/drawing/2014/main" id="{C0F74FB6-C0D8-2725-060C-3EED383A5426}"/>
                </a:ext>
              </a:extLst>
            </p:cNvPr>
            <p:cNvSpPr/>
            <p:nvPr/>
          </p:nvSpPr>
          <p:spPr>
            <a:xfrm>
              <a:off x="5308253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81">
              <a:extLst>
                <a:ext uri="{FF2B5EF4-FFF2-40B4-BE49-F238E27FC236}">
                  <a16:creationId xmlns:a16="http://schemas.microsoft.com/office/drawing/2014/main" id="{4932BB12-FA44-6C52-5FA9-237FB62A612D}"/>
                </a:ext>
              </a:extLst>
            </p:cNvPr>
            <p:cNvSpPr/>
            <p:nvPr/>
          </p:nvSpPr>
          <p:spPr>
            <a:xfrm>
              <a:off x="5308253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82">
              <a:extLst>
                <a:ext uri="{FF2B5EF4-FFF2-40B4-BE49-F238E27FC236}">
                  <a16:creationId xmlns:a16="http://schemas.microsoft.com/office/drawing/2014/main" id="{428D76B0-8764-B1CC-98AD-C0B6AB954FD0}"/>
                </a:ext>
              </a:extLst>
            </p:cNvPr>
            <p:cNvSpPr/>
            <p:nvPr/>
          </p:nvSpPr>
          <p:spPr>
            <a:xfrm>
              <a:off x="5729102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3">
              <a:extLst>
                <a:ext uri="{FF2B5EF4-FFF2-40B4-BE49-F238E27FC236}">
                  <a16:creationId xmlns:a16="http://schemas.microsoft.com/office/drawing/2014/main" id="{C2D669DC-9A5B-91C3-8CE9-620D6B2DFCDC}"/>
                </a:ext>
              </a:extLst>
            </p:cNvPr>
            <p:cNvSpPr/>
            <p:nvPr/>
          </p:nvSpPr>
          <p:spPr>
            <a:xfrm>
              <a:off x="5729102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84">
              <a:extLst>
                <a:ext uri="{FF2B5EF4-FFF2-40B4-BE49-F238E27FC236}">
                  <a16:creationId xmlns:a16="http://schemas.microsoft.com/office/drawing/2014/main" id="{CAC6942F-573D-813A-E3C9-D83846A7CCAC}"/>
                </a:ext>
              </a:extLst>
            </p:cNvPr>
            <p:cNvSpPr/>
            <p:nvPr/>
          </p:nvSpPr>
          <p:spPr>
            <a:xfrm>
              <a:off x="5430525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85">
              <a:extLst>
                <a:ext uri="{FF2B5EF4-FFF2-40B4-BE49-F238E27FC236}">
                  <a16:creationId xmlns:a16="http://schemas.microsoft.com/office/drawing/2014/main" id="{276CBB44-CF26-EBAC-68FF-EEFDC1BFFEF3}"/>
                </a:ext>
              </a:extLst>
            </p:cNvPr>
            <p:cNvSpPr/>
            <p:nvPr/>
          </p:nvSpPr>
          <p:spPr>
            <a:xfrm>
              <a:off x="5430525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86">
              <a:extLst>
                <a:ext uri="{FF2B5EF4-FFF2-40B4-BE49-F238E27FC236}">
                  <a16:creationId xmlns:a16="http://schemas.microsoft.com/office/drawing/2014/main" id="{68885CC5-C398-A9C3-BF08-BFF7051C4891}"/>
                </a:ext>
              </a:extLst>
            </p:cNvPr>
            <p:cNvSpPr/>
            <p:nvPr/>
          </p:nvSpPr>
          <p:spPr>
            <a:xfrm>
              <a:off x="5558354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87">
              <a:extLst>
                <a:ext uri="{FF2B5EF4-FFF2-40B4-BE49-F238E27FC236}">
                  <a16:creationId xmlns:a16="http://schemas.microsoft.com/office/drawing/2014/main" id="{A7D0805E-F9CF-3554-7470-6C4A8ECB1EB5}"/>
                </a:ext>
              </a:extLst>
            </p:cNvPr>
            <p:cNvSpPr/>
            <p:nvPr/>
          </p:nvSpPr>
          <p:spPr>
            <a:xfrm>
              <a:off x="5558354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88">
              <a:extLst>
                <a:ext uri="{FF2B5EF4-FFF2-40B4-BE49-F238E27FC236}">
                  <a16:creationId xmlns:a16="http://schemas.microsoft.com/office/drawing/2014/main" id="{FB7ECC8C-5DD2-3D5A-7651-7FD4749B0B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833" y="5286311"/>
              <a:ext cx="396237" cy="165100"/>
            </a:xfrm>
            <a:prstGeom prst="rect">
              <a:avLst/>
            </a:prstGeom>
          </p:spPr>
        </p:pic>
        <p:pic>
          <p:nvPicPr>
            <p:cNvPr id="128" name="object 89">
              <a:extLst>
                <a:ext uri="{FF2B5EF4-FFF2-40B4-BE49-F238E27FC236}">
                  <a16:creationId xmlns:a16="http://schemas.microsoft.com/office/drawing/2014/main" id="{0210743C-8133-21FB-A3C3-47EE4070732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0086" y="5286311"/>
              <a:ext cx="400654" cy="165100"/>
            </a:xfrm>
            <a:prstGeom prst="rect">
              <a:avLst/>
            </a:prstGeom>
          </p:spPr>
        </p:pic>
        <p:sp>
          <p:nvSpPr>
            <p:cNvPr id="129" name="object 90">
              <a:extLst>
                <a:ext uri="{FF2B5EF4-FFF2-40B4-BE49-F238E27FC236}">
                  <a16:creationId xmlns:a16="http://schemas.microsoft.com/office/drawing/2014/main" id="{B38C9391-956B-86EC-A9F3-8FA4DF0E01BA}"/>
                </a:ext>
              </a:extLst>
            </p:cNvPr>
            <p:cNvSpPr/>
            <p:nvPr/>
          </p:nvSpPr>
          <p:spPr>
            <a:xfrm>
              <a:off x="6224512" y="5200858"/>
              <a:ext cx="262890" cy="46990"/>
            </a:xfrm>
            <a:custGeom>
              <a:avLst/>
              <a:gdLst/>
              <a:ahLst/>
              <a:cxnLst/>
              <a:rect l="l" t="t" r="r" b="b"/>
              <a:pathLst>
                <a:path w="262889" h="46989">
                  <a:moveTo>
                    <a:pt x="0" y="42657"/>
                  </a:moveTo>
                  <a:lnTo>
                    <a:pt x="30440" y="22760"/>
                  </a:lnTo>
                  <a:lnTo>
                    <a:pt x="61842" y="9388"/>
                  </a:lnTo>
                  <a:lnTo>
                    <a:pt x="98229" y="1986"/>
                  </a:lnTo>
                  <a:lnTo>
                    <a:pt x="143630" y="0"/>
                  </a:lnTo>
                  <a:lnTo>
                    <a:pt x="190694" y="7570"/>
                  </a:lnTo>
                  <a:lnTo>
                    <a:pt x="227816" y="23564"/>
                  </a:lnTo>
                  <a:lnTo>
                    <a:pt x="252643" y="39513"/>
                  </a:lnTo>
                  <a:lnTo>
                    <a:pt x="262820" y="4695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91">
              <a:extLst>
                <a:ext uri="{FF2B5EF4-FFF2-40B4-BE49-F238E27FC236}">
                  <a16:creationId xmlns:a16="http://schemas.microsoft.com/office/drawing/2014/main" id="{3C1A7E55-AACA-B47C-E691-D83D4665797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4540" y="5207300"/>
              <a:ext cx="201858" cy="65808"/>
            </a:xfrm>
            <a:prstGeom prst="rect">
              <a:avLst/>
            </a:prstGeom>
          </p:spPr>
        </p:pic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9A404DD2-0FAF-96E4-DC86-E0EC032456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2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9824-F961-F0C8-221A-C517D090B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009-3BD2-7958-E612-92357B98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How t-SNE works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8B4DB-0354-1B62-46BE-1F6AE045DDD1}"/>
              </a:ext>
            </a:extLst>
          </p:cNvPr>
          <p:cNvSpPr txBox="1"/>
          <p:nvPr/>
        </p:nvSpPr>
        <p:spPr>
          <a:xfrm>
            <a:off x="1097280" y="2004969"/>
            <a:ext cx="510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T-Distributed </a:t>
            </a:r>
            <a:r>
              <a:rPr lang="en-GB" dirty="0">
                <a:solidFill>
                  <a:srgbClr val="0070C0"/>
                </a:solidFill>
              </a:rPr>
              <a:t>Stochastic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Neighbour</a:t>
            </a:r>
            <a:r>
              <a:rPr lang="en-GB" dirty="0"/>
              <a:t> Embedding</a:t>
            </a:r>
          </a:p>
        </p:txBody>
      </p:sp>
      <p:pic>
        <p:nvPicPr>
          <p:cNvPr id="16" name="Picture 15" descr="A diagram of a graph&#10;&#10;Description automatically generated">
            <a:extLst>
              <a:ext uri="{FF2B5EF4-FFF2-40B4-BE49-F238E27FC236}">
                <a16:creationId xmlns:a16="http://schemas.microsoft.com/office/drawing/2014/main" id="{6F81FCCC-032C-B11C-5125-758063A94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3" y="2623184"/>
            <a:ext cx="2814638" cy="1301685"/>
          </a:xfrm>
          <a:prstGeom prst="rect">
            <a:avLst/>
          </a:prstGeom>
        </p:spPr>
      </p:pic>
      <p:sp>
        <p:nvSpPr>
          <p:cNvPr id="53" name="object 9">
            <a:extLst>
              <a:ext uri="{FF2B5EF4-FFF2-40B4-BE49-F238E27FC236}">
                <a16:creationId xmlns:a16="http://schemas.microsoft.com/office/drawing/2014/main" id="{ADE55453-8591-D5D6-03D6-61F765234743}"/>
              </a:ext>
            </a:extLst>
          </p:cNvPr>
          <p:cNvSpPr txBox="1"/>
          <p:nvPr/>
        </p:nvSpPr>
        <p:spPr>
          <a:xfrm>
            <a:off x="495301" y="5565909"/>
            <a:ext cx="3177540" cy="394339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95"/>
              </a:spcBef>
              <a:buAutoNum type="arabicPeriod"/>
            </a:pPr>
            <a:r>
              <a:rPr lang="en-IN" sz="1200" dirty="0">
                <a:cs typeface="Times New Roman"/>
              </a:rPr>
              <a:t>Measure the distance between all of the points </a:t>
            </a:r>
          </a:p>
          <a:p>
            <a:pPr marL="228600" indent="-228600">
              <a:lnSpc>
                <a:spcPct val="100000"/>
              </a:lnSpc>
              <a:spcBef>
                <a:spcPts val="95"/>
              </a:spcBef>
              <a:buAutoNum type="arabicPeriod"/>
            </a:pPr>
            <a:r>
              <a:rPr lang="en-IN" sz="1200" dirty="0">
                <a:cs typeface="Times New Roman"/>
              </a:rPr>
              <a:t>Plot them on a curve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B54727E-863B-334A-3BEB-397ECED3DE90}"/>
              </a:ext>
            </a:extLst>
          </p:cNvPr>
          <p:cNvSpPr txBox="1"/>
          <p:nvPr/>
        </p:nvSpPr>
        <p:spPr>
          <a:xfrm>
            <a:off x="921034" y="4926376"/>
            <a:ext cx="1468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T-Distributed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0BD3365-CAB4-F069-36E0-2EC75687654F}"/>
              </a:ext>
            </a:extLst>
          </p:cNvPr>
          <p:cNvSpPr txBox="1"/>
          <p:nvPr/>
        </p:nvSpPr>
        <p:spPr>
          <a:xfrm>
            <a:off x="4553943" y="4926376"/>
            <a:ext cx="2284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Stochastic Neighbour 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6BA9BEB-700E-9435-B375-06188C08CE61}"/>
              </a:ext>
            </a:extLst>
          </p:cNvPr>
          <p:cNvSpPr txBox="1"/>
          <p:nvPr/>
        </p:nvSpPr>
        <p:spPr>
          <a:xfrm>
            <a:off x="9150831" y="4926376"/>
            <a:ext cx="12987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Embedding</a:t>
            </a:r>
            <a:r>
              <a:rPr lang="en-IN" dirty="0"/>
              <a:t> 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6623695F-AC89-8423-9CAA-8D027C50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90" y="2512897"/>
            <a:ext cx="3507307" cy="192506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5AF4856F-9546-0BFB-5625-128ED073A5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58" r="3121"/>
          <a:stretch/>
        </p:blipFill>
        <p:spPr>
          <a:xfrm>
            <a:off x="8158756" y="2554803"/>
            <a:ext cx="1623060" cy="1739235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8B7DC9B7-6980-8E8B-3261-CF5D22B0F6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35" r="3902"/>
          <a:stretch/>
        </p:blipFill>
        <p:spPr>
          <a:xfrm>
            <a:off x="9865166" y="2552513"/>
            <a:ext cx="1623060" cy="1673644"/>
          </a:xfrm>
          <a:prstGeom prst="rect">
            <a:avLst/>
          </a:prstGeom>
        </p:spPr>
      </p:pic>
      <p:sp>
        <p:nvSpPr>
          <p:cNvPr id="256" name="object 9">
            <a:extLst>
              <a:ext uri="{FF2B5EF4-FFF2-40B4-BE49-F238E27FC236}">
                <a16:creationId xmlns:a16="http://schemas.microsoft.com/office/drawing/2014/main" id="{A60D1EB3-E5A1-EEE8-9899-B4E2855B5622}"/>
              </a:ext>
            </a:extLst>
          </p:cNvPr>
          <p:cNvSpPr txBox="1"/>
          <p:nvPr/>
        </p:nvSpPr>
        <p:spPr>
          <a:xfrm>
            <a:off x="8020050" y="5386367"/>
            <a:ext cx="3177540" cy="961161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z="1200" dirty="0">
                <a:cs typeface="Times New Roman" panose="02020603050405020304" pitchFamily="18" charset="0"/>
              </a:rPr>
              <a:t>We want to make this both matrix same in a way </a:t>
            </a:r>
            <a:r>
              <a:rPr lang="en-US" sz="1200" dirty="0">
                <a:cs typeface="Times New Roman" panose="02020603050405020304" pitchFamily="18" charset="0"/>
              </a:rPr>
              <a:t>that captures the essence of the data while preserving its neighbor relationships</a:t>
            </a:r>
            <a:endParaRPr lang="en-IN" sz="12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lang="en-IN" sz="12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59FB46B-4398-8EEB-864A-46939B2CCFA5}"/>
              </a:ext>
            </a:extLst>
          </p:cNvPr>
          <p:cNvSpPr txBox="1"/>
          <p:nvPr/>
        </p:nvSpPr>
        <p:spPr>
          <a:xfrm>
            <a:off x="8141253" y="2228284"/>
            <a:ext cx="1848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Lower Dimension (Start)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0CA9531-5280-5BF9-B2A8-86DA73679D41}"/>
              </a:ext>
            </a:extLst>
          </p:cNvPr>
          <p:cNvSpPr txBox="1"/>
          <p:nvPr/>
        </p:nvSpPr>
        <p:spPr>
          <a:xfrm>
            <a:off x="9990169" y="2227547"/>
            <a:ext cx="162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Lower Dimension (End)</a:t>
            </a:r>
          </a:p>
        </p:txBody>
      </p:sp>
      <p:sp>
        <p:nvSpPr>
          <p:cNvPr id="259" name="Arrow: Curved Down 258">
            <a:extLst>
              <a:ext uri="{FF2B5EF4-FFF2-40B4-BE49-F238E27FC236}">
                <a16:creationId xmlns:a16="http://schemas.microsoft.com/office/drawing/2014/main" id="{6F02E127-576B-598D-B0EA-94321C1973A1}"/>
              </a:ext>
            </a:extLst>
          </p:cNvPr>
          <p:cNvSpPr/>
          <p:nvPr/>
        </p:nvSpPr>
        <p:spPr>
          <a:xfrm>
            <a:off x="9471760" y="1830384"/>
            <a:ext cx="620112" cy="369332"/>
          </a:xfrm>
          <a:prstGeom prst="curvedDownArrow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F46C9E96-8A98-7802-9BA2-9DA695AE5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C644F-BC80-3AFB-3B71-7BF57D77B7ED}"/>
              </a:ext>
            </a:extLst>
          </p:cNvPr>
          <p:cNvSpPr txBox="1"/>
          <p:nvPr/>
        </p:nvSpPr>
        <p:spPr>
          <a:xfrm>
            <a:off x="8935211" y="4384697"/>
            <a:ext cx="10549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Same</a:t>
            </a:r>
            <a:r>
              <a:rPr lang="en-IN" sz="2400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383BC-98F4-112D-36D3-9846D72AA828}"/>
              </a:ext>
            </a:extLst>
          </p:cNvPr>
          <p:cNvCxnSpPr>
            <a:endCxn id="5" idx="1"/>
          </p:cNvCxnSpPr>
          <p:nvPr/>
        </p:nvCxnSpPr>
        <p:spPr>
          <a:xfrm>
            <a:off x="7363326" y="4294038"/>
            <a:ext cx="1571885" cy="321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AC257-5E93-5551-455F-7E7919BC5271}"/>
              </a:ext>
            </a:extLst>
          </p:cNvPr>
          <p:cNvCxnSpPr>
            <a:cxnSpLocks/>
          </p:cNvCxnSpPr>
          <p:nvPr/>
        </p:nvCxnSpPr>
        <p:spPr>
          <a:xfrm flipH="1">
            <a:off x="9644070" y="4294038"/>
            <a:ext cx="805514" cy="321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3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BBA74-6C6A-4068-A17C-F410CE921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AC36-A33D-E743-FD00-6163EB3E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How t-SNE works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F8405-9334-0CF8-EAE5-E613EC018F52}"/>
              </a:ext>
            </a:extLst>
          </p:cNvPr>
          <p:cNvSpPr txBox="1"/>
          <p:nvPr/>
        </p:nvSpPr>
        <p:spPr>
          <a:xfrm>
            <a:off x="1097280" y="2004969"/>
            <a:ext cx="32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Here’s a basic 2-D Scatter Plot</a:t>
            </a:r>
          </a:p>
        </p:txBody>
      </p:sp>
      <p:grpSp>
        <p:nvGrpSpPr>
          <p:cNvPr id="35" name="object 3">
            <a:extLst>
              <a:ext uri="{FF2B5EF4-FFF2-40B4-BE49-F238E27FC236}">
                <a16:creationId xmlns:a16="http://schemas.microsoft.com/office/drawing/2014/main" id="{2F143556-07EE-69A5-4884-C67E589AAA52}"/>
              </a:ext>
            </a:extLst>
          </p:cNvPr>
          <p:cNvGrpSpPr/>
          <p:nvPr/>
        </p:nvGrpSpPr>
        <p:grpSpPr>
          <a:xfrm>
            <a:off x="1229062" y="2489792"/>
            <a:ext cx="2438400" cy="2438400"/>
            <a:chOff x="918669" y="2481403"/>
            <a:chExt cx="2438400" cy="2438400"/>
          </a:xfrm>
        </p:grpSpPr>
        <p:sp>
          <p:nvSpPr>
            <p:cNvPr id="36" name="object 4">
              <a:extLst>
                <a:ext uri="{FF2B5EF4-FFF2-40B4-BE49-F238E27FC236}">
                  <a16:creationId xmlns:a16="http://schemas.microsoft.com/office/drawing/2014/main" id="{6E1EE552-87DD-E06E-7970-3FF52904C095}"/>
                </a:ext>
              </a:extLst>
            </p:cNvPr>
            <p:cNvSpPr/>
            <p:nvPr/>
          </p:nvSpPr>
          <p:spPr>
            <a:xfrm>
              <a:off x="918669" y="2481403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0" y="0"/>
                  </a:moveTo>
                  <a:lnTo>
                    <a:pt x="2438399" y="0"/>
                  </a:lnTo>
                  <a:lnTo>
                    <a:pt x="2438399" y="2438399"/>
                  </a:lnTo>
                  <a:lnTo>
                    <a:pt x="0" y="24383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5">
              <a:extLst>
                <a:ext uri="{FF2B5EF4-FFF2-40B4-BE49-F238E27FC236}">
                  <a16:creationId xmlns:a16="http://schemas.microsoft.com/office/drawing/2014/main" id="{8E399D08-FB13-3441-13CE-66B00706637D}"/>
                </a:ext>
              </a:extLst>
            </p:cNvPr>
            <p:cNvSpPr/>
            <p:nvPr/>
          </p:nvSpPr>
          <p:spPr>
            <a:xfrm>
              <a:off x="1564129" y="275034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199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199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399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A18887BD-01D7-E15E-32EC-29CF6C90E582}"/>
                </a:ext>
              </a:extLst>
            </p:cNvPr>
            <p:cNvSpPr/>
            <p:nvPr/>
          </p:nvSpPr>
          <p:spPr>
            <a:xfrm>
              <a:off x="1564129" y="275034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7">
              <a:extLst>
                <a:ext uri="{FF2B5EF4-FFF2-40B4-BE49-F238E27FC236}">
                  <a16:creationId xmlns:a16="http://schemas.microsoft.com/office/drawing/2014/main" id="{8D25F8D6-8760-CA9E-A36F-A41D75D9BA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050" y="2902977"/>
              <a:ext cx="165100" cy="165100"/>
            </a:xfrm>
            <a:prstGeom prst="rect">
              <a:avLst/>
            </a:prstGeom>
          </p:spPr>
        </p:pic>
        <p:pic>
          <p:nvPicPr>
            <p:cNvPr id="40" name="object 8">
              <a:extLst>
                <a:ext uri="{FF2B5EF4-FFF2-40B4-BE49-F238E27FC236}">
                  <a16:creationId xmlns:a16="http://schemas.microsoft.com/office/drawing/2014/main" id="{87F10CF5-DAB3-FF52-AAE1-2CDF5CB328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442" y="3068077"/>
              <a:ext cx="165100" cy="165100"/>
            </a:xfrm>
            <a:prstGeom prst="rect">
              <a:avLst/>
            </a:prstGeom>
          </p:spPr>
        </p:pic>
        <p:sp>
          <p:nvSpPr>
            <p:cNvPr id="41" name="object 9">
              <a:extLst>
                <a:ext uri="{FF2B5EF4-FFF2-40B4-BE49-F238E27FC236}">
                  <a16:creationId xmlns:a16="http://schemas.microsoft.com/office/drawing/2014/main" id="{8EFBFE00-08FD-6279-B47A-4CC96D79D383}"/>
                </a:ext>
              </a:extLst>
            </p:cNvPr>
            <p:cNvSpPr/>
            <p:nvPr/>
          </p:nvSpPr>
          <p:spPr>
            <a:xfrm>
              <a:off x="1695707" y="291715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0">
              <a:extLst>
                <a:ext uri="{FF2B5EF4-FFF2-40B4-BE49-F238E27FC236}">
                  <a16:creationId xmlns:a16="http://schemas.microsoft.com/office/drawing/2014/main" id="{9C305DC9-6DFA-B05C-207E-FB4058FCC44D}"/>
                </a:ext>
              </a:extLst>
            </p:cNvPr>
            <p:cNvSpPr/>
            <p:nvPr/>
          </p:nvSpPr>
          <p:spPr>
            <a:xfrm>
              <a:off x="1695707" y="291715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11">
              <a:extLst>
                <a:ext uri="{FF2B5EF4-FFF2-40B4-BE49-F238E27FC236}">
                  <a16:creationId xmlns:a16="http://schemas.microsoft.com/office/drawing/2014/main" id="{2604B892-51F4-C982-9443-0DBBFA2EAFD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3362" y="2954093"/>
              <a:ext cx="165100" cy="165100"/>
            </a:xfrm>
            <a:prstGeom prst="rect">
              <a:avLst/>
            </a:prstGeom>
          </p:spPr>
        </p:pic>
        <p:pic>
          <p:nvPicPr>
            <p:cNvPr id="44" name="object 12">
              <a:extLst>
                <a:ext uri="{FF2B5EF4-FFF2-40B4-BE49-F238E27FC236}">
                  <a16:creationId xmlns:a16="http://schemas.microsoft.com/office/drawing/2014/main" id="{4F2E9D0B-7B3A-D327-8555-86DB153C9F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814" y="3164143"/>
              <a:ext cx="165100" cy="165100"/>
            </a:xfrm>
            <a:prstGeom prst="rect">
              <a:avLst/>
            </a:prstGeom>
          </p:spPr>
        </p:pic>
        <p:pic>
          <p:nvPicPr>
            <p:cNvPr id="45" name="object 13">
              <a:extLst>
                <a:ext uri="{FF2B5EF4-FFF2-40B4-BE49-F238E27FC236}">
                  <a16:creationId xmlns:a16="http://schemas.microsoft.com/office/drawing/2014/main" id="{614A3139-574E-4993-5057-E7AA5EA31CA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0146" y="3164143"/>
              <a:ext cx="165100" cy="165100"/>
            </a:xfrm>
            <a:prstGeom prst="rect">
              <a:avLst/>
            </a:prstGeom>
          </p:spPr>
        </p:pic>
        <p:pic>
          <p:nvPicPr>
            <p:cNvPr id="46" name="object 14">
              <a:extLst>
                <a:ext uri="{FF2B5EF4-FFF2-40B4-BE49-F238E27FC236}">
                  <a16:creationId xmlns:a16="http://schemas.microsoft.com/office/drawing/2014/main" id="{28A5A2AB-B4D3-BD39-0528-AFFC72DCFAC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804" y="4351569"/>
              <a:ext cx="165100" cy="165100"/>
            </a:xfrm>
            <a:prstGeom prst="rect">
              <a:avLst/>
            </a:prstGeom>
          </p:spPr>
        </p:pic>
        <p:pic>
          <p:nvPicPr>
            <p:cNvPr id="47" name="object 15">
              <a:extLst>
                <a:ext uri="{FF2B5EF4-FFF2-40B4-BE49-F238E27FC236}">
                  <a16:creationId xmlns:a16="http://schemas.microsoft.com/office/drawing/2014/main" id="{E2FBD6BA-8813-DE12-9B41-C2EB260CFC2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0332" y="4222964"/>
              <a:ext cx="165100" cy="165100"/>
            </a:xfrm>
            <a:prstGeom prst="rect">
              <a:avLst/>
            </a:prstGeom>
          </p:spPr>
        </p:pic>
        <p:pic>
          <p:nvPicPr>
            <p:cNvPr id="48" name="object 16">
              <a:extLst>
                <a:ext uri="{FF2B5EF4-FFF2-40B4-BE49-F238E27FC236}">
                  <a16:creationId xmlns:a16="http://schemas.microsoft.com/office/drawing/2014/main" id="{ED0893C8-0313-71E9-B01F-6ECFAA125B1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1061" y="4475311"/>
              <a:ext cx="165100" cy="165100"/>
            </a:xfrm>
            <a:prstGeom prst="rect">
              <a:avLst/>
            </a:prstGeom>
          </p:spPr>
        </p:pic>
      </p:grpSp>
      <p:grpSp>
        <p:nvGrpSpPr>
          <p:cNvPr id="5" name="object 19">
            <a:extLst>
              <a:ext uri="{FF2B5EF4-FFF2-40B4-BE49-F238E27FC236}">
                <a16:creationId xmlns:a16="http://schemas.microsoft.com/office/drawing/2014/main" id="{95B7A895-6471-E661-688D-76CEFB956A37}"/>
              </a:ext>
            </a:extLst>
          </p:cNvPr>
          <p:cNvGrpSpPr/>
          <p:nvPr/>
        </p:nvGrpSpPr>
        <p:grpSpPr>
          <a:xfrm>
            <a:off x="4594998" y="1982109"/>
            <a:ext cx="2241550" cy="680085"/>
            <a:chOff x="4428224" y="1525780"/>
            <a:chExt cx="2241550" cy="680085"/>
          </a:xfrm>
        </p:grpSpPr>
        <p:sp>
          <p:nvSpPr>
            <p:cNvPr id="7" name="object 20">
              <a:extLst>
                <a:ext uri="{FF2B5EF4-FFF2-40B4-BE49-F238E27FC236}">
                  <a16:creationId xmlns:a16="http://schemas.microsoft.com/office/drawing/2014/main" id="{241E3E0E-7C51-18AA-C7B4-7834A8B0A2E0}"/>
                </a:ext>
              </a:extLst>
            </p:cNvPr>
            <p:cNvSpPr/>
            <p:nvPr/>
          </p:nvSpPr>
          <p:spPr>
            <a:xfrm>
              <a:off x="4428224" y="1853079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176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1">
              <a:extLst>
                <a:ext uri="{FF2B5EF4-FFF2-40B4-BE49-F238E27FC236}">
                  <a16:creationId xmlns:a16="http://schemas.microsoft.com/office/drawing/2014/main" id="{B2423373-EFE5-4FE9-81C8-B2B10C3AF22C}"/>
                </a:ext>
              </a:extLst>
            </p:cNvPr>
            <p:cNvSpPr/>
            <p:nvPr/>
          </p:nvSpPr>
          <p:spPr>
            <a:xfrm>
              <a:off x="5308253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>
              <a:extLst>
                <a:ext uri="{FF2B5EF4-FFF2-40B4-BE49-F238E27FC236}">
                  <a16:creationId xmlns:a16="http://schemas.microsoft.com/office/drawing/2014/main" id="{6F947C42-661A-EA17-EFEF-41D7F60E278E}"/>
                </a:ext>
              </a:extLst>
            </p:cNvPr>
            <p:cNvSpPr/>
            <p:nvPr/>
          </p:nvSpPr>
          <p:spPr>
            <a:xfrm>
              <a:off x="5308253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BE6B1B08-9732-64BD-FDA2-14345360A5B0}"/>
                </a:ext>
              </a:extLst>
            </p:cNvPr>
            <p:cNvSpPr/>
            <p:nvPr/>
          </p:nvSpPr>
          <p:spPr>
            <a:xfrm>
              <a:off x="5729102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15CF070-604D-8036-1CA7-C9F8B606099A}"/>
                </a:ext>
              </a:extLst>
            </p:cNvPr>
            <p:cNvSpPr/>
            <p:nvPr/>
          </p:nvSpPr>
          <p:spPr>
            <a:xfrm>
              <a:off x="5729102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25">
              <a:extLst>
                <a:ext uri="{FF2B5EF4-FFF2-40B4-BE49-F238E27FC236}">
                  <a16:creationId xmlns:a16="http://schemas.microsoft.com/office/drawing/2014/main" id="{C4552D1C-B457-ECC9-2811-A9894CE0B7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4397" y="1770529"/>
              <a:ext cx="165100" cy="165100"/>
            </a:xfrm>
            <a:prstGeom prst="rect">
              <a:avLst/>
            </a:prstGeom>
          </p:spPr>
        </p:pic>
        <p:sp>
          <p:nvSpPr>
            <p:cNvPr id="14" name="object 26">
              <a:extLst>
                <a:ext uri="{FF2B5EF4-FFF2-40B4-BE49-F238E27FC236}">
                  <a16:creationId xmlns:a16="http://schemas.microsoft.com/office/drawing/2014/main" id="{98F565AE-EADE-752E-F5A7-B474BF927284}"/>
                </a:ext>
              </a:extLst>
            </p:cNvPr>
            <p:cNvSpPr/>
            <p:nvPr/>
          </p:nvSpPr>
          <p:spPr>
            <a:xfrm>
              <a:off x="6179610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7">
              <a:extLst>
                <a:ext uri="{FF2B5EF4-FFF2-40B4-BE49-F238E27FC236}">
                  <a16:creationId xmlns:a16="http://schemas.microsoft.com/office/drawing/2014/main" id="{00EDEDA9-7D20-3C01-C1AF-A4B74EB8BE68}"/>
                </a:ext>
              </a:extLst>
            </p:cNvPr>
            <p:cNvSpPr/>
            <p:nvPr/>
          </p:nvSpPr>
          <p:spPr>
            <a:xfrm>
              <a:off x="6179610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8">
              <a:extLst>
                <a:ext uri="{FF2B5EF4-FFF2-40B4-BE49-F238E27FC236}">
                  <a16:creationId xmlns:a16="http://schemas.microsoft.com/office/drawing/2014/main" id="{27D024C0-D9F4-FDFA-6512-63643DACE367}"/>
                </a:ext>
              </a:extLst>
            </p:cNvPr>
            <p:cNvSpPr/>
            <p:nvPr/>
          </p:nvSpPr>
          <p:spPr>
            <a:xfrm>
              <a:off x="5652902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9">
              <a:extLst>
                <a:ext uri="{FF2B5EF4-FFF2-40B4-BE49-F238E27FC236}">
                  <a16:creationId xmlns:a16="http://schemas.microsoft.com/office/drawing/2014/main" id="{1F24D204-8CC5-1A3E-6354-CFCBE6E86374}"/>
                </a:ext>
              </a:extLst>
            </p:cNvPr>
            <p:cNvSpPr/>
            <p:nvPr/>
          </p:nvSpPr>
          <p:spPr>
            <a:xfrm>
              <a:off x="5652902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0">
              <a:extLst>
                <a:ext uri="{FF2B5EF4-FFF2-40B4-BE49-F238E27FC236}">
                  <a16:creationId xmlns:a16="http://schemas.microsoft.com/office/drawing/2014/main" id="{E594E747-A82B-287D-B1D7-689B5AD7FC39}"/>
                </a:ext>
              </a:extLst>
            </p:cNvPr>
            <p:cNvSpPr/>
            <p:nvPr/>
          </p:nvSpPr>
          <p:spPr>
            <a:xfrm>
              <a:off x="4956938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31">
              <a:extLst>
                <a:ext uri="{FF2B5EF4-FFF2-40B4-BE49-F238E27FC236}">
                  <a16:creationId xmlns:a16="http://schemas.microsoft.com/office/drawing/2014/main" id="{43047339-3ED8-EF9D-DD72-2CDA111E17B7}"/>
                </a:ext>
              </a:extLst>
            </p:cNvPr>
            <p:cNvSpPr/>
            <p:nvPr/>
          </p:nvSpPr>
          <p:spPr>
            <a:xfrm>
              <a:off x="4956938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32">
              <a:extLst>
                <a:ext uri="{FF2B5EF4-FFF2-40B4-BE49-F238E27FC236}">
                  <a16:creationId xmlns:a16="http://schemas.microsoft.com/office/drawing/2014/main" id="{8A295D16-508F-7340-CFE0-4B480071F818}"/>
                </a:ext>
              </a:extLst>
            </p:cNvPr>
            <p:cNvSpPr/>
            <p:nvPr/>
          </p:nvSpPr>
          <p:spPr>
            <a:xfrm>
              <a:off x="6353835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33">
              <a:extLst>
                <a:ext uri="{FF2B5EF4-FFF2-40B4-BE49-F238E27FC236}">
                  <a16:creationId xmlns:a16="http://schemas.microsoft.com/office/drawing/2014/main" id="{EDE2D9BA-1E19-BCDC-292C-B35C81113097}"/>
                </a:ext>
              </a:extLst>
            </p:cNvPr>
            <p:cNvSpPr/>
            <p:nvPr/>
          </p:nvSpPr>
          <p:spPr>
            <a:xfrm>
              <a:off x="6353835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34">
              <a:extLst>
                <a:ext uri="{FF2B5EF4-FFF2-40B4-BE49-F238E27FC236}">
                  <a16:creationId xmlns:a16="http://schemas.microsoft.com/office/drawing/2014/main" id="{7343B7AD-A773-0795-0C6E-221AC3B5D30E}"/>
                </a:ext>
              </a:extLst>
            </p:cNvPr>
            <p:cNvSpPr/>
            <p:nvPr/>
          </p:nvSpPr>
          <p:spPr>
            <a:xfrm>
              <a:off x="4808002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35">
              <a:extLst>
                <a:ext uri="{FF2B5EF4-FFF2-40B4-BE49-F238E27FC236}">
                  <a16:creationId xmlns:a16="http://schemas.microsoft.com/office/drawing/2014/main" id="{4BE34507-939E-852D-A956-5770775FFBC6}"/>
                </a:ext>
              </a:extLst>
            </p:cNvPr>
            <p:cNvSpPr/>
            <p:nvPr/>
          </p:nvSpPr>
          <p:spPr>
            <a:xfrm>
              <a:off x="4808002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6">
              <a:extLst>
                <a:ext uri="{FF2B5EF4-FFF2-40B4-BE49-F238E27FC236}">
                  <a16:creationId xmlns:a16="http://schemas.microsoft.com/office/drawing/2014/main" id="{8D134455-F8A0-E449-C803-45396D1EDAC8}"/>
                </a:ext>
              </a:extLst>
            </p:cNvPr>
            <p:cNvSpPr/>
            <p:nvPr/>
          </p:nvSpPr>
          <p:spPr>
            <a:xfrm>
              <a:off x="5460653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7">
              <a:extLst>
                <a:ext uri="{FF2B5EF4-FFF2-40B4-BE49-F238E27FC236}">
                  <a16:creationId xmlns:a16="http://schemas.microsoft.com/office/drawing/2014/main" id="{469F64F5-3F33-9E8C-D0BE-1A146C4D1CBF}"/>
                </a:ext>
              </a:extLst>
            </p:cNvPr>
            <p:cNvSpPr/>
            <p:nvPr/>
          </p:nvSpPr>
          <p:spPr>
            <a:xfrm>
              <a:off x="5460653" y="177687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38">
              <a:extLst>
                <a:ext uri="{FF2B5EF4-FFF2-40B4-BE49-F238E27FC236}">
                  <a16:creationId xmlns:a16="http://schemas.microsoft.com/office/drawing/2014/main" id="{9010E2E1-9E01-2916-932A-77860FD34AE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486" y="1770529"/>
              <a:ext cx="165100" cy="165100"/>
            </a:xfrm>
            <a:prstGeom prst="rect">
              <a:avLst/>
            </a:prstGeom>
          </p:spPr>
        </p:pic>
        <p:sp>
          <p:nvSpPr>
            <p:cNvPr id="28" name="object 39">
              <a:extLst>
                <a:ext uri="{FF2B5EF4-FFF2-40B4-BE49-F238E27FC236}">
                  <a16:creationId xmlns:a16="http://schemas.microsoft.com/office/drawing/2014/main" id="{4EA0C619-D0B1-2BEB-1A16-47E93DB898E1}"/>
                </a:ext>
              </a:extLst>
            </p:cNvPr>
            <p:cNvSpPr/>
            <p:nvPr/>
          </p:nvSpPr>
          <p:spPr>
            <a:xfrm>
              <a:off x="5033826" y="1626584"/>
              <a:ext cx="673100" cy="139065"/>
            </a:xfrm>
            <a:custGeom>
              <a:avLst/>
              <a:gdLst/>
              <a:ahLst/>
              <a:cxnLst/>
              <a:rect l="l" t="t" r="r" b="b"/>
              <a:pathLst>
                <a:path w="673100" h="139064">
                  <a:moveTo>
                    <a:pt x="0" y="126192"/>
                  </a:moveTo>
                  <a:lnTo>
                    <a:pt x="39317" y="94247"/>
                  </a:lnTo>
                  <a:lnTo>
                    <a:pt x="77961" y="67332"/>
                  </a:lnTo>
                  <a:lnTo>
                    <a:pt x="117219" y="45243"/>
                  </a:lnTo>
                  <a:lnTo>
                    <a:pt x="158382" y="27774"/>
                  </a:lnTo>
                  <a:lnTo>
                    <a:pt x="202736" y="14720"/>
                  </a:lnTo>
                  <a:lnTo>
                    <a:pt x="251573" y="5876"/>
                  </a:lnTo>
                  <a:lnTo>
                    <a:pt x="306180" y="1037"/>
                  </a:lnTo>
                  <a:lnTo>
                    <a:pt x="367848" y="0"/>
                  </a:lnTo>
                  <a:lnTo>
                    <a:pt x="439490" y="8286"/>
                  </a:lnTo>
                  <a:lnTo>
                    <a:pt x="503662" y="28214"/>
                  </a:lnTo>
                  <a:lnTo>
                    <a:pt x="559240" y="55110"/>
                  </a:lnTo>
                  <a:lnTo>
                    <a:pt x="605098" y="84300"/>
                  </a:lnTo>
                  <a:lnTo>
                    <a:pt x="640111" y="111109"/>
                  </a:lnTo>
                  <a:lnTo>
                    <a:pt x="663153" y="130865"/>
                  </a:lnTo>
                  <a:lnTo>
                    <a:pt x="673100" y="13889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40">
              <a:extLst>
                <a:ext uri="{FF2B5EF4-FFF2-40B4-BE49-F238E27FC236}">
                  <a16:creationId xmlns:a16="http://schemas.microsoft.com/office/drawing/2014/main" id="{35CB46AE-4C90-9DBF-1A40-6BAF75F25142}"/>
                </a:ext>
              </a:extLst>
            </p:cNvPr>
            <p:cNvSpPr/>
            <p:nvPr/>
          </p:nvSpPr>
          <p:spPr>
            <a:xfrm>
              <a:off x="5029593" y="1536875"/>
              <a:ext cx="1363345" cy="224790"/>
            </a:xfrm>
            <a:custGeom>
              <a:avLst/>
              <a:gdLst/>
              <a:ahLst/>
              <a:cxnLst/>
              <a:rect l="l" t="t" r="r" b="b"/>
              <a:pathLst>
                <a:path w="1363345" h="224789">
                  <a:moveTo>
                    <a:pt x="0" y="224367"/>
                  </a:moveTo>
                  <a:lnTo>
                    <a:pt x="38865" y="191088"/>
                  </a:lnTo>
                  <a:lnTo>
                    <a:pt x="77739" y="161023"/>
                  </a:lnTo>
                  <a:lnTo>
                    <a:pt x="116815" y="134034"/>
                  </a:lnTo>
                  <a:lnTo>
                    <a:pt x="156288" y="109982"/>
                  </a:lnTo>
                  <a:lnTo>
                    <a:pt x="196353" y="88731"/>
                  </a:lnTo>
                  <a:lnTo>
                    <a:pt x="237204" y="70143"/>
                  </a:lnTo>
                  <a:lnTo>
                    <a:pt x="279034" y="54080"/>
                  </a:lnTo>
                  <a:lnTo>
                    <a:pt x="322040" y="40406"/>
                  </a:lnTo>
                  <a:lnTo>
                    <a:pt x="366414" y="28982"/>
                  </a:lnTo>
                  <a:lnTo>
                    <a:pt x="412351" y="19671"/>
                  </a:lnTo>
                  <a:lnTo>
                    <a:pt x="460047" y="12336"/>
                  </a:lnTo>
                  <a:lnTo>
                    <a:pt x="509694" y="6838"/>
                  </a:lnTo>
                  <a:lnTo>
                    <a:pt x="561487" y="3041"/>
                  </a:lnTo>
                  <a:lnTo>
                    <a:pt x="615622" y="808"/>
                  </a:lnTo>
                  <a:lnTo>
                    <a:pt x="672292" y="0"/>
                  </a:lnTo>
                  <a:lnTo>
                    <a:pt x="729343" y="1220"/>
                  </a:lnTo>
                  <a:lnTo>
                    <a:pt x="784536" y="5058"/>
                  </a:lnTo>
                  <a:lnTo>
                    <a:pt x="837938" y="11352"/>
                  </a:lnTo>
                  <a:lnTo>
                    <a:pt x="889615" y="19942"/>
                  </a:lnTo>
                  <a:lnTo>
                    <a:pt x="939633" y="30668"/>
                  </a:lnTo>
                  <a:lnTo>
                    <a:pt x="988058" y="43370"/>
                  </a:lnTo>
                  <a:lnTo>
                    <a:pt x="1034956" y="57887"/>
                  </a:lnTo>
                  <a:lnTo>
                    <a:pt x="1080395" y="74059"/>
                  </a:lnTo>
                  <a:lnTo>
                    <a:pt x="1124438" y="91726"/>
                  </a:lnTo>
                  <a:lnTo>
                    <a:pt x="1167154" y="110726"/>
                  </a:lnTo>
                  <a:lnTo>
                    <a:pt x="1208609" y="130901"/>
                  </a:lnTo>
                  <a:lnTo>
                    <a:pt x="1248867" y="152089"/>
                  </a:lnTo>
                  <a:lnTo>
                    <a:pt x="1287997" y="174131"/>
                  </a:lnTo>
                  <a:lnTo>
                    <a:pt x="1326063" y="196865"/>
                  </a:lnTo>
                  <a:lnTo>
                    <a:pt x="1363133" y="22013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1">
              <a:extLst>
                <a:ext uri="{FF2B5EF4-FFF2-40B4-BE49-F238E27FC236}">
                  <a16:creationId xmlns:a16="http://schemas.microsoft.com/office/drawing/2014/main" id="{C7FA8ED8-9AA3-783F-FA27-C82149939F1F}"/>
                </a:ext>
              </a:extLst>
            </p:cNvPr>
            <p:cNvSpPr/>
            <p:nvPr/>
          </p:nvSpPr>
          <p:spPr>
            <a:xfrm>
              <a:off x="4884202" y="1525780"/>
              <a:ext cx="265430" cy="76200"/>
            </a:xfrm>
            <a:custGeom>
              <a:avLst/>
              <a:gdLst/>
              <a:ahLst/>
              <a:cxnLst/>
              <a:rect l="l" t="t" r="r" b="b"/>
              <a:pathLst>
                <a:path w="265429" h="76200">
                  <a:moveTo>
                    <a:pt x="188795" y="0"/>
                  </a:moveTo>
                  <a:lnTo>
                    <a:pt x="188795" y="76200"/>
                  </a:lnTo>
                  <a:lnTo>
                    <a:pt x="239595" y="50800"/>
                  </a:lnTo>
                  <a:lnTo>
                    <a:pt x="201495" y="50800"/>
                  </a:lnTo>
                  <a:lnTo>
                    <a:pt x="201495" y="25400"/>
                  </a:lnTo>
                  <a:lnTo>
                    <a:pt x="239595" y="25400"/>
                  </a:lnTo>
                  <a:lnTo>
                    <a:pt x="188795" y="0"/>
                  </a:lnTo>
                  <a:close/>
                </a:path>
                <a:path w="265429" h="76200">
                  <a:moveTo>
                    <a:pt x="18879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88795" y="50800"/>
                  </a:lnTo>
                  <a:lnTo>
                    <a:pt x="188795" y="25400"/>
                  </a:lnTo>
                  <a:close/>
                </a:path>
                <a:path w="265429" h="76200">
                  <a:moveTo>
                    <a:pt x="239595" y="25400"/>
                  </a:moveTo>
                  <a:lnTo>
                    <a:pt x="201495" y="25400"/>
                  </a:lnTo>
                  <a:lnTo>
                    <a:pt x="201495" y="50800"/>
                  </a:lnTo>
                  <a:lnTo>
                    <a:pt x="239595" y="50800"/>
                  </a:lnTo>
                  <a:lnTo>
                    <a:pt x="264995" y="38100"/>
                  </a:lnTo>
                  <a:lnTo>
                    <a:pt x="239595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42">
              <a:extLst>
                <a:ext uri="{FF2B5EF4-FFF2-40B4-BE49-F238E27FC236}">
                  <a16:creationId xmlns:a16="http://schemas.microsoft.com/office/drawing/2014/main" id="{F630D273-F29F-8994-DD41-1C9CD948386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0889" y="1525780"/>
              <a:ext cx="206312" cy="76200"/>
            </a:xfrm>
            <a:prstGeom prst="rect">
              <a:avLst/>
            </a:prstGeom>
          </p:spPr>
        </p:pic>
        <p:sp>
          <p:nvSpPr>
            <p:cNvPr id="32" name="object 43">
              <a:extLst>
                <a:ext uri="{FF2B5EF4-FFF2-40B4-BE49-F238E27FC236}">
                  <a16:creationId xmlns:a16="http://schemas.microsoft.com/office/drawing/2014/main" id="{3D12B2D4-B51C-6F46-15B1-6D74C10387FC}"/>
                </a:ext>
              </a:extLst>
            </p:cNvPr>
            <p:cNvSpPr/>
            <p:nvPr/>
          </p:nvSpPr>
          <p:spPr>
            <a:xfrm>
              <a:off x="5356481" y="1963056"/>
              <a:ext cx="448945" cy="107950"/>
            </a:xfrm>
            <a:custGeom>
              <a:avLst/>
              <a:gdLst/>
              <a:ahLst/>
              <a:cxnLst/>
              <a:rect l="l" t="t" r="r" b="b"/>
              <a:pathLst>
                <a:path w="448945" h="107950">
                  <a:moveTo>
                    <a:pt x="448819" y="9837"/>
                  </a:moveTo>
                  <a:lnTo>
                    <a:pt x="414005" y="41955"/>
                  </a:lnTo>
                  <a:lnTo>
                    <a:pt x="379481" y="67240"/>
                  </a:lnTo>
                  <a:lnTo>
                    <a:pt x="343210" y="86069"/>
                  </a:lnTo>
                  <a:lnTo>
                    <a:pt x="303155" y="98818"/>
                  </a:lnTo>
                  <a:lnTo>
                    <a:pt x="257277" y="105864"/>
                  </a:lnTo>
                  <a:lnTo>
                    <a:pt x="203540" y="107582"/>
                  </a:lnTo>
                  <a:lnTo>
                    <a:pt x="138014" y="95869"/>
                  </a:lnTo>
                  <a:lnTo>
                    <a:pt x="82838" y="69320"/>
                  </a:lnTo>
                  <a:lnTo>
                    <a:pt x="40071" y="37869"/>
                  </a:lnTo>
                  <a:lnTo>
                    <a:pt x="11772" y="11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4">
              <a:extLst>
                <a:ext uri="{FF2B5EF4-FFF2-40B4-BE49-F238E27FC236}">
                  <a16:creationId xmlns:a16="http://schemas.microsoft.com/office/drawing/2014/main" id="{56482F29-1A52-190C-08D4-52A94A813446}"/>
                </a:ext>
              </a:extLst>
            </p:cNvPr>
            <p:cNvSpPr/>
            <p:nvPr/>
          </p:nvSpPr>
          <p:spPr>
            <a:xfrm>
              <a:off x="4694087" y="1975149"/>
              <a:ext cx="1111250" cy="224790"/>
            </a:xfrm>
            <a:custGeom>
              <a:avLst/>
              <a:gdLst/>
              <a:ahLst/>
              <a:cxnLst/>
              <a:rect l="l" t="t" r="r" b="b"/>
              <a:pathLst>
                <a:path w="1111250" h="224789">
                  <a:moveTo>
                    <a:pt x="1111213" y="0"/>
                  </a:moveTo>
                  <a:lnTo>
                    <a:pt x="1071614" y="41090"/>
                  </a:lnTo>
                  <a:lnTo>
                    <a:pt x="1031944" y="77213"/>
                  </a:lnTo>
                  <a:lnTo>
                    <a:pt x="991891" y="108639"/>
                  </a:lnTo>
                  <a:lnTo>
                    <a:pt x="951147" y="135635"/>
                  </a:lnTo>
                  <a:lnTo>
                    <a:pt x="909402" y="158470"/>
                  </a:lnTo>
                  <a:lnTo>
                    <a:pt x="866347" y="177413"/>
                  </a:lnTo>
                  <a:lnTo>
                    <a:pt x="821672" y="192732"/>
                  </a:lnTo>
                  <a:lnTo>
                    <a:pt x="775067" y="204695"/>
                  </a:lnTo>
                  <a:lnTo>
                    <a:pt x="726224" y="213572"/>
                  </a:lnTo>
                  <a:lnTo>
                    <a:pt x="674832" y="219630"/>
                  </a:lnTo>
                  <a:lnTo>
                    <a:pt x="620583" y="223139"/>
                  </a:lnTo>
                  <a:lnTo>
                    <a:pt x="563167" y="224367"/>
                  </a:lnTo>
                  <a:lnTo>
                    <a:pt x="505271" y="222426"/>
                  </a:lnTo>
                  <a:lnTo>
                    <a:pt x="449720" y="216458"/>
                  </a:lnTo>
                  <a:lnTo>
                    <a:pt x="396409" y="206778"/>
                  </a:lnTo>
                  <a:lnTo>
                    <a:pt x="345232" y="193698"/>
                  </a:lnTo>
                  <a:lnTo>
                    <a:pt x="296084" y="177531"/>
                  </a:lnTo>
                  <a:lnTo>
                    <a:pt x="248860" y="158590"/>
                  </a:lnTo>
                  <a:lnTo>
                    <a:pt x="203453" y="137188"/>
                  </a:lnTo>
                  <a:lnTo>
                    <a:pt x="159759" y="113640"/>
                  </a:lnTo>
                  <a:lnTo>
                    <a:pt x="117672" y="88257"/>
                  </a:lnTo>
                  <a:lnTo>
                    <a:pt x="77087" y="61353"/>
                  </a:lnTo>
                  <a:lnTo>
                    <a:pt x="37898" y="33240"/>
                  </a:lnTo>
                  <a:lnTo>
                    <a:pt x="0" y="4234"/>
                  </a:lnTo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5">
              <a:extLst>
                <a:ext uri="{FF2B5EF4-FFF2-40B4-BE49-F238E27FC236}">
                  <a16:creationId xmlns:a16="http://schemas.microsoft.com/office/drawing/2014/main" id="{0C7B38DD-B189-A62B-13D6-7F5A5F68439F}"/>
                </a:ext>
              </a:extLst>
            </p:cNvPr>
            <p:cNvSpPr/>
            <p:nvPr/>
          </p:nvSpPr>
          <p:spPr>
            <a:xfrm>
              <a:off x="5805301" y="1975147"/>
              <a:ext cx="448945" cy="107950"/>
            </a:xfrm>
            <a:custGeom>
              <a:avLst/>
              <a:gdLst/>
              <a:ahLst/>
              <a:cxnLst/>
              <a:rect l="l" t="t" r="r" b="b"/>
              <a:pathLst>
                <a:path w="448945" h="107950">
                  <a:moveTo>
                    <a:pt x="448819" y="9837"/>
                  </a:moveTo>
                  <a:lnTo>
                    <a:pt x="414005" y="41955"/>
                  </a:lnTo>
                  <a:lnTo>
                    <a:pt x="379481" y="67240"/>
                  </a:lnTo>
                  <a:lnTo>
                    <a:pt x="343210" y="86069"/>
                  </a:lnTo>
                  <a:lnTo>
                    <a:pt x="303155" y="98818"/>
                  </a:lnTo>
                  <a:lnTo>
                    <a:pt x="257277" y="105864"/>
                  </a:lnTo>
                  <a:lnTo>
                    <a:pt x="203540" y="107582"/>
                  </a:lnTo>
                  <a:lnTo>
                    <a:pt x="138014" y="95869"/>
                  </a:lnTo>
                  <a:lnTo>
                    <a:pt x="82838" y="69320"/>
                  </a:lnTo>
                  <a:lnTo>
                    <a:pt x="40071" y="37869"/>
                  </a:lnTo>
                  <a:lnTo>
                    <a:pt x="11772" y="11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46">
              <a:extLst>
                <a:ext uri="{FF2B5EF4-FFF2-40B4-BE49-F238E27FC236}">
                  <a16:creationId xmlns:a16="http://schemas.microsoft.com/office/drawing/2014/main" id="{AA5DD167-8513-0DBA-4A98-5AD2EA68026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6102" y="1626496"/>
              <a:ext cx="76199" cy="115075"/>
            </a:xfrm>
            <a:prstGeom prst="rect">
              <a:avLst/>
            </a:prstGeom>
          </p:spPr>
        </p:pic>
        <p:pic>
          <p:nvPicPr>
            <p:cNvPr id="52" name="object 47">
              <a:extLst>
                <a:ext uri="{FF2B5EF4-FFF2-40B4-BE49-F238E27FC236}">
                  <a16:creationId xmlns:a16="http://schemas.microsoft.com/office/drawing/2014/main" id="{B357DE09-6F7C-3DBD-0FFF-396EE547E01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7200" y="1626496"/>
              <a:ext cx="76199" cy="115075"/>
            </a:xfrm>
            <a:prstGeom prst="rect">
              <a:avLst/>
            </a:prstGeom>
          </p:spPr>
        </p:pic>
        <p:pic>
          <p:nvPicPr>
            <p:cNvPr id="67" name="object 48">
              <a:extLst>
                <a:ext uri="{FF2B5EF4-FFF2-40B4-BE49-F238E27FC236}">
                  <a16:creationId xmlns:a16="http://schemas.microsoft.com/office/drawing/2014/main" id="{42917D1A-943D-CE9F-81BF-44C228B21C9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1294" y="1626496"/>
              <a:ext cx="76199" cy="115075"/>
            </a:xfrm>
            <a:prstGeom prst="rect">
              <a:avLst/>
            </a:prstGeom>
          </p:spPr>
        </p:pic>
        <p:pic>
          <p:nvPicPr>
            <p:cNvPr id="68" name="object 49">
              <a:extLst>
                <a:ext uri="{FF2B5EF4-FFF2-40B4-BE49-F238E27FC236}">
                  <a16:creationId xmlns:a16="http://schemas.microsoft.com/office/drawing/2014/main" id="{EFE70B4E-CE47-C9DA-A18C-1089676F03E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6102" y="1949381"/>
              <a:ext cx="76200" cy="134999"/>
            </a:xfrm>
            <a:prstGeom prst="rect">
              <a:avLst/>
            </a:prstGeom>
          </p:spPr>
        </p:pic>
        <p:pic>
          <p:nvPicPr>
            <p:cNvPr id="69" name="object 50">
              <a:extLst>
                <a:ext uri="{FF2B5EF4-FFF2-40B4-BE49-F238E27FC236}">
                  <a16:creationId xmlns:a16="http://schemas.microsoft.com/office/drawing/2014/main" id="{66D29041-0E97-AFAB-E97A-4CCA0BFB29A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1001" y="1963055"/>
              <a:ext cx="76200" cy="134999"/>
            </a:xfrm>
            <a:prstGeom prst="rect">
              <a:avLst/>
            </a:prstGeom>
          </p:spPr>
        </p:pic>
        <p:pic>
          <p:nvPicPr>
            <p:cNvPr id="70" name="object 51">
              <a:extLst>
                <a:ext uri="{FF2B5EF4-FFF2-40B4-BE49-F238E27FC236}">
                  <a16:creationId xmlns:a16="http://schemas.microsoft.com/office/drawing/2014/main" id="{F2D13A7F-E1B8-33DA-0D68-55394D121C2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0712" y="1961473"/>
              <a:ext cx="76200" cy="134999"/>
            </a:xfrm>
            <a:prstGeom prst="rect">
              <a:avLst/>
            </a:prstGeom>
          </p:spPr>
        </p:pic>
        <p:pic>
          <p:nvPicPr>
            <p:cNvPr id="71" name="object 52">
              <a:extLst>
                <a:ext uri="{FF2B5EF4-FFF2-40B4-BE49-F238E27FC236}">
                  <a16:creationId xmlns:a16="http://schemas.microsoft.com/office/drawing/2014/main" id="{083A882B-D6F6-FFA4-9ED6-E71ED7D047DB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0936" y="1961473"/>
              <a:ext cx="76200" cy="134999"/>
            </a:xfrm>
            <a:prstGeom prst="rect">
              <a:avLst/>
            </a:prstGeom>
          </p:spPr>
        </p:pic>
      </p:grpSp>
      <p:grpSp>
        <p:nvGrpSpPr>
          <p:cNvPr id="72" name="object 53">
            <a:extLst>
              <a:ext uri="{FF2B5EF4-FFF2-40B4-BE49-F238E27FC236}">
                <a16:creationId xmlns:a16="http://schemas.microsoft.com/office/drawing/2014/main" id="{370F0108-D3EC-7A25-7078-2E890EAEE73C}"/>
              </a:ext>
            </a:extLst>
          </p:cNvPr>
          <p:cNvGrpSpPr/>
          <p:nvPr/>
        </p:nvGrpSpPr>
        <p:grpSpPr>
          <a:xfrm>
            <a:off x="4594998" y="3309883"/>
            <a:ext cx="2241550" cy="419734"/>
            <a:chOff x="4428224" y="2853554"/>
            <a:chExt cx="2241550" cy="419734"/>
          </a:xfrm>
        </p:grpSpPr>
        <p:sp>
          <p:nvSpPr>
            <p:cNvPr id="73" name="object 54">
              <a:extLst>
                <a:ext uri="{FF2B5EF4-FFF2-40B4-BE49-F238E27FC236}">
                  <a16:creationId xmlns:a16="http://schemas.microsoft.com/office/drawing/2014/main" id="{622A9060-EEFC-F835-3DEA-C35D610ACBDC}"/>
                </a:ext>
              </a:extLst>
            </p:cNvPr>
            <p:cNvSpPr/>
            <p:nvPr/>
          </p:nvSpPr>
          <p:spPr>
            <a:xfrm>
              <a:off x="4428224" y="3181327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176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5">
              <a:extLst>
                <a:ext uri="{FF2B5EF4-FFF2-40B4-BE49-F238E27FC236}">
                  <a16:creationId xmlns:a16="http://schemas.microsoft.com/office/drawing/2014/main" id="{681707F4-45DA-F7E3-D452-26BF52A37FFD}"/>
                </a:ext>
              </a:extLst>
            </p:cNvPr>
            <p:cNvSpPr/>
            <p:nvPr/>
          </p:nvSpPr>
          <p:spPr>
            <a:xfrm>
              <a:off x="5331424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56">
              <a:extLst>
                <a:ext uri="{FF2B5EF4-FFF2-40B4-BE49-F238E27FC236}">
                  <a16:creationId xmlns:a16="http://schemas.microsoft.com/office/drawing/2014/main" id="{9A88D436-CFD8-A588-A35B-ACA06155A83B}"/>
                </a:ext>
              </a:extLst>
            </p:cNvPr>
            <p:cNvSpPr/>
            <p:nvPr/>
          </p:nvSpPr>
          <p:spPr>
            <a:xfrm>
              <a:off x="5331424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57">
              <a:extLst>
                <a:ext uri="{FF2B5EF4-FFF2-40B4-BE49-F238E27FC236}">
                  <a16:creationId xmlns:a16="http://schemas.microsoft.com/office/drawing/2014/main" id="{26319AFA-07C3-D772-44B2-9F97D7465BA1}"/>
                </a:ext>
              </a:extLst>
            </p:cNvPr>
            <p:cNvSpPr/>
            <p:nvPr/>
          </p:nvSpPr>
          <p:spPr>
            <a:xfrm>
              <a:off x="5729102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58">
              <a:extLst>
                <a:ext uri="{FF2B5EF4-FFF2-40B4-BE49-F238E27FC236}">
                  <a16:creationId xmlns:a16="http://schemas.microsoft.com/office/drawing/2014/main" id="{BAF08DFD-F184-7881-8EFE-13249DDF4580}"/>
                </a:ext>
              </a:extLst>
            </p:cNvPr>
            <p:cNvSpPr/>
            <p:nvPr/>
          </p:nvSpPr>
          <p:spPr>
            <a:xfrm>
              <a:off x="5729102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59">
              <a:extLst>
                <a:ext uri="{FF2B5EF4-FFF2-40B4-BE49-F238E27FC236}">
                  <a16:creationId xmlns:a16="http://schemas.microsoft.com/office/drawing/2014/main" id="{AE483634-307C-14D7-7A36-1DCA2C09B628}"/>
                </a:ext>
              </a:extLst>
            </p:cNvPr>
            <p:cNvSpPr/>
            <p:nvPr/>
          </p:nvSpPr>
          <p:spPr>
            <a:xfrm>
              <a:off x="5472612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60">
              <a:extLst>
                <a:ext uri="{FF2B5EF4-FFF2-40B4-BE49-F238E27FC236}">
                  <a16:creationId xmlns:a16="http://schemas.microsoft.com/office/drawing/2014/main" id="{9D1821FF-E07A-8094-18B3-ECE9666A6FAC}"/>
                </a:ext>
              </a:extLst>
            </p:cNvPr>
            <p:cNvSpPr/>
            <p:nvPr/>
          </p:nvSpPr>
          <p:spPr>
            <a:xfrm>
              <a:off x="5472612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1">
              <a:extLst>
                <a:ext uri="{FF2B5EF4-FFF2-40B4-BE49-F238E27FC236}">
                  <a16:creationId xmlns:a16="http://schemas.microsoft.com/office/drawing/2014/main" id="{F6622DE6-00B7-F724-3318-268D95541546}"/>
                </a:ext>
              </a:extLst>
            </p:cNvPr>
            <p:cNvSpPr/>
            <p:nvPr/>
          </p:nvSpPr>
          <p:spPr>
            <a:xfrm>
              <a:off x="5902273" y="310886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2">
              <a:extLst>
                <a:ext uri="{FF2B5EF4-FFF2-40B4-BE49-F238E27FC236}">
                  <a16:creationId xmlns:a16="http://schemas.microsoft.com/office/drawing/2014/main" id="{029AE10C-248D-CE16-8524-B977E1659413}"/>
                </a:ext>
              </a:extLst>
            </p:cNvPr>
            <p:cNvSpPr/>
            <p:nvPr/>
          </p:nvSpPr>
          <p:spPr>
            <a:xfrm>
              <a:off x="5902273" y="310886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63">
              <a:extLst>
                <a:ext uri="{FF2B5EF4-FFF2-40B4-BE49-F238E27FC236}">
                  <a16:creationId xmlns:a16="http://schemas.microsoft.com/office/drawing/2014/main" id="{DD1E81BF-4358-6944-BCB4-5F7C8BBC65ED}"/>
                </a:ext>
              </a:extLst>
            </p:cNvPr>
            <p:cNvSpPr/>
            <p:nvPr/>
          </p:nvSpPr>
          <p:spPr>
            <a:xfrm>
              <a:off x="5652902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64">
              <a:extLst>
                <a:ext uri="{FF2B5EF4-FFF2-40B4-BE49-F238E27FC236}">
                  <a16:creationId xmlns:a16="http://schemas.microsoft.com/office/drawing/2014/main" id="{6A09DE4B-BDBF-8CC2-8F1D-EBBFBBE0F0BB}"/>
                </a:ext>
              </a:extLst>
            </p:cNvPr>
            <p:cNvSpPr/>
            <p:nvPr/>
          </p:nvSpPr>
          <p:spPr>
            <a:xfrm>
              <a:off x="5652902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65">
              <a:extLst>
                <a:ext uri="{FF2B5EF4-FFF2-40B4-BE49-F238E27FC236}">
                  <a16:creationId xmlns:a16="http://schemas.microsoft.com/office/drawing/2014/main" id="{7E15DC82-4C52-48D5-F2D9-DB59D8FD096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9032" y="3100072"/>
              <a:ext cx="165100" cy="165100"/>
            </a:xfrm>
            <a:prstGeom prst="rect">
              <a:avLst/>
            </a:prstGeom>
          </p:spPr>
        </p:pic>
        <p:sp>
          <p:nvSpPr>
            <p:cNvPr id="85" name="object 66">
              <a:extLst>
                <a:ext uri="{FF2B5EF4-FFF2-40B4-BE49-F238E27FC236}">
                  <a16:creationId xmlns:a16="http://schemas.microsoft.com/office/drawing/2014/main" id="{2EA7AAD3-96C5-6E46-436E-4E7B1F49C365}"/>
                </a:ext>
              </a:extLst>
            </p:cNvPr>
            <p:cNvSpPr/>
            <p:nvPr/>
          </p:nvSpPr>
          <p:spPr>
            <a:xfrm>
              <a:off x="6049035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7">
              <a:extLst>
                <a:ext uri="{FF2B5EF4-FFF2-40B4-BE49-F238E27FC236}">
                  <a16:creationId xmlns:a16="http://schemas.microsoft.com/office/drawing/2014/main" id="{E9F10E6F-C7D4-1DCB-5E83-28A3B1845050}"/>
                </a:ext>
              </a:extLst>
            </p:cNvPr>
            <p:cNvSpPr/>
            <p:nvPr/>
          </p:nvSpPr>
          <p:spPr>
            <a:xfrm>
              <a:off x="6049035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68">
              <a:extLst>
                <a:ext uri="{FF2B5EF4-FFF2-40B4-BE49-F238E27FC236}">
                  <a16:creationId xmlns:a16="http://schemas.microsoft.com/office/drawing/2014/main" id="{4B8B05C6-297F-41CB-16AA-9C66C6F1C10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2229" y="3102308"/>
              <a:ext cx="165100" cy="165100"/>
            </a:xfrm>
            <a:prstGeom prst="rect">
              <a:avLst/>
            </a:prstGeom>
          </p:spPr>
        </p:pic>
        <p:pic>
          <p:nvPicPr>
            <p:cNvPr id="88" name="object 69">
              <a:extLst>
                <a:ext uri="{FF2B5EF4-FFF2-40B4-BE49-F238E27FC236}">
                  <a16:creationId xmlns:a16="http://schemas.microsoft.com/office/drawing/2014/main" id="{BE63F47D-58CE-FD74-1778-A022E1C8327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9580" y="3107575"/>
              <a:ext cx="165100" cy="165100"/>
            </a:xfrm>
            <a:prstGeom prst="rect">
              <a:avLst/>
            </a:prstGeom>
          </p:spPr>
        </p:pic>
        <p:sp>
          <p:nvSpPr>
            <p:cNvPr id="89" name="object 70">
              <a:extLst>
                <a:ext uri="{FF2B5EF4-FFF2-40B4-BE49-F238E27FC236}">
                  <a16:creationId xmlns:a16="http://schemas.microsoft.com/office/drawing/2014/main" id="{334A6AF6-312D-823E-3588-676D9573D055}"/>
                </a:ext>
              </a:extLst>
            </p:cNvPr>
            <p:cNvSpPr/>
            <p:nvPr/>
          </p:nvSpPr>
          <p:spPr>
            <a:xfrm>
              <a:off x="5409167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1">
              <a:extLst>
                <a:ext uri="{FF2B5EF4-FFF2-40B4-BE49-F238E27FC236}">
                  <a16:creationId xmlns:a16="http://schemas.microsoft.com/office/drawing/2014/main" id="{963F802F-12C9-7229-C82B-CDC0552C23F9}"/>
                </a:ext>
              </a:extLst>
            </p:cNvPr>
            <p:cNvSpPr/>
            <p:nvPr/>
          </p:nvSpPr>
          <p:spPr>
            <a:xfrm>
              <a:off x="5409167" y="310512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72">
              <a:extLst>
                <a:ext uri="{FF2B5EF4-FFF2-40B4-BE49-F238E27FC236}">
                  <a16:creationId xmlns:a16="http://schemas.microsoft.com/office/drawing/2014/main" id="{C2DAAA11-2B4B-B030-165A-C0719EFD830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4366" y="2954292"/>
              <a:ext cx="76200" cy="115075"/>
            </a:xfrm>
            <a:prstGeom prst="rect">
              <a:avLst/>
            </a:prstGeom>
          </p:spPr>
        </p:pic>
        <p:pic>
          <p:nvPicPr>
            <p:cNvPr id="92" name="object 73">
              <a:extLst>
                <a:ext uri="{FF2B5EF4-FFF2-40B4-BE49-F238E27FC236}">
                  <a16:creationId xmlns:a16="http://schemas.microsoft.com/office/drawing/2014/main" id="{E51794DB-96B2-86D9-CFBE-720E09E712C7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34736" y="2964503"/>
              <a:ext cx="76200" cy="115075"/>
            </a:xfrm>
            <a:prstGeom prst="rect">
              <a:avLst/>
            </a:prstGeom>
          </p:spPr>
        </p:pic>
        <p:pic>
          <p:nvPicPr>
            <p:cNvPr id="93" name="object 74">
              <a:extLst>
                <a:ext uri="{FF2B5EF4-FFF2-40B4-BE49-F238E27FC236}">
                  <a16:creationId xmlns:a16="http://schemas.microsoft.com/office/drawing/2014/main" id="{46EBE585-7ED4-7037-DA8A-B48044A0584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7200" y="2964503"/>
              <a:ext cx="76200" cy="115075"/>
            </a:xfrm>
            <a:prstGeom prst="rect">
              <a:avLst/>
            </a:prstGeom>
          </p:spPr>
        </p:pic>
        <p:pic>
          <p:nvPicPr>
            <p:cNvPr id="94" name="object 75">
              <a:extLst>
                <a:ext uri="{FF2B5EF4-FFF2-40B4-BE49-F238E27FC236}">
                  <a16:creationId xmlns:a16="http://schemas.microsoft.com/office/drawing/2014/main" id="{02115E06-1DEA-1A90-3ACC-DF51912E46FA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5044" y="2964503"/>
              <a:ext cx="76200" cy="115075"/>
            </a:xfrm>
            <a:prstGeom prst="rect">
              <a:avLst/>
            </a:prstGeom>
          </p:spPr>
        </p:pic>
        <p:sp>
          <p:nvSpPr>
            <p:cNvPr id="95" name="object 76">
              <a:extLst>
                <a:ext uri="{FF2B5EF4-FFF2-40B4-BE49-F238E27FC236}">
                  <a16:creationId xmlns:a16="http://schemas.microsoft.com/office/drawing/2014/main" id="{B57AA8B8-92AE-6C05-D9FF-85B1595CFE7E}"/>
                </a:ext>
              </a:extLst>
            </p:cNvPr>
            <p:cNvSpPr/>
            <p:nvPr/>
          </p:nvSpPr>
          <p:spPr>
            <a:xfrm>
              <a:off x="5206911" y="2952238"/>
              <a:ext cx="500380" cy="139065"/>
            </a:xfrm>
            <a:custGeom>
              <a:avLst/>
              <a:gdLst/>
              <a:ahLst/>
              <a:cxnLst/>
              <a:rect l="l" t="t" r="r" b="b"/>
              <a:pathLst>
                <a:path w="500379" h="139064">
                  <a:moveTo>
                    <a:pt x="0" y="126192"/>
                  </a:moveTo>
                  <a:lnTo>
                    <a:pt x="38784" y="84726"/>
                  </a:lnTo>
                  <a:lnTo>
                    <a:pt x="77246" y="52082"/>
                  </a:lnTo>
                  <a:lnTo>
                    <a:pt x="117654" y="27774"/>
                  </a:lnTo>
                  <a:lnTo>
                    <a:pt x="162279" y="11314"/>
                  </a:lnTo>
                  <a:lnTo>
                    <a:pt x="213391" y="2218"/>
                  </a:lnTo>
                  <a:lnTo>
                    <a:pt x="273257" y="0"/>
                  </a:lnTo>
                  <a:lnTo>
                    <a:pt x="334830" y="10925"/>
                  </a:lnTo>
                  <a:lnTo>
                    <a:pt x="388661" y="36636"/>
                  </a:lnTo>
                  <a:lnTo>
                    <a:pt x="433422" y="69710"/>
                  </a:lnTo>
                  <a:lnTo>
                    <a:pt x="467787" y="102726"/>
                  </a:lnTo>
                  <a:lnTo>
                    <a:pt x="490427" y="128260"/>
                  </a:lnTo>
                  <a:lnTo>
                    <a:pt x="500016" y="13889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7">
              <a:extLst>
                <a:ext uri="{FF2B5EF4-FFF2-40B4-BE49-F238E27FC236}">
                  <a16:creationId xmlns:a16="http://schemas.microsoft.com/office/drawing/2014/main" id="{D7ACE1B6-AF25-8F2A-98C4-D23A20AD2D05}"/>
                </a:ext>
              </a:extLst>
            </p:cNvPr>
            <p:cNvSpPr/>
            <p:nvPr/>
          </p:nvSpPr>
          <p:spPr>
            <a:xfrm>
              <a:off x="5199935" y="2859904"/>
              <a:ext cx="906144" cy="224790"/>
            </a:xfrm>
            <a:custGeom>
              <a:avLst/>
              <a:gdLst/>
              <a:ahLst/>
              <a:cxnLst/>
              <a:rect l="l" t="t" r="r" b="b"/>
              <a:pathLst>
                <a:path w="906145" h="224789">
                  <a:moveTo>
                    <a:pt x="0" y="224367"/>
                  </a:moveTo>
                  <a:lnTo>
                    <a:pt x="35218" y="179791"/>
                  </a:lnTo>
                  <a:lnTo>
                    <a:pt x="70534" y="141097"/>
                  </a:lnTo>
                  <a:lnTo>
                    <a:pt x="106276" y="107937"/>
                  </a:lnTo>
                  <a:lnTo>
                    <a:pt x="142770" y="79960"/>
                  </a:lnTo>
                  <a:lnTo>
                    <a:pt x="180344" y="56819"/>
                  </a:lnTo>
                  <a:lnTo>
                    <a:pt x="219327" y="38165"/>
                  </a:lnTo>
                  <a:lnTo>
                    <a:pt x="260045" y="23650"/>
                  </a:lnTo>
                  <a:lnTo>
                    <a:pt x="302826" y="12924"/>
                  </a:lnTo>
                  <a:lnTo>
                    <a:pt x="347997" y="5640"/>
                  </a:lnTo>
                  <a:lnTo>
                    <a:pt x="395887" y="1448"/>
                  </a:lnTo>
                  <a:lnTo>
                    <a:pt x="446823" y="0"/>
                  </a:lnTo>
                  <a:lnTo>
                    <a:pt x="498220" y="2321"/>
                  </a:lnTo>
                  <a:lnTo>
                    <a:pt x="547352" y="9401"/>
                  </a:lnTo>
                  <a:lnTo>
                    <a:pt x="594329" y="20831"/>
                  </a:lnTo>
                  <a:lnTo>
                    <a:pt x="639263" y="36207"/>
                  </a:lnTo>
                  <a:lnTo>
                    <a:pt x="682266" y="55120"/>
                  </a:lnTo>
                  <a:lnTo>
                    <a:pt x="723449" y="77165"/>
                  </a:lnTo>
                  <a:lnTo>
                    <a:pt x="762924" y="101934"/>
                  </a:lnTo>
                  <a:lnTo>
                    <a:pt x="800803" y="129023"/>
                  </a:lnTo>
                  <a:lnTo>
                    <a:pt x="837196" y="158023"/>
                  </a:lnTo>
                  <a:lnTo>
                    <a:pt x="872216" y="188528"/>
                  </a:lnTo>
                  <a:lnTo>
                    <a:pt x="905975" y="22013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78">
            <a:extLst>
              <a:ext uri="{FF2B5EF4-FFF2-40B4-BE49-F238E27FC236}">
                <a16:creationId xmlns:a16="http://schemas.microsoft.com/office/drawing/2014/main" id="{08A054B3-601A-15F6-0F9F-ED142678AEC5}"/>
              </a:ext>
            </a:extLst>
          </p:cNvPr>
          <p:cNvGrpSpPr/>
          <p:nvPr/>
        </p:nvGrpSpPr>
        <p:grpSpPr>
          <a:xfrm>
            <a:off x="4594998" y="5650837"/>
            <a:ext cx="2241550" cy="257175"/>
            <a:chOff x="4428224" y="5194508"/>
            <a:chExt cx="2241550" cy="257175"/>
          </a:xfrm>
        </p:grpSpPr>
        <p:sp>
          <p:nvSpPr>
            <p:cNvPr id="98" name="object 79">
              <a:extLst>
                <a:ext uri="{FF2B5EF4-FFF2-40B4-BE49-F238E27FC236}">
                  <a16:creationId xmlns:a16="http://schemas.microsoft.com/office/drawing/2014/main" id="{AFCB2912-5700-A4A4-28C8-03159AABBFCC}"/>
                </a:ext>
              </a:extLst>
            </p:cNvPr>
            <p:cNvSpPr/>
            <p:nvPr/>
          </p:nvSpPr>
          <p:spPr>
            <a:xfrm>
              <a:off x="4428224" y="5368861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176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80">
              <a:extLst>
                <a:ext uri="{FF2B5EF4-FFF2-40B4-BE49-F238E27FC236}">
                  <a16:creationId xmlns:a16="http://schemas.microsoft.com/office/drawing/2014/main" id="{4E96EEE6-0387-870E-8C13-457F10B4484E}"/>
                </a:ext>
              </a:extLst>
            </p:cNvPr>
            <p:cNvSpPr/>
            <p:nvPr/>
          </p:nvSpPr>
          <p:spPr>
            <a:xfrm>
              <a:off x="5308253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81">
              <a:extLst>
                <a:ext uri="{FF2B5EF4-FFF2-40B4-BE49-F238E27FC236}">
                  <a16:creationId xmlns:a16="http://schemas.microsoft.com/office/drawing/2014/main" id="{17A24E3C-6FDD-B335-46C2-8D9486F6F9F5}"/>
                </a:ext>
              </a:extLst>
            </p:cNvPr>
            <p:cNvSpPr/>
            <p:nvPr/>
          </p:nvSpPr>
          <p:spPr>
            <a:xfrm>
              <a:off x="5308253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82">
              <a:extLst>
                <a:ext uri="{FF2B5EF4-FFF2-40B4-BE49-F238E27FC236}">
                  <a16:creationId xmlns:a16="http://schemas.microsoft.com/office/drawing/2014/main" id="{58E935E2-68D7-BAC4-F642-27C86C383F28}"/>
                </a:ext>
              </a:extLst>
            </p:cNvPr>
            <p:cNvSpPr/>
            <p:nvPr/>
          </p:nvSpPr>
          <p:spPr>
            <a:xfrm>
              <a:off x="5729102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83">
              <a:extLst>
                <a:ext uri="{FF2B5EF4-FFF2-40B4-BE49-F238E27FC236}">
                  <a16:creationId xmlns:a16="http://schemas.microsoft.com/office/drawing/2014/main" id="{3F4F0995-919E-63AF-E6D6-3F3B99F746C2}"/>
                </a:ext>
              </a:extLst>
            </p:cNvPr>
            <p:cNvSpPr/>
            <p:nvPr/>
          </p:nvSpPr>
          <p:spPr>
            <a:xfrm>
              <a:off x="5729102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84">
              <a:extLst>
                <a:ext uri="{FF2B5EF4-FFF2-40B4-BE49-F238E27FC236}">
                  <a16:creationId xmlns:a16="http://schemas.microsoft.com/office/drawing/2014/main" id="{AE212CC3-D2C2-27B2-A9FF-184D81396A74}"/>
                </a:ext>
              </a:extLst>
            </p:cNvPr>
            <p:cNvSpPr/>
            <p:nvPr/>
          </p:nvSpPr>
          <p:spPr>
            <a:xfrm>
              <a:off x="5430525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85">
              <a:extLst>
                <a:ext uri="{FF2B5EF4-FFF2-40B4-BE49-F238E27FC236}">
                  <a16:creationId xmlns:a16="http://schemas.microsoft.com/office/drawing/2014/main" id="{E1ABBD78-D595-D1E1-3673-869DB3A64028}"/>
                </a:ext>
              </a:extLst>
            </p:cNvPr>
            <p:cNvSpPr/>
            <p:nvPr/>
          </p:nvSpPr>
          <p:spPr>
            <a:xfrm>
              <a:off x="5430525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86">
              <a:extLst>
                <a:ext uri="{FF2B5EF4-FFF2-40B4-BE49-F238E27FC236}">
                  <a16:creationId xmlns:a16="http://schemas.microsoft.com/office/drawing/2014/main" id="{4C449D82-8494-9E13-9DFE-6500403AE7DC}"/>
                </a:ext>
              </a:extLst>
            </p:cNvPr>
            <p:cNvSpPr/>
            <p:nvPr/>
          </p:nvSpPr>
          <p:spPr>
            <a:xfrm>
              <a:off x="5558354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87">
              <a:extLst>
                <a:ext uri="{FF2B5EF4-FFF2-40B4-BE49-F238E27FC236}">
                  <a16:creationId xmlns:a16="http://schemas.microsoft.com/office/drawing/2014/main" id="{B871082B-BF14-2E18-9D96-923F9D9295EC}"/>
                </a:ext>
              </a:extLst>
            </p:cNvPr>
            <p:cNvSpPr/>
            <p:nvPr/>
          </p:nvSpPr>
          <p:spPr>
            <a:xfrm>
              <a:off x="5558354" y="529266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88">
              <a:extLst>
                <a:ext uri="{FF2B5EF4-FFF2-40B4-BE49-F238E27FC236}">
                  <a16:creationId xmlns:a16="http://schemas.microsoft.com/office/drawing/2014/main" id="{9E5534BD-1C1C-4A0F-84FA-3914F268CD64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0833" y="5286311"/>
              <a:ext cx="396237" cy="165100"/>
            </a:xfrm>
            <a:prstGeom prst="rect">
              <a:avLst/>
            </a:prstGeom>
          </p:spPr>
        </p:pic>
        <p:pic>
          <p:nvPicPr>
            <p:cNvPr id="108" name="object 89">
              <a:extLst>
                <a:ext uri="{FF2B5EF4-FFF2-40B4-BE49-F238E27FC236}">
                  <a16:creationId xmlns:a16="http://schemas.microsoft.com/office/drawing/2014/main" id="{BA381EC9-54FC-466C-B9B0-752EC6D697C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40086" y="5286311"/>
              <a:ext cx="400654" cy="165100"/>
            </a:xfrm>
            <a:prstGeom prst="rect">
              <a:avLst/>
            </a:prstGeom>
          </p:spPr>
        </p:pic>
        <p:sp>
          <p:nvSpPr>
            <p:cNvPr id="109" name="object 90">
              <a:extLst>
                <a:ext uri="{FF2B5EF4-FFF2-40B4-BE49-F238E27FC236}">
                  <a16:creationId xmlns:a16="http://schemas.microsoft.com/office/drawing/2014/main" id="{242E1E2D-249A-8462-9D9B-AA99BC163142}"/>
                </a:ext>
              </a:extLst>
            </p:cNvPr>
            <p:cNvSpPr/>
            <p:nvPr/>
          </p:nvSpPr>
          <p:spPr>
            <a:xfrm>
              <a:off x="6224512" y="5200858"/>
              <a:ext cx="262890" cy="46990"/>
            </a:xfrm>
            <a:custGeom>
              <a:avLst/>
              <a:gdLst/>
              <a:ahLst/>
              <a:cxnLst/>
              <a:rect l="l" t="t" r="r" b="b"/>
              <a:pathLst>
                <a:path w="262889" h="46989">
                  <a:moveTo>
                    <a:pt x="0" y="42657"/>
                  </a:moveTo>
                  <a:lnTo>
                    <a:pt x="30440" y="22760"/>
                  </a:lnTo>
                  <a:lnTo>
                    <a:pt x="61842" y="9388"/>
                  </a:lnTo>
                  <a:lnTo>
                    <a:pt x="98229" y="1986"/>
                  </a:lnTo>
                  <a:lnTo>
                    <a:pt x="143630" y="0"/>
                  </a:lnTo>
                  <a:lnTo>
                    <a:pt x="190694" y="7570"/>
                  </a:lnTo>
                  <a:lnTo>
                    <a:pt x="227816" y="23564"/>
                  </a:lnTo>
                  <a:lnTo>
                    <a:pt x="252643" y="39513"/>
                  </a:lnTo>
                  <a:lnTo>
                    <a:pt x="262820" y="4695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91">
              <a:extLst>
                <a:ext uri="{FF2B5EF4-FFF2-40B4-BE49-F238E27FC236}">
                  <a16:creationId xmlns:a16="http://schemas.microsoft.com/office/drawing/2014/main" id="{658A9A66-A808-E77E-9018-7A5877849B24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4540" y="5207300"/>
              <a:ext cx="201858" cy="65808"/>
            </a:xfrm>
            <a:prstGeom prst="rect">
              <a:avLst/>
            </a:prstGeom>
          </p:spPr>
        </p:pic>
      </p:grpSp>
      <p:grpSp>
        <p:nvGrpSpPr>
          <p:cNvPr id="111" name="object 92">
            <a:extLst>
              <a:ext uri="{FF2B5EF4-FFF2-40B4-BE49-F238E27FC236}">
                <a16:creationId xmlns:a16="http://schemas.microsoft.com/office/drawing/2014/main" id="{B30EF70B-43E3-9955-2B86-59A4BB24B839}"/>
              </a:ext>
            </a:extLst>
          </p:cNvPr>
          <p:cNvGrpSpPr/>
          <p:nvPr/>
        </p:nvGrpSpPr>
        <p:grpSpPr>
          <a:xfrm>
            <a:off x="4594998" y="4453433"/>
            <a:ext cx="2241550" cy="334010"/>
            <a:chOff x="4428224" y="3997104"/>
            <a:chExt cx="2241550" cy="334010"/>
          </a:xfrm>
        </p:grpSpPr>
        <p:sp>
          <p:nvSpPr>
            <p:cNvPr id="112" name="object 93">
              <a:extLst>
                <a:ext uri="{FF2B5EF4-FFF2-40B4-BE49-F238E27FC236}">
                  <a16:creationId xmlns:a16="http://schemas.microsoft.com/office/drawing/2014/main" id="{41BBEF40-274C-FC42-D2ED-272FEFD99BF5}"/>
                </a:ext>
              </a:extLst>
            </p:cNvPr>
            <p:cNvSpPr/>
            <p:nvPr/>
          </p:nvSpPr>
          <p:spPr>
            <a:xfrm>
              <a:off x="4428224" y="4242867"/>
              <a:ext cx="2241550" cy="0"/>
            </a:xfrm>
            <a:custGeom>
              <a:avLst/>
              <a:gdLst/>
              <a:ahLst/>
              <a:cxnLst/>
              <a:rect l="l" t="t" r="r" b="b"/>
              <a:pathLst>
                <a:path w="2241550">
                  <a:moveTo>
                    <a:pt x="0" y="0"/>
                  </a:moveTo>
                  <a:lnTo>
                    <a:pt x="2241176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94">
              <a:extLst>
                <a:ext uri="{FF2B5EF4-FFF2-40B4-BE49-F238E27FC236}">
                  <a16:creationId xmlns:a16="http://schemas.microsoft.com/office/drawing/2014/main" id="{0CC8ECA1-138E-A800-D3C6-4AE768F82EFF}"/>
                </a:ext>
              </a:extLst>
            </p:cNvPr>
            <p:cNvSpPr/>
            <p:nvPr/>
          </p:nvSpPr>
          <p:spPr>
            <a:xfrm>
              <a:off x="5086562" y="417193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95">
              <a:extLst>
                <a:ext uri="{FF2B5EF4-FFF2-40B4-BE49-F238E27FC236}">
                  <a16:creationId xmlns:a16="http://schemas.microsoft.com/office/drawing/2014/main" id="{3303001B-2A2C-2CF5-EE63-BF89E73CC02D}"/>
                </a:ext>
              </a:extLst>
            </p:cNvPr>
            <p:cNvSpPr/>
            <p:nvPr/>
          </p:nvSpPr>
          <p:spPr>
            <a:xfrm>
              <a:off x="5086562" y="417193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96">
              <a:extLst>
                <a:ext uri="{FF2B5EF4-FFF2-40B4-BE49-F238E27FC236}">
                  <a16:creationId xmlns:a16="http://schemas.microsoft.com/office/drawing/2014/main" id="{15E28F33-D9FE-FEF5-43D4-B01757C2231D}"/>
                </a:ext>
              </a:extLst>
            </p:cNvPr>
            <p:cNvSpPr/>
            <p:nvPr/>
          </p:nvSpPr>
          <p:spPr>
            <a:xfrm>
              <a:off x="5953509" y="417193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97">
              <a:extLst>
                <a:ext uri="{FF2B5EF4-FFF2-40B4-BE49-F238E27FC236}">
                  <a16:creationId xmlns:a16="http://schemas.microsoft.com/office/drawing/2014/main" id="{37FB58F1-90BE-A9D4-EF68-819927CD1B98}"/>
                </a:ext>
              </a:extLst>
            </p:cNvPr>
            <p:cNvSpPr/>
            <p:nvPr/>
          </p:nvSpPr>
          <p:spPr>
            <a:xfrm>
              <a:off x="5953509" y="417193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98">
              <a:extLst>
                <a:ext uri="{FF2B5EF4-FFF2-40B4-BE49-F238E27FC236}">
                  <a16:creationId xmlns:a16="http://schemas.microsoft.com/office/drawing/2014/main" id="{879EEEDE-0992-2CEC-1E9E-B176C6D8AB64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98442" y="4157286"/>
              <a:ext cx="165100" cy="165100"/>
            </a:xfrm>
            <a:prstGeom prst="rect">
              <a:avLst/>
            </a:prstGeom>
          </p:spPr>
        </p:pic>
        <p:sp>
          <p:nvSpPr>
            <p:cNvPr id="118" name="object 99">
              <a:extLst>
                <a:ext uri="{FF2B5EF4-FFF2-40B4-BE49-F238E27FC236}">
                  <a16:creationId xmlns:a16="http://schemas.microsoft.com/office/drawing/2014/main" id="{03875774-0447-776B-BD7F-F863D6E72DAB}"/>
                </a:ext>
              </a:extLst>
            </p:cNvPr>
            <p:cNvSpPr/>
            <p:nvPr/>
          </p:nvSpPr>
          <p:spPr>
            <a:xfrm>
              <a:off x="5635279" y="416301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00">
              <a:extLst>
                <a:ext uri="{FF2B5EF4-FFF2-40B4-BE49-F238E27FC236}">
                  <a16:creationId xmlns:a16="http://schemas.microsoft.com/office/drawing/2014/main" id="{DC9263E8-01AE-1801-83E6-72C92B3A9008}"/>
                </a:ext>
              </a:extLst>
            </p:cNvPr>
            <p:cNvSpPr/>
            <p:nvPr/>
          </p:nvSpPr>
          <p:spPr>
            <a:xfrm>
              <a:off x="5635279" y="416301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01">
              <a:extLst>
                <a:ext uri="{FF2B5EF4-FFF2-40B4-BE49-F238E27FC236}">
                  <a16:creationId xmlns:a16="http://schemas.microsoft.com/office/drawing/2014/main" id="{74AA3E94-29D6-5662-9E17-C5E1249FF7C5}"/>
                </a:ext>
              </a:extLst>
            </p:cNvPr>
            <p:cNvSpPr/>
            <p:nvPr/>
          </p:nvSpPr>
          <p:spPr>
            <a:xfrm>
              <a:off x="6487332" y="416301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199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199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399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02">
              <a:extLst>
                <a:ext uri="{FF2B5EF4-FFF2-40B4-BE49-F238E27FC236}">
                  <a16:creationId xmlns:a16="http://schemas.microsoft.com/office/drawing/2014/main" id="{D425D5BF-9509-EAEE-68A4-16737B5FC367}"/>
                </a:ext>
              </a:extLst>
            </p:cNvPr>
            <p:cNvSpPr/>
            <p:nvPr/>
          </p:nvSpPr>
          <p:spPr>
            <a:xfrm>
              <a:off x="6487332" y="416301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03">
              <a:extLst>
                <a:ext uri="{FF2B5EF4-FFF2-40B4-BE49-F238E27FC236}">
                  <a16:creationId xmlns:a16="http://schemas.microsoft.com/office/drawing/2014/main" id="{0735961F-1E89-1A24-A459-D0C76D0387A3}"/>
                </a:ext>
              </a:extLst>
            </p:cNvPr>
            <p:cNvSpPr/>
            <p:nvPr/>
          </p:nvSpPr>
          <p:spPr>
            <a:xfrm>
              <a:off x="5788715" y="416666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199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399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199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04">
              <a:extLst>
                <a:ext uri="{FF2B5EF4-FFF2-40B4-BE49-F238E27FC236}">
                  <a16:creationId xmlns:a16="http://schemas.microsoft.com/office/drawing/2014/main" id="{A06BBA0D-C292-8313-C1F1-8F2412DE5F7F}"/>
                </a:ext>
              </a:extLst>
            </p:cNvPr>
            <p:cNvSpPr/>
            <p:nvPr/>
          </p:nvSpPr>
          <p:spPr>
            <a:xfrm>
              <a:off x="5788715" y="416666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05">
              <a:extLst>
                <a:ext uri="{FF2B5EF4-FFF2-40B4-BE49-F238E27FC236}">
                  <a16:creationId xmlns:a16="http://schemas.microsoft.com/office/drawing/2014/main" id="{7F357EAF-0C8D-6BC3-5887-71DEB967A9D4}"/>
                </a:ext>
              </a:extLst>
            </p:cNvPr>
            <p:cNvSpPr/>
            <p:nvPr/>
          </p:nvSpPr>
          <p:spPr>
            <a:xfrm>
              <a:off x="6353835" y="416666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199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399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199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06">
              <a:extLst>
                <a:ext uri="{FF2B5EF4-FFF2-40B4-BE49-F238E27FC236}">
                  <a16:creationId xmlns:a16="http://schemas.microsoft.com/office/drawing/2014/main" id="{915DADCE-D3FA-DB66-5CC1-C58D45A6C592}"/>
                </a:ext>
              </a:extLst>
            </p:cNvPr>
            <p:cNvSpPr/>
            <p:nvPr/>
          </p:nvSpPr>
          <p:spPr>
            <a:xfrm>
              <a:off x="6353835" y="416666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07">
              <a:extLst>
                <a:ext uri="{FF2B5EF4-FFF2-40B4-BE49-F238E27FC236}">
                  <a16:creationId xmlns:a16="http://schemas.microsoft.com/office/drawing/2014/main" id="{BB8CFF8D-2CD2-ED6C-5F1A-09D238FD7956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21342" y="4160317"/>
              <a:ext cx="348881" cy="165746"/>
            </a:xfrm>
            <a:prstGeom prst="rect">
              <a:avLst/>
            </a:prstGeom>
          </p:spPr>
        </p:pic>
        <p:sp>
          <p:nvSpPr>
            <p:cNvPr id="127" name="object 108">
              <a:extLst>
                <a:ext uri="{FF2B5EF4-FFF2-40B4-BE49-F238E27FC236}">
                  <a16:creationId xmlns:a16="http://schemas.microsoft.com/office/drawing/2014/main" id="{9B1510F5-0EFC-8724-2E3C-06BC1CA13492}"/>
                </a:ext>
              </a:extLst>
            </p:cNvPr>
            <p:cNvSpPr/>
            <p:nvPr/>
          </p:nvSpPr>
          <p:spPr>
            <a:xfrm>
              <a:off x="5212830" y="417193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109">
              <a:extLst>
                <a:ext uri="{FF2B5EF4-FFF2-40B4-BE49-F238E27FC236}">
                  <a16:creationId xmlns:a16="http://schemas.microsoft.com/office/drawing/2014/main" id="{D6D3CB44-6135-8565-8068-6B2485E268F2}"/>
                </a:ext>
              </a:extLst>
            </p:cNvPr>
            <p:cNvSpPr/>
            <p:nvPr/>
          </p:nvSpPr>
          <p:spPr>
            <a:xfrm>
              <a:off x="5212830" y="417193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385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10">
              <a:extLst>
                <a:ext uri="{FF2B5EF4-FFF2-40B4-BE49-F238E27FC236}">
                  <a16:creationId xmlns:a16="http://schemas.microsoft.com/office/drawing/2014/main" id="{D8BB8001-72E6-3FA9-4B91-BF358752085B}"/>
                </a:ext>
              </a:extLst>
            </p:cNvPr>
            <p:cNvSpPr/>
            <p:nvPr/>
          </p:nvSpPr>
          <p:spPr>
            <a:xfrm>
              <a:off x="5877297" y="4003454"/>
              <a:ext cx="673735" cy="137795"/>
            </a:xfrm>
            <a:custGeom>
              <a:avLst/>
              <a:gdLst/>
              <a:ahLst/>
              <a:cxnLst/>
              <a:rect l="l" t="t" r="r" b="b"/>
              <a:pathLst>
                <a:path w="673734" h="137795">
                  <a:moveTo>
                    <a:pt x="0" y="137176"/>
                  </a:moveTo>
                  <a:lnTo>
                    <a:pt x="36001" y="100641"/>
                  </a:lnTo>
                  <a:lnTo>
                    <a:pt x="72311" y="70754"/>
                  </a:lnTo>
                  <a:lnTo>
                    <a:pt x="109565" y="46961"/>
                  </a:lnTo>
                  <a:lnTo>
                    <a:pt x="148394" y="28707"/>
                  </a:lnTo>
                  <a:lnTo>
                    <a:pt x="189432" y="15437"/>
                  </a:lnTo>
                  <a:lnTo>
                    <a:pt x="233312" y="6599"/>
                  </a:lnTo>
                  <a:lnTo>
                    <a:pt x="280667" y="1638"/>
                  </a:lnTo>
                  <a:lnTo>
                    <a:pt x="332129" y="0"/>
                  </a:lnTo>
                  <a:lnTo>
                    <a:pt x="384222" y="2715"/>
                  </a:lnTo>
                  <a:lnTo>
                    <a:pt x="433188" y="10753"/>
                  </a:lnTo>
                  <a:lnTo>
                    <a:pt x="479245" y="23468"/>
                  </a:lnTo>
                  <a:lnTo>
                    <a:pt x="522607" y="40215"/>
                  </a:lnTo>
                  <a:lnTo>
                    <a:pt x="563490" y="60346"/>
                  </a:lnTo>
                  <a:lnTo>
                    <a:pt x="602110" y="83216"/>
                  </a:lnTo>
                  <a:lnTo>
                    <a:pt x="638682" y="108178"/>
                  </a:lnTo>
                  <a:lnTo>
                    <a:pt x="673423" y="13458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11">
              <a:extLst>
                <a:ext uri="{FF2B5EF4-FFF2-40B4-BE49-F238E27FC236}">
                  <a16:creationId xmlns:a16="http://schemas.microsoft.com/office/drawing/2014/main" id="{E89DBD79-46BB-9435-345B-E3F65DC5C694}"/>
                </a:ext>
              </a:extLst>
            </p:cNvPr>
            <p:cNvSpPr/>
            <p:nvPr/>
          </p:nvSpPr>
          <p:spPr>
            <a:xfrm>
              <a:off x="5881704" y="4062459"/>
              <a:ext cx="500380" cy="85090"/>
            </a:xfrm>
            <a:custGeom>
              <a:avLst/>
              <a:gdLst/>
              <a:ahLst/>
              <a:cxnLst/>
              <a:rect l="l" t="t" r="r" b="b"/>
              <a:pathLst>
                <a:path w="500379" h="85089">
                  <a:moveTo>
                    <a:pt x="0" y="77152"/>
                  </a:moveTo>
                  <a:lnTo>
                    <a:pt x="38784" y="51801"/>
                  </a:lnTo>
                  <a:lnTo>
                    <a:pt x="77246" y="31842"/>
                  </a:lnTo>
                  <a:lnTo>
                    <a:pt x="117654" y="16980"/>
                  </a:lnTo>
                  <a:lnTo>
                    <a:pt x="162279" y="6917"/>
                  </a:lnTo>
                  <a:lnTo>
                    <a:pt x="213391" y="1356"/>
                  </a:lnTo>
                  <a:lnTo>
                    <a:pt x="273257" y="0"/>
                  </a:lnTo>
                  <a:lnTo>
                    <a:pt x="346258" y="9245"/>
                  </a:lnTo>
                  <a:lnTo>
                    <a:pt x="407728" y="30201"/>
                  </a:lnTo>
                  <a:lnTo>
                    <a:pt x="455373" y="55026"/>
                  </a:lnTo>
                  <a:lnTo>
                    <a:pt x="486900" y="75878"/>
                  </a:lnTo>
                  <a:lnTo>
                    <a:pt x="500016" y="8491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12">
              <a:extLst>
                <a:ext uri="{FF2B5EF4-FFF2-40B4-BE49-F238E27FC236}">
                  <a16:creationId xmlns:a16="http://schemas.microsoft.com/office/drawing/2014/main" id="{F5780175-BCB1-FFAF-636D-3F1C85D6817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8234" y="4015343"/>
              <a:ext cx="76200" cy="115075"/>
            </a:xfrm>
            <a:prstGeom prst="rect">
              <a:avLst/>
            </a:prstGeom>
          </p:spPr>
        </p:pic>
        <p:pic>
          <p:nvPicPr>
            <p:cNvPr id="132" name="object 113">
              <a:extLst>
                <a:ext uri="{FF2B5EF4-FFF2-40B4-BE49-F238E27FC236}">
                  <a16:creationId xmlns:a16="http://schemas.microsoft.com/office/drawing/2014/main" id="{9FC66400-6ED2-67CF-24D8-69CE392BF5D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8911" y="4025554"/>
              <a:ext cx="76200" cy="115075"/>
            </a:xfrm>
            <a:prstGeom prst="rect">
              <a:avLst/>
            </a:prstGeom>
          </p:spPr>
        </p:pic>
        <p:pic>
          <p:nvPicPr>
            <p:cNvPr id="133" name="object 114">
              <a:extLst>
                <a:ext uri="{FF2B5EF4-FFF2-40B4-BE49-F238E27FC236}">
                  <a16:creationId xmlns:a16="http://schemas.microsoft.com/office/drawing/2014/main" id="{F135D6BF-272C-9B1C-1C95-AD3376CF6FC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6086" y="4016319"/>
              <a:ext cx="76200" cy="115075"/>
            </a:xfrm>
            <a:prstGeom prst="rect">
              <a:avLst/>
            </a:prstGeom>
          </p:spPr>
        </p:pic>
      </p:grpSp>
      <p:sp>
        <p:nvSpPr>
          <p:cNvPr id="134" name="object 115">
            <a:extLst>
              <a:ext uri="{FF2B5EF4-FFF2-40B4-BE49-F238E27FC236}">
                <a16:creationId xmlns:a16="http://schemas.microsoft.com/office/drawing/2014/main" id="{769FA101-7615-9B38-6399-512D26E460CE}"/>
              </a:ext>
            </a:extLst>
          </p:cNvPr>
          <p:cNvSpPr/>
          <p:nvPr/>
        </p:nvSpPr>
        <p:spPr>
          <a:xfrm>
            <a:off x="4656145" y="2719576"/>
            <a:ext cx="370840" cy="76200"/>
          </a:xfrm>
          <a:custGeom>
            <a:avLst/>
            <a:gdLst/>
            <a:ahLst/>
            <a:cxnLst/>
            <a:rect l="l" t="t" r="r" b="b"/>
            <a:pathLst>
              <a:path w="370839" h="76200">
                <a:moveTo>
                  <a:pt x="295094" y="0"/>
                </a:moveTo>
                <a:lnTo>
                  <a:pt x="294729" y="20030"/>
                </a:lnTo>
                <a:lnTo>
                  <a:pt x="294631" y="25395"/>
                </a:lnTo>
                <a:lnTo>
                  <a:pt x="307328" y="25627"/>
                </a:lnTo>
                <a:lnTo>
                  <a:pt x="307076" y="39483"/>
                </a:lnTo>
                <a:lnTo>
                  <a:pt x="306968" y="45425"/>
                </a:lnTo>
                <a:lnTo>
                  <a:pt x="306866" y="51022"/>
                </a:lnTo>
                <a:lnTo>
                  <a:pt x="294164" y="51022"/>
                </a:lnTo>
                <a:lnTo>
                  <a:pt x="293705" y="76187"/>
                </a:lnTo>
                <a:lnTo>
                  <a:pt x="346416" y="51022"/>
                </a:lnTo>
                <a:lnTo>
                  <a:pt x="306866" y="51022"/>
                </a:lnTo>
                <a:lnTo>
                  <a:pt x="294168" y="50790"/>
                </a:lnTo>
                <a:lnTo>
                  <a:pt x="346901" y="50790"/>
                </a:lnTo>
                <a:lnTo>
                  <a:pt x="370587" y="39483"/>
                </a:lnTo>
                <a:lnTo>
                  <a:pt x="295094" y="0"/>
                </a:lnTo>
                <a:close/>
              </a:path>
              <a:path w="370839" h="76200">
                <a:moveTo>
                  <a:pt x="294631" y="25395"/>
                </a:moveTo>
                <a:lnTo>
                  <a:pt x="294374" y="39483"/>
                </a:lnTo>
                <a:lnTo>
                  <a:pt x="294266" y="45425"/>
                </a:lnTo>
                <a:lnTo>
                  <a:pt x="294168" y="50790"/>
                </a:lnTo>
                <a:lnTo>
                  <a:pt x="306866" y="51022"/>
                </a:lnTo>
                <a:lnTo>
                  <a:pt x="307328" y="25627"/>
                </a:lnTo>
                <a:lnTo>
                  <a:pt x="294631" y="25395"/>
                </a:lnTo>
                <a:close/>
              </a:path>
              <a:path w="370839" h="76200">
                <a:moveTo>
                  <a:pt x="463" y="20030"/>
                </a:moveTo>
                <a:lnTo>
                  <a:pt x="108" y="39483"/>
                </a:lnTo>
                <a:lnTo>
                  <a:pt x="0" y="45425"/>
                </a:lnTo>
                <a:lnTo>
                  <a:pt x="294168" y="50790"/>
                </a:lnTo>
                <a:lnTo>
                  <a:pt x="294627" y="25627"/>
                </a:lnTo>
                <a:lnTo>
                  <a:pt x="294631" y="25395"/>
                </a:lnTo>
                <a:lnTo>
                  <a:pt x="463" y="2003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16">
            <a:extLst>
              <a:ext uri="{FF2B5EF4-FFF2-40B4-BE49-F238E27FC236}">
                <a16:creationId xmlns:a16="http://schemas.microsoft.com/office/drawing/2014/main" id="{C9A6F774-F677-C724-1F09-C1C751FA8FCD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346383" y="2714204"/>
            <a:ext cx="179566" cy="76200"/>
          </a:xfrm>
          <a:prstGeom prst="rect">
            <a:avLst/>
          </a:prstGeom>
        </p:spPr>
      </p:pic>
      <p:pic>
        <p:nvPicPr>
          <p:cNvPr id="136" name="object 117">
            <a:extLst>
              <a:ext uri="{FF2B5EF4-FFF2-40B4-BE49-F238E27FC236}">
                <a16:creationId xmlns:a16="http://schemas.microsoft.com/office/drawing/2014/main" id="{9CD5A157-CC9C-CA4C-3C2C-D7786EB621B6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23255" y="2720959"/>
            <a:ext cx="152400" cy="76200"/>
          </a:xfrm>
          <a:prstGeom prst="rect">
            <a:avLst/>
          </a:prstGeom>
        </p:spPr>
      </p:pic>
      <p:grpSp>
        <p:nvGrpSpPr>
          <p:cNvPr id="137" name="object 118">
            <a:extLst>
              <a:ext uri="{FF2B5EF4-FFF2-40B4-BE49-F238E27FC236}">
                <a16:creationId xmlns:a16="http://schemas.microsoft.com/office/drawing/2014/main" id="{EF485BD5-2103-EEF5-B63D-CB198C907997}"/>
              </a:ext>
            </a:extLst>
          </p:cNvPr>
          <p:cNvGrpSpPr/>
          <p:nvPr/>
        </p:nvGrpSpPr>
        <p:grpSpPr>
          <a:xfrm>
            <a:off x="5651141" y="2912422"/>
            <a:ext cx="300990" cy="269875"/>
            <a:chOff x="5484367" y="2456093"/>
            <a:chExt cx="300990" cy="269875"/>
          </a:xfrm>
        </p:grpSpPr>
        <p:sp>
          <p:nvSpPr>
            <p:cNvPr id="138" name="object 119">
              <a:extLst>
                <a:ext uri="{FF2B5EF4-FFF2-40B4-BE49-F238E27FC236}">
                  <a16:creationId xmlns:a16="http://schemas.microsoft.com/office/drawing/2014/main" id="{F7231910-69A0-385F-0A6A-A658CF0837DD}"/>
                </a:ext>
              </a:extLst>
            </p:cNvPr>
            <p:cNvSpPr/>
            <p:nvPr/>
          </p:nvSpPr>
          <p:spPr>
            <a:xfrm>
              <a:off x="5490717" y="2462443"/>
              <a:ext cx="288290" cy="257175"/>
            </a:xfrm>
            <a:custGeom>
              <a:avLst/>
              <a:gdLst/>
              <a:ahLst/>
              <a:cxnLst/>
              <a:rect l="l" t="t" r="r" b="b"/>
              <a:pathLst>
                <a:path w="288289" h="257175">
                  <a:moveTo>
                    <a:pt x="215732" y="0"/>
                  </a:moveTo>
                  <a:lnTo>
                    <a:pt x="71939" y="0"/>
                  </a:lnTo>
                  <a:lnTo>
                    <a:pt x="71939" y="128535"/>
                  </a:lnTo>
                  <a:lnTo>
                    <a:pt x="0" y="128535"/>
                  </a:lnTo>
                  <a:lnTo>
                    <a:pt x="143835" y="257070"/>
                  </a:lnTo>
                  <a:lnTo>
                    <a:pt x="287671" y="128535"/>
                  </a:lnTo>
                  <a:lnTo>
                    <a:pt x="215732" y="128535"/>
                  </a:lnTo>
                  <a:lnTo>
                    <a:pt x="215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20">
              <a:extLst>
                <a:ext uri="{FF2B5EF4-FFF2-40B4-BE49-F238E27FC236}">
                  <a16:creationId xmlns:a16="http://schemas.microsoft.com/office/drawing/2014/main" id="{EB4D554F-D496-CAE3-6062-E9F039BAF12D}"/>
                </a:ext>
              </a:extLst>
            </p:cNvPr>
            <p:cNvSpPr/>
            <p:nvPr/>
          </p:nvSpPr>
          <p:spPr>
            <a:xfrm>
              <a:off x="5490717" y="2462443"/>
              <a:ext cx="288290" cy="257175"/>
            </a:xfrm>
            <a:custGeom>
              <a:avLst/>
              <a:gdLst/>
              <a:ahLst/>
              <a:cxnLst/>
              <a:rect l="l" t="t" r="r" b="b"/>
              <a:pathLst>
                <a:path w="288289" h="257175">
                  <a:moveTo>
                    <a:pt x="0" y="128535"/>
                  </a:moveTo>
                  <a:lnTo>
                    <a:pt x="71939" y="128535"/>
                  </a:lnTo>
                  <a:lnTo>
                    <a:pt x="71939" y="0"/>
                  </a:lnTo>
                  <a:lnTo>
                    <a:pt x="215732" y="0"/>
                  </a:lnTo>
                  <a:lnTo>
                    <a:pt x="215732" y="128535"/>
                  </a:lnTo>
                  <a:lnTo>
                    <a:pt x="287672" y="128535"/>
                  </a:lnTo>
                  <a:lnTo>
                    <a:pt x="143836" y="257071"/>
                  </a:lnTo>
                  <a:lnTo>
                    <a:pt x="0" y="1285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26">
            <a:extLst>
              <a:ext uri="{FF2B5EF4-FFF2-40B4-BE49-F238E27FC236}">
                <a16:creationId xmlns:a16="http://schemas.microsoft.com/office/drawing/2014/main" id="{C0E458F2-1B86-8E46-BAFE-50AE4EF72B95}"/>
              </a:ext>
            </a:extLst>
          </p:cNvPr>
          <p:cNvGrpSpPr/>
          <p:nvPr/>
        </p:nvGrpSpPr>
        <p:grpSpPr>
          <a:xfrm>
            <a:off x="5644248" y="3979501"/>
            <a:ext cx="300990" cy="269875"/>
            <a:chOff x="5477474" y="3523172"/>
            <a:chExt cx="300990" cy="269875"/>
          </a:xfrm>
        </p:grpSpPr>
        <p:sp>
          <p:nvSpPr>
            <p:cNvPr id="141" name="object 127">
              <a:extLst>
                <a:ext uri="{FF2B5EF4-FFF2-40B4-BE49-F238E27FC236}">
                  <a16:creationId xmlns:a16="http://schemas.microsoft.com/office/drawing/2014/main" id="{E6990BCD-E607-6FFD-54B5-2BB46653625A}"/>
                </a:ext>
              </a:extLst>
            </p:cNvPr>
            <p:cNvSpPr/>
            <p:nvPr/>
          </p:nvSpPr>
          <p:spPr>
            <a:xfrm>
              <a:off x="5483824" y="3529522"/>
              <a:ext cx="288290" cy="257175"/>
            </a:xfrm>
            <a:custGeom>
              <a:avLst/>
              <a:gdLst/>
              <a:ahLst/>
              <a:cxnLst/>
              <a:rect l="l" t="t" r="r" b="b"/>
              <a:pathLst>
                <a:path w="288289" h="257175">
                  <a:moveTo>
                    <a:pt x="215732" y="0"/>
                  </a:moveTo>
                  <a:lnTo>
                    <a:pt x="71939" y="0"/>
                  </a:lnTo>
                  <a:lnTo>
                    <a:pt x="71939" y="128535"/>
                  </a:lnTo>
                  <a:lnTo>
                    <a:pt x="0" y="128535"/>
                  </a:lnTo>
                  <a:lnTo>
                    <a:pt x="143835" y="257070"/>
                  </a:lnTo>
                  <a:lnTo>
                    <a:pt x="287671" y="128535"/>
                  </a:lnTo>
                  <a:lnTo>
                    <a:pt x="215732" y="128535"/>
                  </a:lnTo>
                  <a:lnTo>
                    <a:pt x="215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28">
              <a:extLst>
                <a:ext uri="{FF2B5EF4-FFF2-40B4-BE49-F238E27FC236}">
                  <a16:creationId xmlns:a16="http://schemas.microsoft.com/office/drawing/2014/main" id="{53C9EDF5-A26F-AC57-9E7A-2CFE510AFDCC}"/>
                </a:ext>
              </a:extLst>
            </p:cNvPr>
            <p:cNvSpPr/>
            <p:nvPr/>
          </p:nvSpPr>
          <p:spPr>
            <a:xfrm>
              <a:off x="5483824" y="3529522"/>
              <a:ext cx="288290" cy="257175"/>
            </a:xfrm>
            <a:custGeom>
              <a:avLst/>
              <a:gdLst/>
              <a:ahLst/>
              <a:cxnLst/>
              <a:rect l="l" t="t" r="r" b="b"/>
              <a:pathLst>
                <a:path w="288289" h="257175">
                  <a:moveTo>
                    <a:pt x="0" y="128535"/>
                  </a:moveTo>
                  <a:lnTo>
                    <a:pt x="71939" y="128535"/>
                  </a:lnTo>
                  <a:lnTo>
                    <a:pt x="71939" y="0"/>
                  </a:lnTo>
                  <a:lnTo>
                    <a:pt x="215732" y="0"/>
                  </a:lnTo>
                  <a:lnTo>
                    <a:pt x="215732" y="128535"/>
                  </a:lnTo>
                  <a:lnTo>
                    <a:pt x="287672" y="128535"/>
                  </a:lnTo>
                  <a:lnTo>
                    <a:pt x="143836" y="257071"/>
                  </a:lnTo>
                  <a:lnTo>
                    <a:pt x="0" y="1285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29">
            <a:extLst>
              <a:ext uri="{FF2B5EF4-FFF2-40B4-BE49-F238E27FC236}">
                <a16:creationId xmlns:a16="http://schemas.microsoft.com/office/drawing/2014/main" id="{E9F9A40B-546A-6414-A41C-871DFF2ED6D7}"/>
              </a:ext>
            </a:extLst>
          </p:cNvPr>
          <p:cNvSpPr txBox="1"/>
          <p:nvPr/>
        </p:nvSpPr>
        <p:spPr>
          <a:xfrm>
            <a:off x="6034191" y="3953908"/>
            <a:ext cx="732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iterations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4" name="object 130">
            <a:extLst>
              <a:ext uri="{FF2B5EF4-FFF2-40B4-BE49-F238E27FC236}">
                <a16:creationId xmlns:a16="http://schemas.microsoft.com/office/drawing/2014/main" id="{0DF98E50-4594-B344-89BB-6830A97AEE87}"/>
              </a:ext>
            </a:extLst>
          </p:cNvPr>
          <p:cNvGrpSpPr/>
          <p:nvPr/>
        </p:nvGrpSpPr>
        <p:grpSpPr>
          <a:xfrm>
            <a:off x="5644248" y="5129722"/>
            <a:ext cx="300990" cy="269875"/>
            <a:chOff x="5477474" y="4673393"/>
            <a:chExt cx="300990" cy="269875"/>
          </a:xfrm>
        </p:grpSpPr>
        <p:sp>
          <p:nvSpPr>
            <p:cNvPr id="145" name="object 131">
              <a:extLst>
                <a:ext uri="{FF2B5EF4-FFF2-40B4-BE49-F238E27FC236}">
                  <a16:creationId xmlns:a16="http://schemas.microsoft.com/office/drawing/2014/main" id="{811CB4DE-332F-6DC0-FBEE-E93B34D1032F}"/>
                </a:ext>
              </a:extLst>
            </p:cNvPr>
            <p:cNvSpPr/>
            <p:nvPr/>
          </p:nvSpPr>
          <p:spPr>
            <a:xfrm>
              <a:off x="5483824" y="4679743"/>
              <a:ext cx="288290" cy="257175"/>
            </a:xfrm>
            <a:custGeom>
              <a:avLst/>
              <a:gdLst/>
              <a:ahLst/>
              <a:cxnLst/>
              <a:rect l="l" t="t" r="r" b="b"/>
              <a:pathLst>
                <a:path w="288289" h="257175">
                  <a:moveTo>
                    <a:pt x="215732" y="0"/>
                  </a:moveTo>
                  <a:lnTo>
                    <a:pt x="71939" y="0"/>
                  </a:lnTo>
                  <a:lnTo>
                    <a:pt x="71939" y="128535"/>
                  </a:lnTo>
                  <a:lnTo>
                    <a:pt x="0" y="128535"/>
                  </a:lnTo>
                  <a:lnTo>
                    <a:pt x="143835" y="257070"/>
                  </a:lnTo>
                  <a:lnTo>
                    <a:pt x="287671" y="128535"/>
                  </a:lnTo>
                  <a:lnTo>
                    <a:pt x="215732" y="128535"/>
                  </a:lnTo>
                  <a:lnTo>
                    <a:pt x="215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32">
              <a:extLst>
                <a:ext uri="{FF2B5EF4-FFF2-40B4-BE49-F238E27FC236}">
                  <a16:creationId xmlns:a16="http://schemas.microsoft.com/office/drawing/2014/main" id="{88CD18E2-4167-DA95-E878-35C07E30736B}"/>
                </a:ext>
              </a:extLst>
            </p:cNvPr>
            <p:cNvSpPr/>
            <p:nvPr/>
          </p:nvSpPr>
          <p:spPr>
            <a:xfrm>
              <a:off x="5483824" y="4679743"/>
              <a:ext cx="288290" cy="257175"/>
            </a:xfrm>
            <a:custGeom>
              <a:avLst/>
              <a:gdLst/>
              <a:ahLst/>
              <a:cxnLst/>
              <a:rect l="l" t="t" r="r" b="b"/>
              <a:pathLst>
                <a:path w="288289" h="257175">
                  <a:moveTo>
                    <a:pt x="0" y="128535"/>
                  </a:moveTo>
                  <a:lnTo>
                    <a:pt x="71939" y="128535"/>
                  </a:lnTo>
                  <a:lnTo>
                    <a:pt x="71939" y="0"/>
                  </a:lnTo>
                  <a:lnTo>
                    <a:pt x="215732" y="0"/>
                  </a:lnTo>
                  <a:lnTo>
                    <a:pt x="215732" y="128535"/>
                  </a:lnTo>
                  <a:lnTo>
                    <a:pt x="287672" y="128535"/>
                  </a:lnTo>
                  <a:lnTo>
                    <a:pt x="143836" y="257071"/>
                  </a:lnTo>
                  <a:lnTo>
                    <a:pt x="0" y="1285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33">
            <a:extLst>
              <a:ext uri="{FF2B5EF4-FFF2-40B4-BE49-F238E27FC236}">
                <a16:creationId xmlns:a16="http://schemas.microsoft.com/office/drawing/2014/main" id="{0FB06994-0A86-BF87-6F33-906DC46254A8}"/>
              </a:ext>
            </a:extLst>
          </p:cNvPr>
          <p:cNvSpPr txBox="1"/>
          <p:nvPr/>
        </p:nvSpPr>
        <p:spPr>
          <a:xfrm>
            <a:off x="6034191" y="5103005"/>
            <a:ext cx="732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iterations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F818B46-5DCF-9106-11EA-A49712894219}"/>
              </a:ext>
            </a:extLst>
          </p:cNvPr>
          <p:cNvSpPr txBox="1"/>
          <p:nvPr/>
        </p:nvSpPr>
        <p:spPr>
          <a:xfrm>
            <a:off x="7391400" y="2041116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Put the points in a random order. 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62503ED-48E9-7775-36DC-24E41446E9AC}"/>
              </a:ext>
            </a:extLst>
          </p:cNvPr>
          <p:cNvSpPr txBox="1"/>
          <p:nvPr/>
        </p:nvSpPr>
        <p:spPr>
          <a:xfrm>
            <a:off x="7391400" y="2476302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Figure out where to move the first point</a:t>
            </a:r>
          </a:p>
          <a:p>
            <a:r>
              <a:rPr lang="en-IN" dirty="0"/>
              <a:t>	- Some points attract. </a:t>
            </a:r>
          </a:p>
          <a:p>
            <a:r>
              <a:rPr lang="en-IN" dirty="0"/>
              <a:t>	- Some points repel.</a:t>
            </a:r>
          </a:p>
          <a:p>
            <a:endParaRPr lang="en-IN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7178890-D0F1-D150-0262-5509D84A9A32}"/>
              </a:ext>
            </a:extLst>
          </p:cNvPr>
          <p:cNvSpPr txBox="1"/>
          <p:nvPr/>
        </p:nvSpPr>
        <p:spPr>
          <a:xfrm>
            <a:off x="7391400" y="3473123"/>
            <a:ext cx="450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Iterate 2</a:t>
            </a:r>
            <a:r>
              <a:rPr lang="en-IN" baseline="30000" dirty="0"/>
              <a:t>nd</a:t>
            </a:r>
            <a:r>
              <a:rPr lang="en-IN" dirty="0"/>
              <a:t> point till we get the final result.</a:t>
            </a:r>
          </a:p>
          <a:p>
            <a:pPr lvl="1"/>
            <a:r>
              <a:rPr lang="en-IN" dirty="0"/>
              <a:t>-</a:t>
            </a:r>
            <a:r>
              <a:rPr lang="en-GB" dirty="0"/>
              <a:t>Stop after distances have converged</a:t>
            </a:r>
          </a:p>
          <a:p>
            <a:r>
              <a:rPr lang="en-IN" dirty="0"/>
              <a:t> </a:t>
            </a:r>
          </a:p>
        </p:txBody>
      </p:sp>
      <p:pic>
        <p:nvPicPr>
          <p:cNvPr id="265" name="object 13">
            <a:extLst>
              <a:ext uri="{FF2B5EF4-FFF2-40B4-BE49-F238E27FC236}">
                <a16:creationId xmlns:a16="http://schemas.microsoft.com/office/drawing/2014/main" id="{2EE424B3-5F0F-8106-BA33-DF374ECFAFE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9371" y="3337632"/>
            <a:ext cx="165100" cy="165100"/>
          </a:xfrm>
          <a:prstGeom prst="rect">
            <a:avLst/>
          </a:prstGeom>
        </p:spPr>
      </p:pic>
      <p:pic>
        <p:nvPicPr>
          <p:cNvPr id="266" name="object 15">
            <a:extLst>
              <a:ext uri="{FF2B5EF4-FFF2-40B4-BE49-F238E27FC236}">
                <a16:creationId xmlns:a16="http://schemas.microsoft.com/office/drawing/2014/main" id="{37FA2D1A-1223-EC53-B14A-B70B82E463F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5797" y="4352220"/>
            <a:ext cx="165100" cy="165100"/>
          </a:xfrm>
          <a:prstGeom prst="rect">
            <a:avLst/>
          </a:prstGeom>
        </p:spPr>
      </p:pic>
      <p:pic>
        <p:nvPicPr>
          <p:cNvPr id="268" name="object 15">
            <a:extLst>
              <a:ext uri="{FF2B5EF4-FFF2-40B4-BE49-F238E27FC236}">
                <a16:creationId xmlns:a16="http://schemas.microsoft.com/office/drawing/2014/main" id="{55E1058F-D4B4-C58E-5363-AE7AA132F6F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6465" y="2225782"/>
            <a:ext cx="165100" cy="165100"/>
          </a:xfrm>
          <a:prstGeom prst="rect">
            <a:avLst/>
          </a:prstGeom>
        </p:spPr>
      </p:pic>
      <p:sp>
        <p:nvSpPr>
          <p:cNvPr id="269" name="object 32">
            <a:extLst>
              <a:ext uri="{FF2B5EF4-FFF2-40B4-BE49-F238E27FC236}">
                <a16:creationId xmlns:a16="http://schemas.microsoft.com/office/drawing/2014/main" id="{CEFD47F9-FCD1-9973-2D6B-65C7B3A11C43}"/>
              </a:ext>
            </a:extLst>
          </p:cNvPr>
          <p:cNvSpPr/>
          <p:nvPr/>
        </p:nvSpPr>
        <p:spPr>
          <a:xfrm>
            <a:off x="5370855" y="223848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5988" y="105860"/>
                </a:lnTo>
                <a:lnTo>
                  <a:pt x="22318" y="130081"/>
                </a:lnTo>
                <a:lnTo>
                  <a:pt x="46539" y="146411"/>
                </a:lnTo>
                <a:lnTo>
                  <a:pt x="76200" y="152400"/>
                </a:lnTo>
                <a:lnTo>
                  <a:pt x="105860" y="146411"/>
                </a:lnTo>
                <a:lnTo>
                  <a:pt x="130081" y="130081"/>
                </a:lnTo>
                <a:lnTo>
                  <a:pt x="146411" y="105860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0" name="object 28">
            <a:extLst>
              <a:ext uri="{FF2B5EF4-FFF2-40B4-BE49-F238E27FC236}">
                <a16:creationId xmlns:a16="http://schemas.microsoft.com/office/drawing/2014/main" id="{9A9E9DF1-9672-66BD-1B9F-7A2C793AE406}"/>
              </a:ext>
            </a:extLst>
          </p:cNvPr>
          <p:cNvSpPr/>
          <p:nvPr/>
        </p:nvSpPr>
        <p:spPr>
          <a:xfrm>
            <a:off x="6346383" y="355592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5988" y="105860"/>
                </a:lnTo>
                <a:lnTo>
                  <a:pt x="22318" y="130081"/>
                </a:lnTo>
                <a:lnTo>
                  <a:pt x="46539" y="146411"/>
                </a:lnTo>
                <a:lnTo>
                  <a:pt x="76200" y="152400"/>
                </a:lnTo>
                <a:lnTo>
                  <a:pt x="105860" y="146411"/>
                </a:lnTo>
                <a:lnTo>
                  <a:pt x="130081" y="130081"/>
                </a:lnTo>
                <a:lnTo>
                  <a:pt x="146411" y="105860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71" name="object 68">
            <a:extLst>
              <a:ext uri="{FF2B5EF4-FFF2-40B4-BE49-F238E27FC236}">
                <a16:creationId xmlns:a16="http://schemas.microsoft.com/office/drawing/2014/main" id="{596257BF-C818-BB49-CA43-D26AA390427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93915" y="3555922"/>
            <a:ext cx="165100" cy="165100"/>
          </a:xfrm>
          <a:prstGeom prst="rect">
            <a:avLst/>
          </a:prstGeom>
        </p:spPr>
      </p:pic>
      <p:pic>
        <p:nvPicPr>
          <p:cNvPr id="272" name="object 68">
            <a:extLst>
              <a:ext uri="{FF2B5EF4-FFF2-40B4-BE49-F238E27FC236}">
                <a16:creationId xmlns:a16="http://schemas.microsoft.com/office/drawing/2014/main" id="{638E0DDE-2001-EFA3-BBDB-EC843F23D00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9015" y="4610197"/>
            <a:ext cx="165100" cy="165100"/>
          </a:xfrm>
          <a:prstGeom prst="rect">
            <a:avLst/>
          </a:prstGeom>
        </p:spPr>
      </p:pic>
      <p:pic>
        <p:nvPicPr>
          <p:cNvPr id="273" name="object 65">
            <a:extLst>
              <a:ext uri="{FF2B5EF4-FFF2-40B4-BE49-F238E27FC236}">
                <a16:creationId xmlns:a16="http://schemas.microsoft.com/office/drawing/2014/main" id="{10F9EE83-0544-EC68-D31F-87F6E1256C9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6166" y="4618659"/>
            <a:ext cx="165100" cy="165100"/>
          </a:xfrm>
          <a:prstGeom prst="rect">
            <a:avLst/>
          </a:prstGeom>
        </p:spPr>
      </p:pic>
      <p:pic>
        <p:nvPicPr>
          <p:cNvPr id="274" name="object 65">
            <a:extLst>
              <a:ext uri="{FF2B5EF4-FFF2-40B4-BE49-F238E27FC236}">
                <a16:creationId xmlns:a16="http://schemas.microsoft.com/office/drawing/2014/main" id="{0E9D34BB-B45C-5EC4-4B2F-6C9B7C4C6F0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8121" y="5745881"/>
            <a:ext cx="165100" cy="165100"/>
          </a:xfrm>
          <a:prstGeom prst="rect">
            <a:avLst/>
          </a:prstGeom>
        </p:spPr>
      </p:pic>
      <p:pic>
        <p:nvPicPr>
          <p:cNvPr id="275" name="object 68">
            <a:extLst>
              <a:ext uri="{FF2B5EF4-FFF2-40B4-BE49-F238E27FC236}">
                <a16:creationId xmlns:a16="http://schemas.microsoft.com/office/drawing/2014/main" id="{093EB0D5-4A92-35F5-D690-A2F32690E1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4410" y="5745881"/>
            <a:ext cx="165100" cy="165100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936D1182-6DDC-6616-1C51-BEC07EA33C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C10A-0529-EE9F-60FE-4110451E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EAEE-8D5F-D70E-E0CD-6F2169D0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Perplexity - Hyperparameter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405A4-D6CD-6D85-C9FA-6735D7D1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2" b="7614"/>
          <a:stretch/>
        </p:blipFill>
        <p:spPr>
          <a:xfrm>
            <a:off x="1386840" y="3918935"/>
            <a:ext cx="1882985" cy="183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CAA63-EB17-1163-F7A4-592CFD02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24" b="7614"/>
          <a:stretch/>
        </p:blipFill>
        <p:spPr>
          <a:xfrm>
            <a:off x="4549140" y="3918934"/>
            <a:ext cx="1975486" cy="183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52075-9881-60C7-C58B-4174DF6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24" b="5968"/>
          <a:stretch/>
        </p:blipFill>
        <p:spPr>
          <a:xfrm>
            <a:off x="7803941" y="3918935"/>
            <a:ext cx="1975486" cy="190655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88DDDA38-82EA-129E-E3A2-075473681232}"/>
              </a:ext>
            </a:extLst>
          </p:cNvPr>
          <p:cNvSpPr txBox="1"/>
          <p:nvPr/>
        </p:nvSpPr>
        <p:spPr>
          <a:xfrm>
            <a:off x="1097280" y="2077299"/>
            <a:ext cx="10507980" cy="750847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Perplexity is a key </a:t>
            </a:r>
            <a:r>
              <a:rPr lang="en-US" sz="1600" b="1" dirty="0"/>
              <a:t>hyperparameter</a:t>
            </a:r>
            <a:r>
              <a:rPr lang="en-US" sz="1600" dirty="0"/>
              <a:t> in t-SNE that controls the balance between focusing on local vs. global structure in the data. It influences how t-SNE defines "neighborhoods" when calculating the similarities between data points in high-dimensional space.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F59516-8F2B-CBE0-BF64-CF1CB2112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9288-C306-FA85-668E-C85BE0DB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t-SNE Perplexity Examples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CC3BED-2232-1507-5ECC-422EBAA18FFE}"/>
              </a:ext>
            </a:extLst>
          </p:cNvPr>
          <p:cNvGrpSpPr/>
          <p:nvPr/>
        </p:nvGrpSpPr>
        <p:grpSpPr>
          <a:xfrm>
            <a:off x="800100" y="1997184"/>
            <a:ext cx="2560400" cy="3003441"/>
            <a:chOff x="426800" y="2416284"/>
            <a:chExt cx="2857500" cy="376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72D0F7-58F7-F2F1-DD3D-9FD7DD989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61F40A-D3EA-EEE1-D84A-D2F995151740}"/>
                </a:ext>
              </a:extLst>
            </p:cNvPr>
            <p:cNvSpPr txBox="1"/>
            <p:nvPr/>
          </p:nvSpPr>
          <p:spPr>
            <a:xfrm>
              <a:off x="1194952" y="5661310"/>
              <a:ext cx="1321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Original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0264C4-F74B-D13D-EACA-E2988DA2A02F}"/>
              </a:ext>
            </a:extLst>
          </p:cNvPr>
          <p:cNvGrpSpPr/>
          <p:nvPr/>
        </p:nvGrpSpPr>
        <p:grpSpPr>
          <a:xfrm>
            <a:off x="3657600" y="1997184"/>
            <a:ext cx="2560400" cy="3003441"/>
            <a:chOff x="3284300" y="2416284"/>
            <a:chExt cx="2857500" cy="37682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34FE3A-0993-9CBE-1E6D-46CC640E7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9D7534-7CEF-B2EB-E46D-A75EEE790FE2}"/>
                </a:ext>
              </a:extLst>
            </p:cNvPr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BC4A49-56DA-E7CD-6E07-6061BA27126A}"/>
              </a:ext>
            </a:extLst>
          </p:cNvPr>
          <p:cNvGrpSpPr/>
          <p:nvPr/>
        </p:nvGrpSpPr>
        <p:grpSpPr>
          <a:xfrm>
            <a:off x="6500971" y="1997184"/>
            <a:ext cx="2560400" cy="3003441"/>
            <a:chOff x="6127671" y="2416284"/>
            <a:chExt cx="2857500" cy="37682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A3A18-176D-9D62-2F1B-9602B3AE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71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C05EC7-AA17-0657-C757-0AB53FF150D2}"/>
                </a:ext>
              </a:extLst>
            </p:cNvPr>
            <p:cNvSpPr txBox="1"/>
            <p:nvPr/>
          </p:nvSpPr>
          <p:spPr>
            <a:xfrm>
              <a:off x="6387575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30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1F3969-1264-954D-EC0E-CDD113289600}"/>
              </a:ext>
            </a:extLst>
          </p:cNvPr>
          <p:cNvGrpSpPr/>
          <p:nvPr/>
        </p:nvGrpSpPr>
        <p:grpSpPr>
          <a:xfrm>
            <a:off x="9372600" y="1997184"/>
            <a:ext cx="2560400" cy="3003441"/>
            <a:chOff x="8999300" y="2416284"/>
            <a:chExt cx="2857500" cy="3768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6B8254-EF69-470C-D532-9FF05134F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798296-657C-C8D9-F6DC-A794E608E278}"/>
                </a:ext>
              </a:extLst>
            </p:cNvPr>
            <p:cNvSpPr txBox="1"/>
            <p:nvPr/>
          </p:nvSpPr>
          <p:spPr>
            <a:xfrm>
              <a:off x="9167833" y="5661310"/>
              <a:ext cx="2520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100</a:t>
              </a:r>
            </a:p>
          </p:txBody>
        </p:sp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71327079-DF7A-365F-3993-E701223A4CA9}"/>
              </a:ext>
            </a:extLst>
          </p:cNvPr>
          <p:cNvSpPr txBox="1"/>
          <p:nvPr/>
        </p:nvSpPr>
        <p:spPr>
          <a:xfrm>
            <a:off x="4130992" y="5462651"/>
            <a:ext cx="3990975" cy="3533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894"/>
              </a:spcBef>
            </a:pPr>
            <a:r>
              <a:rPr lang="en-IN" sz="1550" spc="-10" dirty="0">
                <a:solidFill>
                  <a:srgbClr val="005591"/>
                </a:solidFill>
                <a:latin typeface="Calibri"/>
                <a:cs typeface="Calibri"/>
              </a:rPr>
              <a:t>		Perplexity Settings Matter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D7E6D1-10A4-BD11-ECF5-59C180653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EC9C1F-E52A-4772-6F5D-2FE9808D2BDA}"/>
              </a:ext>
            </a:extLst>
          </p:cNvPr>
          <p:cNvSpPr txBox="1"/>
          <p:nvPr/>
        </p:nvSpPr>
        <p:spPr>
          <a:xfrm>
            <a:off x="97029" y="4756935"/>
            <a:ext cx="1043797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2060"/>
                </a:solidFill>
              </a:rPr>
              <a:t>50 data points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F81740-7328-8BD9-403E-2ED03196601B}"/>
              </a:ext>
            </a:extLst>
          </p:cNvPr>
          <p:cNvCxnSpPr/>
          <p:nvPr/>
        </p:nvCxnSpPr>
        <p:spPr>
          <a:xfrm rot="5400000" flipH="1" flipV="1">
            <a:off x="509843" y="3726979"/>
            <a:ext cx="925998" cy="787241"/>
          </a:xfrm>
          <a:prstGeom prst="bentConnector3">
            <a:avLst/>
          </a:prstGeom>
          <a:ln>
            <a:solidFill>
              <a:srgbClr val="005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9C222B-020F-870D-7D43-7415F7715508}"/>
              </a:ext>
            </a:extLst>
          </p:cNvPr>
          <p:cNvSpPr txBox="1"/>
          <p:nvPr/>
        </p:nvSpPr>
        <p:spPr>
          <a:xfrm>
            <a:off x="2838601" y="4500967"/>
            <a:ext cx="1043797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50 data points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36C301-EB84-6377-FB34-D9687E05D63D}"/>
              </a:ext>
            </a:extLst>
          </p:cNvPr>
          <p:cNvCxnSpPr/>
          <p:nvPr/>
        </p:nvCxnSpPr>
        <p:spPr>
          <a:xfrm rot="16200000" flipH="1">
            <a:off x="2850744" y="3765812"/>
            <a:ext cx="760288" cy="543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Sad face outline with solid fill">
            <a:extLst>
              <a:ext uri="{FF2B5EF4-FFF2-40B4-BE49-F238E27FC236}">
                <a16:creationId xmlns:a16="http://schemas.microsoft.com/office/drawing/2014/main" id="{67555AF7-54F2-1F2F-D5EB-E65C6C594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557" y="5018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8DB52-E3F4-95AD-7B67-54CAC4DE0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E962-4FAE-038E-555F-178D9810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3297"/>
            <a:ext cx="10058400" cy="145075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7186D-A288-E1DB-8625-7746B4EC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A5FF00A-FEE3-AEBB-0F5B-8E086B31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050919"/>
              </p:ext>
            </p:extLst>
          </p:nvPr>
        </p:nvGraphicFramePr>
        <p:xfrm>
          <a:off x="1126304" y="1360148"/>
          <a:ext cx="10058400" cy="478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2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DB3B00-9177-4492-9F2C-19599F567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713B1A-0B8A-427C-9091-3C94DB464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1DF858-82BB-4B43-8CD2-8AB900EF2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B7E3D4-39DC-4A8E-9D04-D73E594EEB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8E104C-3C5C-4D88-9ADE-3FE268F14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C5CF3D-6B07-4DE3-8EAB-95304F23C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D1B3EE-A1EC-43B7-BFF1-52362BD0D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E5F62F-92FC-4749-92CF-84BF31BC9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23E9A0-CBB1-4670-986D-35E3CDD08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6CD57A-22C1-4079-833C-69F721AC5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9290DB-8FBF-410D-9C02-0258D95A8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47D1-60F0-48E4-27A7-53075492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EACEC2A9-E756-E3A0-E530-7A0BB34E2FB3}"/>
              </a:ext>
            </a:extLst>
          </p:cNvPr>
          <p:cNvSpPr/>
          <p:nvPr/>
        </p:nvSpPr>
        <p:spPr>
          <a:xfrm>
            <a:off x="4449195" y="3444269"/>
            <a:ext cx="1485900" cy="272355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2F8C4-DE32-78FA-5D22-45BC17AA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UMAP </a:t>
            </a:r>
            <a:r>
              <a:rPr lang="en-IN" sz="2800" dirty="0"/>
              <a:t>(Uniform Manifold Approximation and Projection)</a:t>
            </a:r>
          </a:p>
        </p:txBody>
      </p:sp>
      <p:pic>
        <p:nvPicPr>
          <p:cNvPr id="29" name="Picture 28" descr="A colorful arrows connected to a white circle&#10;&#10;Description automatically generated">
            <a:extLst>
              <a:ext uri="{FF2B5EF4-FFF2-40B4-BE49-F238E27FC236}">
                <a16:creationId xmlns:a16="http://schemas.microsoft.com/office/drawing/2014/main" id="{6EA1FD9D-D68A-546F-AC84-751B60034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  <a14:imgEffect>
                      <a14:saturation sat="400000"/>
                    </a14:imgEffect>
                    <a14:imgEffect>
                      <a14:brightnessContrast bright="-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" y="2541270"/>
            <a:ext cx="2518411" cy="2253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Picture 30" descr="A line of white blue purple and white circles&#10;&#10;Description automatically generated">
            <a:extLst>
              <a:ext uri="{FF2B5EF4-FFF2-40B4-BE49-F238E27FC236}">
                <a16:creationId xmlns:a16="http://schemas.microsoft.com/office/drawing/2014/main" id="{C88A3245-C68A-8CA3-28C7-80CB9C93A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50" y="2901315"/>
            <a:ext cx="3901399" cy="1358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D703BB-CE9A-542D-A250-425001E8E8BA}"/>
              </a:ext>
            </a:extLst>
          </p:cNvPr>
          <p:cNvSpPr txBox="1"/>
          <p:nvPr/>
        </p:nvSpPr>
        <p:spPr>
          <a:xfrm>
            <a:off x="1663024" y="2012227"/>
            <a:ext cx="23679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Higher Dimensionality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CC8AFE-802F-61E9-1433-85ABCCD35F01}"/>
              </a:ext>
            </a:extLst>
          </p:cNvPr>
          <p:cNvSpPr txBox="1"/>
          <p:nvPr/>
        </p:nvSpPr>
        <p:spPr>
          <a:xfrm>
            <a:off x="6891686" y="2060971"/>
            <a:ext cx="23217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Lower Dimensionality  </a:t>
            </a:r>
          </a:p>
        </p:txBody>
      </p:sp>
      <p:pic>
        <p:nvPicPr>
          <p:cNvPr id="35" name="Graphic 34" descr="Question Mark with solid fill">
            <a:extLst>
              <a:ext uri="{FF2B5EF4-FFF2-40B4-BE49-F238E27FC236}">
                <a16:creationId xmlns:a16="http://schemas.microsoft.com/office/drawing/2014/main" id="{ED0D64FC-224B-1469-4FAF-8D0A119D2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7740" y="3123247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1AF1C3-B16E-4D42-5D5F-F0978F68D3B6}"/>
              </a:ext>
            </a:extLst>
          </p:cNvPr>
          <p:cNvSpPr txBox="1"/>
          <p:nvPr/>
        </p:nvSpPr>
        <p:spPr>
          <a:xfrm>
            <a:off x="4927451" y="2809875"/>
            <a:ext cx="67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How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FE9B7-44F1-BB1A-63A1-BD913217D222}"/>
              </a:ext>
            </a:extLst>
          </p:cNvPr>
          <p:cNvSpPr txBox="1"/>
          <p:nvPr/>
        </p:nvSpPr>
        <p:spPr>
          <a:xfrm>
            <a:off x="4030980" y="5043159"/>
            <a:ext cx="480740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PCA – Maximize Variance (Linear Data)</a:t>
            </a:r>
          </a:p>
          <a:p>
            <a:r>
              <a:rPr lang="en-IN" b="1" dirty="0"/>
              <a:t>t-SNE – Probability Distribution (Local Similarity)</a:t>
            </a:r>
          </a:p>
          <a:p>
            <a:r>
              <a:rPr lang="en-IN" b="1" dirty="0">
                <a:solidFill>
                  <a:srgbClr val="FF0000"/>
                </a:solidFill>
              </a:rPr>
              <a:t>UMAP – Graph based (Local + Global)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8D1FBB-077D-B785-158C-198404D8D5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2A83-5183-3239-DE08-9A0FC7C3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UMAP works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1AF4-D0AD-192B-482E-85D8B5FF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1" y="1730126"/>
            <a:ext cx="2308495" cy="170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27407-7E92-7844-C868-49A0FB438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91"/>
          <a:stretch/>
        </p:blipFill>
        <p:spPr>
          <a:xfrm>
            <a:off x="3507705" y="1786128"/>
            <a:ext cx="2428237" cy="18959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1" name="Picture 10" descr="A white line with dots&#10;&#10;Description automatically generated">
            <a:extLst>
              <a:ext uri="{FF2B5EF4-FFF2-40B4-BE49-F238E27FC236}">
                <a16:creationId xmlns:a16="http://schemas.microsoft.com/office/drawing/2014/main" id="{C00E89A4-04BF-88DC-3E42-02D66ADF0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974">
            <a:off x="8529571" y="1901640"/>
            <a:ext cx="3304434" cy="174740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3" name="Picture 12" descr="A diagram of a constellation&#10;&#10;Description automatically generated with medium confidence">
            <a:extLst>
              <a:ext uri="{FF2B5EF4-FFF2-40B4-BE49-F238E27FC236}">
                <a16:creationId xmlns:a16="http://schemas.microsoft.com/office/drawing/2014/main" id="{36EEB6DD-517D-11A0-CD92-1BE889EAC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00" y="1730125"/>
            <a:ext cx="2333426" cy="1920541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0"/>
              </a:schemeClr>
            </a:glow>
            <a:outerShdw sx="1000" sy="1000" algn="tl" rotWithShape="0">
              <a:schemeClr val="tx1">
                <a:lumMod val="75000"/>
                <a:lumOff val="25000"/>
                <a:alpha val="43000"/>
              </a:schemeClr>
            </a:outerShdw>
            <a:softEdge rad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2211D1-4C56-A4E2-76EE-CE627C96C272}"/>
              </a:ext>
            </a:extLst>
          </p:cNvPr>
          <p:cNvSpPr txBox="1"/>
          <p:nvPr/>
        </p:nvSpPr>
        <p:spPr>
          <a:xfrm>
            <a:off x="704675" y="3894191"/>
            <a:ext cx="24536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Create a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Nodes –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Edges – Connect neighbouring points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CD24A-C0CF-8B44-EF30-5EC80FC88417}"/>
              </a:ext>
            </a:extLst>
          </p:cNvPr>
          <p:cNvSpPr txBox="1"/>
          <p:nvPr/>
        </p:nvSpPr>
        <p:spPr>
          <a:xfrm>
            <a:off x="3507705" y="3878635"/>
            <a:ext cx="23249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2. Find the nearest neighbour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4E526-42FF-3E5F-E2D2-82BD3233096F}"/>
              </a:ext>
            </a:extLst>
          </p:cNvPr>
          <p:cNvSpPr txBox="1"/>
          <p:nvPr/>
        </p:nvSpPr>
        <p:spPr>
          <a:xfrm>
            <a:off x="6182009" y="3878635"/>
            <a:ext cx="23334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IN" dirty="0"/>
              <a:t>3. Weights reflects the strength of similarity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BE8FE-1A2C-30E6-986D-937FE43B0D51}"/>
              </a:ext>
            </a:extLst>
          </p:cNvPr>
          <p:cNvSpPr txBox="1"/>
          <p:nvPr/>
        </p:nvSpPr>
        <p:spPr>
          <a:xfrm>
            <a:off x="8815881" y="3871879"/>
            <a:ext cx="23334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IN" dirty="0"/>
              <a:t>4. Random Low dimensional graph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DB66343-6FBE-0EA8-CDA3-5576EDCAB30A}"/>
              </a:ext>
            </a:extLst>
          </p:cNvPr>
          <p:cNvSpPr/>
          <p:nvPr/>
        </p:nvSpPr>
        <p:spPr>
          <a:xfrm>
            <a:off x="3246539" y="2581711"/>
            <a:ext cx="261166" cy="2202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023837-9BE6-B221-DD04-8173FD98D8DB}"/>
              </a:ext>
            </a:extLst>
          </p:cNvPr>
          <p:cNvSpPr/>
          <p:nvPr/>
        </p:nvSpPr>
        <p:spPr>
          <a:xfrm>
            <a:off x="5819163" y="2513900"/>
            <a:ext cx="261166" cy="2202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9A53B0-0EF7-CAF8-0493-2239EA9E98F2}"/>
              </a:ext>
            </a:extLst>
          </p:cNvPr>
          <p:cNvSpPr/>
          <p:nvPr/>
        </p:nvSpPr>
        <p:spPr>
          <a:xfrm>
            <a:off x="8445684" y="2470184"/>
            <a:ext cx="261166" cy="220211"/>
          </a:xfrm>
          <a:prstGeom prst="rightArrow">
            <a:avLst>
              <a:gd name="adj1" fmla="val 3476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EA29E865-04F6-AFE0-E199-17C84599F1C6}"/>
              </a:ext>
            </a:extLst>
          </p:cNvPr>
          <p:cNvSpPr txBox="1"/>
          <p:nvPr/>
        </p:nvSpPr>
        <p:spPr>
          <a:xfrm>
            <a:off x="2421259" y="5325312"/>
            <a:ext cx="7662308" cy="973985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500" dirty="0"/>
              <a:t>UMAP minimizes the difference between the high-dimensional and low-dimensional graphs. </a:t>
            </a:r>
          </a:p>
          <a:p>
            <a:pPr marL="2857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500" dirty="0"/>
              <a:t>It ensure: </a:t>
            </a:r>
          </a:p>
          <a:p>
            <a:pPr marL="742950" lvl="1" indent="-28575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500" dirty="0"/>
              <a:t>Points that are close in high dimensions remain close in the lower-dimensional space.</a:t>
            </a:r>
          </a:p>
          <a:p>
            <a:pPr marL="742950" lvl="1" indent="-285750"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1500" dirty="0"/>
              <a:t>Points that are far apart in high dimensions remain far apart.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27EC7F-686B-4AE9-99AF-F81690561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9021-1D95-CB52-72F0-67D64B82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UMAP works </a:t>
            </a:r>
          </a:p>
        </p:txBody>
      </p:sp>
      <p:pic>
        <p:nvPicPr>
          <p:cNvPr id="12" name="Picture 11" descr="A diagram of a line with circles and dots&#10;&#10;Description automatically generated">
            <a:extLst>
              <a:ext uri="{FF2B5EF4-FFF2-40B4-BE49-F238E27FC236}">
                <a16:creationId xmlns:a16="http://schemas.microsoft.com/office/drawing/2014/main" id="{A6598414-E312-820D-8150-EC865CE4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/>
        </p:blipFill>
        <p:spPr>
          <a:xfrm>
            <a:off x="687897" y="1946245"/>
            <a:ext cx="3806746" cy="3750579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60011FEE-EBF0-95AF-24FB-B8D48039EFA2}"/>
              </a:ext>
            </a:extLst>
          </p:cNvPr>
          <p:cNvSpPr txBox="1"/>
          <p:nvPr/>
        </p:nvSpPr>
        <p:spPr>
          <a:xfrm>
            <a:off x="6039987" y="1947771"/>
            <a:ext cx="5664334" cy="2268121"/>
          </a:xfrm>
          <a:prstGeom prst="rect">
            <a:avLst/>
          </a:prstGeom>
          <a:solidFill>
            <a:srgbClr val="DFF5EB"/>
          </a:solidFill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81635" marR="76835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rgbClr val="005591"/>
                </a:solidFill>
                <a:latin typeface="Calibri"/>
                <a:cs typeface="Calibri"/>
              </a:rPr>
              <a:t>Weighted Connections : </a:t>
            </a:r>
            <a:br>
              <a:rPr lang="en-IN" sz="1400" b="1" dirty="0">
                <a:solidFill>
                  <a:srgbClr val="005591"/>
                </a:solidFill>
                <a:latin typeface="Calibri"/>
                <a:cs typeface="Calibri"/>
              </a:rPr>
            </a:br>
            <a:r>
              <a:rPr lang="en-IN" sz="1400" b="1" dirty="0">
                <a:solidFill>
                  <a:srgbClr val="005591"/>
                </a:solidFill>
                <a:latin typeface="Calibri"/>
                <a:cs typeface="Calibri"/>
              </a:rPr>
              <a:t> - </a:t>
            </a:r>
            <a:r>
              <a:rPr lang="en-US" sz="1400" dirty="0">
                <a:solidFill>
                  <a:srgbClr val="005591"/>
                </a:solidFill>
                <a:latin typeface="Calibri"/>
                <a:cs typeface="Calibri"/>
              </a:rPr>
              <a:t>Assigning weights based on their proximity.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Points closer together get stronger connections.</a:t>
            </a:r>
          </a:p>
          <a:p>
            <a:pPr marL="95885" marR="76835">
              <a:lnSpc>
                <a:spcPct val="102899"/>
              </a:lnSpc>
            </a:pPr>
            <a:endParaRPr lang="en-US" sz="1400" dirty="0">
              <a:solidFill>
                <a:srgbClr val="005591"/>
              </a:solidFill>
              <a:latin typeface="Calibri"/>
              <a:cs typeface="Calibri"/>
            </a:endParaRPr>
          </a:p>
          <a:p>
            <a:pPr marL="381635" marR="76835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rgbClr val="005591"/>
                </a:solidFill>
                <a:latin typeface="Calibri"/>
                <a:cs typeface="Calibri"/>
              </a:rPr>
              <a:t>Variable Radius </a:t>
            </a:r>
          </a:p>
          <a:p>
            <a:pPr marL="95885" marR="76835">
              <a:lnSpc>
                <a:spcPct val="102899"/>
              </a:lnSpc>
            </a:pPr>
            <a:r>
              <a:rPr lang="en-IN" sz="1400" b="1" dirty="0">
                <a:solidFill>
                  <a:srgbClr val="005591"/>
                </a:solidFill>
                <a:latin typeface="Calibri"/>
                <a:cs typeface="Calibri"/>
              </a:rPr>
              <a:t>	- </a:t>
            </a: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Instead of a fixed distance, UMAP uses a </a:t>
            </a:r>
            <a:r>
              <a:rPr lang="en-IN" sz="1400" dirty="0">
                <a:solidFill>
                  <a:srgbClr val="FF0000"/>
                </a:solidFill>
                <a:latin typeface="Calibri"/>
                <a:cs typeface="Calibri"/>
              </a:rPr>
              <a:t>variable radius</a:t>
            </a: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:</a:t>
            </a:r>
          </a:p>
          <a:p>
            <a:pPr marL="95885" marR="76835">
              <a:lnSpc>
                <a:spcPct val="102899"/>
              </a:lnSpc>
            </a:pP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		- Larger radius for sparse regions to ensure connectivity.</a:t>
            </a:r>
          </a:p>
          <a:p>
            <a:pPr marL="95885" marR="76835">
              <a:lnSpc>
                <a:spcPct val="102899"/>
              </a:lnSpc>
            </a:pP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 		- Smaller radius for dense regions to avoid excessive overlap.</a:t>
            </a:r>
          </a:p>
          <a:p>
            <a:pPr marL="95885" marR="76835">
              <a:lnSpc>
                <a:spcPct val="102899"/>
              </a:lnSpc>
            </a:pPr>
            <a:endParaRPr sz="1400" dirty="0">
              <a:latin typeface="Calibri"/>
              <a:cs typeface="Calibri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2A3567-B18D-EBA4-0DD3-9E6294D97870}"/>
              </a:ext>
            </a:extLst>
          </p:cNvPr>
          <p:cNvCxnSpPr>
            <a:cxnSpLocks/>
          </p:cNvCxnSpPr>
          <p:nvPr/>
        </p:nvCxnSpPr>
        <p:spPr>
          <a:xfrm rot="10800000">
            <a:off x="2438400" y="4041902"/>
            <a:ext cx="430530" cy="173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6338B2-874C-F053-7756-03751FD71BD5}"/>
              </a:ext>
            </a:extLst>
          </p:cNvPr>
          <p:cNvSpPr txBox="1"/>
          <p:nvPr/>
        </p:nvSpPr>
        <p:spPr>
          <a:xfrm>
            <a:off x="2941320" y="4215892"/>
            <a:ext cx="816249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800" dirty="0"/>
              <a:t>Smaller Radius</a:t>
            </a:r>
          </a:p>
          <a:p>
            <a:r>
              <a:rPr lang="en-IN" sz="800" dirty="0"/>
              <a:t>(Dense Region)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1A9F5-4B7F-8191-DC26-C63B6177D6DF}"/>
              </a:ext>
            </a:extLst>
          </p:cNvPr>
          <p:cNvSpPr txBox="1"/>
          <p:nvPr/>
        </p:nvSpPr>
        <p:spPr>
          <a:xfrm>
            <a:off x="3508248" y="3459413"/>
            <a:ext cx="833883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800" dirty="0"/>
              <a:t>Larger Radius</a:t>
            </a:r>
          </a:p>
          <a:p>
            <a:r>
              <a:rPr lang="en-IN" sz="800" dirty="0"/>
              <a:t>(Sparse Region)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A36442-E204-905E-B748-B59EE79C074E}"/>
              </a:ext>
            </a:extLst>
          </p:cNvPr>
          <p:cNvCxnSpPr/>
          <p:nvPr/>
        </p:nvCxnSpPr>
        <p:spPr>
          <a:xfrm flipV="1">
            <a:off x="4084320" y="3224784"/>
            <a:ext cx="0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A4E3E1D-7A5C-4867-EDD6-4F5BE9660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0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A4664-8F99-8DCF-A671-CA50BCAD6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9C20-16B5-7DDB-E698-76D5D5F6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Hyperparameters in UMAP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5CCBFB7-DD48-0DC3-4435-7A26AA9E7F0B}"/>
              </a:ext>
            </a:extLst>
          </p:cNvPr>
          <p:cNvSpPr txBox="1"/>
          <p:nvPr/>
        </p:nvSpPr>
        <p:spPr>
          <a:xfrm>
            <a:off x="1097280" y="2103515"/>
            <a:ext cx="5664334" cy="2899512"/>
          </a:xfrm>
          <a:prstGeom prst="rect">
            <a:avLst/>
          </a:prstGeom>
          <a:solidFill>
            <a:srgbClr val="DFF5EB"/>
          </a:solidFill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81635" marR="76835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IN" sz="2000" b="1" dirty="0" err="1">
                <a:solidFill>
                  <a:srgbClr val="005591"/>
                </a:solidFill>
                <a:latin typeface="Calibri"/>
                <a:cs typeface="Calibri"/>
              </a:rPr>
              <a:t>n_neighbor</a:t>
            </a:r>
            <a:r>
              <a:rPr lang="en-IN" sz="2000" b="1" dirty="0">
                <a:solidFill>
                  <a:srgbClr val="005591"/>
                </a:solidFill>
                <a:latin typeface="Calibri"/>
                <a:cs typeface="Calibri"/>
              </a:rPr>
              <a:t>: </a:t>
            </a:r>
            <a:endParaRPr lang="en-IN" sz="1400" b="1" dirty="0">
              <a:solidFill>
                <a:srgbClr val="005591"/>
              </a:solidFill>
              <a:latin typeface="Calibri"/>
              <a:cs typeface="Calibri"/>
            </a:endParaRP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Controls the size of the neighborhood for each point.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Small values preserve </a:t>
            </a:r>
            <a:r>
              <a:rPr lang="en-US" sz="1600" b="1" dirty="0">
                <a:solidFill>
                  <a:srgbClr val="FF0000"/>
                </a:solidFill>
                <a:cs typeface="Times New Roman"/>
              </a:rPr>
              <a:t>local structure </a:t>
            </a:r>
            <a:r>
              <a:rPr lang="en-US" sz="1600" dirty="0">
                <a:cs typeface="Times New Roman"/>
              </a:rPr>
              <a:t>(fine details)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Large values emphasize </a:t>
            </a:r>
            <a:r>
              <a:rPr lang="en-US" sz="1600" b="1" dirty="0">
                <a:solidFill>
                  <a:srgbClr val="FF0000"/>
                </a:solidFill>
                <a:cs typeface="Times New Roman"/>
              </a:rPr>
              <a:t>global structure </a:t>
            </a:r>
            <a:r>
              <a:rPr lang="en-US" sz="1600" dirty="0">
                <a:cs typeface="Times New Roman"/>
              </a:rPr>
              <a:t>(big picture). </a:t>
            </a:r>
          </a:p>
          <a:p>
            <a:pPr marL="95885" marR="76835">
              <a:lnSpc>
                <a:spcPct val="102899"/>
              </a:lnSpc>
            </a:pPr>
            <a:endParaRPr lang="en-US" sz="1400" dirty="0">
              <a:solidFill>
                <a:srgbClr val="005591"/>
              </a:solidFill>
              <a:latin typeface="Calibri"/>
              <a:cs typeface="Calibri"/>
            </a:endParaRPr>
          </a:p>
          <a:p>
            <a:pPr marL="381635" marR="76835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IN" sz="2000" b="1" dirty="0" err="1">
                <a:solidFill>
                  <a:srgbClr val="005591"/>
                </a:solidFill>
                <a:latin typeface="Calibri"/>
                <a:cs typeface="Calibri"/>
              </a:rPr>
              <a:t>min_dist</a:t>
            </a:r>
            <a:r>
              <a:rPr lang="en-IN" sz="2000" b="1" dirty="0">
                <a:solidFill>
                  <a:srgbClr val="005591"/>
                </a:solidFill>
                <a:latin typeface="Calibri"/>
                <a:cs typeface="Calibri"/>
              </a:rPr>
              <a:t>: </a:t>
            </a:r>
            <a:endParaRPr lang="en-IN" sz="1400" b="1" dirty="0">
              <a:solidFill>
                <a:srgbClr val="005591"/>
              </a:solidFill>
              <a:latin typeface="Calibri"/>
              <a:cs typeface="Calibri"/>
            </a:endParaRP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Determines how tightly points are clustered in the low-dimensional space.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Lower values: Tighter, </a:t>
            </a:r>
            <a:r>
              <a:rPr lang="en-US" sz="1600" b="1" dirty="0">
                <a:solidFill>
                  <a:srgbClr val="FF0000"/>
                </a:solidFill>
                <a:cs typeface="Times New Roman"/>
              </a:rPr>
              <a:t>denser</a:t>
            </a:r>
            <a:r>
              <a:rPr lang="en-US" sz="1600" dirty="0">
                <a:cs typeface="Times New Roman"/>
              </a:rPr>
              <a:t> clusters.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Higher values: More </a:t>
            </a:r>
            <a:r>
              <a:rPr lang="en-US" sz="1600" b="1" dirty="0">
                <a:solidFill>
                  <a:srgbClr val="FF0000"/>
                </a:solidFill>
                <a:cs typeface="Times New Roman"/>
              </a:rPr>
              <a:t>spread-out </a:t>
            </a:r>
            <a:r>
              <a:rPr lang="en-US" sz="1600" dirty="0">
                <a:cs typeface="Times New Roman"/>
              </a:rPr>
              <a:t>representation.</a:t>
            </a:r>
            <a:endParaRPr lang="en-US" sz="1400" dirty="0">
              <a:cs typeface="Calibri"/>
            </a:endParaRPr>
          </a:p>
        </p:txBody>
      </p:sp>
      <p:pic>
        <p:nvPicPr>
          <p:cNvPr id="24" name="object 5">
            <a:extLst>
              <a:ext uri="{FF2B5EF4-FFF2-40B4-BE49-F238E27FC236}">
                <a16:creationId xmlns:a16="http://schemas.microsoft.com/office/drawing/2014/main" id="{DFF010C0-B40E-4C68-A5E6-A572A87CB3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1299" y="5288076"/>
            <a:ext cx="6534575" cy="1140331"/>
          </a:xfrm>
          <a:prstGeom prst="rect">
            <a:avLst/>
          </a:prstGeom>
          <a:effectLst>
            <a:outerShdw blurRad="50800" dist="50800" dir="5400000" algn="ctr" rotWithShape="0">
              <a:srgbClr val="FFFFCC"/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DCFAA7-A901-A348-B395-383319958BED}"/>
              </a:ext>
            </a:extLst>
          </p:cNvPr>
          <p:cNvSpPr txBox="1"/>
          <p:nvPr/>
        </p:nvSpPr>
        <p:spPr>
          <a:xfrm>
            <a:off x="6096000" y="5488909"/>
            <a:ext cx="540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What’s the difference between t-SNE and UMAP then?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B74E4-4ADA-E9F1-130F-BC49F6704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6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DFA25-BB34-CC46-4E5F-37A689A7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2285-4D19-FE37-1B67-2133BD21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UMAP better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BD52B09-E5CB-BAC3-B287-BD44603E2D8F}"/>
              </a:ext>
            </a:extLst>
          </p:cNvPr>
          <p:cNvSpPr txBox="1"/>
          <p:nvPr/>
        </p:nvSpPr>
        <p:spPr>
          <a:xfrm>
            <a:off x="1097280" y="2103515"/>
            <a:ext cx="9838944" cy="3686394"/>
          </a:xfrm>
          <a:prstGeom prst="rect">
            <a:avLst/>
          </a:prstGeom>
          <a:solidFill>
            <a:srgbClr val="DFF5EB"/>
          </a:solidFill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1600" b="1" dirty="0">
              <a:latin typeface="Times New Roman"/>
              <a:cs typeface="Times New Roman"/>
            </a:endParaRPr>
          </a:p>
          <a:p>
            <a:pPr marL="381635" marR="76835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b="1" dirty="0">
                <a:cs typeface="Times New Roman"/>
              </a:rPr>
              <a:t>Efficient Neighbor Search: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UMAP uses an advanced nearest-neighbor search algorithm to quickly find similar points in the high-dimensional space.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t-SNE performs a pairwise distance calculation for all points.</a:t>
            </a:r>
          </a:p>
          <a:p>
            <a:pPr marL="553085" marR="76835" lvl="1">
              <a:lnSpc>
                <a:spcPct val="102899"/>
              </a:lnSpc>
            </a:pPr>
            <a:endParaRPr lang="en-US" sz="1600" dirty="0">
              <a:cs typeface="Times New Roman"/>
            </a:endParaRPr>
          </a:p>
          <a:p>
            <a:pPr marL="381635" marR="76835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b="1" dirty="0">
                <a:cs typeface="Times New Roman"/>
              </a:rPr>
              <a:t>Graph Optimization: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UMAP builds a graph-based representation of the data in high dimensions and optimizes it globally in fewer steps.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t-SNE uses a more computationally expensive probability distribution matching process.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5591"/>
              </a:solidFill>
              <a:cs typeface="Times New Roman"/>
            </a:endParaRPr>
          </a:p>
          <a:p>
            <a:pPr marL="381635" marR="76835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b="1" dirty="0">
                <a:cs typeface="Times New Roman"/>
              </a:rPr>
              <a:t>Scalability: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UMAP can handle millions of points efficiently due to its streamlined optimization process.</a:t>
            </a:r>
          </a:p>
          <a:p>
            <a:pPr marL="838835" marR="76835" lvl="1" indent="-285750">
              <a:lnSpc>
                <a:spcPct val="102899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/>
              </a:rPr>
              <a:t>t-SNE struggles with large datasets, making it less scalable.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FE50D-9551-6B5E-3929-5B6F5CAC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2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CF4A-BAA8-88BE-0E20-FE31708E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5C7FE-65B9-249D-3D20-BDC90CB5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9647E-E164-F6E2-D0F3-74C87FBF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87" y="2114572"/>
            <a:ext cx="6679923" cy="3794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2BA16-AB49-221F-C7F4-24DC1C100989}"/>
              </a:ext>
            </a:extLst>
          </p:cNvPr>
          <p:cNvSpPr txBox="1"/>
          <p:nvPr/>
        </p:nvSpPr>
        <p:spPr>
          <a:xfrm>
            <a:off x="2180350" y="5899355"/>
            <a:ext cx="46060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784-dimensional Fashion MNIST dataset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0447C-7036-58AF-4824-08FB9BBB498D}"/>
              </a:ext>
            </a:extLst>
          </p:cNvPr>
          <p:cNvSpPr txBox="1"/>
          <p:nvPr/>
        </p:nvSpPr>
        <p:spPr>
          <a:xfrm>
            <a:off x="8504903" y="3359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Understanding Live </a:t>
            </a:r>
            <a:endParaRPr lang="en-IN" dirty="0"/>
          </a:p>
        </p:txBody>
      </p:sp>
      <p:pic>
        <p:nvPicPr>
          <p:cNvPr id="4" name="Graphic 3" descr="Cursor with solid fill">
            <a:extLst>
              <a:ext uri="{FF2B5EF4-FFF2-40B4-BE49-F238E27FC236}">
                <a16:creationId xmlns:a16="http://schemas.microsoft.com/office/drawing/2014/main" id="{17CAC44A-D7DB-4474-12C6-092A92F68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0241" y="36289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C2DC8-9782-6BF6-8B0B-DA74B8B6F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B4A3-FE84-4CEA-677D-73ED6C0E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E002A8E-C1B3-B5E5-B053-65878893F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4975" y="2000375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2450665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495470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570103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9358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Aspect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PCA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t-SNE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UMAP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3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Approach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Linear (variance)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Probabilistic (local similarity)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Graph-based (local + global)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04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Speed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5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Structure Preserved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Global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Local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Local + Global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1434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4DC08F9-2CCA-6D80-09FD-91326418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2F9304-F35E-6847-BC6E-B8F77CAB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12" y="3902703"/>
            <a:ext cx="6449325" cy="1991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092702-16C6-B3CE-B578-6DEF9F31859A}"/>
              </a:ext>
            </a:extLst>
          </p:cNvPr>
          <p:cNvSpPr txBox="1"/>
          <p:nvPr/>
        </p:nvSpPr>
        <p:spPr>
          <a:xfrm>
            <a:off x="5272631" y="6340565"/>
            <a:ext cx="1903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https://meta.caspershire.net/umap/</a:t>
            </a:r>
          </a:p>
        </p:txBody>
      </p:sp>
    </p:spTree>
    <p:extLst>
      <p:ext uri="{BB962C8B-B14F-4D97-AF65-F5344CB8AC3E}">
        <p14:creationId xmlns:p14="http://schemas.microsoft.com/office/powerpoint/2010/main" val="216751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D40C-2EEA-EAE8-27F6-DDC8EDA2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76884B-7E68-4746-E9FE-96BE36F460A0}"/>
              </a:ext>
            </a:extLst>
          </p:cNvPr>
          <p:cNvSpPr txBox="1">
            <a:spLocks/>
          </p:cNvSpPr>
          <p:nvPr/>
        </p:nvSpPr>
        <p:spPr>
          <a:xfrm>
            <a:off x="1066800" y="2247900"/>
            <a:ext cx="10058400" cy="1533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/>
              <a:t>THANK YOU </a:t>
            </a:r>
            <a:r>
              <a:rPr lang="en-IN" sz="7200">
                <a:sym typeface="Wingdings" panose="05000000000000000000" pitchFamily="2" charset="2"/>
              </a:rPr>
              <a:t></a:t>
            </a:r>
            <a:endParaRPr lang="en-IN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3304-3FE2-EB68-A891-A8C5E7F3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1C1D-70E3-B7C1-877B-8ADB00B69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2CF7-E91C-A851-BED5-6B7E07BA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Dimensionality Reduction?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47D4-3A7A-D8DB-11D7-76503135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Reducing the number of input features in a dataset while retaining meaningful information.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A90A86-5E79-B431-5F2E-61BDF463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620E9-D4A6-0A14-B3C3-25D68FA5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3" y="2261166"/>
            <a:ext cx="6868926" cy="32956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92FC63-3CF2-5FAE-28A0-FE745598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382" y="2486180"/>
            <a:ext cx="4439330" cy="307068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6BA70C-DB74-4D5F-0EBD-038223DE9CE3}"/>
              </a:ext>
            </a:extLst>
          </p:cNvPr>
          <p:cNvSpPr/>
          <p:nvPr/>
        </p:nvSpPr>
        <p:spPr>
          <a:xfrm>
            <a:off x="6970945" y="3545184"/>
            <a:ext cx="745088" cy="301227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B252A759-C40E-8B2B-E9DE-C0CABC0742F1}"/>
              </a:ext>
            </a:extLst>
          </p:cNvPr>
          <p:cNvSpPr txBox="1"/>
          <p:nvPr/>
        </p:nvSpPr>
        <p:spPr>
          <a:xfrm>
            <a:off x="416834" y="5713891"/>
            <a:ext cx="4679273" cy="258404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0000"/>
                </a:solidFill>
              </a:rPr>
              <a:t>We can’t visualize so many dimensions all at once 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56D43977-0C5F-D7D3-64C3-CD4D7046BEDB}"/>
              </a:ext>
            </a:extLst>
          </p:cNvPr>
          <p:cNvSpPr txBox="1"/>
          <p:nvPr/>
        </p:nvSpPr>
        <p:spPr>
          <a:xfrm>
            <a:off x="7559383" y="5604650"/>
            <a:ext cx="3870618" cy="750847"/>
          </a:xfrm>
          <a:prstGeom prst="rect">
            <a:avLst/>
          </a:prstGeom>
          <a:solidFill>
            <a:srgbClr val="E7F4E3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0000"/>
                </a:solidFill>
              </a:rPr>
              <a:t>Simply  adding more features to a dataset doesn’t always improve performance and can make training harder.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91D18-8535-15A9-3BAC-77E628F2389A}"/>
              </a:ext>
            </a:extLst>
          </p:cNvPr>
          <p:cNvSpPr txBox="1"/>
          <p:nvPr/>
        </p:nvSpPr>
        <p:spPr>
          <a:xfrm>
            <a:off x="5552136" y="5790178"/>
            <a:ext cx="2007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Curse of Dimensionality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27737C-E858-F65E-07E2-2774401BB6DF}"/>
              </a:ext>
            </a:extLst>
          </p:cNvPr>
          <p:cNvCxnSpPr>
            <a:cxnSpLocks/>
          </p:cNvCxnSpPr>
          <p:nvPr/>
        </p:nvCxnSpPr>
        <p:spPr>
          <a:xfrm>
            <a:off x="12281730" y="6234244"/>
            <a:ext cx="0" cy="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E5C2E47-AD3F-9172-37D9-27E324776512}"/>
              </a:ext>
            </a:extLst>
          </p:cNvPr>
          <p:cNvSpPr/>
          <p:nvPr/>
        </p:nvSpPr>
        <p:spPr>
          <a:xfrm>
            <a:off x="7124700" y="5869094"/>
            <a:ext cx="281709" cy="1032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098C-0789-C646-27EC-BACB2EF7F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C988-8E75-CC23-8428-BC7C1FFC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Curse of Dimensionality Impact Machine Learning Algorithms?</a:t>
            </a:r>
            <a:endParaRPr lang="en-IN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2B306A-452D-766F-504D-422F4EDDB1A2}"/>
              </a:ext>
            </a:extLst>
          </p:cNvPr>
          <p:cNvSpPr/>
          <p:nvPr/>
        </p:nvSpPr>
        <p:spPr>
          <a:xfrm>
            <a:off x="543194" y="2165855"/>
            <a:ext cx="11239500" cy="723900"/>
          </a:xfrm>
          <a:custGeom>
            <a:avLst/>
            <a:gdLst/>
            <a:ahLst/>
            <a:cxnLst/>
            <a:rect l="l" t="t" r="r" b="b"/>
            <a:pathLst>
              <a:path w="11239500" h="723900">
                <a:moveTo>
                  <a:pt x="11167110" y="0"/>
                </a:moveTo>
                <a:lnTo>
                  <a:pt x="72390" y="0"/>
                </a:lnTo>
                <a:lnTo>
                  <a:pt x="44212" y="5685"/>
                </a:lnTo>
                <a:lnTo>
                  <a:pt x="21202" y="21193"/>
                </a:lnTo>
                <a:lnTo>
                  <a:pt x="5688" y="44201"/>
                </a:lnTo>
                <a:lnTo>
                  <a:pt x="0" y="72389"/>
                </a:lnTo>
                <a:lnTo>
                  <a:pt x="0" y="651510"/>
                </a:lnTo>
                <a:lnTo>
                  <a:pt x="5688" y="679698"/>
                </a:lnTo>
                <a:lnTo>
                  <a:pt x="21202" y="702706"/>
                </a:lnTo>
                <a:lnTo>
                  <a:pt x="44212" y="718214"/>
                </a:lnTo>
                <a:lnTo>
                  <a:pt x="72390" y="723900"/>
                </a:lnTo>
                <a:lnTo>
                  <a:pt x="11167110" y="723900"/>
                </a:lnTo>
                <a:lnTo>
                  <a:pt x="11195298" y="718214"/>
                </a:lnTo>
                <a:lnTo>
                  <a:pt x="11218306" y="702706"/>
                </a:lnTo>
                <a:lnTo>
                  <a:pt x="11233814" y="679698"/>
                </a:lnTo>
                <a:lnTo>
                  <a:pt x="11239500" y="651510"/>
                </a:lnTo>
                <a:lnTo>
                  <a:pt x="11239500" y="72389"/>
                </a:lnTo>
                <a:lnTo>
                  <a:pt x="11233814" y="44201"/>
                </a:lnTo>
                <a:lnTo>
                  <a:pt x="11218306" y="21193"/>
                </a:lnTo>
                <a:lnTo>
                  <a:pt x="11195298" y="5685"/>
                </a:lnTo>
                <a:lnTo>
                  <a:pt x="1116711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EF3D00C5-A6FE-914D-371E-FF3CDF5DA414}"/>
              </a:ext>
            </a:extLst>
          </p:cNvPr>
          <p:cNvSpPr/>
          <p:nvPr/>
        </p:nvSpPr>
        <p:spPr>
          <a:xfrm>
            <a:off x="552402" y="3073380"/>
            <a:ext cx="11239500" cy="723900"/>
          </a:xfrm>
          <a:custGeom>
            <a:avLst/>
            <a:gdLst/>
            <a:ahLst/>
            <a:cxnLst/>
            <a:rect l="l" t="t" r="r" b="b"/>
            <a:pathLst>
              <a:path w="11239500" h="723900">
                <a:moveTo>
                  <a:pt x="11167110" y="0"/>
                </a:moveTo>
                <a:lnTo>
                  <a:pt x="72390" y="0"/>
                </a:lnTo>
                <a:lnTo>
                  <a:pt x="44212" y="5685"/>
                </a:lnTo>
                <a:lnTo>
                  <a:pt x="21202" y="21193"/>
                </a:lnTo>
                <a:lnTo>
                  <a:pt x="5688" y="44201"/>
                </a:lnTo>
                <a:lnTo>
                  <a:pt x="0" y="72389"/>
                </a:lnTo>
                <a:lnTo>
                  <a:pt x="0" y="651510"/>
                </a:lnTo>
                <a:lnTo>
                  <a:pt x="5688" y="679698"/>
                </a:lnTo>
                <a:lnTo>
                  <a:pt x="21202" y="702706"/>
                </a:lnTo>
                <a:lnTo>
                  <a:pt x="44212" y="718214"/>
                </a:lnTo>
                <a:lnTo>
                  <a:pt x="72390" y="723900"/>
                </a:lnTo>
                <a:lnTo>
                  <a:pt x="11167110" y="723900"/>
                </a:lnTo>
                <a:lnTo>
                  <a:pt x="11195298" y="718214"/>
                </a:lnTo>
                <a:lnTo>
                  <a:pt x="11218306" y="702706"/>
                </a:lnTo>
                <a:lnTo>
                  <a:pt x="11233814" y="679698"/>
                </a:lnTo>
                <a:lnTo>
                  <a:pt x="11239500" y="651510"/>
                </a:lnTo>
                <a:lnTo>
                  <a:pt x="11239500" y="72389"/>
                </a:lnTo>
                <a:lnTo>
                  <a:pt x="11233814" y="44201"/>
                </a:lnTo>
                <a:lnTo>
                  <a:pt x="11218306" y="21193"/>
                </a:lnTo>
                <a:lnTo>
                  <a:pt x="11195298" y="5685"/>
                </a:lnTo>
                <a:lnTo>
                  <a:pt x="1116711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66767825-0A64-346F-7154-83497FAE9138}"/>
              </a:ext>
            </a:extLst>
          </p:cNvPr>
          <p:cNvSpPr/>
          <p:nvPr/>
        </p:nvSpPr>
        <p:spPr>
          <a:xfrm>
            <a:off x="552402" y="3984775"/>
            <a:ext cx="11239500" cy="723900"/>
          </a:xfrm>
          <a:custGeom>
            <a:avLst/>
            <a:gdLst/>
            <a:ahLst/>
            <a:cxnLst/>
            <a:rect l="l" t="t" r="r" b="b"/>
            <a:pathLst>
              <a:path w="11239500" h="723900">
                <a:moveTo>
                  <a:pt x="11167110" y="0"/>
                </a:moveTo>
                <a:lnTo>
                  <a:pt x="72390" y="0"/>
                </a:lnTo>
                <a:lnTo>
                  <a:pt x="44212" y="5685"/>
                </a:lnTo>
                <a:lnTo>
                  <a:pt x="21202" y="21193"/>
                </a:lnTo>
                <a:lnTo>
                  <a:pt x="5688" y="44201"/>
                </a:lnTo>
                <a:lnTo>
                  <a:pt x="0" y="72389"/>
                </a:lnTo>
                <a:lnTo>
                  <a:pt x="0" y="651510"/>
                </a:lnTo>
                <a:lnTo>
                  <a:pt x="5688" y="679698"/>
                </a:lnTo>
                <a:lnTo>
                  <a:pt x="21202" y="702706"/>
                </a:lnTo>
                <a:lnTo>
                  <a:pt x="44212" y="718214"/>
                </a:lnTo>
                <a:lnTo>
                  <a:pt x="72390" y="723900"/>
                </a:lnTo>
                <a:lnTo>
                  <a:pt x="11167110" y="723900"/>
                </a:lnTo>
                <a:lnTo>
                  <a:pt x="11195298" y="718214"/>
                </a:lnTo>
                <a:lnTo>
                  <a:pt x="11218306" y="702706"/>
                </a:lnTo>
                <a:lnTo>
                  <a:pt x="11233814" y="679698"/>
                </a:lnTo>
                <a:lnTo>
                  <a:pt x="11239500" y="651510"/>
                </a:lnTo>
                <a:lnTo>
                  <a:pt x="11239500" y="72389"/>
                </a:lnTo>
                <a:lnTo>
                  <a:pt x="11233814" y="44201"/>
                </a:lnTo>
                <a:lnTo>
                  <a:pt x="11218306" y="21193"/>
                </a:lnTo>
                <a:lnTo>
                  <a:pt x="11195298" y="5685"/>
                </a:lnTo>
                <a:lnTo>
                  <a:pt x="1116711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D659EF6B-2F7A-AE93-9E39-5C2BD222133C}"/>
              </a:ext>
            </a:extLst>
          </p:cNvPr>
          <p:cNvSpPr txBox="1"/>
          <p:nvPr/>
        </p:nvSpPr>
        <p:spPr>
          <a:xfrm>
            <a:off x="814271" y="2260678"/>
            <a:ext cx="10377294" cy="5283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234950">
              <a:lnSpc>
                <a:spcPts val="1880"/>
              </a:lnSpc>
              <a:spcBef>
                <a:spcPts val="320"/>
              </a:spcBef>
            </a:pPr>
            <a:r>
              <a:rPr lang="en-US" sz="1700" b="1" spc="-10" dirty="0">
                <a:solidFill>
                  <a:srgbClr val="005591"/>
                </a:solidFill>
                <a:latin typeface="Calibri"/>
                <a:cs typeface="Calibri"/>
              </a:rPr>
              <a:t>Higher Computational Complexity: </a:t>
            </a:r>
            <a:r>
              <a:rPr lang="en-US" sz="1700" dirty="0">
                <a:solidFill>
                  <a:srgbClr val="005591"/>
                </a:solidFill>
                <a:latin typeface="Calibri"/>
                <a:cs typeface="Calibri"/>
              </a:rPr>
              <a:t>As dimensions increase, the number of computations needed grows exponentially.</a:t>
            </a:r>
            <a:endParaRPr lang="en-US" sz="1700" dirty="0">
              <a:latin typeface="Calibri"/>
              <a:cs typeface="Calibri"/>
            </a:endParaRP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C2CC4C8A-C598-A344-0DCF-080F693F3E83}"/>
              </a:ext>
            </a:extLst>
          </p:cNvPr>
          <p:cNvSpPr txBox="1"/>
          <p:nvPr/>
        </p:nvSpPr>
        <p:spPr>
          <a:xfrm>
            <a:off x="797493" y="3158571"/>
            <a:ext cx="10578630" cy="56682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234950">
              <a:lnSpc>
                <a:spcPts val="1880"/>
              </a:lnSpc>
              <a:spcBef>
                <a:spcPts val="320"/>
              </a:spcBef>
            </a:pPr>
            <a:r>
              <a:rPr lang="en-US" sz="1700" b="1" spc="-10" dirty="0">
                <a:solidFill>
                  <a:srgbClr val="005591"/>
                </a:solidFill>
                <a:latin typeface="Calibri"/>
                <a:cs typeface="Calibri"/>
              </a:rPr>
              <a:t>Redundant Features: </a:t>
            </a:r>
            <a:r>
              <a:rPr lang="en-US" sz="1700" dirty="0">
                <a:solidFill>
                  <a:srgbClr val="005591"/>
                </a:solidFill>
                <a:latin typeface="Calibri"/>
                <a:cs typeface="Calibri"/>
              </a:rPr>
              <a:t>Many features may not add any new information but increase complexity unnecessarily.</a:t>
            </a:r>
          </a:p>
          <a:p>
            <a:pPr marL="12700" marR="234950">
              <a:lnSpc>
                <a:spcPts val="1880"/>
              </a:lnSpc>
              <a:spcBef>
                <a:spcPts val="320"/>
              </a:spcBef>
            </a:pPr>
            <a:endParaRPr lang="en-US" sz="1700" dirty="0">
              <a:solidFill>
                <a:srgbClr val="005591"/>
              </a:solidFill>
              <a:latin typeface="Calibri"/>
              <a:cs typeface="Calibri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92E0FC28-5288-0A8D-F2F7-B98D82525F9F}"/>
              </a:ext>
            </a:extLst>
          </p:cNvPr>
          <p:cNvSpPr txBox="1"/>
          <p:nvPr/>
        </p:nvSpPr>
        <p:spPr>
          <a:xfrm>
            <a:off x="797492" y="4065204"/>
            <a:ext cx="10712853" cy="81047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234950">
              <a:lnSpc>
                <a:spcPts val="1880"/>
              </a:lnSpc>
              <a:spcBef>
                <a:spcPts val="320"/>
              </a:spcBef>
            </a:pPr>
            <a:r>
              <a:rPr lang="en-US" sz="1700" b="1" spc="-10" dirty="0">
                <a:solidFill>
                  <a:srgbClr val="005591"/>
                </a:solidFill>
                <a:latin typeface="Calibri"/>
                <a:cs typeface="Calibri"/>
              </a:rPr>
              <a:t>Overfitting: </a:t>
            </a:r>
            <a:r>
              <a:rPr lang="en-US" sz="1700" dirty="0">
                <a:solidFill>
                  <a:srgbClr val="005591"/>
                </a:solidFill>
                <a:latin typeface="Calibri"/>
                <a:cs typeface="Calibri"/>
              </a:rPr>
              <a:t>More features increase the risk of overfitting because the model may learn noise instead of the actual patterns in the data.</a:t>
            </a:r>
          </a:p>
          <a:p>
            <a:pPr marL="12700" marR="234950">
              <a:lnSpc>
                <a:spcPts val="1880"/>
              </a:lnSpc>
              <a:spcBef>
                <a:spcPts val="320"/>
              </a:spcBef>
            </a:pPr>
            <a:endParaRPr lang="en-US" sz="1700" dirty="0">
              <a:solidFill>
                <a:srgbClr val="005591"/>
              </a:solidFill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AF9D6-592D-E25B-A350-C6660204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F2BA0AC5-3F6D-5AE7-DED3-776A236562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1299" y="4975848"/>
            <a:ext cx="6534575" cy="1140331"/>
          </a:xfrm>
          <a:prstGeom prst="rect">
            <a:avLst/>
          </a:prstGeom>
          <a:effectLst>
            <a:outerShdw blurRad="50800" dist="50800" dir="5400000" algn="ctr" rotWithShape="0">
              <a:srgbClr val="FFFFCC"/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69718-49FD-63CE-7261-78314E3871E0}"/>
              </a:ext>
            </a:extLst>
          </p:cNvPr>
          <p:cNvSpPr txBox="1"/>
          <p:nvPr/>
        </p:nvSpPr>
        <p:spPr>
          <a:xfrm>
            <a:off x="6096000" y="5176681"/>
            <a:ext cx="379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We need to think about this problem!</a:t>
            </a:r>
          </a:p>
        </p:txBody>
      </p:sp>
    </p:spTree>
    <p:extLst>
      <p:ext uri="{BB962C8B-B14F-4D97-AF65-F5344CB8AC3E}">
        <p14:creationId xmlns:p14="http://schemas.microsoft.com/office/powerpoint/2010/main" val="3756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263F-C938-05D5-A975-24B59929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2ED-5D79-8BEE-EFB9-FE797E75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Dimensionality Reduction 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DC5A94F0-6DBF-FF7E-2FF0-9249D4243E84}"/>
              </a:ext>
            </a:extLst>
          </p:cNvPr>
          <p:cNvSpPr txBox="1"/>
          <p:nvPr/>
        </p:nvSpPr>
        <p:spPr>
          <a:xfrm>
            <a:off x="2862147" y="2547561"/>
            <a:ext cx="2056384" cy="430887"/>
          </a:xfrm>
          <a:prstGeom prst="rect">
            <a:avLst/>
          </a:prstGeom>
          <a:solidFill>
            <a:srgbClr val="FFE667"/>
          </a:solidFill>
          <a:ln w="19811">
            <a:solidFill>
              <a:srgbClr val="00559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200"/>
              </a:spcBef>
            </a:pPr>
            <a:r>
              <a:rPr lang="en-IN" sz="1600" b="1" spc="-10" dirty="0">
                <a:solidFill>
                  <a:srgbClr val="005591"/>
                </a:solidFill>
                <a:latin typeface="Calibri"/>
                <a:cs typeface="Calibri"/>
              </a:rPr>
              <a:t>Feature</a:t>
            </a:r>
            <a:r>
              <a:rPr lang="en-IN" b="1" spc="-10" dirty="0">
                <a:solidFill>
                  <a:srgbClr val="005591"/>
                </a:solidFill>
                <a:latin typeface="Calibri"/>
                <a:cs typeface="Calibri"/>
              </a:rPr>
              <a:t> </a:t>
            </a:r>
            <a:r>
              <a:rPr lang="en-IN" sz="1600" b="1" spc="-10" dirty="0">
                <a:solidFill>
                  <a:srgbClr val="005591"/>
                </a:solidFill>
                <a:latin typeface="Calibri"/>
                <a:cs typeface="Calibri"/>
              </a:rPr>
              <a:t>Selection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id="{E1296ED5-64FF-66ED-7011-6D42F6A817F8}"/>
              </a:ext>
            </a:extLst>
          </p:cNvPr>
          <p:cNvGrpSpPr/>
          <p:nvPr/>
        </p:nvGrpSpPr>
        <p:grpSpPr>
          <a:xfrm>
            <a:off x="2460954" y="3013373"/>
            <a:ext cx="1486535" cy="1591310"/>
            <a:chOff x="4980940" y="2152650"/>
            <a:chExt cx="1486535" cy="1591310"/>
          </a:xfrm>
        </p:grpSpPr>
        <p:pic>
          <p:nvPicPr>
            <p:cNvPr id="30" name="object 6">
              <a:extLst>
                <a:ext uri="{FF2B5EF4-FFF2-40B4-BE49-F238E27FC236}">
                  <a16:creationId xmlns:a16="http://schemas.microsoft.com/office/drawing/2014/main" id="{D27FF31C-5F1C-0846-372E-C4A6FDA41FE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475" y="3015869"/>
              <a:ext cx="92963" cy="107950"/>
            </a:xfrm>
            <a:prstGeom prst="rect">
              <a:avLst/>
            </a:prstGeom>
          </p:spPr>
        </p:pic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CDEE4063-4BBD-5F01-6A1E-08EB3A29BB74}"/>
                </a:ext>
              </a:extLst>
            </p:cNvPr>
            <p:cNvSpPr/>
            <p:nvPr/>
          </p:nvSpPr>
          <p:spPr>
            <a:xfrm>
              <a:off x="5758815" y="2152650"/>
              <a:ext cx="708660" cy="901700"/>
            </a:xfrm>
            <a:custGeom>
              <a:avLst/>
              <a:gdLst/>
              <a:ahLst/>
              <a:cxnLst/>
              <a:rect l="l" t="t" r="r" b="b"/>
              <a:pathLst>
                <a:path w="708660" h="901700">
                  <a:moveTo>
                    <a:pt x="696849" y="0"/>
                  </a:moveTo>
                  <a:lnTo>
                    <a:pt x="0" y="890397"/>
                  </a:lnTo>
                  <a:lnTo>
                    <a:pt x="11302" y="901319"/>
                  </a:lnTo>
                  <a:lnTo>
                    <a:pt x="708151" y="11049"/>
                  </a:lnTo>
                  <a:lnTo>
                    <a:pt x="696849" y="0"/>
                  </a:lnTo>
                  <a:close/>
                </a:path>
              </a:pathLst>
            </a:custGeom>
            <a:solidFill>
              <a:srgbClr val="005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6E8D056C-95EA-D5B9-B5A5-921049A95D18}"/>
                </a:ext>
              </a:extLst>
            </p:cNvPr>
            <p:cNvSpPr/>
            <p:nvPr/>
          </p:nvSpPr>
          <p:spPr>
            <a:xfrm>
              <a:off x="4991100" y="3124200"/>
              <a:ext cx="1419225" cy="609600"/>
            </a:xfrm>
            <a:custGeom>
              <a:avLst/>
              <a:gdLst/>
              <a:ahLst/>
              <a:cxnLst/>
              <a:rect l="l" t="t" r="r" b="b"/>
              <a:pathLst>
                <a:path w="1419225" h="609600">
                  <a:moveTo>
                    <a:pt x="228346" y="0"/>
                  </a:moveTo>
                  <a:lnTo>
                    <a:pt x="1190625" y="0"/>
                  </a:lnTo>
                  <a:lnTo>
                    <a:pt x="1242949" y="8000"/>
                  </a:lnTo>
                  <a:lnTo>
                    <a:pt x="1290954" y="30987"/>
                  </a:lnTo>
                  <a:lnTo>
                    <a:pt x="1333373" y="66928"/>
                  </a:lnTo>
                  <a:lnTo>
                    <a:pt x="1368805" y="114173"/>
                  </a:lnTo>
                  <a:lnTo>
                    <a:pt x="1395729" y="170687"/>
                  </a:lnTo>
                  <a:lnTo>
                    <a:pt x="1412875" y="234823"/>
                  </a:lnTo>
                  <a:lnTo>
                    <a:pt x="1418971" y="304673"/>
                  </a:lnTo>
                  <a:lnTo>
                    <a:pt x="1412875" y="374523"/>
                  </a:lnTo>
                  <a:lnTo>
                    <a:pt x="1395729" y="438530"/>
                  </a:lnTo>
                  <a:lnTo>
                    <a:pt x="1368805" y="495173"/>
                  </a:lnTo>
                  <a:lnTo>
                    <a:pt x="1333373" y="542289"/>
                  </a:lnTo>
                  <a:lnTo>
                    <a:pt x="1290954" y="578231"/>
                  </a:lnTo>
                  <a:lnTo>
                    <a:pt x="1242949" y="601218"/>
                  </a:lnTo>
                  <a:lnTo>
                    <a:pt x="1190625" y="609219"/>
                  </a:lnTo>
                  <a:lnTo>
                    <a:pt x="228346" y="609219"/>
                  </a:lnTo>
                  <a:lnTo>
                    <a:pt x="176022" y="601218"/>
                  </a:lnTo>
                  <a:lnTo>
                    <a:pt x="127888" y="578231"/>
                  </a:lnTo>
                  <a:lnTo>
                    <a:pt x="85598" y="542289"/>
                  </a:lnTo>
                  <a:lnTo>
                    <a:pt x="50164" y="495173"/>
                  </a:lnTo>
                  <a:lnTo>
                    <a:pt x="23240" y="438530"/>
                  </a:lnTo>
                  <a:lnTo>
                    <a:pt x="5969" y="374523"/>
                  </a:lnTo>
                  <a:lnTo>
                    <a:pt x="0" y="304673"/>
                  </a:lnTo>
                  <a:lnTo>
                    <a:pt x="5969" y="234823"/>
                  </a:lnTo>
                  <a:lnTo>
                    <a:pt x="23240" y="170687"/>
                  </a:lnTo>
                  <a:lnTo>
                    <a:pt x="50164" y="114173"/>
                  </a:lnTo>
                  <a:lnTo>
                    <a:pt x="85598" y="66928"/>
                  </a:lnTo>
                  <a:lnTo>
                    <a:pt x="127888" y="30987"/>
                  </a:lnTo>
                  <a:lnTo>
                    <a:pt x="176022" y="8000"/>
                  </a:lnTo>
                  <a:lnTo>
                    <a:pt x="228346" y="0"/>
                  </a:lnTo>
                  <a:close/>
                </a:path>
              </a:pathLst>
            </a:custGeom>
            <a:ln w="19810">
              <a:solidFill>
                <a:srgbClr val="0055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9">
            <a:extLst>
              <a:ext uri="{FF2B5EF4-FFF2-40B4-BE49-F238E27FC236}">
                <a16:creationId xmlns:a16="http://schemas.microsoft.com/office/drawing/2014/main" id="{5972DE3A-3F8B-86E4-19EA-95EF674740C2}"/>
              </a:ext>
            </a:extLst>
          </p:cNvPr>
          <p:cNvSpPr txBox="1"/>
          <p:nvPr/>
        </p:nvSpPr>
        <p:spPr>
          <a:xfrm>
            <a:off x="2678759" y="4049121"/>
            <a:ext cx="1020444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Forward Selection</a:t>
            </a: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8A019BA8-4AF1-B510-D318-EE5C71394EFB}"/>
              </a:ext>
            </a:extLst>
          </p:cNvPr>
          <p:cNvSpPr/>
          <p:nvPr/>
        </p:nvSpPr>
        <p:spPr>
          <a:xfrm>
            <a:off x="4023689" y="3994448"/>
            <a:ext cx="1419225" cy="590550"/>
          </a:xfrm>
          <a:custGeom>
            <a:avLst/>
            <a:gdLst/>
            <a:ahLst/>
            <a:cxnLst/>
            <a:rect l="l" t="t" r="r" b="b"/>
            <a:pathLst>
              <a:path w="1419225" h="590550">
                <a:moveTo>
                  <a:pt x="228346" y="0"/>
                </a:moveTo>
                <a:lnTo>
                  <a:pt x="1190625" y="0"/>
                </a:lnTo>
                <a:lnTo>
                  <a:pt x="1242949" y="7747"/>
                </a:lnTo>
                <a:lnTo>
                  <a:pt x="1290954" y="29972"/>
                </a:lnTo>
                <a:lnTo>
                  <a:pt x="1333373" y="64897"/>
                </a:lnTo>
                <a:lnTo>
                  <a:pt x="1368805" y="110616"/>
                </a:lnTo>
                <a:lnTo>
                  <a:pt x="1395729" y="165480"/>
                </a:lnTo>
                <a:lnTo>
                  <a:pt x="1412875" y="227584"/>
                </a:lnTo>
                <a:lnTo>
                  <a:pt x="1418971" y="295275"/>
                </a:lnTo>
                <a:lnTo>
                  <a:pt x="1412875" y="362965"/>
                </a:lnTo>
                <a:lnTo>
                  <a:pt x="1395729" y="425069"/>
                </a:lnTo>
                <a:lnTo>
                  <a:pt x="1368805" y="479932"/>
                </a:lnTo>
                <a:lnTo>
                  <a:pt x="1333373" y="525652"/>
                </a:lnTo>
                <a:lnTo>
                  <a:pt x="1290954" y="560577"/>
                </a:lnTo>
                <a:lnTo>
                  <a:pt x="1242949" y="582802"/>
                </a:lnTo>
                <a:lnTo>
                  <a:pt x="1190625" y="590550"/>
                </a:lnTo>
                <a:lnTo>
                  <a:pt x="228346" y="590550"/>
                </a:lnTo>
                <a:lnTo>
                  <a:pt x="176022" y="582802"/>
                </a:lnTo>
                <a:lnTo>
                  <a:pt x="127889" y="560577"/>
                </a:lnTo>
                <a:lnTo>
                  <a:pt x="85598" y="525652"/>
                </a:lnTo>
                <a:lnTo>
                  <a:pt x="50165" y="479932"/>
                </a:lnTo>
                <a:lnTo>
                  <a:pt x="23241" y="425069"/>
                </a:lnTo>
                <a:lnTo>
                  <a:pt x="5969" y="362965"/>
                </a:lnTo>
                <a:lnTo>
                  <a:pt x="0" y="295275"/>
                </a:lnTo>
                <a:lnTo>
                  <a:pt x="5969" y="227584"/>
                </a:lnTo>
                <a:lnTo>
                  <a:pt x="23241" y="165480"/>
                </a:lnTo>
                <a:lnTo>
                  <a:pt x="50165" y="110616"/>
                </a:lnTo>
                <a:lnTo>
                  <a:pt x="85598" y="64897"/>
                </a:lnTo>
                <a:lnTo>
                  <a:pt x="127889" y="29972"/>
                </a:lnTo>
                <a:lnTo>
                  <a:pt x="176022" y="7747"/>
                </a:lnTo>
                <a:lnTo>
                  <a:pt x="228346" y="0"/>
                </a:lnTo>
                <a:close/>
              </a:path>
            </a:pathLst>
          </a:custGeom>
          <a:ln w="19812">
            <a:solidFill>
              <a:srgbClr val="005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4CA9CE6B-209F-F894-B921-74C0380E3527}"/>
              </a:ext>
            </a:extLst>
          </p:cNvPr>
          <p:cNvSpPr txBox="1"/>
          <p:nvPr/>
        </p:nvSpPr>
        <p:spPr>
          <a:xfrm>
            <a:off x="4232604" y="4048740"/>
            <a:ext cx="1019810" cy="462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Backward Elimination</a:t>
            </a:r>
          </a:p>
        </p:txBody>
      </p: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E311AACF-D354-950F-0E50-8AE7965CA3F1}"/>
              </a:ext>
            </a:extLst>
          </p:cNvPr>
          <p:cNvGrpSpPr/>
          <p:nvPr/>
        </p:nvGrpSpPr>
        <p:grpSpPr>
          <a:xfrm>
            <a:off x="3937964" y="3013373"/>
            <a:ext cx="799972" cy="981074"/>
            <a:chOff x="6457950" y="2152650"/>
            <a:chExt cx="799972" cy="981074"/>
          </a:xfrm>
        </p:grpSpPr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55B0EC1A-F89B-B488-DC38-DE7982950C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434" y="3025394"/>
              <a:ext cx="94488" cy="108330"/>
            </a:xfrm>
            <a:prstGeom prst="rect">
              <a:avLst/>
            </a:prstGeom>
          </p:spPr>
        </p:pic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0E1FC607-B1F6-A848-DAFF-B4084FE8D9F4}"/>
                </a:ext>
              </a:extLst>
            </p:cNvPr>
            <p:cNvSpPr/>
            <p:nvPr/>
          </p:nvSpPr>
          <p:spPr>
            <a:xfrm>
              <a:off x="6457950" y="2152650"/>
              <a:ext cx="744855" cy="912494"/>
            </a:xfrm>
            <a:custGeom>
              <a:avLst/>
              <a:gdLst/>
              <a:ahLst/>
              <a:cxnLst/>
              <a:rect l="l" t="t" r="r" b="b"/>
              <a:pathLst>
                <a:path w="744854" h="912494">
                  <a:moveTo>
                    <a:pt x="11175" y="0"/>
                  </a:moveTo>
                  <a:lnTo>
                    <a:pt x="0" y="11175"/>
                  </a:lnTo>
                  <a:lnTo>
                    <a:pt x="733551" y="911987"/>
                  </a:lnTo>
                  <a:lnTo>
                    <a:pt x="744727" y="900811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05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1">
            <a:extLst>
              <a:ext uri="{FF2B5EF4-FFF2-40B4-BE49-F238E27FC236}">
                <a16:creationId xmlns:a16="http://schemas.microsoft.com/office/drawing/2014/main" id="{215CABB0-25BC-C342-E07C-B52CB817CE64}"/>
              </a:ext>
            </a:extLst>
          </p:cNvPr>
          <p:cNvSpPr/>
          <p:nvPr/>
        </p:nvSpPr>
        <p:spPr>
          <a:xfrm>
            <a:off x="6014414" y="2194223"/>
            <a:ext cx="3499104" cy="2523490"/>
          </a:xfrm>
          <a:custGeom>
            <a:avLst/>
            <a:gdLst/>
            <a:ahLst/>
            <a:cxnLst/>
            <a:rect l="l" t="t" r="r" b="b"/>
            <a:pathLst>
              <a:path w="3257550" h="2523490">
                <a:moveTo>
                  <a:pt x="0" y="220090"/>
                </a:moveTo>
                <a:lnTo>
                  <a:pt x="7111" y="161544"/>
                </a:lnTo>
                <a:lnTo>
                  <a:pt x="27177" y="108965"/>
                </a:lnTo>
                <a:lnTo>
                  <a:pt x="58420" y="64515"/>
                </a:lnTo>
                <a:lnTo>
                  <a:pt x="98805" y="30099"/>
                </a:lnTo>
                <a:lnTo>
                  <a:pt x="146430" y="7874"/>
                </a:lnTo>
                <a:lnTo>
                  <a:pt x="199390" y="0"/>
                </a:lnTo>
                <a:lnTo>
                  <a:pt x="3058159" y="0"/>
                </a:lnTo>
                <a:lnTo>
                  <a:pt x="3111119" y="7874"/>
                </a:lnTo>
                <a:lnTo>
                  <a:pt x="3158744" y="30099"/>
                </a:lnTo>
                <a:lnTo>
                  <a:pt x="3199129" y="64515"/>
                </a:lnTo>
                <a:lnTo>
                  <a:pt x="3230372" y="108965"/>
                </a:lnTo>
                <a:lnTo>
                  <a:pt x="3250438" y="161544"/>
                </a:lnTo>
                <a:lnTo>
                  <a:pt x="3257550" y="220090"/>
                </a:lnTo>
                <a:lnTo>
                  <a:pt x="3257550" y="2303399"/>
                </a:lnTo>
                <a:lnTo>
                  <a:pt x="3250438" y="2361819"/>
                </a:lnTo>
                <a:lnTo>
                  <a:pt x="3230372" y="2414397"/>
                </a:lnTo>
                <a:lnTo>
                  <a:pt x="3199129" y="2458974"/>
                </a:lnTo>
                <a:lnTo>
                  <a:pt x="3158744" y="2493391"/>
                </a:lnTo>
                <a:lnTo>
                  <a:pt x="3111119" y="2515616"/>
                </a:lnTo>
                <a:lnTo>
                  <a:pt x="3058159" y="2523490"/>
                </a:lnTo>
                <a:lnTo>
                  <a:pt x="199390" y="2523490"/>
                </a:lnTo>
                <a:lnTo>
                  <a:pt x="146430" y="2515616"/>
                </a:lnTo>
                <a:lnTo>
                  <a:pt x="98805" y="2493391"/>
                </a:lnTo>
                <a:lnTo>
                  <a:pt x="58420" y="2458974"/>
                </a:lnTo>
                <a:lnTo>
                  <a:pt x="27177" y="2414397"/>
                </a:lnTo>
                <a:lnTo>
                  <a:pt x="7111" y="2361819"/>
                </a:lnTo>
                <a:lnTo>
                  <a:pt x="0" y="2303399"/>
                </a:lnTo>
                <a:lnTo>
                  <a:pt x="0" y="220090"/>
                </a:lnTo>
                <a:close/>
              </a:path>
            </a:pathLst>
          </a:custGeom>
          <a:ln w="57911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347C1120-01A9-0283-4723-CF028FDBBE08}"/>
              </a:ext>
            </a:extLst>
          </p:cNvPr>
          <p:cNvSpPr txBox="1"/>
          <p:nvPr/>
        </p:nvSpPr>
        <p:spPr>
          <a:xfrm>
            <a:off x="6771716" y="2580582"/>
            <a:ext cx="1955418" cy="430887"/>
          </a:xfrm>
          <a:prstGeom prst="rect">
            <a:avLst/>
          </a:prstGeom>
          <a:solidFill>
            <a:srgbClr val="FFE667"/>
          </a:solidFill>
          <a:ln w="19811">
            <a:solidFill>
              <a:srgbClr val="00559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200"/>
              </a:spcBef>
            </a:pPr>
            <a:r>
              <a:rPr lang="en-IN" sz="1800" b="1" spc="-25" dirty="0">
                <a:solidFill>
                  <a:srgbClr val="005591"/>
                </a:solidFill>
                <a:latin typeface="Calibri"/>
                <a:cs typeface="Calibri"/>
              </a:rPr>
              <a:t>Feature Extraction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D239687D-5F72-4502-E50C-38C43829DAE1}"/>
              </a:ext>
            </a:extLst>
          </p:cNvPr>
          <p:cNvSpPr/>
          <p:nvPr/>
        </p:nvSpPr>
        <p:spPr>
          <a:xfrm>
            <a:off x="7324544" y="4016207"/>
            <a:ext cx="890127" cy="449369"/>
          </a:xfrm>
          <a:custGeom>
            <a:avLst/>
            <a:gdLst/>
            <a:ahLst/>
            <a:cxnLst/>
            <a:rect l="l" t="t" r="r" b="b"/>
            <a:pathLst>
              <a:path w="1390650" h="609600">
                <a:moveTo>
                  <a:pt x="223774" y="0"/>
                </a:moveTo>
                <a:lnTo>
                  <a:pt x="1166876" y="0"/>
                </a:lnTo>
                <a:lnTo>
                  <a:pt x="1218183" y="8000"/>
                </a:lnTo>
                <a:lnTo>
                  <a:pt x="1265301" y="30987"/>
                </a:lnTo>
                <a:lnTo>
                  <a:pt x="1306829" y="66928"/>
                </a:lnTo>
                <a:lnTo>
                  <a:pt x="1341501" y="114173"/>
                </a:lnTo>
                <a:lnTo>
                  <a:pt x="1367917" y="170687"/>
                </a:lnTo>
                <a:lnTo>
                  <a:pt x="1384680" y="234823"/>
                </a:lnTo>
                <a:lnTo>
                  <a:pt x="1390650" y="304673"/>
                </a:lnTo>
                <a:lnTo>
                  <a:pt x="1384680" y="374523"/>
                </a:lnTo>
                <a:lnTo>
                  <a:pt x="1367917" y="438530"/>
                </a:lnTo>
                <a:lnTo>
                  <a:pt x="1341501" y="495173"/>
                </a:lnTo>
                <a:lnTo>
                  <a:pt x="1306829" y="542289"/>
                </a:lnTo>
                <a:lnTo>
                  <a:pt x="1265301" y="578231"/>
                </a:lnTo>
                <a:lnTo>
                  <a:pt x="1218183" y="601218"/>
                </a:lnTo>
                <a:lnTo>
                  <a:pt x="1166876" y="609219"/>
                </a:lnTo>
                <a:lnTo>
                  <a:pt x="223774" y="609219"/>
                </a:lnTo>
                <a:lnTo>
                  <a:pt x="172466" y="601218"/>
                </a:lnTo>
                <a:lnTo>
                  <a:pt x="125349" y="578231"/>
                </a:lnTo>
                <a:lnTo>
                  <a:pt x="83820" y="542289"/>
                </a:lnTo>
                <a:lnTo>
                  <a:pt x="49149" y="495173"/>
                </a:lnTo>
                <a:lnTo>
                  <a:pt x="22732" y="438530"/>
                </a:lnTo>
                <a:lnTo>
                  <a:pt x="5969" y="374523"/>
                </a:lnTo>
                <a:lnTo>
                  <a:pt x="0" y="304673"/>
                </a:lnTo>
                <a:lnTo>
                  <a:pt x="5969" y="234823"/>
                </a:lnTo>
                <a:lnTo>
                  <a:pt x="22732" y="170687"/>
                </a:lnTo>
                <a:lnTo>
                  <a:pt x="49149" y="114173"/>
                </a:lnTo>
                <a:lnTo>
                  <a:pt x="83820" y="66928"/>
                </a:lnTo>
                <a:lnTo>
                  <a:pt x="125349" y="30987"/>
                </a:lnTo>
                <a:lnTo>
                  <a:pt x="172466" y="8000"/>
                </a:lnTo>
                <a:lnTo>
                  <a:pt x="223774" y="0"/>
                </a:lnTo>
                <a:close/>
              </a:path>
            </a:pathLst>
          </a:custGeom>
          <a:ln w="19812">
            <a:solidFill>
              <a:srgbClr val="0055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133DB661-5586-8C63-93AC-B5561819CE8B}"/>
              </a:ext>
            </a:extLst>
          </p:cNvPr>
          <p:cNvSpPr txBox="1"/>
          <p:nvPr/>
        </p:nvSpPr>
        <p:spPr>
          <a:xfrm>
            <a:off x="7466313" y="4110013"/>
            <a:ext cx="60134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00" dirty="0">
                <a:solidFill>
                  <a:srgbClr val="005591"/>
                </a:solidFill>
                <a:latin typeface="Calibri"/>
                <a:cs typeface="Calibri"/>
              </a:rPr>
              <a:t>   PCA</a:t>
            </a:r>
            <a:endParaRPr sz="1400" dirty="0">
              <a:latin typeface="Calibri"/>
              <a:cs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B88F10-FC4D-902E-E463-0B2EC1E7F71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749425" y="3011469"/>
            <a:ext cx="0" cy="928813"/>
          </a:xfrm>
          <a:prstGeom prst="straightConnector1">
            <a:avLst/>
          </a:prstGeom>
          <a:ln>
            <a:solidFill>
              <a:srgbClr val="005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6BD6679-70D6-912B-41C2-D2C2DCE9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3508C-8929-9719-4C58-C80C2E79D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9185-7790-3CA1-9292-1C110EDE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3297"/>
            <a:ext cx="10058400" cy="145075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09F00-366E-8BB7-4182-7C022011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4275A8-5C59-E00D-4D13-E6B2EA845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560665"/>
              </p:ext>
            </p:extLst>
          </p:nvPr>
        </p:nvGraphicFramePr>
        <p:xfrm>
          <a:off x="1126304" y="1360147"/>
          <a:ext cx="10203335" cy="485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98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5700-2ED2-803A-2D53-39268AED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B23D-9C6B-C7C5-FF7A-EFCA85A7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</a:rPr>
              <a:t>The basic idea behind PCA is to identify patterns in the relationships between variables, and to represent these patterns in terms of a smaller number of variables, called principal components.</a:t>
            </a:r>
            <a:endParaRPr lang="en-US" sz="1800" b="1" i="0" dirty="0">
              <a:solidFill>
                <a:srgbClr val="333333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CD55D3-4300-945A-79E4-2B2C7EC2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3304118"/>
            <a:ext cx="6448425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4DD772-97A6-1065-A62D-547C10918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986-4F3C-8527-E8D6-DFC15B1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How does PCA work?</a:t>
            </a:r>
          </a:p>
        </p:txBody>
      </p:sp>
      <p:pic>
        <p:nvPicPr>
          <p:cNvPr id="7" name="Picture 6" descr="A diagram of gene and gene&#10;&#10;Description automatically generated">
            <a:extLst>
              <a:ext uri="{FF2B5EF4-FFF2-40B4-BE49-F238E27FC236}">
                <a16:creationId xmlns:a16="http://schemas.microsoft.com/office/drawing/2014/main" id="{73584512-44C5-77B3-08A9-E6A53BC5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13" y="2738628"/>
            <a:ext cx="2664236" cy="2670913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B7781747-0279-5181-A7E9-D426B009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17" y="2738628"/>
            <a:ext cx="2664237" cy="26709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AD2E-E454-3F1F-6D8C-4EE67276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17" y="1853555"/>
            <a:ext cx="4804041" cy="491066"/>
          </a:xfrm>
        </p:spPr>
        <p:txBody>
          <a:bodyPr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GB" dirty="0"/>
              <a:t>Simple example using 2 genes and 10 cells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DBC341-3C21-9822-8144-A01F7750C4AD}"/>
              </a:ext>
            </a:extLst>
          </p:cNvPr>
          <p:cNvSpPr/>
          <p:nvPr/>
        </p:nvSpPr>
        <p:spPr>
          <a:xfrm>
            <a:off x="4724400" y="3675634"/>
            <a:ext cx="1185333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792CD-E434-9247-8569-884284F04659}"/>
              </a:ext>
            </a:extLst>
          </p:cNvPr>
          <p:cNvSpPr txBox="1"/>
          <p:nvPr/>
        </p:nvSpPr>
        <p:spPr>
          <a:xfrm>
            <a:off x="4665134" y="3361267"/>
            <a:ext cx="126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Center the points</a:t>
            </a: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564AC-1A0D-437D-456D-3444AD51A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8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A8DF3-3BE4-4DA0-5813-E71DD2A08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9619-C09A-19AB-1AC4-721D7D6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How does PCA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4356-74AD-ABAE-F664-74490711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17" y="1853555"/>
            <a:ext cx="4804041" cy="49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Find line of best fit, passing through the origin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F0C82-4422-2B88-3162-01B43211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17" y="2958054"/>
            <a:ext cx="2698749" cy="2740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D183F-3285-354E-64C1-C78C9A12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356" y="2958054"/>
            <a:ext cx="2728837" cy="2676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DD3A7-1B3B-2DB0-9A1B-3CFCF561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718" y="2958054"/>
            <a:ext cx="2550995" cy="2740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95CFA-96A9-637B-F3A0-182478EBE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72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20A664-F180-4C2A-84A4-012A3D01DE5A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4448</TotalTime>
  <Words>1260</Words>
  <Application>Microsoft Office PowerPoint</Application>
  <PresentationFormat>Widescreen</PresentationFormat>
  <Paragraphs>213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Poppins</vt:lpstr>
      <vt:lpstr>Times New Roman</vt:lpstr>
      <vt:lpstr>Wingdings</vt:lpstr>
      <vt:lpstr>Retrospect</vt:lpstr>
      <vt:lpstr>Dimensionality Reduction</vt:lpstr>
      <vt:lpstr>Agenda</vt:lpstr>
      <vt:lpstr>What is Dimensionality Reduction?</vt:lpstr>
      <vt:lpstr>How Curse of Dimensionality Impact Machine Learning Algorithms?</vt:lpstr>
      <vt:lpstr>Types of Dimensionality Reduction </vt:lpstr>
      <vt:lpstr>Agenda</vt:lpstr>
      <vt:lpstr>Principal Component Analysis (PCA)</vt:lpstr>
      <vt:lpstr>How does PCA work?</vt:lpstr>
      <vt:lpstr>How does PCA work?</vt:lpstr>
      <vt:lpstr>Assigning Loadings</vt:lpstr>
      <vt:lpstr>Explaining Variance (Scree Plot)</vt:lpstr>
      <vt:lpstr>PCA Example</vt:lpstr>
      <vt:lpstr>PCA Example</vt:lpstr>
      <vt:lpstr>Problem with PCA</vt:lpstr>
      <vt:lpstr>t-SNE </vt:lpstr>
      <vt:lpstr> How t-SNE works </vt:lpstr>
      <vt:lpstr> How t-SNE works  </vt:lpstr>
      <vt:lpstr>Perplexity - Hyperparameter</vt:lpstr>
      <vt:lpstr>t-SNE Perplexity Examples</vt:lpstr>
      <vt:lpstr>UMAP (Uniform Manifold Approximation and Projection)</vt:lpstr>
      <vt:lpstr>How UMAP works </vt:lpstr>
      <vt:lpstr>How UMAP works </vt:lpstr>
      <vt:lpstr>Hyperparameters in UMAP</vt:lpstr>
      <vt:lpstr>Why is UMAP better</vt:lpstr>
      <vt:lpstr>Comparison </vt:lpstr>
      <vt:lpstr>Comparison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Jire</dc:creator>
  <cp:lastModifiedBy>Gaurav Chauhan</cp:lastModifiedBy>
  <cp:revision>92</cp:revision>
  <dcterms:created xsi:type="dcterms:W3CDTF">2024-11-16T09:14:46Z</dcterms:created>
  <dcterms:modified xsi:type="dcterms:W3CDTF">2025-01-27T15:02:27Z</dcterms:modified>
</cp:coreProperties>
</file>