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141"/>
  </p:normalViewPr>
  <p:slideViewPr>
    <p:cSldViewPr snapToGrid="0">
      <p:cViewPr varScale="1">
        <p:scale>
          <a:sx n="123" d="100"/>
          <a:sy n="123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First-year students experience: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 1-student used to school system 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 2- have no knowledge about </a:t>
            </a:r>
            <a:r>
              <a:rPr lang="en-US" dirty="0" err="1">
                <a:solidFill>
                  <a:srgbClr val="00B0F0"/>
                </a:solidFill>
              </a:rPr>
              <a:t>unsw</a:t>
            </a:r>
            <a:r>
              <a:rPr lang="en-US" dirty="0">
                <a:solidFill>
                  <a:srgbClr val="00B0F0"/>
                </a:solidFill>
              </a:rPr>
              <a:t> time table  / handbook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dirty="0"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00B0F0"/>
                </a:solidFill>
              </a:rPr>
              <a:t>Interactivity: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00B0F0"/>
                </a:solidFill>
              </a:rPr>
              <a:t>1-</a:t>
            </a:r>
            <a:r>
              <a:rPr lang="en-US" dirty="0"/>
              <a:t>The UNSW Handbook pages are difficult to navigate ,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/>
              <a:t>2-The information provided is not visual enough and often quite confusing.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3-The information in relation to a course spans across multiple pages.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outdated information :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00B0F0"/>
                </a:solidFill>
              </a:rPr>
              <a:t>1-</a:t>
            </a:r>
            <a:r>
              <a:rPr lang="en-US" dirty="0"/>
              <a:t>The UNSW Handbook pages are difficult to navigate and often outdated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2-Missing information in relation to a course difficulty.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3-Missing the course outline information.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4-Might contain incomplete/conflicting information with the faculty.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Requirements &amp; specializations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1-</a:t>
            </a:r>
            <a:r>
              <a:rPr lang="en-US" dirty="0"/>
              <a:t>Difficult to understand the details regarding specializations.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2-</a:t>
            </a:r>
            <a:r>
              <a:rPr lang="en-US" dirty="0"/>
              <a:t>Number of courses available during the semester for enrollment is huge, difficult to know each course requirements and description.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3-</a:t>
            </a:r>
            <a:r>
              <a:rPr lang="en-US" dirty="0"/>
              <a:t>UNSW timetable shows courses for undergraduate, postgraduate and research and some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4-</a:t>
            </a:r>
            <a:r>
              <a:rPr lang="en-US" dirty="0"/>
              <a:t>The course prerequisites/eligibility information is difficult to interpret.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Live Action queries</a:t>
            </a:r>
            <a:r>
              <a:rPr lang="en-US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1-Provide an interface to support student inquiries in relation to course enrollments.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Provide live action query application that provides the necessary information regarding the courses running at the particular time of the academic calendar.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Enhance students experience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Improve the enrollment experience of new students in UNSW.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Provide a centralized and personalized platform for students to get their course information.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Simplicity &amp; efficiency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Build a simplistic and easy to navigate software solution; where students can resolve their inquiries without having to learn any tedious functionalities of the website.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2-Make the platform interactive and efficient.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03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23" name="Shape 2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34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5" name="Shape 3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5100"/>
            </a:lvl1pPr>
            <a:lvl2pPr lvl="1" algn="ctr">
              <a:spcBef>
                <a:spcPts val="0"/>
              </a:spcBef>
              <a:buSzPct val="100000"/>
              <a:defRPr sz="5100"/>
            </a:lvl2pPr>
            <a:lvl3pPr lvl="2" algn="ctr">
              <a:spcBef>
                <a:spcPts val="0"/>
              </a:spcBef>
              <a:buSzPct val="100000"/>
              <a:defRPr sz="5100"/>
            </a:lvl3pPr>
            <a:lvl4pPr lvl="3" algn="ctr">
              <a:spcBef>
                <a:spcPts val="0"/>
              </a:spcBef>
              <a:buSzPct val="100000"/>
              <a:defRPr sz="5100"/>
            </a:lvl4pPr>
            <a:lvl5pPr lvl="4" algn="ctr">
              <a:spcBef>
                <a:spcPts val="0"/>
              </a:spcBef>
              <a:buSzPct val="100000"/>
              <a:defRPr sz="5100"/>
            </a:lvl5pPr>
            <a:lvl6pPr lvl="5" algn="ctr">
              <a:spcBef>
                <a:spcPts val="0"/>
              </a:spcBef>
              <a:buSzPct val="100000"/>
              <a:defRPr sz="5100"/>
            </a:lvl6pPr>
            <a:lvl7pPr lvl="6" algn="ctr">
              <a:spcBef>
                <a:spcPts val="0"/>
              </a:spcBef>
              <a:buSzPct val="100000"/>
              <a:defRPr sz="5100"/>
            </a:lvl7pPr>
            <a:lvl8pPr lvl="7" algn="ctr">
              <a:spcBef>
                <a:spcPts val="0"/>
              </a:spcBef>
              <a:buSzPct val="100000"/>
              <a:defRPr sz="5100"/>
            </a:lvl8pPr>
            <a:lvl9pPr lvl="8" algn="ctr">
              <a:spcBef>
                <a:spcPts val="0"/>
              </a:spcBef>
              <a:buSzPct val="100000"/>
              <a:defRPr sz="5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1" name="Shape 41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42" name="Shape 42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43" name="Shape 43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44" name="Shape 44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45" name="Shape 45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46" name="Shape 46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162" name="Shape 16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5" name="Shape 16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167" name="Shape 16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171" name="Shape 17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4300"/>
            </a:lvl1pPr>
            <a:lvl2pPr lvl="1" algn="ctr">
              <a:spcBef>
                <a:spcPts val="0"/>
              </a:spcBef>
              <a:buSzPct val="100000"/>
              <a:defRPr sz="4300"/>
            </a:lvl2pPr>
            <a:lvl3pPr lvl="2" algn="ctr">
              <a:spcBef>
                <a:spcPts val="0"/>
              </a:spcBef>
              <a:buSzPct val="100000"/>
              <a:defRPr sz="4300"/>
            </a:lvl3pPr>
            <a:lvl4pPr lvl="3" algn="ctr">
              <a:spcBef>
                <a:spcPts val="0"/>
              </a:spcBef>
              <a:buSzPct val="100000"/>
              <a:defRPr sz="4300"/>
            </a:lvl4pPr>
            <a:lvl5pPr lvl="4" algn="ctr">
              <a:spcBef>
                <a:spcPts val="0"/>
              </a:spcBef>
              <a:buSzPct val="100000"/>
              <a:defRPr sz="4300"/>
            </a:lvl5pPr>
            <a:lvl6pPr lvl="5" algn="ctr">
              <a:spcBef>
                <a:spcPts val="0"/>
              </a:spcBef>
              <a:buSzPct val="100000"/>
              <a:defRPr sz="4300"/>
            </a:lvl6pPr>
            <a:lvl7pPr lvl="6" algn="ctr">
              <a:spcBef>
                <a:spcPts val="0"/>
              </a:spcBef>
              <a:buSzPct val="100000"/>
              <a:defRPr sz="4300"/>
            </a:lvl7pPr>
            <a:lvl8pPr lvl="7" algn="ctr">
              <a:spcBef>
                <a:spcPts val="0"/>
              </a:spcBef>
              <a:buSzPct val="100000"/>
              <a:defRPr sz="4300"/>
            </a:lvl8pPr>
            <a:lvl9pPr lvl="8" algn="ctr">
              <a:spcBef>
                <a:spcPts val="0"/>
              </a:spcBef>
              <a:buSzPct val="100000"/>
              <a:defRPr sz="43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Slide">
    <p:bg>
      <p:bgPr>
        <a:solidFill>
          <a:schemeClr val="accen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89" name="Shape 189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90" name="Shape 190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92" name="Shape 192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93" name="Shape 193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94" name="Shape 194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98" name="Shape 19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202" name="Shape 20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50" name="Shape 5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54" name="Shape 5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6" name="Shape 66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67" name="Shape 67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68" name="Shape 68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69" name="Shape 69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70" name="Shape 70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71" name="Shape 71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79" name="Shape 79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80" name="Shape 80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81" name="Shape 81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82" name="Shape 82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83" name="Shape 83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84" name="Shape 84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92" name="Shape 92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93" name="Shape 93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94" name="Shape 94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95" name="Shape 95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96" name="Shape 96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97" name="Shape 97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5" name="Shape 105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06" name="Shape 106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07" name="Shape 107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08" name="Shape 108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09" name="Shape 109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10" name="Shape 110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 1"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8" name="Shape 118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19" name="Shape 119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22" name="Shape 122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23" name="Shape 123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 1 1">
    <p:bg>
      <p:bgPr>
        <a:solidFill>
          <a:schemeClr val="dk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31" name="Shape 131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32" name="Shape 132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35" name="Shape 135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36" name="Shape 136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US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/>
          </p:nvPr>
        </p:nvSpPr>
        <p:spPr>
          <a:xfrm>
            <a:off x="2478271" y="1774469"/>
            <a:ext cx="7148400" cy="1930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Chappie</a:t>
            </a:r>
            <a:endParaRPr lang="en-US" sz="6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1"/>
          </p:nvPr>
        </p:nvSpPr>
        <p:spPr>
          <a:xfrm>
            <a:off x="2478267" y="4133428"/>
            <a:ext cx="7148400" cy="6969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B0F0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student services Chatbot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Outline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998894" y="2103794"/>
            <a:ext cx="10007700" cy="3264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Problem Definition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Proposed Solution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Front-End Implementation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Back-End Implementation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Architecture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92150" y="520625"/>
            <a:ext cx="10007700" cy="127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Problem Definition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432650" y="1469204"/>
            <a:ext cx="5874300" cy="422587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91425" rIns="91425" bIns="91425" numCol="2" anchor="t" anchorCtr="0">
            <a:noAutofit/>
          </a:bodyPr>
          <a:lstStyle/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First-year Student Experience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New system vs Old system(school)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Interactivity: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Navigation Difficulty in Handbook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Visually confusing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Flow of information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Outdated/Redundant Information: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Course difficulty information missing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Incomplete/conflicting information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Requirements &amp; Specialization: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lacking information regarding course specializations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Interpretation of information e.g.. pre-requisites/eligibility</a:t>
            </a:r>
            <a:endParaRPr lang="en-US" sz="1200" dirty="0">
              <a:latin typeface="+mn-l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1200" dirty="0">
              <a:latin typeface="+mn-lt"/>
            </a:endParaRPr>
          </a:p>
        </p:txBody>
      </p:sp>
      <p:pic>
        <p:nvPicPr>
          <p:cNvPr id="243" name="Shape 243" descr="Screen Shot 2017-10-08 at 5.56.21 pm.png"/>
          <p:cNvPicPr preferRelativeResize="0"/>
          <p:nvPr/>
        </p:nvPicPr>
        <p:blipFill rotWithShape="1">
          <a:blip r:embed="rId3">
            <a:alphaModFix/>
          </a:blip>
          <a:srcRect l="4933" r="24490"/>
          <a:stretch/>
        </p:blipFill>
        <p:spPr>
          <a:xfrm>
            <a:off x="6399025" y="1351589"/>
            <a:ext cx="5290351" cy="44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092150" y="844092"/>
            <a:ext cx="10007700" cy="127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Proposed Solution</a:t>
            </a:r>
          </a:p>
        </p:txBody>
      </p:sp>
      <p:sp>
        <p:nvSpPr>
          <p:cNvPr id="250" name="Shape 250"/>
          <p:cNvSpPr/>
          <p:nvPr/>
        </p:nvSpPr>
        <p:spPr>
          <a:xfrm>
            <a:off x="1092200" y="1785350"/>
            <a:ext cx="10007700" cy="41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91425" rIns="91425" bIns="91425" anchor="ctr" anchorCtr="0">
            <a:noAutofit/>
          </a:bodyPr>
          <a:lstStyle/>
          <a:p>
            <a:pPr marL="914400" lvl="0" indent="-3365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Live Action queries:</a:t>
            </a:r>
          </a:p>
          <a:p>
            <a:pPr marL="1371600" lvl="1" indent="-3238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Student enquiry support</a:t>
            </a:r>
          </a:p>
          <a:p>
            <a:pPr marL="1371600" lvl="1" indent="-3238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Live-action responses</a:t>
            </a:r>
          </a:p>
          <a:p>
            <a:pPr marL="914400" lvl="0" indent="-3365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Enhance Student Experience:</a:t>
            </a:r>
          </a:p>
          <a:p>
            <a:pPr marL="1371600" lvl="1" indent="-3238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Enrollment experience Improvement</a:t>
            </a:r>
          </a:p>
          <a:p>
            <a:pPr marL="1371600" lvl="1" indent="-3238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Centralized platform</a:t>
            </a:r>
          </a:p>
          <a:p>
            <a:pPr marL="914400" lvl="0" indent="-3365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Simplicity &amp; Efficiency:</a:t>
            </a:r>
          </a:p>
          <a:p>
            <a:pPr marL="1371600" lvl="1" indent="-3238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Interactive and Simple solution </a:t>
            </a:r>
            <a:r>
              <a:rPr lang="en-US" sz="17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ie</a:t>
            </a: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Chatbot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1092200" y="1092200"/>
            <a:ext cx="4749900" cy="13083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 Implementation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96900" y="987425"/>
            <a:ext cx="5879700" cy="45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927100" y="2082800"/>
            <a:ext cx="4749900" cy="3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Technology: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Chatbot server: Api.ai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Interface: Facebook Messenger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Intents: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Mapping of requests vs agent response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06550" y="387200"/>
            <a:ext cx="5496600" cy="32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6550" y="3934466"/>
            <a:ext cx="5496600" cy="204283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092200" y="387200"/>
            <a:ext cx="4749900" cy="13083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 Implementation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927100" y="1445275"/>
            <a:ext cx="4749900" cy="41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/>
              <a:t>Intents: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/>
              <a:t>Entities: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2863375" y="900750"/>
            <a:ext cx="6176700" cy="127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Back-End Implementation</a:t>
            </a:r>
          </a:p>
        </p:txBody>
      </p:sp>
      <p:sp>
        <p:nvSpPr>
          <p:cNvPr id="273" name="Shape 273"/>
          <p:cNvSpPr/>
          <p:nvPr/>
        </p:nvSpPr>
        <p:spPr>
          <a:xfrm>
            <a:off x="927100" y="2040400"/>
            <a:ext cx="10150200" cy="353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Technology: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Sails by Node.js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Purpose: Service that provides relevant information for the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Agent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Data: Web crawler </a:t>
            </a:r>
            <a:r>
              <a:rPr lang="en-US" sz="1800" smtClean="0">
                <a:latin typeface="Calibri" panose="020F0502020204030204" pitchFamily="34" charset="0"/>
                <a:cs typeface="Calibri" panose="020F0502020204030204" pitchFamily="34" charset="0"/>
              </a:rPr>
              <a:t>to extract information</a:t>
            </a:r>
            <a:endParaRPr sz="18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25BD36D-8588-4C76-8D64-513240649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7" y="2621901"/>
            <a:ext cx="875523" cy="875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1F664CB-FBD8-4185-9D82-3998D6FD7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522" y="2676272"/>
            <a:ext cx="1925897" cy="8211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E9937CB-5D51-4C5F-B126-40CD6020C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709" y="2377144"/>
            <a:ext cx="1278307" cy="13650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8A1BDA48-DAC3-4776-8500-4E932A317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350" y="2346259"/>
            <a:ext cx="1574407" cy="1426806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xmlns="" id="{2FC5B3C7-A438-414B-B079-F2F14B5B8D76}"/>
              </a:ext>
            </a:extLst>
          </p:cNvPr>
          <p:cNvCxnSpPr>
            <a:stCxn id="3" idx="0"/>
            <a:endCxn id="11" idx="0"/>
          </p:cNvCxnSpPr>
          <p:nvPr/>
        </p:nvCxnSpPr>
        <p:spPr>
          <a:xfrm rot="16200000" flipH="1">
            <a:off x="2919954" y="1128755"/>
            <a:ext cx="54371" cy="3040662"/>
          </a:xfrm>
          <a:prstGeom prst="curvedConnector3">
            <a:avLst>
              <a:gd name="adj1" fmla="val -42044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393A4730-35FA-4832-BA50-734C1B438D8B}"/>
              </a:ext>
            </a:extLst>
          </p:cNvPr>
          <p:cNvCxnSpPr>
            <a:stCxn id="11" idx="0"/>
            <a:endCxn id="15" idx="0"/>
          </p:cNvCxnSpPr>
          <p:nvPr/>
        </p:nvCxnSpPr>
        <p:spPr>
          <a:xfrm rot="5400000" flipH="1" flipV="1">
            <a:off x="5765103" y="1079512"/>
            <a:ext cx="299128" cy="2894392"/>
          </a:xfrm>
          <a:prstGeom prst="curvedConnector3">
            <a:avLst>
              <a:gd name="adj1" fmla="val 17642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xmlns="" id="{7DA0DC4F-C4EA-412A-8611-D34FB71CD1C4}"/>
              </a:ext>
            </a:extLst>
          </p:cNvPr>
          <p:cNvCxnSpPr>
            <a:stCxn id="15" idx="0"/>
            <a:endCxn id="19" idx="0"/>
          </p:cNvCxnSpPr>
          <p:nvPr/>
        </p:nvCxnSpPr>
        <p:spPr>
          <a:xfrm rot="5400000" flipH="1" flipV="1">
            <a:off x="8988766" y="719357"/>
            <a:ext cx="30885" cy="3284691"/>
          </a:xfrm>
          <a:prstGeom prst="curvedConnector3">
            <a:avLst>
              <a:gd name="adj1" fmla="val 84016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9F6FC67-70BD-4246-874E-CDC812D08BED}"/>
              </a:ext>
            </a:extLst>
          </p:cNvPr>
          <p:cNvSpPr txBox="1"/>
          <p:nvPr/>
        </p:nvSpPr>
        <p:spPr>
          <a:xfrm>
            <a:off x="662476" y="3619176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FB Messenger Client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D8C648D-A1CC-4174-8C79-17A413F77EEE}"/>
              </a:ext>
            </a:extLst>
          </p:cNvPr>
          <p:cNvSpPr txBox="1"/>
          <p:nvPr/>
        </p:nvSpPr>
        <p:spPr>
          <a:xfrm>
            <a:off x="3900635" y="3543657"/>
            <a:ext cx="1133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api.ai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16F2879-E736-406F-8BA5-0AE0581B9EE7}"/>
              </a:ext>
            </a:extLst>
          </p:cNvPr>
          <p:cNvSpPr txBox="1"/>
          <p:nvPr/>
        </p:nvSpPr>
        <p:spPr>
          <a:xfrm>
            <a:off x="6795027" y="3629111"/>
            <a:ext cx="13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node.js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368AE6E-7767-4EF2-9278-7D634F5BAEF5}"/>
              </a:ext>
            </a:extLst>
          </p:cNvPr>
          <p:cNvSpPr txBox="1"/>
          <p:nvPr/>
        </p:nvSpPr>
        <p:spPr>
          <a:xfrm>
            <a:off x="9859350" y="3768740"/>
            <a:ext cx="1654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Handbook 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C052569-322D-410A-AD0D-85AC1BE9A8E4}"/>
              </a:ext>
            </a:extLst>
          </p:cNvPr>
          <p:cNvSpPr txBox="1"/>
          <p:nvPr/>
        </p:nvSpPr>
        <p:spPr>
          <a:xfrm>
            <a:off x="1717791" y="1751161"/>
            <a:ext cx="2182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Student query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What is comp9323 about?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F8B5744-43CC-4D95-AFAC-D062E7BEF07E}"/>
              </a:ext>
            </a:extLst>
          </p:cNvPr>
          <p:cNvSpPr txBox="1"/>
          <p:nvPr/>
        </p:nvSpPr>
        <p:spPr>
          <a:xfrm>
            <a:off x="4554512" y="1393371"/>
            <a:ext cx="28924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REST request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Intent –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course_description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Entity – {course_code:”comp9323”}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xmlns="" id="{908D6DB3-CFCC-4949-9690-D0913CE68812}"/>
              </a:ext>
            </a:extLst>
          </p:cNvPr>
          <p:cNvSpPr txBox="1"/>
          <p:nvPr/>
        </p:nvSpPr>
        <p:spPr>
          <a:xfrm>
            <a:off x="8416216" y="1159578"/>
            <a:ext cx="1296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DB Lookup</a:t>
            </a:r>
          </a:p>
          <a:p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db.courses.find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({“code”:”COMP9323”});</a:t>
            </a:r>
          </a:p>
        </p:txBody>
      </p:sp>
      <p:cxnSp>
        <p:nvCxnSpPr>
          <p:cNvPr id="258" name="Connector: Curved 257">
            <a:extLst>
              <a:ext uri="{FF2B5EF4-FFF2-40B4-BE49-F238E27FC236}">
                <a16:creationId xmlns:a16="http://schemas.microsoft.com/office/drawing/2014/main" xmlns="" id="{9422E1EB-925D-41C9-A752-28345953495F}"/>
              </a:ext>
            </a:extLst>
          </p:cNvPr>
          <p:cNvCxnSpPr>
            <a:stCxn id="31" idx="2"/>
            <a:endCxn id="30" idx="2"/>
          </p:cNvCxnSpPr>
          <p:nvPr/>
        </p:nvCxnSpPr>
        <p:spPr>
          <a:xfrm rot="5400000" flipH="1">
            <a:off x="8997050" y="2386839"/>
            <a:ext cx="139629" cy="3239728"/>
          </a:xfrm>
          <a:prstGeom prst="curvedConnector3">
            <a:avLst>
              <a:gd name="adj1" fmla="val -16372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0" name="Connector: Curved 259">
            <a:extLst>
              <a:ext uri="{FF2B5EF4-FFF2-40B4-BE49-F238E27FC236}">
                <a16:creationId xmlns:a16="http://schemas.microsoft.com/office/drawing/2014/main" xmlns="" id="{B5853203-A161-4C9F-B057-602AF00412FB}"/>
              </a:ext>
            </a:extLst>
          </p:cNvPr>
          <p:cNvCxnSpPr>
            <a:stCxn id="30" idx="2"/>
            <a:endCxn id="29" idx="2"/>
          </p:cNvCxnSpPr>
          <p:nvPr/>
        </p:nvCxnSpPr>
        <p:spPr>
          <a:xfrm rot="5400000" flipH="1">
            <a:off x="5914509" y="2404396"/>
            <a:ext cx="85454" cy="2979531"/>
          </a:xfrm>
          <a:prstGeom prst="curvedConnector3">
            <a:avLst>
              <a:gd name="adj1" fmla="val -26751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2" name="Connector: Curved 261">
            <a:extLst>
              <a:ext uri="{FF2B5EF4-FFF2-40B4-BE49-F238E27FC236}">
                <a16:creationId xmlns:a16="http://schemas.microsoft.com/office/drawing/2014/main" xmlns="" id="{4E84E900-4FE9-4E7E-884A-37E7974E5456}"/>
              </a:ext>
            </a:extLst>
          </p:cNvPr>
          <p:cNvCxnSpPr>
            <a:stCxn id="29" idx="2"/>
            <a:endCxn id="26" idx="2"/>
          </p:cNvCxnSpPr>
          <p:nvPr/>
        </p:nvCxnSpPr>
        <p:spPr>
          <a:xfrm rot="5400000">
            <a:off x="2951757" y="2411239"/>
            <a:ext cx="75519" cy="2955908"/>
          </a:xfrm>
          <a:prstGeom prst="curvedConnector3">
            <a:avLst>
              <a:gd name="adj1" fmla="val 40270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xmlns="" id="{B903EB83-138D-43C5-B3F3-024A43592B6E}"/>
              </a:ext>
            </a:extLst>
          </p:cNvPr>
          <p:cNvSpPr txBox="1"/>
          <p:nvPr/>
        </p:nvSpPr>
        <p:spPr>
          <a:xfrm>
            <a:off x="8220598" y="4488024"/>
            <a:ext cx="270554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Query Results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“code”:”COMP9323”,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“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course_title":"e-Enterprise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Project“,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…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xmlns="" id="{A79BB224-0C75-412E-A978-52C1FF3A7760}"/>
              </a:ext>
            </a:extLst>
          </p:cNvPr>
          <p:cNvSpPr txBox="1"/>
          <p:nvPr/>
        </p:nvSpPr>
        <p:spPr>
          <a:xfrm>
            <a:off x="4627986" y="4217708"/>
            <a:ext cx="2733878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REST response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"speech": "Description",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"source":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chappie_middleware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displayText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": "Course Details",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"data": {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.........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</p:txBody>
      </p:sp>
      <p:pic>
        <p:nvPicPr>
          <p:cNvPr id="268" name="Picture 267">
            <a:extLst>
              <a:ext uri="{FF2B5EF4-FFF2-40B4-BE49-F238E27FC236}">
                <a16:creationId xmlns:a16="http://schemas.microsoft.com/office/drawing/2014/main" xmlns="" id="{95E86B1C-876B-4150-8C1A-5386214B1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160" y="4488024"/>
            <a:ext cx="2575092" cy="1339680"/>
          </a:xfrm>
          <a:prstGeom prst="rect">
            <a:avLst/>
          </a:prstGeom>
        </p:spPr>
      </p:pic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F0E1AC7A-85C1-4C85-A254-99304C523DAF}"/>
              </a:ext>
            </a:extLst>
          </p:cNvPr>
          <p:cNvSpPr txBox="1"/>
          <p:nvPr/>
        </p:nvSpPr>
        <p:spPr>
          <a:xfrm>
            <a:off x="1315617" y="4280962"/>
            <a:ext cx="268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Response sent to the student</a:t>
            </a:r>
          </a:p>
        </p:txBody>
      </p:sp>
      <p:sp>
        <p:nvSpPr>
          <p:cNvPr id="24" name="Shape 272">
            <a:extLst>
              <a:ext uri="{FF2B5EF4-FFF2-40B4-BE49-F238E27FC236}">
                <a16:creationId xmlns:a16="http://schemas.microsoft.com/office/drawing/2014/main" xmlns="" id="{2385755B-56B1-4CD8-9490-4D6864099B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0407" y="413167"/>
            <a:ext cx="3153657" cy="127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07126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56" grpId="0"/>
      <p:bldP spid="263" grpId="0"/>
      <p:bldP spid="264" grpId="0"/>
      <p:bldP spid="269" grpId="0"/>
    </p:bld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499</Words>
  <Application>Microsoft Macintosh PowerPoint</Application>
  <PresentationFormat>Widescreen</PresentationFormat>
  <Paragraphs>116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Nunito</vt:lpstr>
      <vt:lpstr>Arial</vt:lpstr>
      <vt:lpstr>Shift</vt:lpstr>
      <vt:lpstr>Chappie</vt:lpstr>
      <vt:lpstr>Outline</vt:lpstr>
      <vt:lpstr>Problem Definition</vt:lpstr>
      <vt:lpstr>Proposed Solution</vt:lpstr>
      <vt:lpstr>Front-end Implementation </vt:lpstr>
      <vt:lpstr>Front-end Implementation </vt:lpstr>
      <vt:lpstr>Back-End Implementation</vt:lpstr>
      <vt:lpstr>Architecture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Chappie</dc:title>
  <cp:lastModifiedBy>Microsoft Office User</cp:lastModifiedBy>
  <cp:revision>27</cp:revision>
  <dcterms:modified xsi:type="dcterms:W3CDTF">2017-10-09T05:58:49Z</dcterms:modified>
</cp:coreProperties>
</file>