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eg" ContentType="image/jpeg"/>
  <Default Extension="JPG" ContentType="image/.jpg"/>
  <Default Extension="rels" ContentType="application/vnd.openxmlformats-package.relationships+xml"/>
  <Override PartName="/customXml/itemProps1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6"/>
  </p:notesMasterIdLst>
  <p:sldIdLst>
    <p:sldId id="256" r:id="rId3"/>
    <p:sldId id="16140622" r:id="rId4"/>
    <p:sldId id="262" r:id="rId5"/>
    <p:sldId id="16140638" r:id="rId6"/>
    <p:sldId id="16140639" r:id="rId7"/>
    <p:sldId id="16140642" r:id="rId8"/>
    <p:sldId id="263" r:id="rId9"/>
    <p:sldId id="265" r:id="rId10"/>
    <p:sldId id="266" r:id="rId11"/>
    <p:sldId id="267" r:id="rId12"/>
    <p:sldId id="16140630" r:id="rId13"/>
    <p:sldId id="16140631" r:id="rId14"/>
    <p:sldId id="16140632" r:id="rId15"/>
    <p:sldId id="16140633" r:id="rId16"/>
    <p:sldId id="16140634" r:id="rId17"/>
    <p:sldId id="268" r:id="rId18"/>
    <p:sldId id="16140623" r:id="rId19"/>
    <p:sldId id="269" r:id="rId20"/>
    <p:sldId id="16140627" r:id="rId21"/>
    <p:sldId id="16140636" r:id="rId22"/>
    <p:sldId id="16140628" r:id="rId23"/>
    <p:sldId id="16140629" r:id="rId24"/>
    <p:sldId id="25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7" Type="http://schemas.openxmlformats.org/officeDocument/2006/relationships/customXml" Target="../customXml/item18.xml"/><Relationship Id="rId46" Type="http://schemas.openxmlformats.org/officeDocument/2006/relationships/customXml" Target="../customXml/item17.xml"/><Relationship Id="rId45" Type="http://schemas.openxmlformats.org/officeDocument/2006/relationships/customXml" Target="../customXml/item16.xml"/><Relationship Id="rId44" Type="http://schemas.openxmlformats.org/officeDocument/2006/relationships/customXml" Target="../customXml/item15.xml"/><Relationship Id="rId43" Type="http://schemas.openxmlformats.org/officeDocument/2006/relationships/customXml" Target="../customXml/item14.xml"/><Relationship Id="rId42" Type="http://schemas.openxmlformats.org/officeDocument/2006/relationships/customXml" Target="../customXml/item13.xml"/><Relationship Id="rId41" Type="http://schemas.openxmlformats.org/officeDocument/2006/relationships/customXml" Target="../customXml/item12.xml"/><Relationship Id="rId40" Type="http://schemas.openxmlformats.org/officeDocument/2006/relationships/customXml" Target="../customXml/item11.xml"/><Relationship Id="rId4" Type="http://schemas.openxmlformats.org/officeDocument/2006/relationships/slide" Target="slides/slide2.xml"/><Relationship Id="rId39" Type="http://schemas.openxmlformats.org/officeDocument/2006/relationships/customXml" Target="../customXml/item10.xml"/><Relationship Id="rId38" Type="http://schemas.openxmlformats.org/officeDocument/2006/relationships/customXml" Target="../customXml/item9.xml"/><Relationship Id="rId37" Type="http://schemas.openxmlformats.org/officeDocument/2006/relationships/customXml" Target="../customXml/item8.xml"/><Relationship Id="rId36" Type="http://schemas.openxmlformats.org/officeDocument/2006/relationships/customXml" Target="../customXml/item7.xml"/><Relationship Id="rId35" Type="http://schemas.openxmlformats.org/officeDocument/2006/relationships/customXml" Target="../customXml/item6.xml"/><Relationship Id="rId34" Type="http://schemas.openxmlformats.org/officeDocument/2006/relationships/customXml" Target="../customXml/item5.xml"/><Relationship Id="rId33" Type="http://schemas.openxmlformats.org/officeDocument/2006/relationships/customXml" Target="../customXml/item4.xml"/><Relationship Id="rId32" Type="http://schemas.openxmlformats.org/officeDocument/2006/relationships/customXml" Target="../customXml/item3.xml"/><Relationship Id="rId31" Type="http://schemas.openxmlformats.org/officeDocument/2006/relationships/customXml" Target="../customXml/item2.xml"/><Relationship Id="rId30" Type="http://schemas.openxmlformats.org/officeDocument/2006/relationships/customXml" Target="../customXml/item1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notesMaster" Target="notesMasters/notesMaster1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70" indent="-30607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29920" indent="-30607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99795" indent="-269875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60" indent="-234315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105" indent="-234315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9992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27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49999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79971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jpe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image" Target="../media/image6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Fitness Buddy: AI-Powered </a:t>
            </a:r>
            <a:r>
              <a:rPr lang="en-IN" altLang="en-US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VIRTUAL </a:t>
            </a:r>
            <a:r>
              <a:rPr lang="en-US" altLang="en-US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FITNESS TRAINER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 panose="020B0604020202020204"/>
                <a:cs typeface="Arial" panose="020B0604020202020204"/>
              </a:rPr>
              <a:t>CAPSTONE PROJECT</a:t>
            </a:r>
            <a:endParaRPr lang="en-US" sz="3200" b="1" dirty="0">
              <a:solidFill>
                <a:schemeClr val="accent1">
                  <a:lumMod val="75000"/>
                </a:schemeClr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41016" y="4058588"/>
            <a:ext cx="7980183" cy="10147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Presented By: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altLang="en-US" sz="2000" b="1" dirty="0">
                <a:solidFill>
                  <a:schemeClr val="accent1">
                    <a:lumMod val="75000"/>
                  </a:schemeClr>
                </a:solidFill>
                <a:latin typeface="Arial" panose="020B0604020202020204"/>
                <a:cs typeface="Arial" panose="020B0604020202020204"/>
              </a:rPr>
              <a:t>ROHIT KADAV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anose="020B0604020202020204"/>
                <a:cs typeface="Arial" panose="020B0604020202020204"/>
              </a:rPr>
              <a:t>– Terna Engineering College – 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 panose="020B0604020202020204"/>
              <a:cs typeface="Arial" panose="020B0604020202020204"/>
            </a:endParaRPr>
          </a:p>
          <a:p>
            <a:pPr algn="ctr"/>
            <a:r>
              <a:rPr lang="en-IN" altLang="en-US" sz="2000" b="1" dirty="0">
                <a:solidFill>
                  <a:schemeClr val="accent1">
                    <a:lumMod val="75000"/>
                  </a:schemeClr>
                </a:solidFill>
                <a:latin typeface="Arial" panose="020B0604020202020204"/>
                <a:cs typeface="Arial" panose="020B0604020202020204"/>
              </a:rPr>
              <a:t>Computer Engineering</a:t>
            </a:r>
            <a:endParaRPr lang="en-IN" altLang="en-US" sz="2000" b="1" dirty="0">
              <a:solidFill>
                <a:schemeClr val="accent1">
                  <a:lumMod val="75000"/>
                </a:schemeClr>
              </a:solidFill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/>
                <a:ea typeface="+mj-lt"/>
                <a:cs typeface="Arial" panose="020B0604020202020204"/>
              </a:rPr>
              <a:t>Result</a:t>
            </a:r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81192" y="1482520"/>
            <a:ext cx="11029615" cy="4673324"/>
          </a:xfrm>
        </p:spPr>
        <p:txBody>
          <a:bodyPr>
            <a:normAutofit fontScale="77500" lnSpcReduction="20000"/>
          </a:bodyPr>
          <a:lstStyle/>
          <a:p>
            <a:pPr marL="0" indent="457200">
              <a:buNone/>
            </a:pPr>
            <a:r>
              <a:rPr lang="en-US" altLang="en-US" sz="2400" dirty="0"/>
              <a:t>The Fitness Buddy AI chatbot was successfully developed and integrated using IBM Watson Assistant and Twilio WhatsApp, enabling users to:</a:t>
            </a:r>
            <a:endParaRPr lang="en-US" altLang="en-US" sz="2400" dirty="0"/>
          </a:p>
          <a:p>
            <a:pPr marL="0" indent="0">
              <a:buNone/>
            </a:pPr>
            <a:endParaRPr lang="en-US" altLang="en-US" sz="2400" dirty="0"/>
          </a:p>
          <a:p>
            <a:r>
              <a:rPr lang="en-US" altLang="en-US" sz="2400" dirty="0"/>
              <a:t>Interact with a virtual fitness assistant via WhatsApp in real-time</a:t>
            </a:r>
            <a:endParaRPr lang="en-US" altLang="en-US" sz="2400" dirty="0"/>
          </a:p>
          <a:p>
            <a:r>
              <a:rPr lang="en-US" altLang="en-US" sz="2400" dirty="0"/>
              <a:t>Receive personalized home workout routines on request</a:t>
            </a:r>
            <a:endParaRPr lang="en-US" altLang="en-US" sz="2400" dirty="0"/>
          </a:p>
          <a:p>
            <a:r>
              <a:rPr lang="en-US" altLang="en-US" sz="2400" dirty="0"/>
              <a:t>Get motivational tips and wellness encouragement</a:t>
            </a:r>
            <a:endParaRPr lang="en-US" altLang="en-US" sz="2400" dirty="0"/>
          </a:p>
          <a:p>
            <a:r>
              <a:rPr lang="en-US" altLang="en-US" sz="2400" dirty="0"/>
              <a:t>Explore simple, nutritious meal suggestions</a:t>
            </a:r>
            <a:endParaRPr lang="en-US" altLang="en-US" sz="2400" dirty="0"/>
          </a:p>
          <a:p>
            <a:r>
              <a:rPr lang="en-US" altLang="en-US" sz="2400" dirty="0"/>
              <a:t>Build healthy fitness habits through daily advice</a:t>
            </a:r>
            <a:endParaRPr lang="en-US" altLang="en-US" sz="2400" dirty="0"/>
          </a:p>
          <a:p>
            <a:pPr marL="0" indent="0">
              <a:buNone/>
            </a:pPr>
            <a:endParaRPr lang="en-US" altLang="en-US" sz="2400" dirty="0"/>
          </a:p>
          <a:p>
            <a:pPr marL="0" indent="0">
              <a:buNone/>
            </a:pPr>
            <a:r>
              <a:rPr lang="en-US" altLang="en-US" sz="2400" dirty="0"/>
              <a:t>The system demonstrated high usability, fast response times, and intuitive conversational flow.</a:t>
            </a:r>
            <a:endParaRPr lang="en-US" altLang="en-US" sz="2400" dirty="0"/>
          </a:p>
          <a:p>
            <a:pPr marL="0" indent="0">
              <a:buNone/>
            </a:pPr>
            <a:r>
              <a:rPr lang="en-US" altLang="en-US" sz="2400" dirty="0"/>
              <a:t>It meets the goal of providing accessible, intelligent fitness support anytime, anywhere — without requiring any hardware, subscription, or app installation.</a:t>
            </a:r>
            <a:endParaRPr lang="en-US" altLang="en-US" sz="2400" dirty="0"/>
          </a:p>
          <a:p>
            <a:pPr marL="0" indent="0">
              <a:buNone/>
            </a:pPr>
            <a:endParaRPr lang="en-US" altLang="en-US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rcRect l="1248" t="9885" b="3708"/>
          <a:stretch>
            <a:fillRect/>
          </a:stretch>
        </p:blipFill>
        <p:spPr>
          <a:xfrm>
            <a:off x="908685" y="906780"/>
            <a:ext cx="10049510" cy="486791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rcRect t="9234"/>
          <a:stretch>
            <a:fillRect/>
          </a:stretch>
        </p:blipFill>
        <p:spPr>
          <a:xfrm>
            <a:off x="742315" y="1032510"/>
            <a:ext cx="10707370" cy="508698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rcRect l="2961" t="18454" r="5483" b="16691"/>
          <a:stretch>
            <a:fillRect/>
          </a:stretch>
        </p:blipFill>
        <p:spPr>
          <a:xfrm>
            <a:off x="860425" y="1708785"/>
            <a:ext cx="10190480" cy="362204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rcRect t="10346"/>
          <a:stretch>
            <a:fillRect/>
          </a:stretch>
        </p:blipFill>
        <p:spPr>
          <a:xfrm>
            <a:off x="570230" y="1263650"/>
            <a:ext cx="10933430" cy="506793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 descr="WhatsApp Image 2025-08-02 at 10.19.14 PM 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38370" y="657225"/>
            <a:ext cx="2398395" cy="5330190"/>
          </a:xfrm>
          <a:prstGeom prst="rect">
            <a:avLst/>
          </a:prstGeom>
        </p:spPr>
      </p:pic>
      <p:pic>
        <p:nvPicPr>
          <p:cNvPr id="6" name="Picture 5" descr="WhatsApp Image 2025-08-02 at 10.19.14 P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0840" y="657225"/>
            <a:ext cx="2397125" cy="5330190"/>
          </a:xfrm>
          <a:prstGeom prst="rect">
            <a:avLst/>
          </a:prstGeom>
        </p:spPr>
      </p:pic>
      <p:pic>
        <p:nvPicPr>
          <p:cNvPr id="7" name="Picture 6" descr="WhatsApp Image 2025-08-02 at 10.19.13 PM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3310" y="657225"/>
            <a:ext cx="2398395" cy="533082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/>
                <a:ea typeface="+mj-lt"/>
                <a:cs typeface="Arial" panose="020B0604020202020204"/>
              </a:rPr>
              <a:t>Conclusion</a:t>
            </a:r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en-US" altLang="en-US" sz="2000" dirty="0"/>
              <a:t>Fitness Buddy demonstrates how AI-powered conversational systems can make fitness support more accessible, personalized, and engaging.</a:t>
            </a:r>
            <a:endParaRPr lang="en-US" altLang="en-US" sz="2000" dirty="0"/>
          </a:p>
          <a:p>
            <a:pPr marL="305435" indent="-305435"/>
            <a:r>
              <a:rPr lang="en-US" altLang="en-US" sz="2000" dirty="0"/>
              <a:t>By leveraging IBM Watson Assistant, IBM Cloud, and Twilio WhatsApp, the solution enables users to:</a:t>
            </a:r>
            <a:endParaRPr lang="en-US" altLang="en-US" sz="2000" dirty="0"/>
          </a:p>
          <a:p>
            <a:pPr marL="305435" indent="-305435"/>
            <a:r>
              <a:rPr lang="en-US" altLang="en-US" sz="2000" dirty="0"/>
              <a:t>Receive on-demand health and fitness advice</a:t>
            </a:r>
            <a:endParaRPr lang="en-US" altLang="en-US" sz="2000" dirty="0"/>
          </a:p>
          <a:p>
            <a:pPr marL="305435" indent="-305435"/>
            <a:r>
              <a:rPr lang="en-US" altLang="en-US" sz="2000" dirty="0"/>
              <a:t>Stay motivated with daily inspiration</a:t>
            </a:r>
            <a:endParaRPr lang="en-US" altLang="en-US" sz="2000" dirty="0"/>
          </a:p>
          <a:p>
            <a:pPr marL="305435" indent="-305435"/>
            <a:r>
              <a:rPr lang="en-US" altLang="en-US" sz="2000" dirty="0"/>
              <a:t>Adopt sustainable healthy habits</a:t>
            </a:r>
            <a:endParaRPr lang="en-US" altLang="en-US" sz="2000" dirty="0"/>
          </a:p>
          <a:p>
            <a:pPr marL="305435" indent="-305435"/>
            <a:r>
              <a:rPr lang="en-US" altLang="en-US" sz="2000" dirty="0"/>
              <a:t>The project solves real-world problems like time constraints, lack of guidance, and motivation gaps — using AI for good.</a:t>
            </a:r>
            <a:endParaRPr lang="en-US" altLang="en-US" sz="20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9013" y="1374954"/>
            <a:ext cx="10647246" cy="4638387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en-US" sz="4800" b="1" dirty="0"/>
          </a:p>
          <a:p>
            <a:pPr marL="0" indent="0">
              <a:buNone/>
            </a:pPr>
            <a:r>
              <a:rPr lang="en-US" altLang="en-US" sz="7200" dirty="0"/>
              <a:t>The Fitness Buddy chatbot can be enhanced in multiple ways to improve user experience, intelligence, and scalability:</a:t>
            </a:r>
            <a:endParaRPr lang="en-US" altLang="en-US" sz="7200" dirty="0"/>
          </a:p>
          <a:p>
            <a:pPr marL="305435" indent="-305435"/>
            <a:r>
              <a:rPr lang="en-US" altLang="en-US" sz="7200" u="sng" dirty="0"/>
              <a:t>AI-Driven Personalization </a:t>
            </a:r>
            <a:r>
              <a:rPr lang="en-US" altLang="en-US" sz="7200" dirty="0"/>
              <a:t>: Integrate IBM Granite models or external ML APIs to deliver personalized workouts, meal plans, and motivation based on user history and preferences.</a:t>
            </a:r>
            <a:endParaRPr lang="en-US" altLang="en-US" sz="7200" dirty="0"/>
          </a:p>
          <a:p>
            <a:pPr marL="305435" indent="-305435"/>
            <a:r>
              <a:rPr lang="en-US" altLang="en-US" sz="7200" u="sng" dirty="0"/>
              <a:t>Health Tracking Integration: </a:t>
            </a:r>
            <a:r>
              <a:rPr lang="en-US" altLang="en-US" sz="7200" dirty="0"/>
              <a:t>Connect with wearable devices or health apps (e.g., Google Fit, Apple Health) to monitor real-time data like steps, sleep, or heart rate.</a:t>
            </a:r>
            <a:endParaRPr lang="en-US" altLang="en-US" sz="7200" dirty="0"/>
          </a:p>
          <a:p>
            <a:pPr marL="305435" indent="-305435"/>
            <a:r>
              <a:rPr lang="en-US" altLang="en-US" sz="7200" u="sng" dirty="0"/>
              <a:t>Multilingual Support </a:t>
            </a:r>
            <a:r>
              <a:rPr lang="en-US" altLang="en-US" sz="7200" dirty="0"/>
              <a:t>: Enable the chatbot to support multiple languages for broader accessibility across different regions and demographics.</a:t>
            </a:r>
            <a:endParaRPr lang="en-US" altLang="en-US" sz="7200" dirty="0"/>
          </a:p>
          <a:p>
            <a:pPr marL="305435" indent="-305435"/>
            <a:r>
              <a:rPr lang="en-US" altLang="en-US" sz="7200" u="sng" dirty="0"/>
              <a:t>Calendar &amp; Reminder System </a:t>
            </a:r>
            <a:r>
              <a:rPr lang="en-US" altLang="en-US" sz="7200" dirty="0"/>
              <a:t>: Add scheduling features to remind users about workouts, hydration, or meals with WhatsApp reminders.</a:t>
            </a:r>
            <a:endParaRPr lang="en-US" altLang="en-US" sz="7200" dirty="0"/>
          </a:p>
          <a:p>
            <a:pPr marL="305435" indent="-305435"/>
            <a:r>
              <a:rPr lang="en-US" altLang="en-US" sz="7200" u="sng" dirty="0"/>
              <a:t>AI Sentiment Detection : </a:t>
            </a:r>
            <a:r>
              <a:rPr lang="en-US" altLang="en-US" sz="7200" dirty="0"/>
              <a:t>Detect user mood or tone and adapt motivational responses dynamically using natural language understanding.</a:t>
            </a:r>
            <a:endParaRPr lang="en-US" altLang="en-US" sz="7200" dirty="0"/>
          </a:p>
          <a:p>
            <a:pPr marL="305435" indent="-305435"/>
            <a:r>
              <a:rPr lang="en-US" altLang="en-US" sz="7200" u="sng" dirty="0"/>
              <a:t>Mobile App Integration: </a:t>
            </a:r>
            <a:r>
              <a:rPr lang="en-US" altLang="en-US" sz="7200" dirty="0"/>
              <a:t>Embed the chatbot within a mobile app for a more immersive and feature-rich experience.</a:t>
            </a:r>
            <a:endParaRPr lang="en-US" altLang="en-US" sz="7200" dirty="0"/>
          </a:p>
          <a:p>
            <a:pPr marL="305435" indent="-305435"/>
            <a:endParaRPr lang="en-US" dirty="0"/>
          </a:p>
        </p:txBody>
      </p:sp>
      <p:sp>
        <p:nvSpPr>
          <p:cNvPr id="5" name="Title 4"/>
          <p:cNvSpPr txBox="1"/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 panose="020B0604020202020204"/>
                <a:cs typeface="Arial" panose="020B0604020202020204"/>
              </a:rPr>
              <a:t>Future scope</a:t>
            </a:r>
            <a:endParaRPr lang="en-US" sz="4400" b="1" dirty="0">
              <a:solidFill>
                <a:schemeClr val="accent1"/>
              </a:solidFill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/>
                <a:ea typeface="+mj-lt"/>
                <a:cs typeface="Arial" panose="020B0604020202020204"/>
              </a:rPr>
              <a:t>References</a:t>
            </a:r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305435" indent="-305435"/>
            <a:r>
              <a:rPr lang="en-US" altLang="en-US" sz="2400" dirty="0"/>
              <a:t>IBM Watson Assistant</a:t>
            </a:r>
            <a:endParaRPr lang="en-US" altLang="en-US" sz="2400" dirty="0"/>
          </a:p>
          <a:p>
            <a:pPr marL="305435" indent="-305435"/>
            <a:r>
              <a:rPr lang="en-US" altLang="en-US" sz="2400" dirty="0"/>
              <a:t>https://www.ibm.com/cloud/watson-assistant</a:t>
            </a:r>
            <a:endParaRPr lang="en-US" altLang="en-US" sz="2400" dirty="0"/>
          </a:p>
          <a:p>
            <a:pPr marL="305435" indent="-305435"/>
            <a:r>
              <a:rPr lang="en-US" altLang="en-US" sz="2400" dirty="0"/>
              <a:t>Used for creating the conversational AI chatbot and managing intents/actions.</a:t>
            </a:r>
            <a:endParaRPr lang="en-US" altLang="en-US" sz="2400" dirty="0"/>
          </a:p>
          <a:p>
            <a:pPr marL="305435" indent="-305435"/>
            <a:r>
              <a:rPr lang="en-US" altLang="en-US" sz="2400" dirty="0"/>
              <a:t>IBM Cloud (Lite Plan)</a:t>
            </a:r>
            <a:endParaRPr lang="en-US" altLang="en-US" sz="2400" dirty="0"/>
          </a:p>
          <a:p>
            <a:pPr marL="305435" indent="-305435"/>
            <a:r>
              <a:rPr lang="en-US" altLang="en-US" sz="2400" dirty="0"/>
              <a:t>https://cloud.ibm.com</a:t>
            </a:r>
            <a:endParaRPr lang="en-US" altLang="en-US" sz="2400" dirty="0"/>
          </a:p>
          <a:p>
            <a:pPr marL="305435" indent="-305435"/>
            <a:r>
              <a:rPr lang="en-US" altLang="en-US" sz="2400" dirty="0"/>
              <a:t>Platform for hosting Watson services and managing integrations.</a:t>
            </a:r>
            <a:endParaRPr lang="en-US" altLang="en-US" sz="2400" dirty="0"/>
          </a:p>
          <a:p>
            <a:pPr marL="305435" indent="-305435"/>
            <a:r>
              <a:rPr lang="en-US" altLang="en-US" sz="2400" dirty="0"/>
              <a:t>IBM Granite Foundation Models (</a:t>
            </a:r>
            <a:r>
              <a:rPr lang="en-US" altLang="en-US" sz="2400" dirty="0" err="1"/>
              <a:t>Watsonx</a:t>
            </a:r>
            <a:r>
              <a:rPr lang="en-US" altLang="en-US" sz="2400" dirty="0"/>
              <a:t>)</a:t>
            </a:r>
            <a:endParaRPr lang="en-US" altLang="en-US" sz="2400" dirty="0"/>
          </a:p>
          <a:p>
            <a:pPr marL="305435" indent="-305435"/>
            <a:r>
              <a:rPr lang="en-US" altLang="en-US" sz="2400" dirty="0"/>
              <a:t>https://www.ibm.com/products/watsonx</a:t>
            </a:r>
            <a:endParaRPr lang="en-US" altLang="en-US" sz="2400" dirty="0"/>
          </a:p>
          <a:p>
            <a:pPr marL="305435" indent="-305435"/>
            <a:r>
              <a:rPr lang="en-US" altLang="en-US" sz="2400" dirty="0"/>
              <a:t>Used optionally for AI-generated dynamic responses via API.</a:t>
            </a:r>
            <a:endParaRPr lang="en-US" altLang="en-US" sz="2400" dirty="0"/>
          </a:p>
          <a:p>
            <a:pPr marL="305435" indent="-305435"/>
            <a:r>
              <a:rPr lang="en-US" altLang="en-US" sz="2400" dirty="0"/>
              <a:t>Twilio WhatsApp Sandbox</a:t>
            </a:r>
            <a:endParaRPr lang="en-US" altLang="en-US" sz="2400" dirty="0"/>
          </a:p>
          <a:p>
            <a:pPr marL="305435" indent="-305435"/>
            <a:r>
              <a:rPr lang="en-US" altLang="en-US" sz="2400" dirty="0"/>
              <a:t>https://www.twilio.com/whatsapp</a:t>
            </a:r>
            <a:endParaRPr lang="en-US" altLang="en-US" sz="2400" dirty="0"/>
          </a:p>
          <a:p>
            <a:pPr marL="305435" indent="-305435"/>
            <a:r>
              <a:rPr lang="en-US" altLang="en-US" sz="2400" dirty="0"/>
              <a:t>Used for WhatsApp integration and chatbot deployment.</a:t>
            </a:r>
            <a:endParaRPr lang="en-US" altLang="en-US" sz="2400" dirty="0"/>
          </a:p>
          <a:p>
            <a:pPr marL="305435" indent="-305435"/>
            <a:r>
              <a:rPr lang="en-US" altLang="en-US" sz="2400" dirty="0"/>
              <a:t>Node.js &amp; Express.js (Optional)</a:t>
            </a:r>
            <a:endParaRPr lang="en-US" altLang="en-US" sz="2400" dirty="0"/>
          </a:p>
          <a:p>
            <a:pPr marL="305435" indent="-305435"/>
            <a:r>
              <a:rPr lang="en-US" altLang="en-US" sz="2400" dirty="0"/>
              <a:t>Backend server setup to handle API calls for dynamic response generation.</a:t>
            </a:r>
            <a:endParaRPr lang="en-US" altLang="en-US" sz="2400" dirty="0"/>
          </a:p>
          <a:p>
            <a:pPr marL="305435" indent="-305435"/>
            <a:r>
              <a:rPr lang="en-US" altLang="en-US" sz="2400" dirty="0"/>
              <a:t>IBM Watsonx.ai API Docs</a:t>
            </a:r>
            <a:endParaRPr lang="en-US" altLang="en-US" sz="2400" dirty="0"/>
          </a:p>
          <a:p>
            <a:pPr marL="305435" indent="-305435"/>
            <a:r>
              <a:rPr lang="en-US" altLang="en-US" sz="2400" dirty="0"/>
              <a:t>https://cloud.ibm.com/apidocs/watsonx-ai</a:t>
            </a:r>
            <a:endParaRPr lang="en-US" altLang="en-US" sz="2400" dirty="0"/>
          </a:p>
          <a:p>
            <a:pPr marL="305435" indent="-305435"/>
            <a:r>
              <a:rPr lang="en-US" altLang="en-US" sz="2400" dirty="0"/>
              <a:t>Documentation for integrating Granite models programmatically.</a:t>
            </a:r>
            <a:endParaRPr lang="en-US" altLang="en-US" sz="24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1372235" y="2027555"/>
            <a:ext cx="78790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https://github.com/rohitkadav/IBM-Internship-Project</a:t>
            </a:r>
            <a:endParaRPr lang="en-US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9630" y="558165"/>
            <a:ext cx="10515600" cy="895350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  <a:endParaRPr lang="en-US" b="1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94740"/>
            <a:ext cx="11019155" cy="5763260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 panose="020B0604020202020204"/>
                <a:ea typeface="+mn-lt"/>
                <a:cs typeface="Arial" panose="020B0604020202020204"/>
              </a:rPr>
              <a:t>  </a:t>
            </a:r>
            <a:endParaRPr lang="en-US" dirty="0">
              <a:latin typeface="Arial" panose="020B0604020202020204"/>
              <a:cs typeface="Arial" panose="020B0604020202020204"/>
            </a:endParaRPr>
          </a:p>
          <a:p>
            <a:pPr marL="305435" indent="-305435"/>
            <a:r>
              <a:rPr lang="en-US" sz="2000" b="1" dirty="0">
                <a:latin typeface="Arial" panose="020B0604020202020204"/>
                <a:ea typeface="+mn-lt"/>
                <a:cs typeface="Arial" panose="020B0604020202020204"/>
              </a:rPr>
              <a:t>Problem Statement </a:t>
            </a:r>
            <a:endParaRPr lang="en-US" sz="2000" b="1" dirty="0">
              <a:latin typeface="Arial" panose="020B0604020202020204"/>
              <a:ea typeface="+mn-lt"/>
              <a:cs typeface="Arial" panose="020B0604020202020204"/>
            </a:endParaRPr>
          </a:p>
          <a:p>
            <a:pPr marL="305435" indent="-305435"/>
            <a:r>
              <a:rPr lang="en-IN" altLang="en-US" sz="2000" b="1" dirty="0">
                <a:latin typeface="Arial" panose="020B0604020202020204"/>
                <a:ea typeface="+mn-lt"/>
                <a:cs typeface="Arial" panose="020B0604020202020204"/>
              </a:rPr>
              <a:t>Technology Used</a:t>
            </a:r>
            <a:endParaRPr lang="en-IN" altLang="en-US" sz="2000" b="1" dirty="0">
              <a:latin typeface="Arial" panose="020B0604020202020204"/>
              <a:ea typeface="+mn-lt"/>
              <a:cs typeface="Arial" panose="020B0604020202020204"/>
            </a:endParaRPr>
          </a:p>
          <a:p>
            <a:pPr marL="305435" indent="-305435"/>
            <a:r>
              <a:rPr lang="en-IN" altLang="en-US" sz="2000" b="1" dirty="0">
                <a:latin typeface="Arial" panose="020B0604020202020204"/>
                <a:ea typeface="+mn-lt"/>
                <a:cs typeface="Arial" panose="020B0604020202020204"/>
              </a:rPr>
              <a:t>Wow Factors</a:t>
            </a:r>
            <a:endParaRPr lang="en-US" sz="2000" b="1" dirty="0">
              <a:latin typeface="Arial" panose="020B0604020202020204"/>
              <a:ea typeface="+mn-lt"/>
              <a:cs typeface="Arial" panose="020B0604020202020204"/>
            </a:endParaRPr>
          </a:p>
          <a:p>
            <a:pPr marL="305435" indent="-305435"/>
            <a:r>
              <a:rPr lang="en-US" sz="2000" b="1" dirty="0">
                <a:latin typeface="Arial" panose="020B0604020202020204"/>
                <a:ea typeface="+mn-lt"/>
                <a:cs typeface="Arial" panose="020B0604020202020204"/>
              </a:rPr>
              <a:t>Proposed System</a:t>
            </a:r>
            <a:r>
              <a:rPr lang="en-IN" altLang="en-US" sz="2000" b="1" dirty="0">
                <a:latin typeface="Arial" panose="020B0604020202020204"/>
                <a:ea typeface="+mn-lt"/>
                <a:cs typeface="Arial" panose="020B0604020202020204"/>
              </a:rPr>
              <a:t> </a:t>
            </a:r>
            <a:r>
              <a:rPr lang="en-US" sz="2000" b="1" dirty="0">
                <a:latin typeface="Arial" panose="020B0604020202020204"/>
                <a:ea typeface="+mn-lt"/>
                <a:cs typeface="Arial" panose="020B0604020202020204"/>
              </a:rPr>
              <a:t>/</a:t>
            </a:r>
            <a:r>
              <a:rPr lang="en-IN" altLang="en-US" sz="2000" b="1" dirty="0">
                <a:latin typeface="Arial" panose="020B0604020202020204"/>
                <a:ea typeface="+mn-lt"/>
                <a:cs typeface="Arial" panose="020B0604020202020204"/>
              </a:rPr>
              <a:t> End Users</a:t>
            </a:r>
            <a:endParaRPr lang="en-US" dirty="0">
              <a:latin typeface="Arial" panose="020B0604020202020204"/>
              <a:cs typeface="Arial" panose="020B0604020202020204"/>
            </a:endParaRPr>
          </a:p>
          <a:p>
            <a:pPr marL="305435" indent="-305435"/>
            <a:r>
              <a:rPr lang="en-US" sz="2000" b="1" dirty="0">
                <a:latin typeface="Arial" panose="020B0604020202020204"/>
                <a:ea typeface="+mn-lt"/>
                <a:cs typeface="Calibri" panose="020F0502020204030204"/>
              </a:rPr>
              <a:t>System </a:t>
            </a:r>
            <a:r>
              <a:rPr lang="en-US" sz="2000" b="1" dirty="0">
                <a:latin typeface="Arial" panose="020B0604020202020204"/>
                <a:ea typeface="+mn-lt"/>
                <a:cs typeface="+mn-lt"/>
              </a:rPr>
              <a:t>Development Approach </a:t>
            </a:r>
            <a:endParaRPr lang="en-US" sz="2000" b="1" dirty="0">
              <a:latin typeface="Arial" panose="020B0604020202020204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 panose="020B0604020202020204"/>
                <a:ea typeface="+mn-lt"/>
                <a:cs typeface="+mn-lt"/>
              </a:rPr>
              <a:t>Algorithm &amp; Deployment  </a:t>
            </a:r>
            <a:endParaRPr lang="en-US" dirty="0">
              <a:latin typeface="Arial" panose="020B0604020202020204"/>
              <a:cs typeface="Calibri" panose="020F0502020204030204"/>
            </a:endParaRPr>
          </a:p>
          <a:p>
            <a:pPr marL="305435" indent="-305435"/>
            <a:r>
              <a:rPr lang="en-US" sz="2000" b="1" dirty="0">
                <a:latin typeface="Arial" panose="020B0604020202020204"/>
                <a:ea typeface="+mn-lt"/>
                <a:cs typeface="Arial" panose="020B0604020202020204"/>
              </a:rPr>
              <a:t>Result (Output Image)</a:t>
            </a:r>
            <a:endParaRPr lang="en-US" sz="2000" b="1" dirty="0">
              <a:latin typeface="Arial" panose="020B0604020202020204"/>
              <a:ea typeface="+mn-lt"/>
              <a:cs typeface="Arial" panose="020B0604020202020204"/>
            </a:endParaRPr>
          </a:p>
          <a:p>
            <a:pPr marL="305435" indent="-305435"/>
            <a:r>
              <a:rPr lang="en-US" sz="2000" b="1" dirty="0">
                <a:latin typeface="Arial" panose="020B0604020202020204"/>
                <a:ea typeface="+mn-lt"/>
                <a:cs typeface="Arial" panose="020B0604020202020204"/>
              </a:rPr>
              <a:t>Conclusion</a:t>
            </a:r>
            <a:endParaRPr lang="en-US" dirty="0">
              <a:latin typeface="Arial" panose="020B0604020202020204"/>
              <a:cs typeface="Arial" panose="020B0604020202020204"/>
            </a:endParaRPr>
          </a:p>
          <a:p>
            <a:pPr marL="305435" indent="-305435"/>
            <a:r>
              <a:rPr lang="en-US" sz="2000" b="1" dirty="0">
                <a:latin typeface="Arial" panose="020B0604020202020204"/>
                <a:ea typeface="+mn-lt"/>
                <a:cs typeface="Arial" panose="020B0604020202020204"/>
              </a:rPr>
              <a:t>Future Scope</a:t>
            </a:r>
            <a:endParaRPr lang="en-US" sz="2000" b="1" dirty="0">
              <a:latin typeface="Arial" panose="020B0604020202020204"/>
              <a:ea typeface="+mn-lt"/>
              <a:cs typeface="Arial" panose="020B0604020202020204"/>
            </a:endParaRPr>
          </a:p>
          <a:p>
            <a:pPr marL="305435" indent="-305435"/>
            <a:r>
              <a:rPr lang="en-US" sz="2000" b="1" dirty="0">
                <a:latin typeface="Arial" panose="020B0604020202020204"/>
                <a:ea typeface="+mn-lt"/>
                <a:cs typeface="Arial" panose="020B0604020202020204"/>
              </a:rPr>
              <a:t>References</a:t>
            </a:r>
            <a:endParaRPr lang="en-US" sz="2000" b="1" dirty="0">
              <a:latin typeface="Arial" panose="020B0604020202020204"/>
              <a:ea typeface="+mn-lt"/>
              <a:cs typeface="Arial" panose="020B0604020202020204"/>
            </a:endParaRPr>
          </a:p>
          <a:p>
            <a:pPr marL="305435" indent="-305435" algn="l"/>
            <a:r>
              <a:rPr lang="en-US" sz="2000" b="1" dirty="0">
                <a:latin typeface="Arial" panose="020B0604020202020204"/>
                <a:ea typeface="+mn-lt"/>
                <a:cs typeface="Arial" panose="020B0604020202020204"/>
              </a:rPr>
              <a:t>Links and Certifications</a:t>
            </a:r>
            <a:endParaRPr lang="en-US" sz="2000" b="1" dirty="0">
              <a:latin typeface="Arial" panose="020B0604020202020204"/>
              <a:ea typeface="+mn-lt"/>
              <a:cs typeface="Arial" panose="020B0604020202020204"/>
            </a:endParaRPr>
          </a:p>
          <a:p>
            <a:pPr marL="305435" indent="-305435"/>
            <a:endParaRPr lang="en-US" dirty="0">
              <a:latin typeface="Arial" panose="020B0604020202020204"/>
              <a:cs typeface="Arial" panose="020B0604020202020204"/>
            </a:endParaRPr>
          </a:p>
          <a:p>
            <a:pPr marL="305435" indent="-305435"/>
            <a:endParaRPr lang="en-US" dirty="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  <a:endParaRPr lang="en-IN" dirty="0">
              <a:solidFill>
                <a:schemeClr val="accent1"/>
              </a:solidFill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390140" y="1301750"/>
            <a:ext cx="7793355" cy="518350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  <a:endParaRPr lang="en-IN" dirty="0">
              <a:solidFill>
                <a:schemeClr val="accent1"/>
              </a:solidFill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442210" y="1301750"/>
            <a:ext cx="7857490" cy="524637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  <a:endParaRPr lang="en-IN" dirty="0">
              <a:solidFill>
                <a:schemeClr val="accent1"/>
              </a:solidFill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299335" y="1301750"/>
            <a:ext cx="7835265" cy="517017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>
            <a:normAutofit/>
          </a:bodyPr>
          <a:lstStyle/>
          <a:p>
            <a:pPr algn="ctr"/>
            <a:r>
              <a:rPr lang="en-US" sz="3400" b="1" dirty="0">
                <a:solidFill>
                  <a:srgbClr val="002060"/>
                </a:solidFill>
                <a:latin typeface="+mn-lt"/>
                <a:cs typeface="Arial" panose="020B0604020202020204" pitchFamily="34" charset="0"/>
              </a:rPr>
              <a:t>THANK YOU</a:t>
            </a:r>
            <a:endParaRPr lang="en-US" sz="3400" b="1" dirty="0">
              <a:solidFill>
                <a:srgbClr val="002060"/>
              </a:solidFill>
              <a:latin typeface="+mn-lt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>
            <a:normAutofit fontScale="65000" lnSpcReduction="20000"/>
          </a:bodyPr>
          <a:lstStyle/>
          <a:p>
            <a:pPr marL="0" indent="457200" algn="just">
              <a:buNone/>
            </a:pPr>
            <a:r>
              <a:rPr lang="en-US" altLang="en-US" sz="3200" dirty="0">
                <a:cs typeface="Times New Roman" panose="02020603050405020304" pitchFamily="18" charset="0"/>
              </a:rPr>
              <a:t>In today's fast-paced and digitally driven world, maintaining a consistent and healthy lifestyle has become increasingly difficult. Many individuals face challenges such as:</a:t>
            </a:r>
            <a:endParaRPr lang="en-US" altLang="en-US" sz="3200" dirty="0"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altLang="en-US" sz="3200" dirty="0">
              <a:cs typeface="Times New Roman" panose="02020603050405020304" pitchFamily="18" charset="0"/>
            </a:endParaRPr>
          </a:p>
          <a:p>
            <a:pPr algn="just">
              <a:lnSpc>
                <a:spcPct val="70000"/>
              </a:lnSpc>
            </a:pPr>
            <a:r>
              <a:rPr lang="en-US" altLang="en-US" sz="3200" dirty="0">
                <a:cs typeface="Times New Roman" panose="02020603050405020304" pitchFamily="18" charset="0"/>
              </a:rPr>
              <a:t>Lack of personalized fitness guidance</a:t>
            </a:r>
            <a:endParaRPr lang="en-US" altLang="en-US" sz="3200" dirty="0">
              <a:cs typeface="Times New Roman" panose="02020603050405020304" pitchFamily="18" charset="0"/>
            </a:endParaRPr>
          </a:p>
          <a:p>
            <a:pPr marL="0" indent="0" algn="just">
              <a:lnSpc>
                <a:spcPct val="70000"/>
              </a:lnSpc>
              <a:buNone/>
            </a:pPr>
            <a:endParaRPr lang="en-US" altLang="en-US" sz="3200" dirty="0">
              <a:cs typeface="Times New Roman" panose="02020603050405020304" pitchFamily="18" charset="0"/>
            </a:endParaRPr>
          </a:p>
          <a:p>
            <a:pPr algn="just">
              <a:lnSpc>
                <a:spcPct val="70000"/>
              </a:lnSpc>
            </a:pPr>
            <a:r>
              <a:rPr lang="en-US" altLang="en-US" sz="3200" dirty="0">
                <a:cs typeface="Times New Roman" panose="02020603050405020304" pitchFamily="18" charset="0"/>
              </a:rPr>
              <a:t>Limited time for scheduled workouts</a:t>
            </a:r>
            <a:endParaRPr lang="en-US" altLang="en-US" sz="3200" dirty="0">
              <a:cs typeface="Times New Roman" panose="02020603050405020304" pitchFamily="18" charset="0"/>
            </a:endParaRPr>
          </a:p>
          <a:p>
            <a:pPr marL="0" indent="0" algn="just">
              <a:lnSpc>
                <a:spcPct val="70000"/>
              </a:lnSpc>
              <a:buNone/>
            </a:pPr>
            <a:endParaRPr lang="en-US" altLang="en-US" sz="3200" dirty="0">
              <a:cs typeface="Times New Roman" panose="02020603050405020304" pitchFamily="18" charset="0"/>
            </a:endParaRPr>
          </a:p>
          <a:p>
            <a:pPr algn="just">
              <a:lnSpc>
                <a:spcPct val="70000"/>
              </a:lnSpc>
            </a:pPr>
            <a:r>
              <a:rPr lang="en-US" altLang="en-US" sz="3200" dirty="0">
                <a:cs typeface="Times New Roman" panose="02020603050405020304" pitchFamily="18" charset="0"/>
              </a:rPr>
              <a:t>Inaccessibility to professional trainers or nutritionists</a:t>
            </a:r>
            <a:endParaRPr lang="en-US" altLang="en-US" sz="3200" dirty="0">
              <a:cs typeface="Times New Roman" panose="02020603050405020304" pitchFamily="18" charset="0"/>
            </a:endParaRPr>
          </a:p>
          <a:p>
            <a:pPr marL="0" indent="0" algn="just">
              <a:lnSpc>
                <a:spcPct val="70000"/>
              </a:lnSpc>
              <a:buNone/>
            </a:pPr>
            <a:endParaRPr lang="en-US" altLang="en-US" sz="3200" dirty="0">
              <a:cs typeface="Times New Roman" panose="02020603050405020304" pitchFamily="18" charset="0"/>
            </a:endParaRPr>
          </a:p>
          <a:p>
            <a:pPr algn="just">
              <a:lnSpc>
                <a:spcPct val="70000"/>
              </a:lnSpc>
            </a:pPr>
            <a:r>
              <a:rPr lang="en-US" altLang="en-US" sz="3200" dirty="0">
                <a:cs typeface="Times New Roman" panose="02020603050405020304" pitchFamily="18" charset="0"/>
              </a:rPr>
              <a:t>Inconsistent motivation to stay on track with wellness goals</a:t>
            </a:r>
            <a:endParaRPr lang="en-US" altLang="en-US" sz="3200" dirty="0">
              <a:cs typeface="Times New Roman" panose="02020603050405020304" pitchFamily="18" charset="0"/>
            </a:endParaRPr>
          </a:p>
          <a:p>
            <a:pPr algn="just">
              <a:lnSpc>
                <a:spcPct val="70000"/>
              </a:lnSpc>
            </a:pPr>
            <a:endParaRPr lang="en-US" altLang="en-US" sz="3200" dirty="0">
              <a:cs typeface="Times New Roman" panose="02020603050405020304" pitchFamily="18" charset="0"/>
            </a:endParaRPr>
          </a:p>
          <a:p>
            <a:pPr marL="0" indent="457200" algn="just">
              <a:buNone/>
            </a:pPr>
            <a:r>
              <a:rPr lang="en-US" altLang="en-US" sz="3200" dirty="0">
                <a:cs typeface="Times New Roman" panose="02020603050405020304" pitchFamily="18" charset="0"/>
              </a:rPr>
              <a:t>Traditional fitness programs often require costly subscriptions, rigid schedules, or in-person consultations, which are not always feasible for everyone. </a:t>
            </a: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1960" y="1232535"/>
            <a:ext cx="11169015" cy="5418455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305435" indent="-305435" algn="l"/>
            <a:r>
              <a:rPr lang="en-IN" sz="2800" dirty="0"/>
              <a:t>IBM cloud lite services</a:t>
            </a:r>
            <a:endParaRPr lang="en-IN" sz="2800" dirty="0"/>
          </a:p>
          <a:p>
            <a:pPr marL="305435" indent="-305435" algn="l"/>
            <a:r>
              <a:rPr lang="en-IN" sz="2800" dirty="0"/>
              <a:t>IBM Granite model</a:t>
            </a:r>
            <a:endParaRPr lang="en-IN" sz="2800" dirty="0"/>
          </a:p>
          <a:p>
            <a:pPr marL="305435" indent="-305435"/>
            <a:r>
              <a:rPr lang="en-IN" sz="2800" dirty="0">
                <a:sym typeface="+mn-ea"/>
              </a:rPr>
              <a:t>IBM Cloud Watsonx AI Studio</a:t>
            </a:r>
            <a:endParaRPr lang="en-IN" sz="2800" dirty="0">
              <a:sym typeface="+mn-ea"/>
            </a:endParaRPr>
          </a:p>
          <a:p>
            <a:pPr marL="305435" indent="-305435"/>
            <a:r>
              <a:rPr lang="en-IN" sz="2800" dirty="0">
                <a:sym typeface="+mn-ea"/>
              </a:rPr>
              <a:t>IBM Cloud </a:t>
            </a:r>
            <a:r>
              <a:rPr lang="en-IN" sz="2800" dirty="0" err="1">
                <a:sym typeface="+mn-ea"/>
              </a:rPr>
              <a:t>Watsonx</a:t>
            </a:r>
            <a:r>
              <a:rPr lang="en-IN" sz="2800" dirty="0">
                <a:sym typeface="+mn-ea"/>
              </a:rPr>
              <a:t> AI runtime</a:t>
            </a:r>
            <a:endParaRPr lang="en-IN" sz="2800" dirty="0">
              <a:sym typeface="+mn-ea"/>
            </a:endParaRPr>
          </a:p>
          <a:p>
            <a:pPr marL="305435" indent="-305435"/>
            <a:r>
              <a:rPr lang="en-IN" sz="2800" dirty="0">
                <a:sym typeface="+mn-ea"/>
              </a:rPr>
              <a:t>IBM Cloud Agent Lab</a:t>
            </a:r>
            <a:endParaRPr lang="en-IN" sz="2800" dirty="0">
              <a:sym typeface="+mn-ea"/>
            </a:endParaRPr>
          </a:p>
          <a:p>
            <a:pPr marL="305435" indent="-305435"/>
            <a:r>
              <a:rPr lang="en-IN" sz="2800" dirty="0">
                <a:sym typeface="+mn-ea"/>
              </a:rPr>
              <a:t>IBM Cloud Watsonx AI Assitant</a:t>
            </a:r>
            <a:endParaRPr lang="en-US" sz="2800" dirty="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 panose="020B0604020202020204"/>
                <a:ea typeface="+mj-lt"/>
                <a:cs typeface="Arial" panose="020B0604020202020204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 panose="020F0302020204030204"/>
              <a:cs typeface="Calibri Light" panose="020F0302020204030204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65000"/>
          </a:bodyPr>
          <a:lstStyle/>
          <a:p>
            <a:pPr marL="305435" indent="-305435" algn="l"/>
            <a:r>
              <a:rPr lang="en-IN" sz="2800" dirty="0"/>
              <a:t>Conversational Experience over WhatsApp</a:t>
            </a:r>
            <a:endParaRPr lang="en-IN" sz="2800" dirty="0"/>
          </a:p>
          <a:p>
            <a:pPr marL="305435" indent="-305435" algn="l"/>
            <a:r>
              <a:rPr lang="en-US" altLang="en-US" sz="2800" dirty="0">
                <a:latin typeface="Calibri" panose="020F0502020204030204"/>
                <a:ea typeface="Calibri" panose="020F0502020204030204"/>
                <a:cs typeface="Calibri" panose="020F0502020204030204"/>
              </a:rPr>
              <a:t> Real-Time, Personalized Responses</a:t>
            </a:r>
            <a:r>
              <a:rPr lang="en-IN" altLang="en-US" sz="2800" dirty="0"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lang="en-US" altLang="en-US" sz="2800" dirty="0">
                <a:latin typeface="Calibri" panose="020F0502020204030204"/>
                <a:ea typeface="Calibri" panose="020F0502020204030204"/>
                <a:cs typeface="Calibri" panose="020F0502020204030204"/>
              </a:rPr>
              <a:t>Fitness, motivation, and nutrition tips are tailored instantly based on user input and intent. Powered by IBM Watson + Granite</a:t>
            </a:r>
            <a:r>
              <a:rPr lang="en-IN" altLang="en-US" sz="2800" dirty="0"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endParaRPr lang="en-IN" altLang="en-US" sz="2800" dirty="0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305435" indent="-305435" algn="l"/>
            <a:r>
              <a:rPr lang="en-US" altLang="en-US" sz="2800" dirty="0">
                <a:latin typeface="Calibri" panose="020F0502020204030204"/>
                <a:ea typeface="Calibri" panose="020F0502020204030204"/>
                <a:cs typeface="Calibri" panose="020F0502020204030204"/>
              </a:rPr>
              <a:t>Combines IBM’s cutting-edge NLP and generative AI to simulate human-like conversations.</a:t>
            </a:r>
            <a:endParaRPr lang="en-US" altLang="en-US" sz="2800" dirty="0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305435" indent="-305435" algn="l"/>
            <a:r>
              <a:rPr lang="en-US" altLang="en-US" sz="2800" dirty="0">
                <a:latin typeface="Calibri" panose="020F0502020204030204"/>
                <a:ea typeface="Calibri" panose="020F0502020204030204"/>
                <a:cs typeface="Calibri" panose="020F0502020204030204"/>
              </a:rPr>
              <a:t>Fully Cloud-Based &amp; Serverless</a:t>
            </a:r>
            <a:endParaRPr lang="en-US" altLang="en-US" sz="2800" dirty="0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305435" indent="-305435" algn="l"/>
            <a:r>
              <a:rPr lang="en-US" altLang="en-US" sz="2800" dirty="0">
                <a:latin typeface="Calibri" panose="020F0502020204030204"/>
                <a:ea typeface="Calibri" panose="020F0502020204030204"/>
                <a:cs typeface="Calibri" panose="020F0502020204030204"/>
              </a:rPr>
              <a:t>Hosted using IBM Cloud Lite with optional backend integration — no heavy infrastructure needed.</a:t>
            </a:r>
            <a:endParaRPr lang="en-US" altLang="en-US" sz="2800" dirty="0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305435" indent="-305435" algn="l"/>
            <a:r>
              <a:rPr lang="en-US" altLang="en-US" sz="2800" dirty="0">
                <a:latin typeface="Calibri" panose="020F0502020204030204"/>
                <a:ea typeface="Calibri" panose="020F0502020204030204"/>
                <a:cs typeface="Calibri" panose="020F0502020204030204"/>
              </a:rPr>
              <a:t>New features like reminders, workout logging, or wearable sync can be added without redesigning the core.</a:t>
            </a:r>
            <a:endParaRPr lang="en-US" altLang="en-US" sz="2800" dirty="0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305435" indent="-305435" algn="l"/>
            <a:r>
              <a:rPr lang="en-US" altLang="en-US" sz="2800" dirty="0">
                <a:latin typeface="Calibri" panose="020F0502020204030204"/>
                <a:ea typeface="Calibri" panose="020F0502020204030204"/>
                <a:cs typeface="Calibri" panose="020F0502020204030204"/>
              </a:rPr>
              <a:t>Anyone with WhatsApp access can use the chatbot instantly — increasing accessibility.</a:t>
            </a:r>
            <a:endParaRPr lang="en-US" altLang="en-US" sz="2800" dirty="0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305435" indent="-305435" algn="l"/>
            <a:r>
              <a:rPr lang="en-US" altLang="en-US" sz="2800" dirty="0">
                <a:latin typeface="Calibri" panose="020F0502020204030204"/>
                <a:ea typeface="Calibri" panose="020F0502020204030204"/>
                <a:cs typeface="Calibri" panose="020F0502020204030204"/>
              </a:rPr>
              <a:t>Solves a Real Problem with AI for Good</a:t>
            </a:r>
            <a:endParaRPr lang="en-US" altLang="en-US" sz="2800" dirty="0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305435" indent="-305435" algn="l"/>
            <a:r>
              <a:rPr lang="en-US" altLang="en-US" sz="2800" dirty="0">
                <a:latin typeface="Calibri" panose="020F0502020204030204"/>
                <a:ea typeface="Calibri" panose="020F0502020204030204"/>
                <a:cs typeface="Calibri" panose="020F0502020204030204"/>
              </a:rPr>
              <a:t>Tackles health, motivation, and consistency — improving lives using smart technology.</a:t>
            </a:r>
            <a:endParaRPr lang="en-US" altLang="en-US" sz="2800" dirty="0">
              <a:latin typeface="Calibri" panose="020F0502020204030204"/>
              <a:ea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en-IN" sz="2800" dirty="0">
                <a:latin typeface="Calibri" panose="020F0502020204030204"/>
                <a:ea typeface="+mn-lt"/>
                <a:cs typeface="+mn-lt"/>
              </a:rPr>
              <a:t>Gym Trainers</a:t>
            </a:r>
            <a:endParaRPr lang="en-IN" sz="2800" dirty="0">
              <a:latin typeface="Calibri" panose="020F0502020204030204"/>
              <a:ea typeface="+mn-lt"/>
              <a:cs typeface="+mn-lt"/>
            </a:endParaRPr>
          </a:p>
          <a:p>
            <a:pPr marL="305435" indent="-305435"/>
            <a:r>
              <a:rPr lang="en-IN" sz="2800" dirty="0">
                <a:latin typeface="Calibri" panose="020F0502020204030204"/>
                <a:ea typeface="+mn-lt"/>
                <a:cs typeface="+mn-lt"/>
              </a:rPr>
              <a:t>Students</a:t>
            </a:r>
            <a:endParaRPr lang="en-IN" sz="2800" dirty="0">
              <a:latin typeface="Calibri" panose="020F0502020204030204"/>
              <a:ea typeface="+mn-lt"/>
              <a:cs typeface="+mn-lt"/>
            </a:endParaRPr>
          </a:p>
          <a:p>
            <a:pPr marL="305435" indent="-305435"/>
            <a:r>
              <a:rPr lang="en-US" altLang="en-US" sz="2800" dirty="0">
                <a:latin typeface="Calibri" panose="020F0502020204030204"/>
                <a:ea typeface="Calibri" panose="020F0502020204030204"/>
                <a:cs typeface="Calibri" panose="020F0502020204030204"/>
              </a:rPr>
              <a:t>Busy Professionals</a:t>
            </a:r>
            <a:endParaRPr lang="en-US" altLang="en-US" sz="2800" dirty="0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305435" indent="-305435"/>
            <a:r>
              <a:rPr lang="en-US" altLang="en-US" sz="2800" dirty="0">
                <a:latin typeface="Calibri" panose="020F0502020204030204"/>
                <a:ea typeface="Calibri" panose="020F0502020204030204"/>
                <a:cs typeface="Calibri" panose="020F0502020204030204"/>
              </a:rPr>
              <a:t>Home-Based Fitness Enthusiasts</a:t>
            </a:r>
            <a:endParaRPr lang="en-US" altLang="en-US" sz="2800" dirty="0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305435" indent="-305435"/>
            <a:r>
              <a:rPr lang="en-US" altLang="en-US" sz="2800" dirty="0">
                <a:latin typeface="Calibri" panose="020F0502020204030204"/>
                <a:ea typeface="Calibri" panose="020F0502020204030204"/>
                <a:cs typeface="Calibri" panose="020F0502020204030204"/>
              </a:rPr>
              <a:t>Beginners or Older Adults</a:t>
            </a:r>
            <a:endParaRPr lang="en-US" altLang="en-US" sz="2800" dirty="0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305435" indent="-305435"/>
            <a:r>
              <a:rPr lang="en-US" altLang="en-US" sz="2800" dirty="0">
                <a:latin typeface="Calibri" panose="020F0502020204030204"/>
                <a:ea typeface="Calibri" panose="020F0502020204030204"/>
                <a:cs typeface="Calibri" panose="020F0502020204030204"/>
              </a:rPr>
              <a:t>People in Remote or Rural Areas</a:t>
            </a:r>
            <a:endParaRPr lang="en-US" altLang="en-US" sz="2800" dirty="0">
              <a:latin typeface="Calibri" panose="020F0502020204030204"/>
              <a:ea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US" sz="440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25629" y="1470120"/>
            <a:ext cx="11613485" cy="3917759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305435" indent="-305435"/>
            <a:endParaRPr lang="en-IN" sz="1200" b="1" dirty="0">
              <a:latin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altLang="en-US" sz="1800" dirty="0"/>
              <a:t>Fitness Buddy is a conversational, AI-powered virtual assistant designed to help individuals lead healthier lifestyles with ease and consistency. The chatbot offers:</a:t>
            </a:r>
            <a:endParaRPr lang="en-US" altLang="en-US" sz="1800" dirty="0"/>
          </a:p>
          <a:p>
            <a:pPr marL="305435" indent="-305435"/>
            <a:r>
              <a:rPr lang="en-US" altLang="en-US" sz="1800" dirty="0"/>
              <a:t>Personalized home workout recommendations based on user input</a:t>
            </a:r>
            <a:endParaRPr lang="en-US" altLang="en-US" sz="1800" dirty="0"/>
          </a:p>
          <a:p>
            <a:pPr marL="305435" indent="-305435"/>
            <a:r>
              <a:rPr lang="en-US" altLang="en-US" sz="1800" dirty="0"/>
              <a:t>Motivational tips and daily wellness inspiration</a:t>
            </a:r>
            <a:endParaRPr lang="en-US" altLang="en-US" sz="1800" dirty="0"/>
          </a:p>
          <a:p>
            <a:pPr marL="305435" indent="-305435"/>
            <a:r>
              <a:rPr lang="en-US" altLang="en-US" sz="1800" dirty="0"/>
              <a:t>Suggestions for simple, nutritious meals</a:t>
            </a:r>
            <a:endParaRPr lang="en-US" altLang="en-US" sz="1800" dirty="0"/>
          </a:p>
          <a:p>
            <a:pPr marL="305435" indent="-305435"/>
            <a:r>
              <a:rPr lang="en-US" altLang="en-US" sz="1800" dirty="0"/>
              <a:t>Support for habit-building and fitness consistency</a:t>
            </a:r>
            <a:endParaRPr lang="en-US" altLang="en-US" sz="1800" dirty="0"/>
          </a:p>
          <a:p>
            <a:pPr marL="305435" indent="-305435"/>
            <a:r>
              <a:rPr lang="en-US" altLang="en-US" sz="1800" dirty="0"/>
              <a:t>Built using IBM Watson Assistant and optionally integrated with IBM Granite AI models, Fitness Buddy provides an intelligent, accessible, and user-friendly experience through platforms like WhatsApp via Twilio.</a:t>
            </a:r>
            <a:endParaRPr lang="en-US" altLang="en-US" sz="1800" dirty="0"/>
          </a:p>
          <a:p>
            <a:pPr marL="0" indent="0"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/>
                <a:ea typeface="+mj-lt"/>
                <a:cs typeface="Arial" panose="020B0604020202020204"/>
              </a:rPr>
              <a:t>System  Approach</a:t>
            </a:r>
            <a:endParaRPr lang="en-US" sz="4400">
              <a:solidFill>
                <a:schemeClr val="accent1"/>
              </a:solidFill>
              <a:latin typeface="Calibri Light" panose="020F0302020204030204"/>
              <a:cs typeface="Calibri Light" panose="020F0302020204030204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457200">
              <a:lnSpc>
                <a:spcPct val="150000"/>
              </a:lnSpc>
              <a:buNone/>
            </a:pPr>
            <a:r>
              <a:rPr lang="en-US" altLang="en-US" sz="1800" dirty="0">
                <a:solidFill>
                  <a:srgbClr val="0F0F0F"/>
                </a:solidFill>
              </a:rPr>
              <a:t>The Fitness Buddy system is designed as a modular, cloud-based conversational assistant that delivers fitness-related guidance through chat platforms like WhatsApp. It follows a structured flow with the following components:</a:t>
            </a:r>
            <a:endParaRPr lang="en-US" altLang="en-US" sz="1800" dirty="0">
              <a:solidFill>
                <a:srgbClr val="0F0F0F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IN" altLang="en-US" sz="2000" b="1" dirty="0">
                <a:solidFill>
                  <a:srgbClr val="0F0F0F"/>
                </a:solidFill>
              </a:rPr>
              <a:t>1. </a:t>
            </a:r>
            <a:r>
              <a:rPr lang="en-US" altLang="en-US" sz="2000" b="1" dirty="0">
                <a:solidFill>
                  <a:srgbClr val="0F0F0F"/>
                </a:solidFill>
              </a:rPr>
              <a:t>User Interaction Layer:</a:t>
            </a:r>
            <a:endParaRPr lang="en-US" altLang="en-US" sz="2000" b="1" dirty="0">
              <a:solidFill>
                <a:srgbClr val="0F0F0F"/>
              </a:solidFill>
            </a:endParaRPr>
          </a:p>
          <a:p>
            <a:pPr marL="0" indent="457200">
              <a:buNone/>
            </a:pPr>
            <a:r>
              <a:rPr lang="en-US" altLang="en-US" sz="1800" dirty="0">
                <a:solidFill>
                  <a:srgbClr val="0F0F0F"/>
                </a:solidFill>
              </a:rPr>
              <a:t>Users communicate via WhatsApp using the Twilio Sandbox.</a:t>
            </a:r>
            <a:r>
              <a:rPr lang="en-IN" altLang="en-US" sz="1800" dirty="0">
                <a:solidFill>
                  <a:srgbClr val="0F0F0F"/>
                </a:solidFill>
              </a:rPr>
              <a:t> </a:t>
            </a:r>
            <a:r>
              <a:rPr lang="en-US" altLang="en-US" sz="1800" dirty="0">
                <a:solidFill>
                  <a:srgbClr val="0F0F0F"/>
                </a:solidFill>
              </a:rPr>
              <a:t>Messages are forwarded to IBM Watson Assistant for processing.</a:t>
            </a:r>
            <a:endParaRPr lang="en-US" altLang="en-US" sz="1800" dirty="0">
              <a:solidFill>
                <a:srgbClr val="0F0F0F"/>
              </a:solidFill>
            </a:endParaRPr>
          </a:p>
          <a:p>
            <a:pPr marL="0" indent="0">
              <a:buNone/>
            </a:pPr>
            <a:r>
              <a:rPr lang="en-IN" altLang="en-US" sz="2000" b="1" dirty="0">
                <a:solidFill>
                  <a:srgbClr val="0F0F0F"/>
                </a:solidFill>
              </a:rPr>
              <a:t>2. </a:t>
            </a:r>
            <a:r>
              <a:rPr lang="en-US" altLang="en-US" sz="2000" b="1" dirty="0">
                <a:solidFill>
                  <a:srgbClr val="0F0F0F"/>
                </a:solidFill>
              </a:rPr>
              <a:t>Watson Assistant (Core Engine):</a:t>
            </a:r>
            <a:endParaRPr lang="en-US" altLang="en-US" sz="2000" b="1" dirty="0">
              <a:solidFill>
                <a:srgbClr val="0F0F0F"/>
              </a:solidFill>
            </a:endParaRPr>
          </a:p>
          <a:p>
            <a:pPr marL="0" indent="457200">
              <a:buNone/>
            </a:pPr>
            <a:r>
              <a:rPr lang="en-US" altLang="en-US" sz="1800" dirty="0">
                <a:solidFill>
                  <a:srgbClr val="0F0F0F"/>
                </a:solidFill>
              </a:rPr>
              <a:t>Handles natural language understanding (NLU) and manages conversation flow through predefined Intents and Actions.</a:t>
            </a:r>
            <a:r>
              <a:rPr lang="en-IN" altLang="en-US" sz="1800" dirty="0">
                <a:solidFill>
                  <a:srgbClr val="0F0F0F"/>
                </a:solidFill>
              </a:rPr>
              <a:t> </a:t>
            </a:r>
            <a:r>
              <a:rPr lang="en-US" altLang="en-US" sz="1800" dirty="0">
                <a:solidFill>
                  <a:srgbClr val="0F0F0F"/>
                </a:solidFill>
              </a:rPr>
              <a:t>Triggers context-aware responses for workouts, meals, habits, or motivation.</a:t>
            </a:r>
            <a:endParaRPr lang="en-US" altLang="en-US" sz="1800" dirty="0">
              <a:solidFill>
                <a:srgbClr val="0F0F0F"/>
              </a:solidFill>
            </a:endParaRPr>
          </a:p>
          <a:p>
            <a:pPr marL="0" indent="0">
              <a:buNone/>
            </a:pPr>
            <a:r>
              <a:rPr lang="en-IN" altLang="en-US" sz="2000" b="1" dirty="0">
                <a:solidFill>
                  <a:srgbClr val="0F0F0F"/>
                </a:solidFill>
              </a:rPr>
              <a:t>3. </a:t>
            </a:r>
            <a:r>
              <a:rPr lang="en-US" altLang="en-US" sz="2000" b="1" dirty="0">
                <a:solidFill>
                  <a:srgbClr val="0F0F0F"/>
                </a:solidFill>
              </a:rPr>
              <a:t>Backend Integration:</a:t>
            </a:r>
            <a:endParaRPr lang="en-US" altLang="en-US" sz="2000" b="1" dirty="0">
              <a:solidFill>
                <a:srgbClr val="0F0F0F"/>
              </a:solidFill>
            </a:endParaRPr>
          </a:p>
          <a:p>
            <a:pPr marL="0" indent="457200">
              <a:buNone/>
            </a:pPr>
            <a:r>
              <a:rPr lang="en-US" altLang="en-US" sz="1800" dirty="0">
                <a:solidFill>
                  <a:srgbClr val="0F0F0F"/>
                </a:solidFill>
              </a:rPr>
              <a:t>For dynamic responses, Watson can trigger webhooks calling a backend server.</a:t>
            </a:r>
            <a:r>
              <a:rPr lang="en-IN" altLang="en-US" sz="1800" dirty="0">
                <a:solidFill>
                  <a:srgbClr val="0F0F0F"/>
                </a:solidFill>
              </a:rPr>
              <a:t> </a:t>
            </a:r>
            <a:r>
              <a:rPr lang="en-US" altLang="en-US" sz="1800" dirty="0">
                <a:solidFill>
                  <a:srgbClr val="0F0F0F"/>
                </a:solidFill>
              </a:rPr>
              <a:t>The backend can use IBM Granite models via </a:t>
            </a:r>
            <a:r>
              <a:rPr lang="en-US" altLang="en-US" sz="1800" dirty="0" err="1">
                <a:solidFill>
                  <a:srgbClr val="0F0F0F"/>
                </a:solidFill>
              </a:rPr>
              <a:t>Watsonx</a:t>
            </a:r>
            <a:r>
              <a:rPr lang="en-US" altLang="en-US" sz="1800" dirty="0">
                <a:solidFill>
                  <a:srgbClr val="0F0F0F"/>
                </a:solidFill>
              </a:rPr>
              <a:t> API to generate personalized advice.</a:t>
            </a:r>
            <a:endParaRPr lang="en-US" altLang="en-US" sz="1800" dirty="0">
              <a:solidFill>
                <a:srgbClr val="0F0F0F"/>
              </a:solidFill>
            </a:endParaRPr>
          </a:p>
          <a:p>
            <a:pPr marL="0" indent="0">
              <a:buNone/>
            </a:pPr>
            <a:r>
              <a:rPr lang="en-IN" altLang="en-US" sz="2000" b="1" dirty="0">
                <a:solidFill>
                  <a:srgbClr val="0F0F0F"/>
                </a:solidFill>
              </a:rPr>
              <a:t>4. </a:t>
            </a:r>
            <a:r>
              <a:rPr lang="en-US" altLang="en-US" sz="2000" b="1" dirty="0">
                <a:solidFill>
                  <a:srgbClr val="0F0F0F"/>
                </a:solidFill>
              </a:rPr>
              <a:t>Response Delivery:</a:t>
            </a:r>
            <a:endParaRPr lang="en-US" altLang="en-US" sz="2000" b="1" dirty="0">
              <a:solidFill>
                <a:srgbClr val="0F0F0F"/>
              </a:solidFill>
            </a:endParaRPr>
          </a:p>
          <a:p>
            <a:pPr marL="0" indent="457200">
              <a:buNone/>
            </a:pPr>
            <a:r>
              <a:rPr lang="en-US" altLang="en-US" sz="1800" dirty="0">
                <a:solidFill>
                  <a:srgbClr val="0F0F0F"/>
                </a:solidFill>
              </a:rPr>
              <a:t>Watson sends the reply back through </a:t>
            </a:r>
            <a:r>
              <a:rPr lang="en-US" altLang="en-US" sz="1800" dirty="0" err="1">
                <a:solidFill>
                  <a:srgbClr val="0F0F0F"/>
                </a:solidFill>
              </a:rPr>
              <a:t>Twilio.The</a:t>
            </a:r>
            <a:r>
              <a:rPr lang="en-US" altLang="en-US" sz="1800" dirty="0">
                <a:solidFill>
                  <a:srgbClr val="0F0F0F"/>
                </a:solidFill>
              </a:rPr>
              <a:t> user receives a real-time, friendly message on WhatsApp.</a:t>
            </a:r>
            <a:endParaRPr lang="en-US" altLang="en-US" sz="1800" dirty="0">
              <a:solidFill>
                <a:srgbClr val="0F0F0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/>
                <a:ea typeface="+mj-lt"/>
                <a:cs typeface="Arial" panose="020B0604020202020204"/>
              </a:rPr>
              <a:t>Algorithm &amp; Deployment</a:t>
            </a:r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81192" y="1358174"/>
            <a:ext cx="10521783" cy="5499826"/>
          </a:xfrm>
        </p:spPr>
        <p:txBody>
          <a:bodyPr>
            <a:normAutofit/>
          </a:bodyPr>
          <a:lstStyle/>
          <a:p>
            <a:pPr marL="305435" indent="-305435">
              <a:lnSpc>
                <a:spcPct val="100000"/>
              </a:lnSpc>
            </a:pPr>
            <a:r>
              <a:rPr lang="en-US" altLang="en-US" sz="1600" dirty="0"/>
              <a:t>User initiates a message on WhatsApp (e.g., "Give me a workout").</a:t>
            </a:r>
            <a:endParaRPr lang="en-US" altLang="en-US" sz="1600" dirty="0"/>
          </a:p>
          <a:p>
            <a:pPr marL="305435" indent="-305435">
              <a:lnSpc>
                <a:spcPct val="100000"/>
              </a:lnSpc>
            </a:pPr>
            <a:r>
              <a:rPr lang="en-US" altLang="en-US" sz="1600" dirty="0"/>
              <a:t>Twilio Sandbox forwards the message to IBM Watson Assistant.</a:t>
            </a:r>
            <a:endParaRPr lang="en-US" altLang="en-US" sz="1600" dirty="0"/>
          </a:p>
          <a:p>
            <a:pPr marL="305435" indent="-305435">
              <a:lnSpc>
                <a:spcPct val="100000"/>
              </a:lnSpc>
            </a:pPr>
            <a:r>
              <a:rPr lang="en-US" altLang="en-US" sz="1600" dirty="0"/>
              <a:t>Watson Assistant matches the input to a predefined intent using NLP.</a:t>
            </a:r>
            <a:endParaRPr lang="en-US" altLang="en-US" sz="1600" dirty="0"/>
          </a:p>
          <a:p>
            <a:pPr marL="305435" indent="-305435">
              <a:lnSpc>
                <a:spcPct val="100000"/>
              </a:lnSpc>
            </a:pPr>
            <a:r>
              <a:rPr lang="en-US" altLang="en-US" sz="1600" dirty="0"/>
              <a:t>Based on the matched intent, the corresponding action is triggered.</a:t>
            </a:r>
            <a:endParaRPr lang="en-US" altLang="en-US" sz="1600" dirty="0"/>
          </a:p>
          <a:p>
            <a:pPr marL="305435" indent="-305435">
              <a:lnSpc>
                <a:spcPct val="100000"/>
              </a:lnSpc>
            </a:pPr>
            <a:r>
              <a:rPr lang="en-US" altLang="en-US" sz="1600" dirty="0"/>
              <a:t>The action responds in one of two ways:</a:t>
            </a:r>
            <a:endParaRPr lang="en-US" altLang="en-US" sz="1600" dirty="0"/>
          </a:p>
          <a:p>
            <a:pPr marL="305435" indent="-305435">
              <a:lnSpc>
                <a:spcPct val="100000"/>
              </a:lnSpc>
            </a:pPr>
            <a:r>
              <a:rPr lang="en-US" altLang="en-US" sz="1600" dirty="0"/>
              <a:t>The final response is sent back to the user via Twilio.</a:t>
            </a:r>
            <a:endParaRPr lang="en-US" altLang="en-US" sz="1600" dirty="0"/>
          </a:p>
          <a:p>
            <a:pPr marL="305435" indent="-305435"/>
            <a:r>
              <a:rPr lang="en-US" altLang="en-US" sz="1600" dirty="0"/>
              <a:t>Frontend Channel: WhatsApp via Twilio Sandbox</a:t>
            </a:r>
            <a:endParaRPr lang="en-US" altLang="en-US" sz="1600" dirty="0"/>
          </a:p>
          <a:p>
            <a:pPr marL="305435" indent="-305435"/>
            <a:r>
              <a:rPr lang="en-US" altLang="en-US" sz="1600" dirty="0"/>
              <a:t>Core Engine: IBM Watson Assistant (Lite Plan)</a:t>
            </a:r>
            <a:endParaRPr lang="en-US" altLang="en-US" sz="1600" dirty="0"/>
          </a:p>
          <a:p>
            <a:pPr marL="305435" indent="-305435"/>
            <a:r>
              <a:rPr lang="en-US" altLang="en-US" sz="1600" dirty="0"/>
              <a:t>Optional Backend: Node.js Express server for API integration with IBM Granite</a:t>
            </a:r>
            <a:endParaRPr lang="en-US" altLang="en-US" sz="1600" dirty="0"/>
          </a:p>
          <a:p>
            <a:pPr marL="305435" indent="-305435"/>
            <a:r>
              <a:rPr lang="en-US" altLang="en-US" sz="1600" dirty="0"/>
              <a:t>Watson Assistant hosted on IBM Cloud</a:t>
            </a:r>
            <a:endParaRPr lang="en-US" altLang="en-US" sz="1600" dirty="0"/>
          </a:p>
          <a:p>
            <a:pPr marL="305435" indent="-305435"/>
            <a:r>
              <a:rPr lang="en-US" altLang="en-US" sz="1600" dirty="0"/>
              <a:t>Twilio handles message routing</a:t>
            </a:r>
            <a:endParaRPr lang="en-US" altLang="en-US" sz="1600" dirty="0"/>
          </a:p>
          <a:p>
            <a:pPr marL="305435" indent="-305435">
              <a:lnSpc>
                <a:spcPct val="100000"/>
              </a:lnSpc>
            </a:pPr>
            <a:endParaRPr lang="en-US" altLang="en-US" sz="1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10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1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1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1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1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15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16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17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18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5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6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7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8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9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Props1.xml><?xml version="1.0" encoding="utf-8"?>
<ds:datastoreItem xmlns:ds="http://schemas.openxmlformats.org/officeDocument/2006/customXml" ds:itemID="{8D289AE2-D2AE-49D1-AFAC-3A79F6794255}">
  <ds:schemaRefs/>
</ds:datastoreItem>
</file>

<file path=customXml/itemProps10.xml><?xml version="1.0" encoding="utf-8"?>
<ds:datastoreItem xmlns:ds="http://schemas.openxmlformats.org/officeDocument/2006/customXml" ds:itemID="{927BD4C1-B6B1-4715-ABF9-E660A51A4EA0}">
  <ds:schemaRefs/>
</ds:datastoreItem>
</file>

<file path=customXml/itemProps11.xml><?xml version="1.0" encoding="utf-8"?>
<ds:datastoreItem xmlns:ds="http://schemas.openxmlformats.org/officeDocument/2006/customXml" ds:itemID="{9DD71778-17EE-4151-88AE-C8F4E8043BD9}">
  <ds:schemaRefs/>
</ds:datastoreItem>
</file>

<file path=customXml/itemProps12.xml><?xml version="1.0" encoding="utf-8"?>
<ds:datastoreItem xmlns:ds="http://schemas.openxmlformats.org/officeDocument/2006/customXml" ds:itemID="{8D289AE2-D2AE-49D1-AFAC-3A79F6794255}">
  <ds:schemaRefs/>
</ds:datastoreItem>
</file>

<file path=customXml/itemProps13.xml><?xml version="1.0" encoding="utf-8"?>
<ds:datastoreItem xmlns:ds="http://schemas.openxmlformats.org/officeDocument/2006/customXml" ds:itemID="{927BD4C1-B6B1-4715-ABF9-E660A51A4EA0}">
  <ds:schemaRefs/>
</ds:datastoreItem>
</file>

<file path=customXml/itemProps14.xml><?xml version="1.0" encoding="utf-8"?>
<ds:datastoreItem xmlns:ds="http://schemas.openxmlformats.org/officeDocument/2006/customXml" ds:itemID="{9DD71778-17EE-4151-88AE-C8F4E8043BD9}">
  <ds:schemaRefs/>
</ds:datastoreItem>
</file>

<file path=customXml/itemProps15.xml><?xml version="1.0" encoding="utf-8"?>
<ds:datastoreItem xmlns:ds="http://schemas.openxmlformats.org/officeDocument/2006/customXml" ds:itemID="{8D289AE2-D2AE-49D1-AFAC-3A79F6794255}">
  <ds:schemaRefs/>
</ds:datastoreItem>
</file>

<file path=customXml/itemProps16.xml><?xml version="1.0" encoding="utf-8"?>
<ds:datastoreItem xmlns:ds="http://schemas.openxmlformats.org/officeDocument/2006/customXml" ds:itemID="{927BD4C1-B6B1-4715-ABF9-E660A51A4EA0}">
  <ds:schemaRefs/>
</ds:datastoreItem>
</file>

<file path=customXml/itemProps17.xml><?xml version="1.0" encoding="utf-8"?>
<ds:datastoreItem xmlns:ds="http://schemas.openxmlformats.org/officeDocument/2006/customXml" ds:itemID="{9DD71778-17EE-4151-88AE-C8F4E8043BD9}">
  <ds:schemaRefs/>
</ds:datastoreItem>
</file>

<file path=customXml/itemProps18.xml><?xml version="1.0" encoding="utf-8"?>
<ds:datastoreItem xmlns:ds="http://schemas.openxmlformats.org/officeDocument/2006/customXml" ds:itemID="{8D289AE2-D2AE-49D1-AFAC-3A79F6794255}">
  <ds:schemaRefs/>
</ds:datastoreItem>
</file>

<file path=customXml/itemProps2.xml><?xml version="1.0" encoding="utf-8"?>
<ds:datastoreItem xmlns:ds="http://schemas.openxmlformats.org/officeDocument/2006/customXml" ds:itemID="{927BD4C1-B6B1-4715-ABF9-E660A51A4EA0}">
  <ds:schemaRefs/>
</ds:datastoreItem>
</file>

<file path=customXml/itemProps3.xml><?xml version="1.0" encoding="utf-8"?>
<ds:datastoreItem xmlns:ds="http://schemas.openxmlformats.org/officeDocument/2006/customXml" ds:itemID="{6E816721-11E4-4989-8472-AB5A7EC20404}">
  <ds:schemaRefs/>
</ds:datastoreItem>
</file>

<file path=customXml/itemProps4.xml><?xml version="1.0" encoding="utf-8"?>
<ds:datastoreItem xmlns:ds="http://schemas.openxmlformats.org/officeDocument/2006/customXml" ds:itemID="{927BD4C1-B6B1-4715-ABF9-E660A51A4EA0}">
  <ds:schemaRefs/>
</ds:datastoreItem>
</file>

<file path=customXml/itemProps5.xml><?xml version="1.0" encoding="utf-8"?>
<ds:datastoreItem xmlns:ds="http://schemas.openxmlformats.org/officeDocument/2006/customXml" ds:itemID="{9DD71778-17EE-4151-88AE-C8F4E8043BD9}">
  <ds:schemaRefs/>
</ds:datastoreItem>
</file>

<file path=customXml/itemProps6.xml><?xml version="1.0" encoding="utf-8"?>
<ds:datastoreItem xmlns:ds="http://schemas.openxmlformats.org/officeDocument/2006/customXml" ds:itemID="{8D289AE2-D2AE-49D1-AFAC-3A79F6794255}">
  <ds:schemaRefs/>
</ds:datastoreItem>
</file>

<file path=customXml/itemProps7.xml><?xml version="1.0" encoding="utf-8"?>
<ds:datastoreItem xmlns:ds="http://schemas.openxmlformats.org/officeDocument/2006/customXml" ds:itemID="{927BD4C1-B6B1-4715-ABF9-E660A51A4EA0}">
  <ds:schemaRefs/>
</ds:datastoreItem>
</file>

<file path=customXml/itemProps8.xml><?xml version="1.0" encoding="utf-8"?>
<ds:datastoreItem xmlns:ds="http://schemas.openxmlformats.org/officeDocument/2006/customXml" ds:itemID="{9DD71778-17EE-4151-88AE-C8F4E8043BD9}">
  <ds:schemaRefs/>
</ds:datastoreItem>
</file>

<file path=customXml/itemProps9.xml><?xml version="1.0" encoding="utf-8"?>
<ds:datastoreItem xmlns:ds="http://schemas.openxmlformats.org/officeDocument/2006/customXml" ds:itemID="{8D289AE2-D2AE-49D1-AFAC-3A79F6794255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0</TotalTime>
  <Words>6995</Words>
  <Application>WPS Presentation</Application>
  <PresentationFormat>Widescreen</PresentationFormat>
  <Paragraphs>172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6" baseType="lpstr">
      <vt:lpstr>Arial</vt:lpstr>
      <vt:lpstr>SimSun</vt:lpstr>
      <vt:lpstr>Wingdings</vt:lpstr>
      <vt:lpstr>Wingdings 2</vt:lpstr>
      <vt:lpstr>Arial</vt:lpstr>
      <vt:lpstr>Calibri</vt:lpstr>
      <vt:lpstr>Times New Roman</vt:lpstr>
      <vt:lpstr>Calibri Light</vt:lpstr>
      <vt:lpstr>Microsoft YaHei</vt:lpstr>
      <vt:lpstr>Arial Unicode MS</vt:lpstr>
      <vt:lpstr>Franklin Gothic Demi</vt:lpstr>
      <vt:lpstr>Franklin Gothic Book</vt:lpstr>
      <vt:lpstr>DividendVTI</vt:lpstr>
      <vt:lpstr>Fitness Buddy: AI-Powered FITNESS TRAINER</vt:lpstr>
      <vt:lpstr>OUTLINE</vt:lpstr>
      <vt:lpstr>Problem Statement</vt:lpstr>
      <vt:lpstr>Technology  used</vt:lpstr>
      <vt:lpstr>Wow factors</vt:lpstr>
      <vt:lpstr>End users</vt:lpstr>
      <vt:lpstr>Proposed Solution</vt:lpstr>
      <vt:lpstr>System  Approach</vt:lpstr>
      <vt:lpstr>Algorithm &amp; Deployment</vt:lpstr>
      <vt:lpstr>Result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Conclusion</vt:lpstr>
      <vt:lpstr>PowerPoint 演示文稿</vt:lpstr>
      <vt:lpstr>References</vt:lpstr>
      <vt:lpstr>IBM Certifications</vt:lpstr>
      <vt:lpstr>IBM Certifications</vt:lpstr>
      <vt:lpstr>IBM Certifications</vt:lpstr>
      <vt:lpstr>IBM Certifications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ROHIT KADAV</cp:lastModifiedBy>
  <cp:revision>28</cp:revision>
  <dcterms:created xsi:type="dcterms:W3CDTF">2021-05-26T16:50:00Z</dcterms:created>
  <dcterms:modified xsi:type="dcterms:W3CDTF">2025-08-02T17:40:01Z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  <property fmtid="{D5CDD505-2E9C-101B-9397-08002B2CF9AE}" pid="3" name="ICV">
    <vt:lpwstr>14102CB0874F459DAF9BA80EA6276A75_13</vt:lpwstr>
  </property>
  <property fmtid="{D5CDD505-2E9C-101B-9397-08002B2CF9AE}" pid="4" name="KSOProductBuildVer">
    <vt:lpwstr>1033-12.2.0.21931</vt:lpwstr>
  </property>
</Properties>
</file>