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1" r:id="rId5"/>
    <p:sldId id="262" r:id="rId6"/>
    <p:sldId id="263" r:id="rId7"/>
    <p:sldId id="259" r:id="rId8"/>
    <p:sldId id="264" r:id="rId9"/>
    <p:sldId id="265" r:id="rId10"/>
    <p:sldId id="266" r:id="rId11"/>
    <p:sldId id="267" r:id="rId12"/>
    <p:sldId id="268" r:id="rId13"/>
    <p:sldId id="269" r:id="rId14"/>
    <p:sldId id="270" r:id="rId15"/>
    <p:sldId id="27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B4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120" d="100"/>
          <a:sy n="120" d="100"/>
        </p:scale>
        <p:origin x="5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EE4F9-F170-874D-828C-549733DC8A54}" type="doc">
      <dgm:prSet loTypeId="urn:microsoft.com/office/officeart/2005/8/layout/cycle7" loCatId="" qsTypeId="urn:microsoft.com/office/officeart/2005/8/quickstyle/simple4" qsCatId="simple" csTypeId="urn:microsoft.com/office/officeart/2005/8/colors/accent0_3" csCatId="mainScheme" phldr="1"/>
      <dgm:spPr/>
      <dgm:t>
        <a:bodyPr/>
        <a:lstStyle/>
        <a:p>
          <a:endParaRPr lang="en-US"/>
        </a:p>
      </dgm:t>
    </dgm:pt>
    <dgm:pt modelId="{6827081A-0CD6-644C-96D9-356FFD23F789}">
      <dgm:prSet phldrT="[Text]"/>
      <dgm:spPr/>
      <dgm:t>
        <a:bodyPr/>
        <a:lstStyle/>
        <a:p>
          <a:r>
            <a:rPr lang="en-US" dirty="0"/>
            <a:t>Define Objectives</a:t>
          </a:r>
        </a:p>
      </dgm:t>
    </dgm:pt>
    <dgm:pt modelId="{F73CD08A-9A85-BA4C-AA91-C00FCCB8D438}" type="parTrans" cxnId="{FE6C3E57-9BAB-E64B-BC19-6AE4FC84CEB6}">
      <dgm:prSet/>
      <dgm:spPr/>
      <dgm:t>
        <a:bodyPr/>
        <a:lstStyle/>
        <a:p>
          <a:endParaRPr lang="en-US"/>
        </a:p>
      </dgm:t>
    </dgm:pt>
    <dgm:pt modelId="{43AFC074-D124-7944-B77D-A9CEA1ADCA3B}" type="sibTrans" cxnId="{FE6C3E57-9BAB-E64B-BC19-6AE4FC84CEB6}">
      <dgm:prSet/>
      <dgm:spPr/>
      <dgm:t>
        <a:bodyPr/>
        <a:lstStyle/>
        <a:p>
          <a:endParaRPr lang="en-US"/>
        </a:p>
      </dgm:t>
    </dgm:pt>
    <dgm:pt modelId="{6331D952-B384-2D46-A3A1-6416B2730818}">
      <dgm:prSet phldrT="[Text]"/>
      <dgm:spPr/>
      <dgm:t>
        <a:bodyPr/>
        <a:lstStyle/>
        <a:p>
          <a:r>
            <a:rPr lang="en-US" dirty="0"/>
            <a:t>Data Preparation </a:t>
          </a:r>
        </a:p>
      </dgm:t>
    </dgm:pt>
    <dgm:pt modelId="{4308CF0C-8F02-9E45-AB82-EECE6501AA04}" type="parTrans" cxnId="{95ADF2FF-CEFF-1D4F-955B-A1260384F5B7}">
      <dgm:prSet/>
      <dgm:spPr/>
      <dgm:t>
        <a:bodyPr/>
        <a:lstStyle/>
        <a:p>
          <a:endParaRPr lang="en-US"/>
        </a:p>
      </dgm:t>
    </dgm:pt>
    <dgm:pt modelId="{58ABD9B2-4DF6-654A-915A-61A085B92AEA}" type="sibTrans" cxnId="{95ADF2FF-CEFF-1D4F-955B-A1260384F5B7}">
      <dgm:prSet/>
      <dgm:spPr/>
      <dgm:t>
        <a:bodyPr/>
        <a:lstStyle/>
        <a:p>
          <a:endParaRPr lang="en-US"/>
        </a:p>
      </dgm:t>
    </dgm:pt>
    <dgm:pt modelId="{38C0E69C-9694-294A-B1FD-57D682A1DD54}">
      <dgm:prSet phldrT="[Text]"/>
      <dgm:spPr/>
      <dgm:t>
        <a:bodyPr/>
        <a:lstStyle/>
        <a:p>
          <a:r>
            <a:rPr lang="en-US" dirty="0"/>
            <a:t>Model Building</a:t>
          </a:r>
        </a:p>
      </dgm:t>
    </dgm:pt>
    <dgm:pt modelId="{C5302BBF-288F-8248-8671-72A5DB837EF6}" type="parTrans" cxnId="{60418B41-12E6-4542-A3EF-B72C18452BF0}">
      <dgm:prSet/>
      <dgm:spPr/>
      <dgm:t>
        <a:bodyPr/>
        <a:lstStyle/>
        <a:p>
          <a:endParaRPr lang="en-US"/>
        </a:p>
      </dgm:t>
    </dgm:pt>
    <dgm:pt modelId="{BBC2E477-8BA1-964F-8ACA-0499ED6AAFA8}" type="sibTrans" cxnId="{60418B41-12E6-4542-A3EF-B72C18452BF0}">
      <dgm:prSet/>
      <dgm:spPr/>
      <dgm:t>
        <a:bodyPr/>
        <a:lstStyle/>
        <a:p>
          <a:endParaRPr lang="en-US"/>
        </a:p>
      </dgm:t>
    </dgm:pt>
    <dgm:pt modelId="{C6B526F0-CD06-BA4E-89FB-B1779B79CBDA}">
      <dgm:prSet phldrT="[Text]"/>
      <dgm:spPr/>
      <dgm:t>
        <a:bodyPr/>
        <a:lstStyle/>
        <a:p>
          <a:r>
            <a:rPr lang="en-US" dirty="0"/>
            <a:t>Model Deployment</a:t>
          </a:r>
        </a:p>
      </dgm:t>
    </dgm:pt>
    <dgm:pt modelId="{6A955128-E29B-A94F-BEC3-12F24A46F584}" type="parTrans" cxnId="{7362C071-6F61-C049-83F2-BDC0AD6DF911}">
      <dgm:prSet/>
      <dgm:spPr/>
      <dgm:t>
        <a:bodyPr/>
        <a:lstStyle/>
        <a:p>
          <a:endParaRPr lang="en-US"/>
        </a:p>
      </dgm:t>
    </dgm:pt>
    <dgm:pt modelId="{C0C47CA1-546A-3D4D-9386-D33273F4C962}" type="sibTrans" cxnId="{7362C071-6F61-C049-83F2-BDC0AD6DF911}">
      <dgm:prSet/>
      <dgm:spPr/>
      <dgm:t>
        <a:bodyPr/>
        <a:lstStyle/>
        <a:p>
          <a:endParaRPr lang="en-US"/>
        </a:p>
      </dgm:t>
    </dgm:pt>
    <dgm:pt modelId="{A077038D-1091-6F4B-9992-22C515A5112D}">
      <dgm:prSet/>
      <dgm:spPr/>
      <dgm:t>
        <a:bodyPr/>
        <a:lstStyle/>
        <a:p>
          <a:r>
            <a:rPr lang="en-US" dirty="0"/>
            <a:t>Model Evaluation</a:t>
          </a:r>
        </a:p>
      </dgm:t>
    </dgm:pt>
    <dgm:pt modelId="{F5A82671-CAF6-0F41-BB3D-6D7E096DB205}" type="parTrans" cxnId="{A485AABA-E1CA-8A44-B810-1D5A569DADD2}">
      <dgm:prSet/>
      <dgm:spPr/>
      <dgm:t>
        <a:bodyPr/>
        <a:lstStyle/>
        <a:p>
          <a:endParaRPr lang="en-US"/>
        </a:p>
      </dgm:t>
    </dgm:pt>
    <dgm:pt modelId="{A9C6130E-1F6F-D342-A9D3-046AB9D77C03}" type="sibTrans" cxnId="{A485AABA-E1CA-8A44-B810-1D5A569DADD2}">
      <dgm:prSet/>
      <dgm:spPr/>
      <dgm:t>
        <a:bodyPr/>
        <a:lstStyle/>
        <a:p>
          <a:endParaRPr lang="en-US"/>
        </a:p>
      </dgm:t>
    </dgm:pt>
    <dgm:pt modelId="{9E35B0D7-5CC8-6941-9B18-D9C152E30E46}" type="pres">
      <dgm:prSet presAssocID="{EBDEE4F9-F170-874D-828C-549733DC8A54}" presName="Name0" presStyleCnt="0">
        <dgm:presLayoutVars>
          <dgm:dir/>
          <dgm:resizeHandles val="exact"/>
        </dgm:presLayoutVars>
      </dgm:prSet>
      <dgm:spPr/>
    </dgm:pt>
    <dgm:pt modelId="{958348B2-D2D2-0143-9B2D-A2A011102E46}" type="pres">
      <dgm:prSet presAssocID="{6827081A-0CD6-644C-96D9-356FFD23F789}" presName="node" presStyleLbl="node1" presStyleIdx="0" presStyleCnt="5">
        <dgm:presLayoutVars>
          <dgm:bulletEnabled val="1"/>
        </dgm:presLayoutVars>
      </dgm:prSet>
      <dgm:spPr/>
    </dgm:pt>
    <dgm:pt modelId="{633BBCA7-217C-6A47-9563-75C4F75651EA}" type="pres">
      <dgm:prSet presAssocID="{43AFC074-D124-7944-B77D-A9CEA1ADCA3B}" presName="sibTrans" presStyleLbl="sibTrans2D1" presStyleIdx="0" presStyleCnt="5" custLinFactNeighborX="15716" custLinFactNeighborY="-55187"/>
      <dgm:spPr/>
    </dgm:pt>
    <dgm:pt modelId="{930633C2-CB48-454A-94A3-3352913FD584}" type="pres">
      <dgm:prSet presAssocID="{43AFC074-D124-7944-B77D-A9CEA1ADCA3B}" presName="connectorText" presStyleLbl="sibTrans2D1" presStyleIdx="0" presStyleCnt="5"/>
      <dgm:spPr/>
    </dgm:pt>
    <dgm:pt modelId="{AB7CDEAB-14FD-EA45-AF30-8E6B50CD60B2}" type="pres">
      <dgm:prSet presAssocID="{6331D952-B384-2D46-A3A1-6416B2730818}" presName="node" presStyleLbl="node1" presStyleIdx="1" presStyleCnt="5" custRadScaleRad="98501" custRadScaleInc="18707">
        <dgm:presLayoutVars>
          <dgm:bulletEnabled val="1"/>
        </dgm:presLayoutVars>
      </dgm:prSet>
      <dgm:spPr/>
    </dgm:pt>
    <dgm:pt modelId="{FDA639FF-F469-1D42-945B-0AC6DDC41832}" type="pres">
      <dgm:prSet presAssocID="{58ABD9B2-4DF6-654A-915A-61A085B92AEA}" presName="sibTrans" presStyleLbl="sibTrans2D1" presStyleIdx="1" presStyleCnt="5"/>
      <dgm:spPr/>
    </dgm:pt>
    <dgm:pt modelId="{5FD5380B-5205-3947-98F8-4CC622B19CC8}" type="pres">
      <dgm:prSet presAssocID="{58ABD9B2-4DF6-654A-915A-61A085B92AEA}" presName="connectorText" presStyleLbl="sibTrans2D1" presStyleIdx="1" presStyleCnt="5"/>
      <dgm:spPr/>
    </dgm:pt>
    <dgm:pt modelId="{3EC3895E-FE1C-C146-85F8-E09D9A6ED6D5}" type="pres">
      <dgm:prSet presAssocID="{38C0E69C-9694-294A-B1FD-57D682A1DD54}" presName="node" presStyleLbl="node1" presStyleIdx="2" presStyleCnt="5">
        <dgm:presLayoutVars>
          <dgm:bulletEnabled val="1"/>
        </dgm:presLayoutVars>
      </dgm:prSet>
      <dgm:spPr/>
    </dgm:pt>
    <dgm:pt modelId="{87B74E7C-A0FD-E549-955B-BBF80B23765C}" type="pres">
      <dgm:prSet presAssocID="{BBC2E477-8BA1-964F-8ACA-0499ED6AAFA8}" presName="sibTrans" presStyleLbl="sibTrans2D1" presStyleIdx="2" presStyleCnt="5"/>
      <dgm:spPr/>
    </dgm:pt>
    <dgm:pt modelId="{6DA35B38-B093-E04D-9039-F356FA5A46AE}" type="pres">
      <dgm:prSet presAssocID="{BBC2E477-8BA1-964F-8ACA-0499ED6AAFA8}" presName="connectorText" presStyleLbl="sibTrans2D1" presStyleIdx="2" presStyleCnt="5"/>
      <dgm:spPr/>
    </dgm:pt>
    <dgm:pt modelId="{914FCC23-9F12-A543-BF32-253E03656B93}" type="pres">
      <dgm:prSet presAssocID="{A077038D-1091-6F4B-9992-22C515A5112D}" presName="node" presStyleLbl="node1" presStyleIdx="3" presStyleCnt="5">
        <dgm:presLayoutVars>
          <dgm:bulletEnabled val="1"/>
        </dgm:presLayoutVars>
      </dgm:prSet>
      <dgm:spPr/>
    </dgm:pt>
    <dgm:pt modelId="{47A103BD-529E-E046-A757-6167C93308F7}" type="pres">
      <dgm:prSet presAssocID="{A9C6130E-1F6F-D342-A9D3-046AB9D77C03}" presName="sibTrans" presStyleLbl="sibTrans2D1" presStyleIdx="3" presStyleCnt="5"/>
      <dgm:spPr/>
    </dgm:pt>
    <dgm:pt modelId="{99B0F6F6-7CE0-F548-A271-59A0EF4E234C}" type="pres">
      <dgm:prSet presAssocID="{A9C6130E-1F6F-D342-A9D3-046AB9D77C03}" presName="connectorText" presStyleLbl="sibTrans2D1" presStyleIdx="3" presStyleCnt="5"/>
      <dgm:spPr/>
    </dgm:pt>
    <dgm:pt modelId="{D5D4742F-497B-C44D-8032-B2742BB588DE}" type="pres">
      <dgm:prSet presAssocID="{C6B526F0-CD06-BA4E-89FB-B1779B79CBDA}" presName="node" presStyleLbl="node1" presStyleIdx="4" presStyleCnt="5">
        <dgm:presLayoutVars>
          <dgm:bulletEnabled val="1"/>
        </dgm:presLayoutVars>
      </dgm:prSet>
      <dgm:spPr/>
    </dgm:pt>
    <dgm:pt modelId="{6479D637-4CD8-6B4E-B6CB-F2BB3AB7256D}" type="pres">
      <dgm:prSet presAssocID="{C0C47CA1-546A-3D4D-9386-D33273F4C962}" presName="sibTrans" presStyleLbl="sibTrans2D1" presStyleIdx="4" presStyleCnt="5" custLinFactNeighborX="-44120" custLinFactNeighborY="-26251"/>
      <dgm:spPr/>
    </dgm:pt>
    <dgm:pt modelId="{E70D2393-3501-C34B-9701-F3228C893D6F}" type="pres">
      <dgm:prSet presAssocID="{C0C47CA1-546A-3D4D-9386-D33273F4C962}" presName="connectorText" presStyleLbl="sibTrans2D1" presStyleIdx="4" presStyleCnt="5"/>
      <dgm:spPr/>
    </dgm:pt>
  </dgm:ptLst>
  <dgm:cxnLst>
    <dgm:cxn modelId="{AA34CE08-4A47-6C4B-A19F-3A11B3493F1C}" type="presOf" srcId="{58ABD9B2-4DF6-654A-915A-61A085B92AEA}" destId="{FDA639FF-F469-1D42-945B-0AC6DDC41832}" srcOrd="0" destOrd="0" presId="urn:microsoft.com/office/officeart/2005/8/layout/cycle7"/>
    <dgm:cxn modelId="{73032520-2B4E-A440-90C6-6DFDD994726D}" type="presOf" srcId="{6331D952-B384-2D46-A3A1-6416B2730818}" destId="{AB7CDEAB-14FD-EA45-AF30-8E6B50CD60B2}" srcOrd="0" destOrd="0" presId="urn:microsoft.com/office/officeart/2005/8/layout/cycle7"/>
    <dgm:cxn modelId="{47FD222B-F9E8-8447-9A16-6FCBFF8CB9EB}" type="presOf" srcId="{6827081A-0CD6-644C-96D9-356FFD23F789}" destId="{958348B2-D2D2-0143-9B2D-A2A011102E46}" srcOrd="0" destOrd="0" presId="urn:microsoft.com/office/officeart/2005/8/layout/cycle7"/>
    <dgm:cxn modelId="{C09E7E32-648F-2448-8265-E18B7AE17424}" type="presOf" srcId="{C0C47CA1-546A-3D4D-9386-D33273F4C962}" destId="{6479D637-4CD8-6B4E-B6CB-F2BB3AB7256D}" srcOrd="0" destOrd="0" presId="urn:microsoft.com/office/officeart/2005/8/layout/cycle7"/>
    <dgm:cxn modelId="{5985553A-CB8A-454B-BB9D-B8D82FC6BEBE}" type="presOf" srcId="{58ABD9B2-4DF6-654A-915A-61A085B92AEA}" destId="{5FD5380B-5205-3947-98F8-4CC622B19CC8}" srcOrd="1" destOrd="0" presId="urn:microsoft.com/office/officeart/2005/8/layout/cycle7"/>
    <dgm:cxn modelId="{60418B41-12E6-4542-A3EF-B72C18452BF0}" srcId="{EBDEE4F9-F170-874D-828C-549733DC8A54}" destId="{38C0E69C-9694-294A-B1FD-57D682A1DD54}" srcOrd="2" destOrd="0" parTransId="{C5302BBF-288F-8248-8671-72A5DB837EF6}" sibTransId="{BBC2E477-8BA1-964F-8ACA-0499ED6AAFA8}"/>
    <dgm:cxn modelId="{16AF0746-B23D-8A45-B50C-357DB97A75E0}" type="presOf" srcId="{38C0E69C-9694-294A-B1FD-57D682A1DD54}" destId="{3EC3895E-FE1C-C146-85F8-E09D9A6ED6D5}" srcOrd="0" destOrd="0" presId="urn:microsoft.com/office/officeart/2005/8/layout/cycle7"/>
    <dgm:cxn modelId="{F1C02167-A7D3-C542-A5DA-8297EB776A49}" type="presOf" srcId="{BBC2E477-8BA1-964F-8ACA-0499ED6AAFA8}" destId="{87B74E7C-A0FD-E549-955B-BBF80B23765C}" srcOrd="0" destOrd="0" presId="urn:microsoft.com/office/officeart/2005/8/layout/cycle7"/>
    <dgm:cxn modelId="{E3615370-09E6-7645-9D88-2143E75426DE}" type="presOf" srcId="{43AFC074-D124-7944-B77D-A9CEA1ADCA3B}" destId="{633BBCA7-217C-6A47-9563-75C4F75651EA}" srcOrd="0" destOrd="0" presId="urn:microsoft.com/office/officeart/2005/8/layout/cycle7"/>
    <dgm:cxn modelId="{710B7D50-1F96-BC4A-A734-15491D56D034}" type="presOf" srcId="{A9C6130E-1F6F-D342-A9D3-046AB9D77C03}" destId="{47A103BD-529E-E046-A757-6167C93308F7}" srcOrd="0" destOrd="0" presId="urn:microsoft.com/office/officeart/2005/8/layout/cycle7"/>
    <dgm:cxn modelId="{7362C071-6F61-C049-83F2-BDC0AD6DF911}" srcId="{EBDEE4F9-F170-874D-828C-549733DC8A54}" destId="{C6B526F0-CD06-BA4E-89FB-B1779B79CBDA}" srcOrd="4" destOrd="0" parTransId="{6A955128-E29B-A94F-BEC3-12F24A46F584}" sibTransId="{C0C47CA1-546A-3D4D-9386-D33273F4C962}"/>
    <dgm:cxn modelId="{494AA853-D0A8-CE43-BC6A-9048BCBEDABE}" type="presOf" srcId="{43AFC074-D124-7944-B77D-A9CEA1ADCA3B}" destId="{930633C2-CB48-454A-94A3-3352913FD584}" srcOrd="1" destOrd="0" presId="urn:microsoft.com/office/officeart/2005/8/layout/cycle7"/>
    <dgm:cxn modelId="{4EA9AD53-D9A0-0B4A-9F41-22B16E88EEF0}" type="presOf" srcId="{C0C47CA1-546A-3D4D-9386-D33273F4C962}" destId="{E70D2393-3501-C34B-9701-F3228C893D6F}" srcOrd="1" destOrd="0" presId="urn:microsoft.com/office/officeart/2005/8/layout/cycle7"/>
    <dgm:cxn modelId="{01E16856-818C-5844-B88C-D804B61EDC92}" type="presOf" srcId="{C6B526F0-CD06-BA4E-89FB-B1779B79CBDA}" destId="{D5D4742F-497B-C44D-8032-B2742BB588DE}" srcOrd="0" destOrd="0" presId="urn:microsoft.com/office/officeart/2005/8/layout/cycle7"/>
    <dgm:cxn modelId="{2605A156-42BE-8446-9107-6F4AFA51ED86}" type="presOf" srcId="{A077038D-1091-6F4B-9992-22C515A5112D}" destId="{914FCC23-9F12-A543-BF32-253E03656B93}" srcOrd="0" destOrd="0" presId="urn:microsoft.com/office/officeart/2005/8/layout/cycle7"/>
    <dgm:cxn modelId="{FE6C3E57-9BAB-E64B-BC19-6AE4FC84CEB6}" srcId="{EBDEE4F9-F170-874D-828C-549733DC8A54}" destId="{6827081A-0CD6-644C-96D9-356FFD23F789}" srcOrd="0" destOrd="0" parTransId="{F73CD08A-9A85-BA4C-AA91-C00FCCB8D438}" sibTransId="{43AFC074-D124-7944-B77D-A9CEA1ADCA3B}"/>
    <dgm:cxn modelId="{0EC7DE87-DF2E-7E42-AA07-19419B65A2AB}" type="presOf" srcId="{BBC2E477-8BA1-964F-8ACA-0499ED6AAFA8}" destId="{6DA35B38-B093-E04D-9039-F356FA5A46AE}" srcOrd="1" destOrd="0" presId="urn:microsoft.com/office/officeart/2005/8/layout/cycle7"/>
    <dgm:cxn modelId="{B67F3B8A-B9CA-E34E-9587-17FF3AB5AB89}" type="presOf" srcId="{EBDEE4F9-F170-874D-828C-549733DC8A54}" destId="{9E35B0D7-5CC8-6941-9B18-D9C152E30E46}" srcOrd="0" destOrd="0" presId="urn:microsoft.com/office/officeart/2005/8/layout/cycle7"/>
    <dgm:cxn modelId="{A485AABA-E1CA-8A44-B810-1D5A569DADD2}" srcId="{EBDEE4F9-F170-874D-828C-549733DC8A54}" destId="{A077038D-1091-6F4B-9992-22C515A5112D}" srcOrd="3" destOrd="0" parTransId="{F5A82671-CAF6-0F41-BB3D-6D7E096DB205}" sibTransId="{A9C6130E-1F6F-D342-A9D3-046AB9D77C03}"/>
    <dgm:cxn modelId="{988256CC-E38E-074D-963F-8BA93F978ED0}" type="presOf" srcId="{A9C6130E-1F6F-D342-A9D3-046AB9D77C03}" destId="{99B0F6F6-7CE0-F548-A271-59A0EF4E234C}" srcOrd="1" destOrd="0" presId="urn:microsoft.com/office/officeart/2005/8/layout/cycle7"/>
    <dgm:cxn modelId="{95ADF2FF-CEFF-1D4F-955B-A1260384F5B7}" srcId="{EBDEE4F9-F170-874D-828C-549733DC8A54}" destId="{6331D952-B384-2D46-A3A1-6416B2730818}" srcOrd="1" destOrd="0" parTransId="{4308CF0C-8F02-9E45-AB82-EECE6501AA04}" sibTransId="{58ABD9B2-4DF6-654A-915A-61A085B92AEA}"/>
    <dgm:cxn modelId="{65E6CC11-865B-D542-939C-4CF84486002C}" type="presParOf" srcId="{9E35B0D7-5CC8-6941-9B18-D9C152E30E46}" destId="{958348B2-D2D2-0143-9B2D-A2A011102E46}" srcOrd="0" destOrd="0" presId="urn:microsoft.com/office/officeart/2005/8/layout/cycle7"/>
    <dgm:cxn modelId="{424D398B-EFB1-074D-8A02-A116FDC53A78}" type="presParOf" srcId="{9E35B0D7-5CC8-6941-9B18-D9C152E30E46}" destId="{633BBCA7-217C-6A47-9563-75C4F75651EA}" srcOrd="1" destOrd="0" presId="urn:microsoft.com/office/officeart/2005/8/layout/cycle7"/>
    <dgm:cxn modelId="{B145D056-5A48-C045-A086-B368F5753D28}" type="presParOf" srcId="{633BBCA7-217C-6A47-9563-75C4F75651EA}" destId="{930633C2-CB48-454A-94A3-3352913FD584}" srcOrd="0" destOrd="0" presId="urn:microsoft.com/office/officeart/2005/8/layout/cycle7"/>
    <dgm:cxn modelId="{4809C1D2-7182-8040-B507-241E8EF596E2}" type="presParOf" srcId="{9E35B0D7-5CC8-6941-9B18-D9C152E30E46}" destId="{AB7CDEAB-14FD-EA45-AF30-8E6B50CD60B2}" srcOrd="2" destOrd="0" presId="urn:microsoft.com/office/officeart/2005/8/layout/cycle7"/>
    <dgm:cxn modelId="{C0D4B135-193B-7F48-AF87-6C84F116F261}" type="presParOf" srcId="{9E35B0D7-5CC8-6941-9B18-D9C152E30E46}" destId="{FDA639FF-F469-1D42-945B-0AC6DDC41832}" srcOrd="3" destOrd="0" presId="urn:microsoft.com/office/officeart/2005/8/layout/cycle7"/>
    <dgm:cxn modelId="{E31323EE-3FF3-B447-92ED-D66696DD268D}" type="presParOf" srcId="{FDA639FF-F469-1D42-945B-0AC6DDC41832}" destId="{5FD5380B-5205-3947-98F8-4CC622B19CC8}" srcOrd="0" destOrd="0" presId="urn:microsoft.com/office/officeart/2005/8/layout/cycle7"/>
    <dgm:cxn modelId="{878C4696-C18D-8448-9EB4-7F1AB6C7C1D2}" type="presParOf" srcId="{9E35B0D7-5CC8-6941-9B18-D9C152E30E46}" destId="{3EC3895E-FE1C-C146-85F8-E09D9A6ED6D5}" srcOrd="4" destOrd="0" presId="urn:microsoft.com/office/officeart/2005/8/layout/cycle7"/>
    <dgm:cxn modelId="{59BFFA32-9AC5-A941-BBA6-A576BA818443}" type="presParOf" srcId="{9E35B0D7-5CC8-6941-9B18-D9C152E30E46}" destId="{87B74E7C-A0FD-E549-955B-BBF80B23765C}" srcOrd="5" destOrd="0" presId="urn:microsoft.com/office/officeart/2005/8/layout/cycle7"/>
    <dgm:cxn modelId="{2FB0FD26-C76F-F246-BBDB-EBB870ADFE75}" type="presParOf" srcId="{87B74E7C-A0FD-E549-955B-BBF80B23765C}" destId="{6DA35B38-B093-E04D-9039-F356FA5A46AE}" srcOrd="0" destOrd="0" presId="urn:microsoft.com/office/officeart/2005/8/layout/cycle7"/>
    <dgm:cxn modelId="{C607A941-3286-0B4F-9B36-10D170943FAA}" type="presParOf" srcId="{9E35B0D7-5CC8-6941-9B18-D9C152E30E46}" destId="{914FCC23-9F12-A543-BF32-253E03656B93}" srcOrd="6" destOrd="0" presId="urn:microsoft.com/office/officeart/2005/8/layout/cycle7"/>
    <dgm:cxn modelId="{5444E5B3-10D2-1841-B449-606C8E2051FE}" type="presParOf" srcId="{9E35B0D7-5CC8-6941-9B18-D9C152E30E46}" destId="{47A103BD-529E-E046-A757-6167C93308F7}" srcOrd="7" destOrd="0" presId="urn:microsoft.com/office/officeart/2005/8/layout/cycle7"/>
    <dgm:cxn modelId="{008BB468-1AD5-1E43-9F33-78C56B202CD9}" type="presParOf" srcId="{47A103BD-529E-E046-A757-6167C93308F7}" destId="{99B0F6F6-7CE0-F548-A271-59A0EF4E234C}" srcOrd="0" destOrd="0" presId="urn:microsoft.com/office/officeart/2005/8/layout/cycle7"/>
    <dgm:cxn modelId="{07CD38C5-9D82-AA45-A581-63ED4FC758D8}" type="presParOf" srcId="{9E35B0D7-5CC8-6941-9B18-D9C152E30E46}" destId="{D5D4742F-497B-C44D-8032-B2742BB588DE}" srcOrd="8" destOrd="0" presId="urn:microsoft.com/office/officeart/2005/8/layout/cycle7"/>
    <dgm:cxn modelId="{D83BEF43-D0DB-B748-93D6-B977B60BA9B6}" type="presParOf" srcId="{9E35B0D7-5CC8-6941-9B18-D9C152E30E46}" destId="{6479D637-4CD8-6B4E-B6CB-F2BB3AB7256D}" srcOrd="9" destOrd="0" presId="urn:microsoft.com/office/officeart/2005/8/layout/cycle7"/>
    <dgm:cxn modelId="{06E68C78-48D9-7748-870C-BD031F41164C}" type="presParOf" srcId="{6479D637-4CD8-6B4E-B6CB-F2BB3AB7256D}" destId="{E70D2393-3501-C34B-9701-F3228C893D6F}"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348B2-D2D2-0143-9B2D-A2A011102E46}">
      <dsp:nvSpPr>
        <dsp:cNvPr id="0" name=""/>
        <dsp:cNvSpPr/>
      </dsp:nvSpPr>
      <dsp:spPr>
        <a:xfrm>
          <a:off x="4255610" y="1942"/>
          <a:ext cx="1089979" cy="544989"/>
        </a:xfrm>
        <a:prstGeom prst="roundRect">
          <a:avLst>
            <a:gd name="adj" fmla="val 10000"/>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Define Objectives</a:t>
          </a:r>
        </a:p>
      </dsp:txBody>
      <dsp:txXfrm>
        <a:off x="4271572" y="17904"/>
        <a:ext cx="1058055" cy="513065"/>
      </dsp:txXfrm>
    </dsp:sp>
    <dsp:sp modelId="{633BBCA7-217C-6A47-9563-75C4F75651EA}">
      <dsp:nvSpPr>
        <dsp:cNvPr id="0" name=""/>
        <dsp:cNvSpPr/>
      </dsp:nvSpPr>
      <dsp:spPr>
        <a:xfrm rot="2393676">
          <a:off x="5345359" y="691859"/>
          <a:ext cx="567540" cy="190746"/>
        </a:xfrm>
        <a:prstGeom prst="leftRightArrow">
          <a:avLst>
            <a:gd name="adj1" fmla="val 60000"/>
            <a:gd name="adj2" fmla="val 50000"/>
          </a:avLst>
        </a:prstGeom>
        <a:blipFill>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402583" y="730008"/>
        <a:ext cx="453092" cy="114448"/>
      </dsp:txXfrm>
    </dsp:sp>
    <dsp:sp modelId="{AB7CDEAB-14FD-EA45-AF30-8E6B50CD60B2}">
      <dsp:nvSpPr>
        <dsp:cNvPr id="0" name=""/>
        <dsp:cNvSpPr/>
      </dsp:nvSpPr>
      <dsp:spPr>
        <a:xfrm>
          <a:off x="5734280" y="1238066"/>
          <a:ext cx="1089979" cy="544989"/>
        </a:xfrm>
        <a:prstGeom prst="roundRect">
          <a:avLst>
            <a:gd name="adj" fmla="val 10000"/>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Preparation </a:t>
          </a:r>
        </a:p>
      </dsp:txBody>
      <dsp:txXfrm>
        <a:off x="5750242" y="1254028"/>
        <a:ext cx="1058055" cy="513065"/>
      </dsp:txXfrm>
    </dsp:sp>
    <dsp:sp modelId="{FDA639FF-F469-1D42-945B-0AC6DDC41832}">
      <dsp:nvSpPr>
        <dsp:cNvPr id="0" name=""/>
        <dsp:cNvSpPr/>
      </dsp:nvSpPr>
      <dsp:spPr>
        <a:xfrm rot="6641495">
          <a:off x="5706016" y="2181626"/>
          <a:ext cx="567540" cy="190746"/>
        </a:xfrm>
        <a:prstGeom prst="leftRightArrow">
          <a:avLst>
            <a:gd name="adj1" fmla="val 60000"/>
            <a:gd name="adj2" fmla="val 50000"/>
          </a:avLst>
        </a:prstGeom>
        <a:blipFill>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763240" y="2219775"/>
        <a:ext cx="453092" cy="114448"/>
      </dsp:txXfrm>
    </dsp:sp>
    <dsp:sp modelId="{3EC3895E-FE1C-C146-85F8-E09D9A6ED6D5}">
      <dsp:nvSpPr>
        <dsp:cNvPr id="0" name=""/>
        <dsp:cNvSpPr/>
      </dsp:nvSpPr>
      <dsp:spPr>
        <a:xfrm>
          <a:off x="5155312" y="2770942"/>
          <a:ext cx="1089979" cy="544989"/>
        </a:xfrm>
        <a:prstGeom prst="roundRect">
          <a:avLst>
            <a:gd name="adj" fmla="val 10000"/>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Building</a:t>
          </a:r>
        </a:p>
      </dsp:txBody>
      <dsp:txXfrm>
        <a:off x="5171274" y="2786904"/>
        <a:ext cx="1058055" cy="513065"/>
      </dsp:txXfrm>
    </dsp:sp>
    <dsp:sp modelId="{87B74E7C-A0FD-E549-955B-BBF80B23765C}">
      <dsp:nvSpPr>
        <dsp:cNvPr id="0" name=""/>
        <dsp:cNvSpPr/>
      </dsp:nvSpPr>
      <dsp:spPr>
        <a:xfrm rot="10800000">
          <a:off x="4516829" y="2948064"/>
          <a:ext cx="567540" cy="190746"/>
        </a:xfrm>
        <a:prstGeom prst="leftRightArrow">
          <a:avLst>
            <a:gd name="adj1" fmla="val 60000"/>
            <a:gd name="adj2" fmla="val 50000"/>
          </a:avLst>
        </a:prstGeom>
        <a:blipFill>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4574053" y="2986213"/>
        <a:ext cx="453092" cy="114448"/>
      </dsp:txXfrm>
    </dsp:sp>
    <dsp:sp modelId="{914FCC23-9F12-A543-BF32-253E03656B93}">
      <dsp:nvSpPr>
        <dsp:cNvPr id="0" name=""/>
        <dsp:cNvSpPr/>
      </dsp:nvSpPr>
      <dsp:spPr>
        <a:xfrm>
          <a:off x="3355907" y="2770942"/>
          <a:ext cx="1089979" cy="544989"/>
        </a:xfrm>
        <a:prstGeom prst="roundRect">
          <a:avLst>
            <a:gd name="adj" fmla="val 10000"/>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Evaluation</a:t>
          </a:r>
        </a:p>
      </dsp:txBody>
      <dsp:txXfrm>
        <a:off x="3371869" y="2786904"/>
        <a:ext cx="1058055" cy="513065"/>
      </dsp:txXfrm>
    </dsp:sp>
    <dsp:sp modelId="{47A103BD-529E-E046-A757-6167C93308F7}">
      <dsp:nvSpPr>
        <dsp:cNvPr id="0" name=""/>
        <dsp:cNvSpPr/>
      </dsp:nvSpPr>
      <dsp:spPr>
        <a:xfrm rot="15120000">
          <a:off x="3339103" y="2092396"/>
          <a:ext cx="567540" cy="190746"/>
        </a:xfrm>
        <a:prstGeom prst="leftRightArrow">
          <a:avLst>
            <a:gd name="adj1" fmla="val 60000"/>
            <a:gd name="adj2" fmla="val 50000"/>
          </a:avLst>
        </a:prstGeom>
        <a:blipFill>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396327" y="2130545"/>
        <a:ext cx="453092" cy="114448"/>
      </dsp:txXfrm>
    </dsp:sp>
    <dsp:sp modelId="{D5D4742F-497B-C44D-8032-B2742BB588DE}">
      <dsp:nvSpPr>
        <dsp:cNvPr id="0" name=""/>
        <dsp:cNvSpPr/>
      </dsp:nvSpPr>
      <dsp:spPr>
        <a:xfrm>
          <a:off x="2799860" y="1059606"/>
          <a:ext cx="1089979" cy="544989"/>
        </a:xfrm>
        <a:prstGeom prst="roundRect">
          <a:avLst>
            <a:gd name="adj" fmla="val 10000"/>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Deployment</a:t>
          </a:r>
        </a:p>
      </dsp:txBody>
      <dsp:txXfrm>
        <a:off x="2815822" y="1075568"/>
        <a:ext cx="1058055" cy="513065"/>
      </dsp:txXfrm>
    </dsp:sp>
    <dsp:sp modelId="{6479D637-4CD8-6B4E-B6CB-F2BB3AB7256D}">
      <dsp:nvSpPr>
        <dsp:cNvPr id="0" name=""/>
        <dsp:cNvSpPr/>
      </dsp:nvSpPr>
      <dsp:spPr>
        <a:xfrm rot="19440000">
          <a:off x="3538556" y="657823"/>
          <a:ext cx="567540" cy="190746"/>
        </a:xfrm>
        <a:prstGeom prst="leftRightArrow">
          <a:avLst>
            <a:gd name="adj1" fmla="val 60000"/>
            <a:gd name="adj2" fmla="val 50000"/>
          </a:avLst>
        </a:prstGeom>
        <a:blipFill>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595780" y="695972"/>
        <a:ext cx="453092" cy="11444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4:57:32.2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4:57:34.2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822 45,'-236'2,"-251"-5,481 3,0 0,0-1,1 1,-1-2,0 1,1 0,-1-1,1 0,0-1,-1 1,1-1,0 0,0 0,-4-4,-4-7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4:57:36.1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746 1,'-695'0,"657"3,25 3,13-5,0-1,0 1,0-1,0 1,0-1,1 1,-1-1,0 1,0-1,0 1,1-1,-1 0,0 1,0-1,1 1,-1-1,0 1,1-1,-1 0,0 1,1-1,-1 0,1 1,-1-1,1 0,-1 0,1 1,-1-1,1 0,0 0,13 7,1-1,0-1,0 0,0-1,0 0,26 1,5 3,88 12,1-5,223-5,-338-11,0 1,0 1,0 1,35 9,-27-2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4:57:39.6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384 2,'-112'-1,"-127"2,237-1,0 0,-1 1,1-1,-1 0,1 1,0 0,0-1,-1 1,1 0,0 0,-4 3,6-4,0 0,0 0,0 0,-1 1,1-1,0 0,0 0,0 1,0-1,0 0,-1 0,1 1,0-1,0 0,0 0,0 1,0-1,0 0,0 0,0 1,0-1,0 0,0 1,0-1,0 0,0 0,1 1,-1-1,0 0,0 0,0 1,0-1,0 0,0 0,1 0,-1 1,21 11,39 8,1-3,1-3,0-2,1-2,0-4,124-3,-255-22,14 9,-65-2,-1 0,93 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4:58:03.6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109 4,'-23'0,"43"0,40 0,53-1,-3-1,164 18,-244-10,0 1,39 14,19 6,-48-20,0-1,70-1,64-8,-136 2,-1065 1,2058 0,-2196 0,1158 0,0 0,1 0,-1 1,0 0,0 0,1 0,-11 5,14-5,0 1,0 0,0 0,0 0,0 1,0-1,1 1,-1-1,1 1,0 0,0 0,0 0,0 0,0 0,-1 6,0-3,0-1,1 2,0-1,1 0,-1 0,1 0,0 1,1-1,-1 1,1-1,1 0,-1 1,1-1,0 0,0 1,1-1,2 6,-1-7,-1 0,1 0,0-1,1 0,-1 1,1-1,-1 0,1-1,0 1,1-1,-1 0,1 0,-1 0,1 0,0-1,0 0,0 0,0 0,0 0,1-1,5 1,28 2,1-1,0-2,60-6,-1 0,91-6,21-1,219 13,-425-2,0 1,0 1,0-1,0 1,-1 0,1 0,0 0,-1 1,1-1,-1 1,1 0,-1 0,0 1,0 0,0-1,7 7,-5-2,0 1,-1 0,0-1,0 2,0-1,-1 1,5 14,-5-18,-2-13,1-31,-7-54,4 89,-1 0,0-1,0 1,0 0,-1 0,1 0,-1 0,0 0,0 0,0 1,-1-1,1 0,-1 1,0 0,0 0,0 0,0 0,-1 0,1 1,-1-1,0 1,1 0,-1 0,0 0,0 1,0 0,-1-1,-7 0,-10-1,0 1,-1 1,1 1,-34 4,13-1,27-2,0-1,0-1,0 0,0-1,0 0,1-1,-1-1,1-1,0 0,-22-11,17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F72A7-11CC-4621-8D5C-6E6C59DBC2D0}" type="datetimeFigureOut">
              <a:rPr lang="en-IN" smtClean="0"/>
              <a:t>25-11-2022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ED704-30A4-4087-9B33-9A67146ADB2C}" type="slidenum">
              <a:rPr lang="en-IN" smtClean="0"/>
              <a:t>‹#›</a:t>
            </a:fld>
            <a:endParaRPr lang="en-IN"/>
          </a:p>
        </p:txBody>
      </p:sp>
    </p:spTree>
    <p:extLst>
      <p:ext uri="{BB962C8B-B14F-4D97-AF65-F5344CB8AC3E}">
        <p14:creationId xmlns:p14="http://schemas.microsoft.com/office/powerpoint/2010/main" val="353247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81D5584-BA2A-4F0A-973E-236B557BD8C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21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DF9EE6-4CB0-4958-B898-7B1C2E75F816}"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D5584-BA2A-4F0A-973E-236B557BD8C6}" type="slidenum">
              <a:rPr lang="en-IN" smtClean="0"/>
              <a:t>‹#›</a:t>
            </a:fld>
            <a:endParaRPr lang="en-IN"/>
          </a:p>
        </p:txBody>
      </p:sp>
    </p:spTree>
    <p:extLst>
      <p:ext uri="{BB962C8B-B14F-4D97-AF65-F5344CB8AC3E}">
        <p14:creationId xmlns:p14="http://schemas.microsoft.com/office/powerpoint/2010/main" val="355630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098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4244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spTree>
    <p:extLst>
      <p:ext uri="{BB962C8B-B14F-4D97-AF65-F5344CB8AC3E}">
        <p14:creationId xmlns:p14="http://schemas.microsoft.com/office/powerpoint/2010/main" val="2628206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061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5230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795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23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spTree>
    <p:extLst>
      <p:ext uri="{BB962C8B-B14F-4D97-AF65-F5344CB8AC3E}">
        <p14:creationId xmlns:p14="http://schemas.microsoft.com/office/powerpoint/2010/main" val="119542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F9EE6-4CB0-4958-B898-7B1C2E75F81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5584-BA2A-4F0A-973E-236B557BD8C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2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DF9EE6-4CB0-4958-B898-7B1C2E75F816}"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D5584-BA2A-4F0A-973E-236B557BD8C6}" type="slidenum">
              <a:rPr lang="en-IN" smtClean="0"/>
              <a:t>‹#›</a:t>
            </a:fld>
            <a:endParaRPr lang="en-IN"/>
          </a:p>
        </p:txBody>
      </p:sp>
    </p:spTree>
    <p:extLst>
      <p:ext uri="{BB962C8B-B14F-4D97-AF65-F5344CB8AC3E}">
        <p14:creationId xmlns:p14="http://schemas.microsoft.com/office/powerpoint/2010/main" val="251029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DF9EE6-4CB0-4958-B898-7B1C2E75F816}"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1D5584-BA2A-4F0A-973E-236B557BD8C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38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DF9EE6-4CB0-4958-B898-7B1C2E75F816}"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1D5584-BA2A-4F0A-973E-236B557BD8C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36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F9EE6-4CB0-4958-B898-7B1C2E75F816}"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1D5584-BA2A-4F0A-973E-236B557BD8C6}" type="slidenum">
              <a:rPr lang="en-IN" smtClean="0"/>
              <a:t>‹#›</a:t>
            </a:fld>
            <a:endParaRPr lang="en-IN"/>
          </a:p>
        </p:txBody>
      </p:sp>
    </p:spTree>
    <p:extLst>
      <p:ext uri="{BB962C8B-B14F-4D97-AF65-F5344CB8AC3E}">
        <p14:creationId xmlns:p14="http://schemas.microsoft.com/office/powerpoint/2010/main" val="297677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DF9EE6-4CB0-4958-B898-7B1C2E75F816}"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D5584-BA2A-4F0A-973E-236B557BD8C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24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DF9EE6-4CB0-4958-B898-7B1C2E75F816}"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D5584-BA2A-4F0A-973E-236B557BD8C6}" type="slidenum">
              <a:rPr lang="en-IN" smtClean="0"/>
              <a:t>‹#›</a:t>
            </a:fld>
            <a:endParaRPr lang="en-IN"/>
          </a:p>
        </p:txBody>
      </p:sp>
    </p:spTree>
    <p:extLst>
      <p:ext uri="{BB962C8B-B14F-4D97-AF65-F5344CB8AC3E}">
        <p14:creationId xmlns:p14="http://schemas.microsoft.com/office/powerpoint/2010/main" val="183249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DF9EE6-4CB0-4958-B898-7B1C2E75F816}" type="datetimeFigureOut">
              <a:rPr lang="en-IN" smtClean="0"/>
              <a:t>25-11-2022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1D5584-BA2A-4F0A-973E-236B557BD8C6}" type="slidenum">
              <a:rPr lang="en-IN" smtClean="0"/>
              <a:t>‹#›</a:t>
            </a:fld>
            <a:endParaRPr lang="en-IN"/>
          </a:p>
        </p:txBody>
      </p:sp>
    </p:spTree>
    <p:extLst>
      <p:ext uri="{BB962C8B-B14F-4D97-AF65-F5344CB8AC3E}">
        <p14:creationId xmlns:p14="http://schemas.microsoft.com/office/powerpoint/2010/main" val="3771101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4.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muthuj7/weather-dataset?resource=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muthuj7/weather-dataset?resource=download"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FCC1-C6C2-F977-B220-DAAF2A58B308}"/>
              </a:ext>
            </a:extLst>
          </p:cNvPr>
          <p:cNvSpPr>
            <a:spLocks noGrp="1"/>
          </p:cNvSpPr>
          <p:nvPr>
            <p:ph type="ctrTitle"/>
          </p:nvPr>
        </p:nvSpPr>
        <p:spPr/>
        <p:txBody>
          <a:bodyPr/>
          <a:lstStyle/>
          <a:p>
            <a:r>
              <a:rPr lang="en-IN" sz="4000" b="1" dirty="0"/>
              <a:t>PATTERN RECOGNITION</a:t>
            </a:r>
            <a:br>
              <a:rPr lang="en-IN" dirty="0"/>
            </a:br>
            <a:r>
              <a:rPr lang="en-IN" sz="3600" dirty="0"/>
              <a:t>Topic - Hail Predictor</a:t>
            </a:r>
            <a:endParaRPr lang="en-IN" sz="4000" dirty="0"/>
          </a:p>
        </p:txBody>
      </p:sp>
      <p:sp>
        <p:nvSpPr>
          <p:cNvPr id="3" name="Subtitle 2">
            <a:extLst>
              <a:ext uri="{FF2B5EF4-FFF2-40B4-BE49-F238E27FC236}">
                <a16:creationId xmlns:a16="http://schemas.microsoft.com/office/drawing/2014/main" id="{EED358A3-6A93-A698-72EF-65D21E10A97D}"/>
              </a:ext>
            </a:extLst>
          </p:cNvPr>
          <p:cNvSpPr>
            <a:spLocks noGrp="1"/>
          </p:cNvSpPr>
          <p:nvPr>
            <p:ph type="subTitle" idx="1"/>
          </p:nvPr>
        </p:nvSpPr>
        <p:spPr/>
        <p:txBody>
          <a:bodyPr>
            <a:normAutofit fontScale="92500"/>
          </a:bodyPr>
          <a:lstStyle/>
          <a:p>
            <a:pPr algn="l"/>
            <a:r>
              <a:rPr lang="en-IN" sz="2300" b="1" dirty="0"/>
              <a:t>Presented by-         			         Submitted to-</a:t>
            </a:r>
          </a:p>
          <a:p>
            <a:pPr algn="l"/>
            <a:r>
              <a:rPr lang="en-IN" dirty="0"/>
              <a:t>- Nikhil Matta             				- Mr. Subhashish Goswami </a:t>
            </a:r>
          </a:p>
          <a:p>
            <a:pPr algn="l"/>
            <a:r>
              <a:rPr lang="en-IN" dirty="0"/>
              <a:t>- Rohit Kala</a:t>
            </a:r>
          </a:p>
        </p:txBody>
      </p:sp>
    </p:spTree>
    <p:extLst>
      <p:ext uri="{BB962C8B-B14F-4D97-AF65-F5344CB8AC3E}">
        <p14:creationId xmlns:p14="http://schemas.microsoft.com/office/powerpoint/2010/main" val="129371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355D-BC21-3267-8343-3CD062C68EF7}"/>
              </a:ext>
            </a:extLst>
          </p:cNvPr>
          <p:cNvSpPr>
            <a:spLocks noGrp="1"/>
          </p:cNvSpPr>
          <p:nvPr>
            <p:ph type="title"/>
          </p:nvPr>
        </p:nvSpPr>
        <p:spPr/>
        <p:txBody>
          <a:bodyPr/>
          <a:lstStyle/>
          <a:p>
            <a:r>
              <a:rPr lang="en-US" dirty="0"/>
              <a:t>Boxplot Graph</a:t>
            </a:r>
            <a:endParaRPr lang="en-IN" dirty="0"/>
          </a:p>
        </p:txBody>
      </p:sp>
      <p:pic>
        <p:nvPicPr>
          <p:cNvPr id="5" name="Content Placeholder 4">
            <a:extLst>
              <a:ext uri="{FF2B5EF4-FFF2-40B4-BE49-F238E27FC236}">
                <a16:creationId xmlns:a16="http://schemas.microsoft.com/office/drawing/2014/main" id="{7A0CCAF3-04F8-6CAB-D688-E68FCE3763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626" t="48682" r="57407" b="16638"/>
          <a:stretch/>
        </p:blipFill>
        <p:spPr>
          <a:xfrm>
            <a:off x="1623060" y="2587603"/>
            <a:ext cx="6240780" cy="3481618"/>
          </a:xfrm>
        </p:spPr>
      </p:pic>
      <p:sp>
        <p:nvSpPr>
          <p:cNvPr id="6" name="TextBox 5">
            <a:extLst>
              <a:ext uri="{FF2B5EF4-FFF2-40B4-BE49-F238E27FC236}">
                <a16:creationId xmlns:a16="http://schemas.microsoft.com/office/drawing/2014/main" id="{808A7E71-67AE-C0A9-E493-6E620F6FED4D}"/>
              </a:ext>
            </a:extLst>
          </p:cNvPr>
          <p:cNvSpPr txBox="1"/>
          <p:nvPr/>
        </p:nvSpPr>
        <p:spPr>
          <a:xfrm>
            <a:off x="8351518" y="5287921"/>
            <a:ext cx="2545080" cy="400110"/>
          </a:xfrm>
          <a:prstGeom prst="rect">
            <a:avLst/>
          </a:prstGeom>
          <a:solidFill>
            <a:srgbClr val="E2B47A"/>
          </a:solidFill>
        </p:spPr>
        <p:txBody>
          <a:bodyPr wrap="square" rtlCol="0">
            <a:spAutoFit/>
          </a:bodyPr>
          <a:lstStyle/>
          <a:p>
            <a:r>
              <a:rPr lang="en-US" sz="2000" dirty="0"/>
              <a:t> These are the Outliers</a:t>
            </a:r>
            <a:endParaRPr lang="en-IN" sz="2000" dirty="0"/>
          </a:p>
        </p:txBody>
      </p:sp>
      <p:cxnSp>
        <p:nvCxnSpPr>
          <p:cNvPr id="8" name="Straight Arrow Connector 7">
            <a:extLst>
              <a:ext uri="{FF2B5EF4-FFF2-40B4-BE49-F238E27FC236}">
                <a16:creationId xmlns:a16="http://schemas.microsoft.com/office/drawing/2014/main" id="{D39DF26F-D8D6-833B-183F-7C4C0A9EA7E6}"/>
              </a:ext>
            </a:extLst>
          </p:cNvPr>
          <p:cNvCxnSpPr>
            <a:cxnSpLocks/>
          </p:cNvCxnSpPr>
          <p:nvPr/>
        </p:nvCxnSpPr>
        <p:spPr>
          <a:xfrm>
            <a:off x="4808220" y="5487976"/>
            <a:ext cx="32385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6004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7F11-A625-7EAA-9D6F-6C0721C7881D}"/>
              </a:ext>
            </a:extLst>
          </p:cNvPr>
          <p:cNvSpPr>
            <a:spLocks noGrp="1"/>
          </p:cNvSpPr>
          <p:nvPr>
            <p:ph type="title"/>
          </p:nvPr>
        </p:nvSpPr>
        <p:spPr/>
        <p:txBody>
          <a:bodyPr/>
          <a:lstStyle/>
          <a:p>
            <a:r>
              <a:rPr lang="en-US" dirty="0"/>
              <a:t>Scatter Plot</a:t>
            </a:r>
            <a:endParaRPr lang="en-IN" dirty="0"/>
          </a:p>
        </p:txBody>
      </p:sp>
      <p:pic>
        <p:nvPicPr>
          <p:cNvPr id="5" name="Content Placeholder 4">
            <a:extLst>
              <a:ext uri="{FF2B5EF4-FFF2-40B4-BE49-F238E27FC236}">
                <a16:creationId xmlns:a16="http://schemas.microsoft.com/office/drawing/2014/main" id="{5DCCB7C2-D322-1506-17F5-F124A0FBE0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454" t="47246" r="61109" b="20909"/>
          <a:stretch/>
        </p:blipFill>
        <p:spPr>
          <a:xfrm>
            <a:off x="1546860" y="2762681"/>
            <a:ext cx="5463540" cy="3113187"/>
          </a:xfrm>
        </p:spPr>
      </p:pic>
      <p:sp>
        <p:nvSpPr>
          <p:cNvPr id="6" name="TextBox 5">
            <a:extLst>
              <a:ext uri="{FF2B5EF4-FFF2-40B4-BE49-F238E27FC236}">
                <a16:creationId xmlns:a16="http://schemas.microsoft.com/office/drawing/2014/main" id="{412CE78E-CAF5-A6DE-814D-24D27733F2B8}"/>
              </a:ext>
            </a:extLst>
          </p:cNvPr>
          <p:cNvSpPr txBox="1"/>
          <p:nvPr/>
        </p:nvSpPr>
        <p:spPr>
          <a:xfrm>
            <a:off x="8023860" y="4572002"/>
            <a:ext cx="2712720" cy="707886"/>
          </a:xfrm>
          <a:prstGeom prst="rect">
            <a:avLst/>
          </a:prstGeom>
          <a:solidFill>
            <a:srgbClr val="E2B47A"/>
          </a:solidFill>
        </p:spPr>
        <p:txBody>
          <a:bodyPr wrap="square" rtlCol="0">
            <a:spAutoFit/>
          </a:bodyPr>
          <a:lstStyle/>
          <a:p>
            <a:r>
              <a:rPr lang="en-US" sz="2000" dirty="0"/>
              <a:t>Plot between “Humidity” and “Precip type.”</a:t>
            </a:r>
            <a:endParaRPr lang="en-IN" sz="2000" dirty="0"/>
          </a:p>
        </p:txBody>
      </p:sp>
    </p:spTree>
    <p:extLst>
      <p:ext uri="{BB962C8B-B14F-4D97-AF65-F5344CB8AC3E}">
        <p14:creationId xmlns:p14="http://schemas.microsoft.com/office/powerpoint/2010/main" val="301139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1F1D-0D50-84BF-4E53-49BE55DE068A}"/>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8D012434-7C35-2021-3E95-A5FCD0A475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03" t="36213" r="53863" b="16539"/>
          <a:stretch/>
        </p:blipFill>
        <p:spPr>
          <a:xfrm>
            <a:off x="3161929" y="2448274"/>
            <a:ext cx="5868142" cy="3721710"/>
          </a:xfrm>
        </p:spPr>
      </p:pic>
    </p:spTree>
    <p:extLst>
      <p:ext uri="{BB962C8B-B14F-4D97-AF65-F5344CB8AC3E}">
        <p14:creationId xmlns:p14="http://schemas.microsoft.com/office/powerpoint/2010/main" val="202121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1368-C384-8142-3170-91F688D8B623}"/>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6554CB2A-521C-5DA8-6720-8698696FBDDF}"/>
              </a:ext>
            </a:extLst>
          </p:cNvPr>
          <p:cNvSpPr>
            <a:spLocks noGrp="1"/>
          </p:cNvSpPr>
          <p:nvPr>
            <p:ph idx="1"/>
          </p:nvPr>
        </p:nvSpPr>
        <p:spPr/>
        <p:txBody>
          <a:bodyPr/>
          <a:lstStyle/>
          <a:p>
            <a:r>
              <a:rPr lang="en-US" b="0" i="0" dirty="0">
                <a:solidFill>
                  <a:srgbClr val="273239"/>
                </a:solidFill>
                <a:effectLst/>
              </a:rPr>
              <a:t>A Decision tree is a flowchart-like tree structure, where each internal node denotes a test on an attribute, each branch represents an outcome of the test, and each leaf node (terminal node) holds a class label. </a:t>
            </a:r>
          </a:p>
          <a:p>
            <a:endParaRPr lang="en-US" b="1" dirty="0">
              <a:solidFill>
                <a:srgbClr val="273239"/>
              </a:solidFill>
            </a:endParaRPr>
          </a:p>
          <a:p>
            <a:r>
              <a:rPr lang="en-US" b="1" i="0" dirty="0">
                <a:solidFill>
                  <a:srgbClr val="273239"/>
                </a:solidFill>
                <a:effectLst/>
              </a:rPr>
              <a:t>Gini Index </a:t>
            </a:r>
            <a:r>
              <a:rPr lang="en-US" b="0" i="0" dirty="0">
                <a:solidFill>
                  <a:srgbClr val="273239"/>
                </a:solidFill>
                <a:effectLst/>
              </a:rPr>
              <a:t>is the evaluation metrics we shall use to evaluate our Decision Tree Model.</a:t>
            </a:r>
            <a:endParaRPr lang="en-IN" dirty="0"/>
          </a:p>
        </p:txBody>
      </p:sp>
    </p:spTree>
    <p:extLst>
      <p:ext uri="{BB962C8B-B14F-4D97-AF65-F5344CB8AC3E}">
        <p14:creationId xmlns:p14="http://schemas.microsoft.com/office/powerpoint/2010/main" val="3910183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086988-6EE7-104A-7D54-373FD0A7FF04}"/>
              </a:ext>
            </a:extLst>
          </p:cNvPr>
          <p:cNvPicPr>
            <a:picLocks noChangeAspect="1"/>
          </p:cNvPicPr>
          <p:nvPr/>
        </p:nvPicPr>
        <p:blipFill rotWithShape="1">
          <a:blip r:embed="rId2">
            <a:extLst>
              <a:ext uri="{28A0092B-C50C-407E-A947-70E740481C1C}">
                <a14:useLocalDpi xmlns:a14="http://schemas.microsoft.com/office/drawing/2010/main" val="0"/>
              </a:ext>
            </a:extLst>
          </a:blip>
          <a:srcRect l="27307" t="61400" r="50840" b="12357"/>
          <a:stretch/>
        </p:blipFill>
        <p:spPr>
          <a:xfrm>
            <a:off x="2878372" y="2124731"/>
            <a:ext cx="5494351" cy="3711525"/>
          </a:xfrm>
          <a:prstGeom prst="rect">
            <a:avLst/>
          </a:prstGeom>
        </p:spPr>
      </p:pic>
      <p:sp>
        <p:nvSpPr>
          <p:cNvPr id="4" name="TextBox 3">
            <a:extLst>
              <a:ext uri="{FF2B5EF4-FFF2-40B4-BE49-F238E27FC236}">
                <a16:creationId xmlns:a16="http://schemas.microsoft.com/office/drawing/2014/main" id="{CC13E1F8-7680-ECE8-9A03-55613ABB424F}"/>
              </a:ext>
            </a:extLst>
          </p:cNvPr>
          <p:cNvSpPr txBox="1"/>
          <p:nvPr/>
        </p:nvSpPr>
        <p:spPr>
          <a:xfrm>
            <a:off x="2822713" y="954157"/>
            <a:ext cx="5780598" cy="769441"/>
          </a:xfrm>
          <a:prstGeom prst="rect">
            <a:avLst/>
          </a:prstGeom>
          <a:noFill/>
        </p:spPr>
        <p:txBody>
          <a:bodyPr wrap="square" rtlCol="0">
            <a:spAutoFit/>
          </a:bodyPr>
          <a:lstStyle/>
          <a:p>
            <a:pPr algn="ctr"/>
            <a:r>
              <a:rPr lang="en-US" sz="4400" dirty="0"/>
              <a:t>Decision Tree Classifier</a:t>
            </a:r>
          </a:p>
        </p:txBody>
      </p:sp>
    </p:spTree>
    <p:extLst>
      <p:ext uri="{BB962C8B-B14F-4D97-AF65-F5344CB8AC3E}">
        <p14:creationId xmlns:p14="http://schemas.microsoft.com/office/powerpoint/2010/main" val="3146308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89AA34-5C9A-8E5F-8EC5-9908B4753017}"/>
              </a:ext>
            </a:extLst>
          </p:cNvPr>
          <p:cNvPicPr>
            <a:picLocks noChangeAspect="1"/>
          </p:cNvPicPr>
          <p:nvPr/>
        </p:nvPicPr>
        <p:blipFill rotWithShape="1">
          <a:blip r:embed="rId2">
            <a:extLst>
              <a:ext uri="{28A0092B-C50C-407E-A947-70E740481C1C}">
                <a14:useLocalDpi xmlns:a14="http://schemas.microsoft.com/office/drawing/2010/main" val="0"/>
              </a:ext>
            </a:extLst>
          </a:blip>
          <a:srcRect l="25695" t="28173" r="40131" b="39363"/>
          <a:stretch/>
        </p:blipFill>
        <p:spPr>
          <a:xfrm>
            <a:off x="2441049" y="2086138"/>
            <a:ext cx="6958555" cy="3718313"/>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9B8CF15C-12F3-E446-A320-75026EAD60E3}"/>
              </a:ext>
            </a:extLst>
          </p:cNvPr>
          <p:cNvSpPr txBox="1"/>
          <p:nvPr/>
        </p:nvSpPr>
        <p:spPr>
          <a:xfrm>
            <a:off x="2822713" y="954157"/>
            <a:ext cx="5780598" cy="769441"/>
          </a:xfrm>
          <a:prstGeom prst="rect">
            <a:avLst/>
          </a:prstGeom>
          <a:noFill/>
        </p:spPr>
        <p:txBody>
          <a:bodyPr wrap="square" rtlCol="0">
            <a:spAutoFit/>
          </a:bodyPr>
          <a:lstStyle/>
          <a:p>
            <a:pPr algn="ctr"/>
            <a:r>
              <a:rPr lang="en-US" sz="4400" dirty="0"/>
              <a:t>Result</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84222B0-2CE1-285F-2F2B-B83EC14A59C0}"/>
                  </a:ext>
                </a:extLst>
              </p14:cNvPr>
              <p14:cNvContentPartPr/>
              <p14:nvPr/>
            </p14:nvContentPartPr>
            <p14:xfrm>
              <a:off x="2568037" y="3195939"/>
              <a:ext cx="360" cy="360"/>
            </p14:xfrm>
          </p:contentPart>
        </mc:Choice>
        <mc:Fallback>
          <p:pic>
            <p:nvPicPr>
              <p:cNvPr id="8" name="Ink 7">
                <a:extLst>
                  <a:ext uri="{FF2B5EF4-FFF2-40B4-BE49-F238E27FC236}">
                    <a16:creationId xmlns:a16="http://schemas.microsoft.com/office/drawing/2014/main" id="{484222B0-2CE1-285F-2F2B-B83EC14A59C0}"/>
                  </a:ext>
                </a:extLst>
              </p:cNvPr>
              <p:cNvPicPr/>
              <p:nvPr/>
            </p:nvPicPr>
            <p:blipFill>
              <a:blip r:embed="rId4"/>
              <a:stretch>
                <a:fillRect/>
              </a:stretch>
            </p:blipFill>
            <p:spPr>
              <a:xfrm>
                <a:off x="2514037" y="3088299"/>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11A922B6-9574-C515-31AE-0A80D4445196}"/>
                  </a:ext>
                </a:extLst>
              </p14:cNvPr>
              <p14:cNvContentPartPr/>
              <p14:nvPr/>
            </p14:nvContentPartPr>
            <p14:xfrm>
              <a:off x="2598277" y="3156339"/>
              <a:ext cx="296280" cy="17280"/>
            </p14:xfrm>
          </p:contentPart>
        </mc:Choice>
        <mc:Fallback>
          <p:pic>
            <p:nvPicPr>
              <p:cNvPr id="9" name="Ink 8">
                <a:extLst>
                  <a:ext uri="{FF2B5EF4-FFF2-40B4-BE49-F238E27FC236}">
                    <a16:creationId xmlns:a16="http://schemas.microsoft.com/office/drawing/2014/main" id="{11A922B6-9574-C515-31AE-0A80D4445196}"/>
                  </a:ext>
                </a:extLst>
              </p:cNvPr>
              <p:cNvPicPr/>
              <p:nvPr/>
            </p:nvPicPr>
            <p:blipFill>
              <a:blip r:embed="rId6"/>
              <a:stretch>
                <a:fillRect/>
              </a:stretch>
            </p:blipFill>
            <p:spPr>
              <a:xfrm>
                <a:off x="2544277" y="3048339"/>
                <a:ext cx="4039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656D47C7-31E4-9FAC-BC30-8415965149E9}"/>
                  </a:ext>
                </a:extLst>
              </p14:cNvPr>
              <p14:cNvContentPartPr/>
              <p14:nvPr/>
            </p14:nvContentPartPr>
            <p14:xfrm>
              <a:off x="2888077" y="3180099"/>
              <a:ext cx="351720" cy="47880"/>
            </p14:xfrm>
          </p:contentPart>
        </mc:Choice>
        <mc:Fallback>
          <p:pic>
            <p:nvPicPr>
              <p:cNvPr id="10" name="Ink 9">
                <a:extLst>
                  <a:ext uri="{FF2B5EF4-FFF2-40B4-BE49-F238E27FC236}">
                    <a16:creationId xmlns:a16="http://schemas.microsoft.com/office/drawing/2014/main" id="{656D47C7-31E4-9FAC-BC30-8415965149E9}"/>
                  </a:ext>
                </a:extLst>
              </p:cNvPr>
              <p:cNvPicPr/>
              <p:nvPr/>
            </p:nvPicPr>
            <p:blipFill>
              <a:blip r:embed="rId8"/>
              <a:stretch>
                <a:fillRect/>
              </a:stretch>
            </p:blipFill>
            <p:spPr>
              <a:xfrm>
                <a:off x="2834077" y="3072459"/>
                <a:ext cx="4593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2E01B854-174D-784A-0DAD-FE297A81AA25}"/>
                  </a:ext>
                </a:extLst>
              </p14:cNvPr>
              <p14:cNvContentPartPr/>
              <p14:nvPr/>
            </p14:nvContentPartPr>
            <p14:xfrm>
              <a:off x="3232957" y="3179739"/>
              <a:ext cx="209520" cy="41400"/>
            </p14:xfrm>
          </p:contentPart>
        </mc:Choice>
        <mc:Fallback>
          <p:pic>
            <p:nvPicPr>
              <p:cNvPr id="11" name="Ink 10">
                <a:extLst>
                  <a:ext uri="{FF2B5EF4-FFF2-40B4-BE49-F238E27FC236}">
                    <a16:creationId xmlns:a16="http://schemas.microsoft.com/office/drawing/2014/main" id="{2E01B854-174D-784A-0DAD-FE297A81AA25}"/>
                  </a:ext>
                </a:extLst>
              </p:cNvPr>
              <p:cNvPicPr/>
              <p:nvPr/>
            </p:nvPicPr>
            <p:blipFill>
              <a:blip r:embed="rId10"/>
              <a:stretch>
                <a:fillRect/>
              </a:stretch>
            </p:blipFill>
            <p:spPr>
              <a:xfrm>
                <a:off x="3178957" y="3072099"/>
                <a:ext cx="3171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22C08B59-27B9-F8FF-2605-66D7733BEBC5}"/>
                  </a:ext>
                </a:extLst>
              </p14:cNvPr>
              <p14:cNvContentPartPr/>
              <p14:nvPr/>
            </p14:nvContentPartPr>
            <p14:xfrm>
              <a:off x="3816877" y="3155259"/>
              <a:ext cx="502200" cy="153720"/>
            </p14:xfrm>
          </p:contentPart>
        </mc:Choice>
        <mc:Fallback>
          <p:pic>
            <p:nvPicPr>
              <p:cNvPr id="13" name="Ink 12">
                <a:extLst>
                  <a:ext uri="{FF2B5EF4-FFF2-40B4-BE49-F238E27FC236}">
                    <a16:creationId xmlns:a16="http://schemas.microsoft.com/office/drawing/2014/main" id="{22C08B59-27B9-F8FF-2605-66D7733BEBC5}"/>
                  </a:ext>
                </a:extLst>
              </p:cNvPr>
              <p:cNvPicPr/>
              <p:nvPr/>
            </p:nvPicPr>
            <p:blipFill>
              <a:blip r:embed="rId12"/>
              <a:stretch>
                <a:fillRect/>
              </a:stretch>
            </p:blipFill>
            <p:spPr>
              <a:xfrm>
                <a:off x="3762877" y="3047619"/>
                <a:ext cx="609840" cy="369360"/>
              </a:xfrm>
              <a:prstGeom prst="rect">
                <a:avLst/>
              </a:prstGeom>
            </p:spPr>
          </p:pic>
        </mc:Fallback>
      </mc:AlternateContent>
    </p:spTree>
    <p:extLst>
      <p:ext uri="{BB962C8B-B14F-4D97-AF65-F5344CB8AC3E}">
        <p14:creationId xmlns:p14="http://schemas.microsoft.com/office/powerpoint/2010/main" val="88214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36E7-A6F3-0FEC-BD5D-6B41F9EAB15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34A9086-6B9B-4966-AAB7-A7C25465C6B4}"/>
              </a:ext>
            </a:extLst>
          </p:cNvPr>
          <p:cNvSpPr>
            <a:spLocks noGrp="1"/>
          </p:cNvSpPr>
          <p:nvPr>
            <p:ph idx="1"/>
          </p:nvPr>
        </p:nvSpPr>
        <p:spPr/>
        <p:txBody>
          <a:bodyPr/>
          <a:lstStyle/>
          <a:p>
            <a:r>
              <a:rPr lang="en-IN" sz="2400" b="0" dirty="0">
                <a:solidFill>
                  <a:schemeClr val="tx1"/>
                </a:solidFill>
                <a:effectLst/>
                <a:latin typeface="+mn-lt"/>
                <a:hlinkClick r:id="rId2">
                  <a:extLst>
                    <a:ext uri="{A12FA001-AC4F-418D-AE19-62706E023703}">
                      <ahyp:hlinkClr xmlns:ahyp="http://schemas.microsoft.com/office/drawing/2018/hyperlinkcolor" val="tx"/>
                    </a:ext>
                  </a:extLst>
                </a:hlinkClick>
              </a:rPr>
              <a:t>https://www.kaggle.com/datasets/muthuj7/weather-dataset?resource=download</a:t>
            </a:r>
            <a:endParaRPr lang="en-IN" sz="2400" dirty="0"/>
          </a:p>
          <a:p>
            <a:endParaRPr lang="en-IN" dirty="0"/>
          </a:p>
        </p:txBody>
      </p:sp>
    </p:spTree>
    <p:extLst>
      <p:ext uri="{BB962C8B-B14F-4D97-AF65-F5344CB8AC3E}">
        <p14:creationId xmlns:p14="http://schemas.microsoft.com/office/powerpoint/2010/main" val="262748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8910-8F57-52D5-B815-2CA700244EA0}"/>
              </a:ext>
            </a:extLst>
          </p:cNvPr>
          <p:cNvSpPr>
            <a:spLocks noGrp="1"/>
          </p:cNvSpPr>
          <p:nvPr>
            <p:ph type="title"/>
          </p:nvPr>
        </p:nvSpPr>
        <p:spPr/>
        <p:txBody>
          <a:bodyPr/>
          <a:lstStyle/>
          <a:p>
            <a:r>
              <a:rPr lang="en-US" dirty="0"/>
              <a:t>MACHINE LEARNING (ML)</a:t>
            </a:r>
            <a:endParaRPr lang="en-IN" dirty="0"/>
          </a:p>
        </p:txBody>
      </p:sp>
      <p:sp>
        <p:nvSpPr>
          <p:cNvPr id="3" name="Content Placeholder 2">
            <a:extLst>
              <a:ext uri="{FF2B5EF4-FFF2-40B4-BE49-F238E27FC236}">
                <a16:creationId xmlns:a16="http://schemas.microsoft.com/office/drawing/2014/main" id="{DF1D4CAA-D68C-7D4E-8AF0-896C12EA911B}"/>
              </a:ext>
            </a:extLst>
          </p:cNvPr>
          <p:cNvSpPr>
            <a:spLocks noGrp="1"/>
          </p:cNvSpPr>
          <p:nvPr>
            <p:ph idx="1"/>
          </p:nvPr>
        </p:nvSpPr>
        <p:spPr/>
        <p:txBody>
          <a:bodyPr/>
          <a:lstStyle/>
          <a:p>
            <a:r>
              <a:rPr lang="en-US" dirty="0">
                <a:solidFill>
                  <a:schemeClr val="tx1"/>
                </a:solidFill>
              </a:rPr>
              <a:t>ML is a branch of artificial intelligence:</a:t>
            </a:r>
          </a:p>
          <a:p>
            <a:pPr marL="457200" lvl="1" indent="0">
              <a:buNone/>
            </a:pPr>
            <a:r>
              <a:rPr lang="en-US" dirty="0">
                <a:solidFill>
                  <a:schemeClr val="tx1"/>
                </a:solidFill>
              </a:rPr>
              <a:t>- Uses computing based systems to make sense out of data</a:t>
            </a:r>
          </a:p>
          <a:p>
            <a:pPr marL="914400" lvl="2" indent="0">
              <a:buNone/>
            </a:pPr>
            <a:r>
              <a:rPr lang="en-US" dirty="0">
                <a:solidFill>
                  <a:schemeClr val="tx1"/>
                </a:solidFill>
              </a:rPr>
              <a:t>- Extracting patterns, fitting data to functions, classifying data, etc.</a:t>
            </a:r>
          </a:p>
          <a:p>
            <a:pPr marL="457200" lvl="1" indent="0">
              <a:buNone/>
            </a:pPr>
            <a:r>
              <a:rPr lang="en-US" dirty="0">
                <a:solidFill>
                  <a:schemeClr val="tx1"/>
                </a:solidFill>
              </a:rPr>
              <a:t>- ML systems can learn and improve</a:t>
            </a:r>
          </a:p>
          <a:p>
            <a:pPr marL="914400" lvl="2" indent="0">
              <a:buNone/>
            </a:pPr>
            <a:r>
              <a:rPr lang="en-US" dirty="0">
                <a:solidFill>
                  <a:schemeClr val="tx1"/>
                </a:solidFill>
              </a:rPr>
              <a:t>- With historical data, time and experience</a:t>
            </a:r>
          </a:p>
          <a:p>
            <a:pPr marL="457200" lvl="1" indent="0">
              <a:buNone/>
            </a:pPr>
            <a:r>
              <a:rPr lang="en-US" dirty="0">
                <a:solidFill>
                  <a:schemeClr val="tx1"/>
                </a:solidFill>
              </a:rPr>
              <a:t>- Bridges theoretical computer science and real noise data.</a:t>
            </a:r>
          </a:p>
          <a:p>
            <a:endParaRPr lang="en-IN" dirty="0"/>
          </a:p>
        </p:txBody>
      </p:sp>
    </p:spTree>
    <p:extLst>
      <p:ext uri="{BB962C8B-B14F-4D97-AF65-F5344CB8AC3E}">
        <p14:creationId xmlns:p14="http://schemas.microsoft.com/office/powerpoint/2010/main" val="39191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4819-F52B-639C-F9E3-1C47B38006EB}"/>
              </a:ext>
            </a:extLst>
          </p:cNvPr>
          <p:cNvSpPr>
            <a:spLocks noGrp="1"/>
          </p:cNvSpPr>
          <p:nvPr>
            <p:ph type="title"/>
          </p:nvPr>
        </p:nvSpPr>
        <p:spPr/>
        <p:txBody>
          <a:bodyPr>
            <a:normAutofit fontScale="90000"/>
          </a:bodyPr>
          <a:lstStyle/>
          <a:p>
            <a:r>
              <a:rPr lang="en-US" sz="4400" dirty="0"/>
              <a:t>MACHINE LEARNING AS A PROCESS</a:t>
            </a:r>
            <a:endParaRPr lang="en-IN" dirty="0"/>
          </a:p>
        </p:txBody>
      </p:sp>
      <p:graphicFrame>
        <p:nvGraphicFramePr>
          <p:cNvPr id="4" name="Content Placeholder 6">
            <a:extLst>
              <a:ext uri="{FF2B5EF4-FFF2-40B4-BE49-F238E27FC236}">
                <a16:creationId xmlns:a16="http://schemas.microsoft.com/office/drawing/2014/main" id="{DEFAE4FA-9B53-475C-0171-4B362F4795F0}"/>
              </a:ext>
            </a:extLst>
          </p:cNvPr>
          <p:cNvGraphicFramePr>
            <a:graphicFrameLocks noGrp="1"/>
          </p:cNvGraphicFramePr>
          <p:nvPr>
            <p:ph idx="1"/>
            <p:extLst>
              <p:ext uri="{D42A27DB-BD31-4B8C-83A1-F6EECF244321}">
                <p14:modId xmlns:p14="http://schemas.microsoft.com/office/powerpoint/2010/main" val="2069926291"/>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052413A-BAC1-BC66-37EE-7730FB75AEAC}"/>
              </a:ext>
            </a:extLst>
          </p:cNvPr>
          <p:cNvSpPr txBox="1"/>
          <p:nvPr/>
        </p:nvSpPr>
        <p:spPr>
          <a:xfrm>
            <a:off x="1017494" y="4700494"/>
            <a:ext cx="2622176" cy="1323439"/>
          </a:xfrm>
          <a:prstGeom prst="rect">
            <a:avLst/>
          </a:prstGeom>
          <a:solidFill>
            <a:srgbClr val="E2B47A"/>
          </a:solidFill>
        </p:spPr>
        <p:txBody>
          <a:bodyPr wrap="square" rtlCol="0">
            <a:spAutoFit/>
          </a:bodyPr>
          <a:lstStyle/>
          <a:p>
            <a:pPr marL="171450" indent="-171450">
              <a:buFontTx/>
              <a:buChar char="-"/>
            </a:pPr>
            <a:r>
              <a:rPr lang="en-US" sz="1600" dirty="0"/>
              <a:t>Study models accuracy</a:t>
            </a:r>
          </a:p>
          <a:p>
            <a:r>
              <a:rPr lang="en-US" sz="1600" dirty="0"/>
              <a:t>-  Work better than the naïve  </a:t>
            </a:r>
          </a:p>
          <a:p>
            <a:r>
              <a:rPr lang="en-US" sz="1600" dirty="0"/>
              <a:t>   approach or previous system</a:t>
            </a:r>
          </a:p>
          <a:p>
            <a:pPr marL="171450" indent="-171450">
              <a:buFontTx/>
              <a:buChar char="-"/>
            </a:pPr>
            <a:r>
              <a:rPr lang="en-US" sz="1600" dirty="0"/>
              <a:t>Do the results make sense in the context of the problem</a:t>
            </a:r>
          </a:p>
        </p:txBody>
      </p:sp>
      <p:sp>
        <p:nvSpPr>
          <p:cNvPr id="6" name="TextBox 5">
            <a:extLst>
              <a:ext uri="{FF2B5EF4-FFF2-40B4-BE49-F238E27FC236}">
                <a16:creationId xmlns:a16="http://schemas.microsoft.com/office/drawing/2014/main" id="{409B96BE-B0A3-0825-7FAF-E16D67B23C70}"/>
              </a:ext>
            </a:extLst>
          </p:cNvPr>
          <p:cNvSpPr txBox="1"/>
          <p:nvPr/>
        </p:nvSpPr>
        <p:spPr>
          <a:xfrm>
            <a:off x="7064187" y="2557463"/>
            <a:ext cx="3608295" cy="584775"/>
          </a:xfrm>
          <a:prstGeom prst="rect">
            <a:avLst/>
          </a:prstGeom>
          <a:solidFill>
            <a:srgbClr val="E2B47A"/>
          </a:solidFill>
        </p:spPr>
        <p:txBody>
          <a:bodyPr wrap="square" rtlCol="0">
            <a:spAutoFit/>
          </a:bodyPr>
          <a:lstStyle/>
          <a:p>
            <a:r>
              <a:rPr lang="en-US" sz="1600" dirty="0">
                <a:solidFill>
                  <a:schemeClr val="tx1"/>
                </a:solidFill>
              </a:rPr>
              <a:t>- Define measurable and quantifiable goals</a:t>
            </a:r>
          </a:p>
          <a:p>
            <a:r>
              <a:rPr lang="en-US" sz="1600" dirty="0">
                <a:solidFill>
                  <a:schemeClr val="tx1"/>
                </a:solidFill>
              </a:rPr>
              <a:t>- Use this stage to learn about the problem</a:t>
            </a:r>
          </a:p>
        </p:txBody>
      </p:sp>
      <p:sp>
        <p:nvSpPr>
          <p:cNvPr id="7" name="TextBox 6">
            <a:extLst>
              <a:ext uri="{FF2B5EF4-FFF2-40B4-BE49-F238E27FC236}">
                <a16:creationId xmlns:a16="http://schemas.microsoft.com/office/drawing/2014/main" id="{C604A907-7760-02F7-B0C6-7FDB15411F25}"/>
              </a:ext>
            </a:extLst>
          </p:cNvPr>
          <p:cNvSpPr txBox="1"/>
          <p:nvPr/>
        </p:nvSpPr>
        <p:spPr>
          <a:xfrm>
            <a:off x="8328212" y="3500165"/>
            <a:ext cx="2460812" cy="1077218"/>
          </a:xfrm>
          <a:prstGeom prst="rect">
            <a:avLst/>
          </a:prstGeom>
          <a:solidFill>
            <a:srgbClr val="E2B47A"/>
          </a:solidFill>
        </p:spPr>
        <p:txBody>
          <a:bodyPr wrap="square" rtlCol="0">
            <a:spAutoFit/>
          </a:bodyPr>
          <a:lstStyle/>
          <a:p>
            <a:r>
              <a:rPr lang="en-US" sz="1600" dirty="0">
                <a:solidFill>
                  <a:srgbClr val="0055A0"/>
                </a:solidFill>
              </a:rPr>
              <a:t>-</a:t>
            </a:r>
            <a:r>
              <a:rPr lang="en-US" sz="1600" dirty="0"/>
              <a:t> Normalization</a:t>
            </a:r>
          </a:p>
          <a:p>
            <a:r>
              <a:rPr lang="en-US" sz="1600" dirty="0"/>
              <a:t>- Transformation</a:t>
            </a:r>
          </a:p>
          <a:p>
            <a:r>
              <a:rPr lang="en-US" sz="1600" dirty="0"/>
              <a:t>- Missing Values </a:t>
            </a:r>
          </a:p>
          <a:p>
            <a:r>
              <a:rPr lang="en-US" sz="1600" dirty="0"/>
              <a:t>- Outliers</a:t>
            </a:r>
          </a:p>
        </p:txBody>
      </p:sp>
      <p:sp>
        <p:nvSpPr>
          <p:cNvPr id="8" name="TextBox 7">
            <a:extLst>
              <a:ext uri="{FF2B5EF4-FFF2-40B4-BE49-F238E27FC236}">
                <a16:creationId xmlns:a16="http://schemas.microsoft.com/office/drawing/2014/main" id="{D76D1594-C63C-F91E-AC95-6DD9653586FA}"/>
              </a:ext>
            </a:extLst>
          </p:cNvPr>
          <p:cNvSpPr txBox="1"/>
          <p:nvPr/>
        </p:nvSpPr>
        <p:spPr>
          <a:xfrm>
            <a:off x="7897906" y="4985562"/>
            <a:ext cx="3177988" cy="1077218"/>
          </a:xfrm>
          <a:prstGeom prst="rect">
            <a:avLst/>
          </a:prstGeom>
          <a:solidFill>
            <a:srgbClr val="E2B47A"/>
          </a:solidFill>
        </p:spPr>
        <p:txBody>
          <a:bodyPr wrap="square" rtlCol="0">
            <a:spAutoFit/>
          </a:bodyPr>
          <a:lstStyle/>
          <a:p>
            <a:r>
              <a:rPr lang="en-US" sz="1600" dirty="0"/>
              <a:t>-   Data Splitting</a:t>
            </a:r>
          </a:p>
          <a:p>
            <a:pPr marL="171450" indent="-171450">
              <a:buFontTx/>
              <a:buChar char="-"/>
            </a:pPr>
            <a:r>
              <a:rPr lang="en-US" sz="1600" dirty="0"/>
              <a:t>Features Engineering</a:t>
            </a:r>
          </a:p>
          <a:p>
            <a:pPr marL="171450" indent="-171450">
              <a:buFontTx/>
              <a:buChar char="-"/>
            </a:pPr>
            <a:r>
              <a:rPr lang="en-US" sz="1600" dirty="0"/>
              <a:t>Estimating Performance</a:t>
            </a:r>
          </a:p>
          <a:p>
            <a:pPr marL="171450" indent="-171450">
              <a:buFontTx/>
              <a:buChar char="-"/>
            </a:pPr>
            <a:r>
              <a:rPr lang="en-US" sz="1600" dirty="0"/>
              <a:t>Evaluation and Model Selection </a:t>
            </a:r>
          </a:p>
        </p:txBody>
      </p:sp>
    </p:spTree>
    <p:extLst>
      <p:ext uri="{BB962C8B-B14F-4D97-AF65-F5344CB8AC3E}">
        <p14:creationId xmlns:p14="http://schemas.microsoft.com/office/powerpoint/2010/main" val="304150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9DAE-F67B-05E4-3381-D3A76CEBBE9C}"/>
              </a:ext>
            </a:extLst>
          </p:cNvPr>
          <p:cNvSpPr>
            <a:spLocks noGrp="1"/>
          </p:cNvSpPr>
          <p:nvPr>
            <p:ph type="title"/>
          </p:nvPr>
        </p:nvSpPr>
        <p:spPr/>
        <p:txBody>
          <a:bodyPr/>
          <a:lstStyle/>
          <a:p>
            <a:r>
              <a:rPr lang="en-US" dirty="0"/>
              <a:t>HAIL PREDICTOR - ABSTRACT</a:t>
            </a:r>
          </a:p>
        </p:txBody>
      </p:sp>
      <p:sp>
        <p:nvSpPr>
          <p:cNvPr id="3" name="Content Placeholder 2">
            <a:extLst>
              <a:ext uri="{FF2B5EF4-FFF2-40B4-BE49-F238E27FC236}">
                <a16:creationId xmlns:a16="http://schemas.microsoft.com/office/drawing/2014/main" id="{A494F662-EC32-78ED-33F4-2D7E7FA09106}"/>
              </a:ext>
            </a:extLst>
          </p:cNvPr>
          <p:cNvSpPr>
            <a:spLocks noGrp="1"/>
          </p:cNvSpPr>
          <p:nvPr>
            <p:ph idx="1"/>
          </p:nvPr>
        </p:nvSpPr>
        <p:spPr/>
        <p:txBody>
          <a:bodyPr>
            <a:normAutofit/>
          </a:bodyPr>
          <a:lstStyle/>
          <a:p>
            <a:r>
              <a:rPr lang="en-US" dirty="0"/>
              <a:t>Hail (snow/rain storm) causes billions of dollars in losses by damaging buildings, vehicles, and crops. </a:t>
            </a:r>
          </a:p>
          <a:p>
            <a:r>
              <a:rPr lang="en-US" dirty="0"/>
              <a:t>Improving the spatial and temporal accuracy of hail forecasts would allow people to mitigate hail damage. </a:t>
            </a:r>
          </a:p>
          <a:p>
            <a:r>
              <a:rPr lang="en-US" dirty="0"/>
              <a:t>Machine learning models, like decision tree is used to predict whether there will be  hail storm or rain. </a:t>
            </a:r>
          </a:p>
        </p:txBody>
      </p:sp>
    </p:spTree>
    <p:extLst>
      <p:ext uri="{BB962C8B-B14F-4D97-AF65-F5344CB8AC3E}">
        <p14:creationId xmlns:p14="http://schemas.microsoft.com/office/powerpoint/2010/main" val="168429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13EF-DE84-3D96-2735-EF6458B03E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59D588D-4E59-4751-2316-7E96011A8EF7}"/>
              </a:ext>
            </a:extLst>
          </p:cNvPr>
          <p:cNvSpPr>
            <a:spLocks noGrp="1"/>
          </p:cNvSpPr>
          <p:nvPr>
            <p:ph idx="1"/>
          </p:nvPr>
        </p:nvSpPr>
        <p:spPr/>
        <p:txBody>
          <a:bodyPr>
            <a:normAutofit fontScale="92500"/>
          </a:bodyPr>
          <a:lstStyle/>
          <a:p>
            <a:r>
              <a:rPr lang="en-US" dirty="0"/>
              <a:t>Hail, or large spherical ice precipitation produced by thunderstorms, has caused billions of dollars in losses by damaging buildings, vehicles, and crops.</a:t>
            </a:r>
          </a:p>
          <a:p>
            <a:r>
              <a:rPr lang="en-US" dirty="0"/>
              <a:t>Economic losses from hail have been increasing over the past two decades as populations have increased and cities have expanded in the hail-prone regions.</a:t>
            </a:r>
          </a:p>
          <a:p>
            <a:r>
              <a:rPr lang="en-US" dirty="0"/>
              <a:t>Some losses from hail could be mitigated with accurate prediction or forecasts of severe hail potential that give people and companies time to protect vehicles and property from an incoming hailstorm.</a:t>
            </a:r>
          </a:p>
        </p:txBody>
      </p:sp>
    </p:spTree>
    <p:extLst>
      <p:ext uri="{BB962C8B-B14F-4D97-AF65-F5344CB8AC3E}">
        <p14:creationId xmlns:p14="http://schemas.microsoft.com/office/powerpoint/2010/main" val="262825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67ED-1E9C-561B-4DB0-2E489EC497CB}"/>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E074C0F-4311-636F-1AC9-3806C6E8BEF7}"/>
              </a:ext>
            </a:extLst>
          </p:cNvPr>
          <p:cNvSpPr>
            <a:spLocks noGrp="1"/>
          </p:cNvSpPr>
          <p:nvPr>
            <p:ph idx="1"/>
          </p:nvPr>
        </p:nvSpPr>
        <p:spPr/>
        <p:txBody>
          <a:bodyPr/>
          <a:lstStyle/>
          <a:p>
            <a:r>
              <a:rPr lang="en-US" dirty="0"/>
              <a:t>Study the previous collected data/observation of hail storm.</a:t>
            </a:r>
          </a:p>
          <a:p>
            <a:r>
              <a:rPr lang="en-US" dirty="0"/>
              <a:t>Feature selection by implementing various graphs.</a:t>
            </a:r>
          </a:p>
          <a:p>
            <a:r>
              <a:rPr lang="en-US" dirty="0"/>
              <a:t>Train a portion of the data (training data set) based on different input parameters. </a:t>
            </a:r>
          </a:p>
          <a:p>
            <a:r>
              <a:rPr lang="en-US" dirty="0"/>
              <a:t>Optimize the model’s complexity and validation of data. </a:t>
            </a:r>
          </a:p>
          <a:p>
            <a:r>
              <a:rPr lang="en-US" dirty="0"/>
              <a:t>Evaluate a batch of data by testing it after training on a different batch of data. </a:t>
            </a:r>
          </a:p>
        </p:txBody>
      </p:sp>
    </p:spTree>
    <p:extLst>
      <p:ext uri="{BB962C8B-B14F-4D97-AF65-F5344CB8AC3E}">
        <p14:creationId xmlns:p14="http://schemas.microsoft.com/office/powerpoint/2010/main" val="271219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A2A6-283F-CFAD-5BFA-3C1696A2E583}"/>
              </a:ext>
            </a:extLst>
          </p:cNvPr>
          <p:cNvSpPr>
            <a:spLocks noGrp="1"/>
          </p:cNvSpPr>
          <p:nvPr>
            <p:ph type="title"/>
          </p:nvPr>
        </p:nvSpPr>
        <p:spPr/>
        <p:txBody>
          <a:bodyPr>
            <a:normAutofit/>
          </a:bodyPr>
          <a:lstStyle/>
          <a:p>
            <a:r>
              <a:rPr lang="en-IN" dirty="0">
                <a:latin typeface="+mn-lt"/>
              </a:rPr>
              <a:t>Dataset</a:t>
            </a:r>
            <a:endParaRPr lang="en-IN" sz="2200" dirty="0">
              <a:solidFill>
                <a:schemeClr val="tx1"/>
              </a:solidFill>
              <a:latin typeface="+mn-lt"/>
            </a:endParaRPr>
          </a:p>
        </p:txBody>
      </p:sp>
      <p:pic>
        <p:nvPicPr>
          <p:cNvPr id="5" name="Content Placeholder 4">
            <a:extLst>
              <a:ext uri="{FF2B5EF4-FFF2-40B4-BE49-F238E27FC236}">
                <a16:creationId xmlns:a16="http://schemas.microsoft.com/office/drawing/2014/main" id="{43469799-FC67-0E46-D750-391ACF3F9F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564" t="39469" r="2938" b="30267"/>
          <a:stretch/>
        </p:blipFill>
        <p:spPr>
          <a:xfrm>
            <a:off x="811476" y="2513946"/>
            <a:ext cx="10569047" cy="2753692"/>
          </a:xfrm>
        </p:spPr>
      </p:pic>
      <p:sp>
        <p:nvSpPr>
          <p:cNvPr id="13" name="Rectangle 4">
            <a:extLst>
              <a:ext uri="{FF2B5EF4-FFF2-40B4-BE49-F238E27FC236}">
                <a16:creationId xmlns:a16="http://schemas.microsoft.com/office/drawing/2014/main" id="{73E04A31-03F3-44F5-12EB-DC0B5A84569E}"/>
              </a:ext>
            </a:extLst>
          </p:cNvPr>
          <p:cNvSpPr>
            <a:spLocks noChangeArrowheads="1"/>
          </p:cNvSpPr>
          <p:nvPr/>
        </p:nvSpPr>
        <p:spPr bwMode="auto">
          <a:xfrm>
            <a:off x="8408722" y="5495585"/>
            <a:ext cx="2487876" cy="586048"/>
          </a:xfrm>
          <a:prstGeom prst="rect">
            <a:avLst/>
          </a:prstGeom>
          <a:solidFill>
            <a:srgbClr val="E2B47A"/>
          </a:solidFill>
          <a:ln>
            <a:noFill/>
          </a:ln>
          <a:effectLst/>
        </p:spPr>
        <p:txBody>
          <a:bodyPr vert="horz" wrap="square" lIns="91440" tIns="3174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Number of Rows: 96453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Number of Columns: 12 </a:t>
            </a:r>
          </a:p>
        </p:txBody>
      </p:sp>
      <p:sp>
        <p:nvSpPr>
          <p:cNvPr id="14" name="Rectangle 5">
            <a:extLst>
              <a:ext uri="{FF2B5EF4-FFF2-40B4-BE49-F238E27FC236}">
                <a16:creationId xmlns:a16="http://schemas.microsoft.com/office/drawing/2014/main" id="{7B27FFC4-C540-6F48-B985-F31023FABD4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6">
            <a:extLst>
              <a:ext uri="{FF2B5EF4-FFF2-40B4-BE49-F238E27FC236}">
                <a16:creationId xmlns:a16="http://schemas.microsoft.com/office/drawing/2014/main" id="{3104A268-BE98-4B4F-D86E-367E79799D9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53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62236D4-DDFB-4466-4B09-A6DD79CE0ABB}"/>
              </a:ext>
            </a:extLst>
          </p:cNvPr>
          <p:cNvPicPr>
            <a:picLocks noChangeAspect="1"/>
          </p:cNvPicPr>
          <p:nvPr/>
        </p:nvPicPr>
        <p:blipFill rotWithShape="1">
          <a:blip r:embed="rId2"/>
          <a:srcRect l="8234" t="30287" b="11842"/>
          <a:stretch/>
        </p:blipFill>
        <p:spPr>
          <a:xfrm>
            <a:off x="884341" y="1242549"/>
            <a:ext cx="10392291" cy="3790845"/>
          </a:xfrm>
          <a:prstGeom prst="rect">
            <a:avLst/>
          </a:prstGeom>
        </p:spPr>
      </p:pic>
      <p:sp>
        <p:nvSpPr>
          <p:cNvPr id="3" name="TextBox 2">
            <a:extLst>
              <a:ext uri="{FF2B5EF4-FFF2-40B4-BE49-F238E27FC236}">
                <a16:creationId xmlns:a16="http://schemas.microsoft.com/office/drawing/2014/main" id="{C86DCB22-B36D-9D01-6AEA-41225A86BC63}"/>
              </a:ext>
            </a:extLst>
          </p:cNvPr>
          <p:cNvSpPr txBox="1"/>
          <p:nvPr/>
        </p:nvSpPr>
        <p:spPr>
          <a:xfrm>
            <a:off x="1471439" y="5377565"/>
            <a:ext cx="9048355" cy="338554"/>
          </a:xfrm>
          <a:prstGeom prst="rect">
            <a:avLst/>
          </a:prstGeom>
          <a:solidFill>
            <a:srgbClr val="E2B47A"/>
          </a:solidFill>
        </p:spPr>
        <p:txBody>
          <a:bodyPr wrap="square" rtlCol="0">
            <a:spAutoFit/>
          </a:bodyPr>
          <a:lstStyle/>
          <a:p>
            <a:pPr algn="ctr"/>
            <a:r>
              <a:rPr lang="en-IN" sz="1600" b="0" dirty="0">
                <a:solidFill>
                  <a:schemeClr val="tx1"/>
                </a:solidFill>
                <a:effectLst/>
                <a:latin typeface="+mn-lt"/>
                <a:hlinkClick r:id="rId3">
                  <a:extLst>
                    <a:ext uri="{A12FA001-AC4F-418D-AE19-62706E023703}">
                      <ahyp:hlinkClr xmlns:ahyp="http://schemas.microsoft.com/office/drawing/2018/hyperlinkcolor" val="tx"/>
                    </a:ext>
                  </a:extLst>
                </a:hlinkClick>
              </a:rPr>
              <a:t>https://www.kaggle.com/datasets/muthuj7/weather-dataset?resource=download</a:t>
            </a:r>
            <a:endParaRPr lang="en-IN" sz="1600" dirty="0"/>
          </a:p>
        </p:txBody>
      </p:sp>
    </p:spTree>
    <p:extLst>
      <p:ext uri="{BB962C8B-B14F-4D97-AF65-F5344CB8AC3E}">
        <p14:creationId xmlns:p14="http://schemas.microsoft.com/office/powerpoint/2010/main" val="131488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C9F1-35C8-C801-0B6D-5BAC2A15BA3A}"/>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376707B8-10B5-406D-D724-B439318AA7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85" t="51420" r="59249" b="12078"/>
          <a:stretch/>
        </p:blipFill>
        <p:spPr>
          <a:xfrm>
            <a:off x="4314887" y="2553292"/>
            <a:ext cx="6581711" cy="3634148"/>
          </a:xfrm>
        </p:spPr>
      </p:pic>
      <p:sp>
        <p:nvSpPr>
          <p:cNvPr id="6" name="TextBox 5">
            <a:extLst>
              <a:ext uri="{FF2B5EF4-FFF2-40B4-BE49-F238E27FC236}">
                <a16:creationId xmlns:a16="http://schemas.microsoft.com/office/drawing/2014/main" id="{CCCFA559-379D-5447-4B5F-E35619A2DB68}"/>
              </a:ext>
            </a:extLst>
          </p:cNvPr>
          <p:cNvSpPr txBox="1"/>
          <p:nvPr/>
        </p:nvSpPr>
        <p:spPr>
          <a:xfrm>
            <a:off x="1295402" y="3525520"/>
            <a:ext cx="2895600" cy="707886"/>
          </a:xfrm>
          <a:prstGeom prst="rect">
            <a:avLst/>
          </a:prstGeom>
          <a:solidFill>
            <a:srgbClr val="E2B47A"/>
          </a:solidFill>
        </p:spPr>
        <p:txBody>
          <a:bodyPr wrap="square" rtlCol="0">
            <a:spAutoFit/>
          </a:bodyPr>
          <a:lstStyle/>
          <a:p>
            <a:r>
              <a:rPr lang="en-US" sz="2000" dirty="0"/>
              <a:t>X-axis - Temperature </a:t>
            </a:r>
          </a:p>
          <a:p>
            <a:r>
              <a:rPr lang="en-US" sz="2000" dirty="0"/>
              <a:t>Y-axis  - Values. </a:t>
            </a:r>
            <a:endParaRPr lang="en-IN" sz="2000" dirty="0"/>
          </a:p>
        </p:txBody>
      </p:sp>
    </p:spTree>
    <p:extLst>
      <p:ext uri="{BB962C8B-B14F-4D97-AF65-F5344CB8AC3E}">
        <p14:creationId xmlns:p14="http://schemas.microsoft.com/office/powerpoint/2010/main" val="17749592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162</TotalTime>
  <Words>517</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Roboto</vt:lpstr>
      <vt:lpstr>Organic</vt:lpstr>
      <vt:lpstr>PATTERN RECOGNITION Topic - Hail Predictor</vt:lpstr>
      <vt:lpstr>MACHINE LEARNING (ML)</vt:lpstr>
      <vt:lpstr>MACHINE LEARNING AS A PROCESS</vt:lpstr>
      <vt:lpstr>HAIL PREDICTOR - ABSTRACT</vt:lpstr>
      <vt:lpstr>INTRODUCTION</vt:lpstr>
      <vt:lpstr>OBJECTIVES </vt:lpstr>
      <vt:lpstr>Dataset</vt:lpstr>
      <vt:lpstr>PowerPoint Presentation</vt:lpstr>
      <vt:lpstr>Histogram</vt:lpstr>
      <vt:lpstr>Boxplot Graph</vt:lpstr>
      <vt:lpstr>Scatter Plot</vt:lpstr>
      <vt:lpstr>Heat-Map</vt:lpstr>
      <vt:lpstr>Decision Tree</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 Topic - Hail predictor</dc:title>
  <dc:creator>Deepak Chandra Sharma</dc:creator>
  <cp:lastModifiedBy>DBUU</cp:lastModifiedBy>
  <cp:revision>5</cp:revision>
  <dcterms:created xsi:type="dcterms:W3CDTF">2022-11-11T04:20:43Z</dcterms:created>
  <dcterms:modified xsi:type="dcterms:W3CDTF">2022-11-25T04:59:30Z</dcterms:modified>
</cp:coreProperties>
</file>