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7" r:id="rId1"/>
  </p:sldMasterIdLst>
  <p:sldIdLst>
    <p:sldId id="256" r:id="rId2"/>
    <p:sldId id="257" r:id="rId3"/>
    <p:sldId id="267" r:id="rId4"/>
    <p:sldId id="259" r:id="rId5"/>
    <p:sldId id="260" r:id="rId6"/>
    <p:sldId id="261" r:id="rId7"/>
    <p:sldId id="262" r:id="rId8"/>
    <p:sldId id="274" r:id="rId9"/>
    <p:sldId id="275" r:id="rId10"/>
    <p:sldId id="276" r:id="rId11"/>
    <p:sldId id="277" r:id="rId12"/>
    <p:sldId id="278" r:id="rId13"/>
    <p:sldId id="279" r:id="rId14"/>
    <p:sldId id="280" r:id="rId15"/>
    <p:sldId id="296" r:id="rId16"/>
    <p:sldId id="297" r:id="rId17"/>
    <p:sldId id="298" r:id="rId18"/>
    <p:sldId id="299" r:id="rId19"/>
    <p:sldId id="300" r:id="rId20"/>
    <p:sldId id="294" r:id="rId21"/>
    <p:sldId id="295" r:id="rId22"/>
    <p:sldId id="301" r:id="rId23"/>
    <p:sldId id="302" r:id="rId24"/>
    <p:sldId id="289" r:id="rId25"/>
    <p:sldId id="292" r:id="rId26"/>
    <p:sldId id="293" r:id="rId27"/>
    <p:sldId id="263" r:id="rId28"/>
    <p:sldId id="26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3" d="100"/>
          <a:sy n="113" d="100"/>
        </p:scale>
        <p:origin x="510"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179C56C-0807-4E88-97D3-C1526F7C3EEE}" type="datetimeFigureOut">
              <a:rPr lang="en-IN" smtClean="0"/>
              <a:pPr/>
              <a:t>15-10-2023</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B2CA487A-A86F-4C4A-84CF-EB1A37DFC484}" type="slidenum">
              <a:rPr lang="en-IN" smtClean="0"/>
              <a:pPr/>
              <a:t>‹#›</a:t>
            </a:fld>
            <a:endParaRPr lang="en-IN"/>
          </a:p>
        </p:txBody>
      </p:sp>
    </p:spTree>
    <p:extLst>
      <p:ext uri="{BB962C8B-B14F-4D97-AF65-F5344CB8AC3E}">
        <p14:creationId xmlns:p14="http://schemas.microsoft.com/office/powerpoint/2010/main" val="2410660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79C56C-0807-4E88-97D3-C1526F7C3EEE}" type="datetimeFigureOut">
              <a:rPr lang="en-IN" smtClean="0"/>
              <a:pPr/>
              <a:t>15-10-2023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2CA487A-A86F-4C4A-84CF-EB1A37DFC484}" type="slidenum">
              <a:rPr lang="en-IN" smtClean="0"/>
              <a:pPr/>
              <a:t>‹#›</a:t>
            </a:fld>
            <a:endParaRPr lang="en-IN"/>
          </a:p>
        </p:txBody>
      </p:sp>
    </p:spTree>
    <p:extLst>
      <p:ext uri="{BB962C8B-B14F-4D97-AF65-F5344CB8AC3E}">
        <p14:creationId xmlns:p14="http://schemas.microsoft.com/office/powerpoint/2010/main" val="1317804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179C56C-0807-4E88-97D3-C1526F7C3EEE}" type="datetimeFigureOut">
              <a:rPr lang="en-IN" smtClean="0"/>
              <a:pPr/>
              <a:t>15-10-2023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CA487A-A86F-4C4A-84CF-EB1A37DFC484}" type="slidenum">
              <a:rPr lang="en-IN" smtClean="0"/>
              <a:pPr/>
              <a:t>‹#›</a:t>
            </a:fld>
            <a:endParaRPr lang="en-IN"/>
          </a:p>
        </p:txBody>
      </p:sp>
    </p:spTree>
    <p:extLst>
      <p:ext uri="{BB962C8B-B14F-4D97-AF65-F5344CB8AC3E}">
        <p14:creationId xmlns:p14="http://schemas.microsoft.com/office/powerpoint/2010/main" val="339504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179C56C-0807-4E88-97D3-C1526F7C3EEE}" type="datetimeFigureOut">
              <a:rPr lang="en-IN" smtClean="0"/>
              <a:pPr/>
              <a:t>15-10-2023</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CA487A-A86F-4C4A-84CF-EB1A37DFC484}" type="slidenum">
              <a:rPr lang="en-IN" smtClean="0"/>
              <a:pPr/>
              <a:t>‹#›</a:t>
            </a:fld>
            <a:endParaRPr lang="en-IN"/>
          </a:p>
        </p:txBody>
      </p:sp>
    </p:spTree>
    <p:extLst>
      <p:ext uri="{BB962C8B-B14F-4D97-AF65-F5344CB8AC3E}">
        <p14:creationId xmlns:p14="http://schemas.microsoft.com/office/powerpoint/2010/main" val="1012356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79C56C-0807-4E88-97D3-C1526F7C3EEE}" type="datetimeFigureOut">
              <a:rPr lang="en-IN" smtClean="0"/>
              <a:pPr/>
              <a:t>15-10-2023</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CA487A-A86F-4C4A-84CF-EB1A37DFC484}" type="slidenum">
              <a:rPr lang="en-IN" smtClean="0"/>
              <a:pPr/>
              <a:t>‹#›</a:t>
            </a:fld>
            <a:endParaRPr lang="en-IN"/>
          </a:p>
        </p:txBody>
      </p:sp>
    </p:spTree>
    <p:extLst>
      <p:ext uri="{BB962C8B-B14F-4D97-AF65-F5344CB8AC3E}">
        <p14:creationId xmlns:p14="http://schemas.microsoft.com/office/powerpoint/2010/main" val="2908826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179C56C-0807-4E88-97D3-C1526F7C3EEE}" type="datetimeFigureOut">
              <a:rPr lang="en-IN" smtClean="0"/>
              <a:pPr/>
              <a:t>15-10-2023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CA487A-A86F-4C4A-84CF-EB1A37DFC484}" type="slidenum">
              <a:rPr lang="en-IN" smtClean="0"/>
              <a:pPr/>
              <a:t>‹#›</a:t>
            </a:fld>
            <a:endParaRPr lang="en-IN"/>
          </a:p>
        </p:txBody>
      </p:sp>
    </p:spTree>
    <p:extLst>
      <p:ext uri="{BB962C8B-B14F-4D97-AF65-F5344CB8AC3E}">
        <p14:creationId xmlns:p14="http://schemas.microsoft.com/office/powerpoint/2010/main" val="3596450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179C56C-0807-4E88-97D3-C1526F7C3EEE}" type="datetimeFigureOut">
              <a:rPr lang="en-IN" smtClean="0"/>
              <a:pPr/>
              <a:t>15-10-2023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CA487A-A86F-4C4A-84CF-EB1A37DFC484}" type="slidenum">
              <a:rPr lang="en-IN" smtClean="0"/>
              <a:pPr/>
              <a:t>‹#›</a:t>
            </a:fld>
            <a:endParaRPr lang="en-IN"/>
          </a:p>
        </p:txBody>
      </p:sp>
    </p:spTree>
    <p:extLst>
      <p:ext uri="{BB962C8B-B14F-4D97-AF65-F5344CB8AC3E}">
        <p14:creationId xmlns:p14="http://schemas.microsoft.com/office/powerpoint/2010/main" val="1312968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79C56C-0807-4E88-97D3-C1526F7C3EEE}" type="datetimeFigureOut">
              <a:rPr lang="en-IN" smtClean="0"/>
              <a:pPr/>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CA487A-A86F-4C4A-84CF-EB1A37DFC484}" type="slidenum">
              <a:rPr lang="en-IN" smtClean="0"/>
              <a:pPr/>
              <a:t>‹#›</a:t>
            </a:fld>
            <a:endParaRPr lang="en-IN"/>
          </a:p>
        </p:txBody>
      </p:sp>
    </p:spTree>
    <p:extLst>
      <p:ext uri="{BB962C8B-B14F-4D97-AF65-F5344CB8AC3E}">
        <p14:creationId xmlns:p14="http://schemas.microsoft.com/office/powerpoint/2010/main" val="1178370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79C56C-0807-4E88-97D3-C1526F7C3EEE}" type="datetimeFigureOut">
              <a:rPr lang="en-IN" smtClean="0"/>
              <a:pPr/>
              <a:t>15-10-2023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CA487A-A86F-4C4A-84CF-EB1A37DFC484}" type="slidenum">
              <a:rPr lang="en-IN" smtClean="0"/>
              <a:pPr/>
              <a:t>‹#›</a:t>
            </a:fld>
            <a:endParaRPr lang="en-IN"/>
          </a:p>
        </p:txBody>
      </p:sp>
    </p:spTree>
    <p:extLst>
      <p:ext uri="{BB962C8B-B14F-4D97-AF65-F5344CB8AC3E}">
        <p14:creationId xmlns:p14="http://schemas.microsoft.com/office/powerpoint/2010/main" val="753061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79C56C-0807-4E88-97D3-C1526F7C3EEE}" type="datetimeFigureOut">
              <a:rPr lang="en-IN" smtClean="0"/>
              <a:pPr/>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CA487A-A86F-4C4A-84CF-EB1A37DFC484}" type="slidenum">
              <a:rPr lang="en-IN" smtClean="0"/>
              <a:pPr/>
              <a:t>‹#›</a:t>
            </a:fld>
            <a:endParaRPr lang="en-IN"/>
          </a:p>
        </p:txBody>
      </p:sp>
    </p:spTree>
    <p:extLst>
      <p:ext uri="{BB962C8B-B14F-4D97-AF65-F5344CB8AC3E}">
        <p14:creationId xmlns:p14="http://schemas.microsoft.com/office/powerpoint/2010/main" val="369641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79C56C-0807-4E88-97D3-C1526F7C3EEE}" type="datetimeFigureOut">
              <a:rPr lang="en-IN" smtClean="0"/>
              <a:pPr/>
              <a:t>15-10-2023</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CA487A-A86F-4C4A-84CF-EB1A37DFC484}" type="slidenum">
              <a:rPr lang="en-IN" smtClean="0"/>
              <a:pPr/>
              <a:t>‹#›</a:t>
            </a:fld>
            <a:endParaRPr lang="en-IN"/>
          </a:p>
        </p:txBody>
      </p:sp>
    </p:spTree>
    <p:extLst>
      <p:ext uri="{BB962C8B-B14F-4D97-AF65-F5344CB8AC3E}">
        <p14:creationId xmlns:p14="http://schemas.microsoft.com/office/powerpoint/2010/main" val="1888475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79C56C-0807-4E88-97D3-C1526F7C3EEE}" type="datetimeFigureOut">
              <a:rPr lang="en-IN" smtClean="0"/>
              <a:pPr/>
              <a:t>15-10-2023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CA487A-A86F-4C4A-84CF-EB1A37DFC484}" type="slidenum">
              <a:rPr lang="en-IN" smtClean="0"/>
              <a:pPr/>
              <a:t>‹#›</a:t>
            </a:fld>
            <a:endParaRPr lang="en-IN"/>
          </a:p>
        </p:txBody>
      </p:sp>
    </p:spTree>
    <p:extLst>
      <p:ext uri="{BB962C8B-B14F-4D97-AF65-F5344CB8AC3E}">
        <p14:creationId xmlns:p14="http://schemas.microsoft.com/office/powerpoint/2010/main" val="1346876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79C56C-0807-4E88-97D3-C1526F7C3EEE}" type="datetimeFigureOut">
              <a:rPr lang="en-IN" smtClean="0"/>
              <a:pPr/>
              <a:t>15-10-2023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CA487A-A86F-4C4A-84CF-EB1A37DFC484}" type="slidenum">
              <a:rPr lang="en-IN" smtClean="0"/>
              <a:pPr/>
              <a:t>‹#›</a:t>
            </a:fld>
            <a:endParaRPr lang="en-IN"/>
          </a:p>
        </p:txBody>
      </p:sp>
    </p:spTree>
    <p:extLst>
      <p:ext uri="{BB962C8B-B14F-4D97-AF65-F5344CB8AC3E}">
        <p14:creationId xmlns:p14="http://schemas.microsoft.com/office/powerpoint/2010/main" val="3952290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79C56C-0807-4E88-97D3-C1526F7C3EEE}" type="datetimeFigureOut">
              <a:rPr lang="en-IN" smtClean="0"/>
              <a:pPr/>
              <a:t>15-10-2023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CA487A-A86F-4C4A-84CF-EB1A37DFC484}" type="slidenum">
              <a:rPr lang="en-IN" smtClean="0"/>
              <a:pPr/>
              <a:t>‹#›</a:t>
            </a:fld>
            <a:endParaRPr lang="en-IN"/>
          </a:p>
        </p:txBody>
      </p:sp>
    </p:spTree>
    <p:extLst>
      <p:ext uri="{BB962C8B-B14F-4D97-AF65-F5344CB8AC3E}">
        <p14:creationId xmlns:p14="http://schemas.microsoft.com/office/powerpoint/2010/main" val="79193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79C56C-0807-4E88-97D3-C1526F7C3EEE}" type="datetimeFigureOut">
              <a:rPr lang="en-IN" smtClean="0"/>
              <a:pPr/>
              <a:t>15-10-2023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2CA487A-A86F-4C4A-84CF-EB1A37DFC484}" type="slidenum">
              <a:rPr lang="en-IN" smtClean="0"/>
              <a:pPr/>
              <a:t>‹#›</a:t>
            </a:fld>
            <a:endParaRPr lang="en-IN"/>
          </a:p>
        </p:txBody>
      </p:sp>
    </p:spTree>
    <p:extLst>
      <p:ext uri="{BB962C8B-B14F-4D97-AF65-F5344CB8AC3E}">
        <p14:creationId xmlns:p14="http://schemas.microsoft.com/office/powerpoint/2010/main" val="1579334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79C56C-0807-4E88-97D3-C1526F7C3EEE}" type="datetimeFigureOut">
              <a:rPr lang="en-IN" smtClean="0"/>
              <a:pPr/>
              <a:t>15-10-2023</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2CA487A-A86F-4C4A-84CF-EB1A37DFC484}" type="slidenum">
              <a:rPr lang="en-IN" smtClean="0"/>
              <a:pPr/>
              <a:t>‹#›</a:t>
            </a:fld>
            <a:endParaRPr lang="en-IN"/>
          </a:p>
        </p:txBody>
      </p:sp>
    </p:spTree>
    <p:extLst>
      <p:ext uri="{BB962C8B-B14F-4D97-AF65-F5344CB8AC3E}">
        <p14:creationId xmlns:p14="http://schemas.microsoft.com/office/powerpoint/2010/main" val="2714018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79C56C-0807-4E88-97D3-C1526F7C3EEE}" type="datetimeFigureOut">
              <a:rPr lang="en-IN" smtClean="0"/>
              <a:pPr/>
              <a:t>15-10-2023</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2CA487A-A86F-4C4A-84CF-EB1A37DFC484}" type="slidenum">
              <a:rPr lang="en-IN" smtClean="0"/>
              <a:pPr/>
              <a:t>‹#›</a:t>
            </a:fld>
            <a:endParaRPr lang="en-IN"/>
          </a:p>
        </p:txBody>
      </p:sp>
    </p:spTree>
    <p:extLst>
      <p:ext uri="{BB962C8B-B14F-4D97-AF65-F5344CB8AC3E}">
        <p14:creationId xmlns:p14="http://schemas.microsoft.com/office/powerpoint/2010/main" val="62233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5179C56C-0807-4E88-97D3-C1526F7C3EEE}" type="datetimeFigureOut">
              <a:rPr lang="en-IN" smtClean="0"/>
              <a:pPr/>
              <a:t>15-10-2023</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B2CA487A-A86F-4C4A-84CF-EB1A37DFC484}" type="slidenum">
              <a:rPr lang="en-IN" smtClean="0"/>
              <a:pPr/>
              <a:t>‹#›</a:t>
            </a:fld>
            <a:endParaRPr lang="en-IN"/>
          </a:p>
        </p:txBody>
      </p:sp>
    </p:spTree>
    <p:extLst>
      <p:ext uri="{BB962C8B-B14F-4D97-AF65-F5344CB8AC3E}">
        <p14:creationId xmlns:p14="http://schemas.microsoft.com/office/powerpoint/2010/main" val="1649989236"/>
      </p:ext>
    </p:extLst>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059" r:id="rId12"/>
    <p:sldLayoutId id="2147484060" r:id="rId13"/>
    <p:sldLayoutId id="2147484061" r:id="rId14"/>
    <p:sldLayoutId id="2147484062" r:id="rId15"/>
    <p:sldLayoutId id="2147484063" r:id="rId16"/>
    <p:sldLayoutId id="214748406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3D97-F094-45FE-8A3C-420C6D76E507}"/>
              </a:ext>
            </a:extLst>
          </p:cNvPr>
          <p:cNvSpPr>
            <a:spLocks noGrp="1"/>
          </p:cNvSpPr>
          <p:nvPr>
            <p:ph type="ctrTitle"/>
          </p:nvPr>
        </p:nvSpPr>
        <p:spPr>
          <a:xfrm>
            <a:off x="1476410" y="779929"/>
            <a:ext cx="9027712" cy="2424191"/>
          </a:xfrm>
        </p:spPr>
        <p:txBody>
          <a:bodyPr/>
          <a:lstStyle/>
          <a:p>
            <a:r>
              <a:rPr lang="en-IN" sz="4400" dirty="0">
                <a:latin typeface="Aharoni" panose="02010803020104030203" pitchFamily="2" charset="-79"/>
                <a:cs typeface="Aharoni" panose="02010803020104030203" pitchFamily="2" charset="-79"/>
              </a:rPr>
              <a:t>DIABETES PREDICTION MASTER</a:t>
            </a:r>
            <a:br>
              <a:rPr lang="en-IN" sz="4400" dirty="0">
                <a:latin typeface="Aharoni" panose="02010803020104030203" pitchFamily="2" charset="-79"/>
                <a:cs typeface="Aharoni" panose="02010803020104030203" pitchFamily="2" charset="-79"/>
              </a:rPr>
            </a:br>
            <a:endParaRPr lang="en-IN" sz="4400" dirty="0">
              <a:latin typeface="Aharoni" panose="02010803020104030203" pitchFamily="2" charset="-79"/>
              <a:cs typeface="Aharoni" panose="02010803020104030203" pitchFamily="2" charset="-79"/>
            </a:endParaRPr>
          </a:p>
        </p:txBody>
      </p:sp>
      <p:sp>
        <p:nvSpPr>
          <p:cNvPr id="5" name="Subtitle 4">
            <a:extLst>
              <a:ext uri="{FF2B5EF4-FFF2-40B4-BE49-F238E27FC236}">
                <a16:creationId xmlns:a16="http://schemas.microsoft.com/office/drawing/2014/main" id="{D47DDD37-DF85-4435-AD2A-18DF5ADFCB6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76733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1E12-21A7-100B-C193-B3F4321EAC68}"/>
              </a:ext>
            </a:extLst>
          </p:cNvPr>
          <p:cNvSpPr>
            <a:spLocks noGrp="1"/>
          </p:cNvSpPr>
          <p:nvPr>
            <p:ph type="title"/>
          </p:nvPr>
        </p:nvSpPr>
        <p:spPr/>
        <p:txBody>
          <a:bodyPr/>
          <a:lstStyle/>
          <a:p>
            <a:r>
              <a:rPr lang="en-US" dirty="0"/>
              <a:t>ARCHITECTURE</a:t>
            </a:r>
            <a:r>
              <a:rPr lang="en-US" b="1" dirty="0"/>
              <a:t>:</a:t>
            </a:r>
            <a:endParaRPr lang="en-US" dirty="0"/>
          </a:p>
        </p:txBody>
      </p:sp>
      <p:pic>
        <p:nvPicPr>
          <p:cNvPr id="5" name="Picture 4" descr="Diagram&#10;&#10;Description automatically generated">
            <a:extLst>
              <a:ext uri="{FF2B5EF4-FFF2-40B4-BE49-F238E27FC236}">
                <a16:creationId xmlns:a16="http://schemas.microsoft.com/office/drawing/2014/main" id="{183BF5C1-F5FA-7B87-FB52-618586281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5745" y="2455433"/>
            <a:ext cx="7327526" cy="4204674"/>
          </a:xfrm>
          <a:prstGeom prst="rect">
            <a:avLst/>
          </a:prstGeom>
        </p:spPr>
      </p:pic>
    </p:spTree>
    <p:extLst>
      <p:ext uri="{BB962C8B-B14F-4D97-AF65-F5344CB8AC3E}">
        <p14:creationId xmlns:p14="http://schemas.microsoft.com/office/powerpoint/2010/main" val="828972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5D7C-19BF-247E-6235-F5E20E8222FE}"/>
              </a:ext>
            </a:extLst>
          </p:cNvPr>
          <p:cNvSpPr>
            <a:spLocks noGrp="1"/>
          </p:cNvSpPr>
          <p:nvPr>
            <p:ph type="title"/>
          </p:nvPr>
        </p:nvSpPr>
        <p:spPr/>
        <p:txBody>
          <a:bodyPr/>
          <a:lstStyle/>
          <a:p>
            <a:r>
              <a:rPr lang="en-US" dirty="0"/>
              <a:t>DATA FLOW:</a:t>
            </a:r>
          </a:p>
        </p:txBody>
      </p:sp>
      <p:pic>
        <p:nvPicPr>
          <p:cNvPr id="4" name="Content Placeholder 3">
            <a:extLst>
              <a:ext uri="{FF2B5EF4-FFF2-40B4-BE49-F238E27FC236}">
                <a16:creationId xmlns:a16="http://schemas.microsoft.com/office/drawing/2014/main" id="{095B9248-F8B2-8126-6502-A82D72A1A739}"/>
              </a:ext>
            </a:extLst>
          </p:cNvPr>
          <p:cNvPicPr>
            <a:picLocks noGrp="1" noChangeAspect="1"/>
          </p:cNvPicPr>
          <p:nvPr>
            <p:ph idx="1"/>
          </p:nvPr>
        </p:nvPicPr>
        <p:blipFill>
          <a:blip r:embed="rId2"/>
          <a:stretch>
            <a:fillRect/>
          </a:stretch>
        </p:blipFill>
        <p:spPr>
          <a:xfrm>
            <a:off x="2548890" y="2411730"/>
            <a:ext cx="5840730" cy="4011930"/>
          </a:xfrm>
          <a:prstGeom prst="rect">
            <a:avLst/>
          </a:prstGeom>
          <a:noFill/>
          <a:ln>
            <a:noFill/>
          </a:ln>
        </p:spPr>
      </p:pic>
    </p:spTree>
    <p:extLst>
      <p:ext uri="{BB962C8B-B14F-4D97-AF65-F5344CB8AC3E}">
        <p14:creationId xmlns:p14="http://schemas.microsoft.com/office/powerpoint/2010/main" val="3465135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B239-6024-5BBD-6AE6-1EF595F1AFDD}"/>
              </a:ext>
            </a:extLst>
          </p:cNvPr>
          <p:cNvSpPr>
            <a:spLocks noGrp="1"/>
          </p:cNvSpPr>
          <p:nvPr>
            <p:ph type="title"/>
          </p:nvPr>
        </p:nvSpPr>
        <p:spPr/>
        <p:txBody>
          <a:bodyPr/>
          <a:lstStyle/>
          <a:p>
            <a:br>
              <a:rPr lang="en-US" b="1" u="sng" dirty="0"/>
            </a:br>
            <a:r>
              <a:rPr lang="en-US" dirty="0"/>
              <a:t>UML</a:t>
            </a:r>
            <a:r>
              <a:rPr lang="en-US" b="1" dirty="0"/>
              <a:t> </a:t>
            </a:r>
            <a:r>
              <a:rPr lang="en-US" dirty="0"/>
              <a:t>DIAGRAMS</a:t>
            </a:r>
            <a:r>
              <a:rPr lang="en-US" b="1" dirty="0"/>
              <a:t>:</a:t>
            </a:r>
            <a:br>
              <a:rPr lang="en-IN" b="1" u="sng" dirty="0"/>
            </a:br>
            <a:endParaRPr lang="en-US" dirty="0"/>
          </a:p>
        </p:txBody>
      </p:sp>
      <p:pic>
        <p:nvPicPr>
          <p:cNvPr id="4" name="Picture 3" descr="Diagram&#10;&#10;Description automatically generated">
            <a:extLst>
              <a:ext uri="{FF2B5EF4-FFF2-40B4-BE49-F238E27FC236}">
                <a16:creationId xmlns:a16="http://schemas.microsoft.com/office/drawing/2014/main" id="{FBD2557D-94EF-E5BB-4FBD-B938EFBA3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669" y="2272553"/>
            <a:ext cx="6697980" cy="4320540"/>
          </a:xfrm>
          <a:prstGeom prst="rect">
            <a:avLst/>
          </a:prstGeom>
        </p:spPr>
      </p:pic>
    </p:spTree>
    <p:extLst>
      <p:ext uri="{BB962C8B-B14F-4D97-AF65-F5344CB8AC3E}">
        <p14:creationId xmlns:p14="http://schemas.microsoft.com/office/powerpoint/2010/main" val="601446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E7E3691B-6CA8-C042-BF5F-F078A6E14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277" y="1524000"/>
            <a:ext cx="5920269" cy="4301652"/>
          </a:xfrm>
          <a:prstGeom prst="rect">
            <a:avLst/>
          </a:prstGeom>
        </p:spPr>
      </p:pic>
    </p:spTree>
    <p:extLst>
      <p:ext uri="{BB962C8B-B14F-4D97-AF65-F5344CB8AC3E}">
        <p14:creationId xmlns:p14="http://schemas.microsoft.com/office/powerpoint/2010/main" val="3116785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78F308-2051-F57B-4F0B-A2AE8845A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870" y="1276117"/>
            <a:ext cx="7726260" cy="4694385"/>
          </a:xfrm>
          <a:prstGeom prst="rect">
            <a:avLst/>
          </a:prstGeom>
        </p:spPr>
      </p:pic>
    </p:spTree>
    <p:extLst>
      <p:ext uri="{BB962C8B-B14F-4D97-AF65-F5344CB8AC3E}">
        <p14:creationId xmlns:p14="http://schemas.microsoft.com/office/powerpoint/2010/main" val="1759164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D0845-C2D6-0CF0-7D25-B3A292DAFAD6}"/>
              </a:ext>
            </a:extLst>
          </p:cNvPr>
          <p:cNvSpPr>
            <a:spLocks noGrp="1"/>
          </p:cNvSpPr>
          <p:nvPr>
            <p:ph type="title"/>
          </p:nvPr>
        </p:nvSpPr>
        <p:spPr/>
        <p:txBody>
          <a:bodyPr/>
          <a:lstStyle/>
          <a:p>
            <a:r>
              <a:rPr lang="en-IN" dirty="0"/>
              <a:t>CODE:</a:t>
            </a:r>
          </a:p>
        </p:txBody>
      </p:sp>
      <p:pic>
        <p:nvPicPr>
          <p:cNvPr id="9" name="Content Placeholder 8" descr="Graphical user interface, text&#10;&#10;Description automatically generated">
            <a:extLst>
              <a:ext uri="{FF2B5EF4-FFF2-40B4-BE49-F238E27FC236}">
                <a16:creationId xmlns:a16="http://schemas.microsoft.com/office/drawing/2014/main" id="{08748360-EAAD-2460-BA6B-F3EC9B1D46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2748" y="3177306"/>
            <a:ext cx="8803238" cy="2536696"/>
          </a:xfrm>
        </p:spPr>
      </p:pic>
      <p:sp>
        <p:nvSpPr>
          <p:cNvPr id="10" name="TextBox 9">
            <a:extLst>
              <a:ext uri="{FF2B5EF4-FFF2-40B4-BE49-F238E27FC236}">
                <a16:creationId xmlns:a16="http://schemas.microsoft.com/office/drawing/2014/main" id="{7B8806F8-CF12-8A73-4B75-E21CC3398071}"/>
              </a:ext>
            </a:extLst>
          </p:cNvPr>
          <p:cNvSpPr txBox="1"/>
          <p:nvPr/>
        </p:nvSpPr>
        <p:spPr>
          <a:xfrm>
            <a:off x="1222748" y="2530975"/>
            <a:ext cx="4601837" cy="646331"/>
          </a:xfrm>
          <a:prstGeom prst="rect">
            <a:avLst/>
          </a:prstGeom>
          <a:noFill/>
        </p:spPr>
        <p:txBody>
          <a:bodyPr wrap="none" rtlCol="0">
            <a:spAutoFit/>
          </a:bodyPr>
          <a:lstStyle/>
          <a:p>
            <a:r>
              <a:rPr lang="en-US" b="1" i="0" dirty="0">
                <a:solidFill>
                  <a:srgbClr val="292929"/>
                </a:solidFill>
                <a:effectLst/>
                <a:latin typeface="sohne"/>
              </a:rPr>
              <a:t>Step 0: Data gathering and Importing libraries.</a:t>
            </a:r>
          </a:p>
          <a:p>
            <a:endParaRPr lang="en-IN" dirty="0"/>
          </a:p>
        </p:txBody>
      </p:sp>
    </p:spTree>
    <p:extLst>
      <p:ext uri="{BB962C8B-B14F-4D97-AF65-F5344CB8AC3E}">
        <p14:creationId xmlns:p14="http://schemas.microsoft.com/office/powerpoint/2010/main" val="1318287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3CD2-130A-8012-94DE-55BD05E23BE5}"/>
              </a:ext>
            </a:extLst>
          </p:cNvPr>
          <p:cNvSpPr>
            <a:spLocks noGrp="1"/>
          </p:cNvSpPr>
          <p:nvPr>
            <p:ph type="title"/>
          </p:nvPr>
        </p:nvSpPr>
        <p:spPr/>
        <p:txBody>
          <a:bodyPr/>
          <a:lstStyle/>
          <a:p>
            <a:endParaRPr lang="en-IN"/>
          </a:p>
        </p:txBody>
      </p:sp>
      <p:pic>
        <p:nvPicPr>
          <p:cNvPr id="5" name="Content Placeholder 4" descr="Text, letter&#10;&#10;Description automatically generated">
            <a:extLst>
              <a:ext uri="{FF2B5EF4-FFF2-40B4-BE49-F238E27FC236}">
                <a16:creationId xmlns:a16="http://schemas.microsoft.com/office/drawing/2014/main" id="{FD8B88B4-7DCA-E9AD-C997-30473F918A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065" y="2922065"/>
            <a:ext cx="5466345" cy="1470641"/>
          </a:xfrm>
        </p:spPr>
      </p:pic>
      <p:sp>
        <p:nvSpPr>
          <p:cNvPr id="6" name="TextBox 5">
            <a:extLst>
              <a:ext uri="{FF2B5EF4-FFF2-40B4-BE49-F238E27FC236}">
                <a16:creationId xmlns:a16="http://schemas.microsoft.com/office/drawing/2014/main" id="{0872CE4D-67E1-76D8-96F5-7E70FD9E380A}"/>
              </a:ext>
            </a:extLst>
          </p:cNvPr>
          <p:cNvSpPr txBox="1"/>
          <p:nvPr/>
        </p:nvSpPr>
        <p:spPr>
          <a:xfrm>
            <a:off x="1005066" y="2275734"/>
            <a:ext cx="2796663" cy="646331"/>
          </a:xfrm>
          <a:prstGeom prst="rect">
            <a:avLst/>
          </a:prstGeom>
          <a:noFill/>
        </p:spPr>
        <p:txBody>
          <a:bodyPr wrap="none" rtlCol="0">
            <a:spAutoFit/>
          </a:bodyPr>
          <a:lstStyle/>
          <a:p>
            <a:r>
              <a:rPr lang="en-IN" b="1" i="0" dirty="0">
                <a:solidFill>
                  <a:srgbClr val="292929"/>
                </a:solidFill>
                <a:effectLst/>
                <a:latin typeface="sohne"/>
              </a:rPr>
              <a:t>Step 1: Descriptive Analysis</a:t>
            </a:r>
          </a:p>
          <a:p>
            <a:endParaRPr lang="en-IN" dirty="0"/>
          </a:p>
        </p:txBody>
      </p:sp>
      <p:pic>
        <p:nvPicPr>
          <p:cNvPr id="8" name="Picture 7" descr="Graphical user interface, text, application&#10;&#10;Description automatically generated">
            <a:extLst>
              <a:ext uri="{FF2B5EF4-FFF2-40B4-BE49-F238E27FC236}">
                <a16:creationId xmlns:a16="http://schemas.microsoft.com/office/drawing/2014/main" id="{33439C58-6E6E-8F73-EA38-0D0101551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66" y="4746799"/>
            <a:ext cx="4145639" cy="861135"/>
          </a:xfrm>
          <a:prstGeom prst="rect">
            <a:avLst/>
          </a:prstGeom>
        </p:spPr>
      </p:pic>
      <p:sp>
        <p:nvSpPr>
          <p:cNvPr id="9" name="TextBox 8">
            <a:extLst>
              <a:ext uri="{FF2B5EF4-FFF2-40B4-BE49-F238E27FC236}">
                <a16:creationId xmlns:a16="http://schemas.microsoft.com/office/drawing/2014/main" id="{09986199-9CCF-2D44-937C-E9E5FC21D44B}"/>
              </a:ext>
            </a:extLst>
          </p:cNvPr>
          <p:cNvSpPr txBox="1"/>
          <p:nvPr/>
        </p:nvSpPr>
        <p:spPr>
          <a:xfrm>
            <a:off x="1005066" y="4147581"/>
            <a:ext cx="2706767" cy="646331"/>
          </a:xfrm>
          <a:prstGeom prst="rect">
            <a:avLst/>
          </a:prstGeom>
          <a:noFill/>
        </p:spPr>
        <p:txBody>
          <a:bodyPr wrap="none" rtlCol="0">
            <a:spAutoFit/>
          </a:bodyPr>
          <a:lstStyle/>
          <a:p>
            <a:r>
              <a:rPr lang="en-IN" b="1" i="0" dirty="0">
                <a:solidFill>
                  <a:srgbClr val="292929"/>
                </a:solidFill>
                <a:effectLst/>
                <a:latin typeface="sohne"/>
              </a:rPr>
              <a:t>Step 2: Data Visualizations</a:t>
            </a:r>
          </a:p>
          <a:p>
            <a:endParaRPr lang="en-IN" dirty="0"/>
          </a:p>
        </p:txBody>
      </p:sp>
    </p:spTree>
    <p:extLst>
      <p:ext uri="{BB962C8B-B14F-4D97-AF65-F5344CB8AC3E}">
        <p14:creationId xmlns:p14="http://schemas.microsoft.com/office/powerpoint/2010/main" val="2436899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5C25F-C456-E5B5-BFDE-75AC110AF045}"/>
              </a:ext>
            </a:extLst>
          </p:cNvPr>
          <p:cNvSpPr>
            <a:spLocks noGrp="1"/>
          </p:cNvSpPr>
          <p:nvPr>
            <p:ph type="title"/>
          </p:nvPr>
        </p:nvSpPr>
        <p:spPr/>
        <p:txBody>
          <a:bodyPr/>
          <a:lstStyle/>
          <a:p>
            <a:endParaRPr lang="en-IN"/>
          </a:p>
        </p:txBody>
      </p:sp>
      <p:pic>
        <p:nvPicPr>
          <p:cNvPr id="5" name="Content Placeholder 4" descr="Text&#10;&#10;Description automatically generated with medium confidence">
            <a:extLst>
              <a:ext uri="{FF2B5EF4-FFF2-40B4-BE49-F238E27FC236}">
                <a16:creationId xmlns:a16="http://schemas.microsoft.com/office/drawing/2014/main" id="{C69C7476-C70F-63A6-9DC8-BE221373E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230" y="4481367"/>
            <a:ext cx="6523285" cy="1684166"/>
          </a:xfrm>
        </p:spPr>
      </p:pic>
      <p:pic>
        <p:nvPicPr>
          <p:cNvPr id="7" name="Picture 6" descr="Text, letter&#10;&#10;Description automatically generated">
            <a:extLst>
              <a:ext uri="{FF2B5EF4-FFF2-40B4-BE49-F238E27FC236}">
                <a16:creationId xmlns:a16="http://schemas.microsoft.com/office/drawing/2014/main" id="{72025290-1690-5728-29A3-6ECA8ABF9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7444" y="3582907"/>
            <a:ext cx="4915326" cy="1790855"/>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6C0EB960-AF00-C609-9151-6D1CF4E864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412" y="2728544"/>
            <a:ext cx="6393734" cy="1546994"/>
          </a:xfrm>
          <a:prstGeom prst="rect">
            <a:avLst/>
          </a:prstGeom>
        </p:spPr>
      </p:pic>
      <p:sp>
        <p:nvSpPr>
          <p:cNvPr id="10" name="TextBox 9">
            <a:extLst>
              <a:ext uri="{FF2B5EF4-FFF2-40B4-BE49-F238E27FC236}">
                <a16:creationId xmlns:a16="http://schemas.microsoft.com/office/drawing/2014/main" id="{AC3116C5-F6FE-ECF1-20EE-CFE27AF5C242}"/>
              </a:ext>
            </a:extLst>
          </p:cNvPr>
          <p:cNvSpPr txBox="1"/>
          <p:nvPr/>
        </p:nvSpPr>
        <p:spPr>
          <a:xfrm>
            <a:off x="403412" y="2262437"/>
            <a:ext cx="2725683" cy="369332"/>
          </a:xfrm>
          <a:prstGeom prst="rect">
            <a:avLst/>
          </a:prstGeom>
          <a:noFill/>
        </p:spPr>
        <p:txBody>
          <a:bodyPr wrap="none" rtlCol="0">
            <a:spAutoFit/>
          </a:bodyPr>
          <a:lstStyle/>
          <a:p>
            <a:r>
              <a:rPr lang="en-IN" b="1" i="0" dirty="0">
                <a:solidFill>
                  <a:srgbClr val="292929"/>
                </a:solidFill>
                <a:effectLst/>
                <a:latin typeface="sohne"/>
              </a:rPr>
              <a:t>Step 3: Data </a:t>
            </a:r>
            <a:r>
              <a:rPr lang="en-IN" b="1" i="0" dirty="0" err="1">
                <a:solidFill>
                  <a:srgbClr val="292929"/>
                </a:solidFill>
                <a:effectLst/>
                <a:latin typeface="sohne"/>
              </a:rPr>
              <a:t>Preprocessing</a:t>
            </a:r>
            <a:endParaRPr lang="en-IN" b="1" i="0" dirty="0">
              <a:solidFill>
                <a:srgbClr val="292929"/>
              </a:solidFill>
              <a:effectLst/>
              <a:latin typeface="sohne"/>
            </a:endParaRPr>
          </a:p>
        </p:txBody>
      </p:sp>
    </p:spTree>
    <p:extLst>
      <p:ext uri="{BB962C8B-B14F-4D97-AF65-F5344CB8AC3E}">
        <p14:creationId xmlns:p14="http://schemas.microsoft.com/office/powerpoint/2010/main" val="3796896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2F0FC-00CE-3EDE-594E-BA58316851EE}"/>
              </a:ext>
            </a:extLst>
          </p:cNvPr>
          <p:cNvSpPr>
            <a:spLocks noGrp="1"/>
          </p:cNvSpPr>
          <p:nvPr>
            <p:ph type="title"/>
          </p:nvPr>
        </p:nvSpPr>
        <p:spPr/>
        <p:txBody>
          <a:bodyPr/>
          <a:lstStyle/>
          <a:p>
            <a:endParaRPr lang="en-IN"/>
          </a:p>
        </p:txBody>
      </p:sp>
      <p:pic>
        <p:nvPicPr>
          <p:cNvPr id="5" name="Content Placeholder 4" descr="Text, letter&#10;&#10;Description automatically generated">
            <a:extLst>
              <a:ext uri="{FF2B5EF4-FFF2-40B4-BE49-F238E27FC236}">
                <a16:creationId xmlns:a16="http://schemas.microsoft.com/office/drawing/2014/main" id="{01AB5C8E-FD9C-5F87-8A2F-A0032EC625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3" y="3428999"/>
            <a:ext cx="6509871" cy="2705261"/>
          </a:xfrm>
        </p:spPr>
      </p:pic>
      <p:sp>
        <p:nvSpPr>
          <p:cNvPr id="6" name="TextBox 5">
            <a:extLst>
              <a:ext uri="{FF2B5EF4-FFF2-40B4-BE49-F238E27FC236}">
                <a16:creationId xmlns:a16="http://schemas.microsoft.com/office/drawing/2014/main" id="{D956F30B-4302-4AD9-6288-908F24620833}"/>
              </a:ext>
            </a:extLst>
          </p:cNvPr>
          <p:cNvSpPr txBox="1"/>
          <p:nvPr/>
        </p:nvSpPr>
        <p:spPr>
          <a:xfrm>
            <a:off x="1154953" y="2689412"/>
            <a:ext cx="2363980" cy="369332"/>
          </a:xfrm>
          <a:prstGeom prst="rect">
            <a:avLst/>
          </a:prstGeom>
          <a:noFill/>
        </p:spPr>
        <p:txBody>
          <a:bodyPr wrap="none" rtlCol="0">
            <a:spAutoFit/>
          </a:bodyPr>
          <a:lstStyle/>
          <a:p>
            <a:r>
              <a:rPr lang="en-IN" b="1" i="0" dirty="0">
                <a:solidFill>
                  <a:srgbClr val="292929"/>
                </a:solidFill>
                <a:effectLst/>
                <a:latin typeface="sohne"/>
              </a:rPr>
              <a:t>Step 4: Data Modelling</a:t>
            </a:r>
          </a:p>
        </p:txBody>
      </p:sp>
    </p:spTree>
    <p:extLst>
      <p:ext uri="{BB962C8B-B14F-4D97-AF65-F5344CB8AC3E}">
        <p14:creationId xmlns:p14="http://schemas.microsoft.com/office/powerpoint/2010/main" val="1632769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E61ED-5607-4F00-7699-B4451D410720}"/>
              </a:ext>
            </a:extLst>
          </p:cNvPr>
          <p:cNvSpPr>
            <a:spLocks noGrp="1"/>
          </p:cNvSpPr>
          <p:nvPr>
            <p:ph type="title"/>
          </p:nvPr>
        </p:nvSpPr>
        <p:spPr/>
        <p:txBody>
          <a:bodyPr/>
          <a:lstStyle/>
          <a:p>
            <a:endParaRPr lang="en-IN"/>
          </a:p>
        </p:txBody>
      </p:sp>
      <p:pic>
        <p:nvPicPr>
          <p:cNvPr id="5" name="Content Placeholder 4" descr="Table&#10;&#10;Description automatically generated">
            <a:extLst>
              <a:ext uri="{FF2B5EF4-FFF2-40B4-BE49-F238E27FC236}">
                <a16:creationId xmlns:a16="http://schemas.microsoft.com/office/drawing/2014/main" id="{344863C7-836C-0325-5247-55499A9482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928" y="3264025"/>
            <a:ext cx="6408426" cy="3477010"/>
          </a:xfrm>
        </p:spPr>
      </p:pic>
      <p:sp>
        <p:nvSpPr>
          <p:cNvPr id="8" name="TextBox 7">
            <a:extLst>
              <a:ext uri="{FF2B5EF4-FFF2-40B4-BE49-F238E27FC236}">
                <a16:creationId xmlns:a16="http://schemas.microsoft.com/office/drawing/2014/main" id="{D7946612-7C88-DB54-219B-E063C0F709D0}"/>
              </a:ext>
            </a:extLst>
          </p:cNvPr>
          <p:cNvSpPr txBox="1"/>
          <p:nvPr/>
        </p:nvSpPr>
        <p:spPr>
          <a:xfrm>
            <a:off x="1331928" y="2528047"/>
            <a:ext cx="2570063" cy="646331"/>
          </a:xfrm>
          <a:prstGeom prst="rect">
            <a:avLst/>
          </a:prstGeom>
          <a:noFill/>
        </p:spPr>
        <p:txBody>
          <a:bodyPr wrap="none" rtlCol="0">
            <a:spAutoFit/>
          </a:bodyPr>
          <a:lstStyle/>
          <a:p>
            <a:r>
              <a:rPr lang="en-IN" b="1" i="0" dirty="0">
                <a:solidFill>
                  <a:srgbClr val="292929"/>
                </a:solidFill>
                <a:effectLst/>
                <a:latin typeface="sohne"/>
              </a:rPr>
              <a:t>Step 5: Model Evaluation</a:t>
            </a:r>
          </a:p>
          <a:p>
            <a:endParaRPr lang="en-IN" dirty="0"/>
          </a:p>
        </p:txBody>
      </p:sp>
    </p:spTree>
    <p:extLst>
      <p:ext uri="{BB962C8B-B14F-4D97-AF65-F5344CB8AC3E}">
        <p14:creationId xmlns:p14="http://schemas.microsoft.com/office/powerpoint/2010/main" val="3610953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C0D-D8EF-497E-AC8E-03423B85FEA3}"/>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54436BCB-0C02-478B-8D42-B0170FE1473B}"/>
              </a:ext>
            </a:extLst>
          </p:cNvPr>
          <p:cNvSpPr>
            <a:spLocks noGrp="1"/>
          </p:cNvSpPr>
          <p:nvPr>
            <p:ph idx="1"/>
          </p:nvPr>
        </p:nvSpPr>
        <p:spPr>
          <a:xfrm>
            <a:off x="560594" y="2137410"/>
            <a:ext cx="8825659" cy="4629150"/>
          </a:xfrm>
        </p:spPr>
        <p:txBody>
          <a:bodyPr>
            <a:normAutofit fontScale="85000" lnSpcReduction="10000"/>
          </a:bodyPr>
          <a:lstStyle/>
          <a:p>
            <a:pPr>
              <a:buFont typeface="Wingdings" panose="05000000000000000000" pitchFamily="2" charset="2"/>
              <a:buChar char="§"/>
            </a:pPr>
            <a:r>
              <a:rPr lang="en-US" sz="1800" b="1" dirty="0"/>
              <a:t>Abstract</a:t>
            </a:r>
          </a:p>
          <a:p>
            <a:pPr>
              <a:buFont typeface="Wingdings" panose="05000000000000000000" pitchFamily="2" charset="2"/>
              <a:buChar char="§"/>
            </a:pPr>
            <a:r>
              <a:rPr lang="en-US" sz="1800" b="1" dirty="0"/>
              <a:t>Introduction</a:t>
            </a:r>
          </a:p>
          <a:p>
            <a:pPr>
              <a:buFont typeface="Wingdings" panose="05000000000000000000" pitchFamily="2" charset="2"/>
              <a:buChar char="§"/>
            </a:pPr>
            <a:r>
              <a:rPr lang="en-US" sz="1800" b="1" dirty="0"/>
              <a:t>Existing System</a:t>
            </a:r>
          </a:p>
          <a:p>
            <a:pPr>
              <a:buFont typeface="Wingdings" panose="05000000000000000000" pitchFamily="2" charset="2"/>
              <a:buChar char="§"/>
            </a:pPr>
            <a:r>
              <a:rPr lang="en-US" sz="1800" b="1" dirty="0"/>
              <a:t>Proposed System</a:t>
            </a:r>
          </a:p>
          <a:p>
            <a:pPr>
              <a:buFont typeface="Wingdings" panose="05000000000000000000" pitchFamily="2" charset="2"/>
              <a:buChar char="§"/>
            </a:pPr>
            <a:r>
              <a:rPr lang="en-US" b="1" dirty="0"/>
              <a:t>Hardware </a:t>
            </a:r>
            <a:r>
              <a:rPr lang="en-US" sz="1800" b="1" dirty="0"/>
              <a:t>Requirements</a:t>
            </a:r>
          </a:p>
          <a:p>
            <a:pPr>
              <a:buFont typeface="Wingdings" panose="05000000000000000000" pitchFamily="2" charset="2"/>
              <a:buChar char="§"/>
            </a:pPr>
            <a:r>
              <a:rPr lang="en-US" b="1" dirty="0"/>
              <a:t>Software Requirements</a:t>
            </a:r>
          </a:p>
          <a:p>
            <a:pPr>
              <a:buFont typeface="Wingdings" panose="05000000000000000000" pitchFamily="2" charset="2"/>
              <a:buChar char="§"/>
            </a:pPr>
            <a:r>
              <a:rPr lang="en-US" sz="1800" b="1" dirty="0"/>
              <a:t>Architecture </a:t>
            </a:r>
            <a:r>
              <a:rPr lang="en-US" b="1" dirty="0"/>
              <a:t>D</a:t>
            </a:r>
            <a:r>
              <a:rPr lang="en-US" sz="1800" b="1" dirty="0"/>
              <a:t>esign</a:t>
            </a:r>
          </a:p>
          <a:p>
            <a:pPr>
              <a:buFont typeface="Wingdings" panose="05000000000000000000" pitchFamily="2" charset="2"/>
              <a:buChar char="§"/>
            </a:pPr>
            <a:r>
              <a:rPr lang="en-US" sz="1800" b="1" dirty="0"/>
              <a:t>Procedure</a:t>
            </a:r>
          </a:p>
          <a:p>
            <a:pPr>
              <a:buFont typeface="Wingdings" panose="05000000000000000000" pitchFamily="2" charset="2"/>
              <a:buChar char="§"/>
            </a:pPr>
            <a:r>
              <a:rPr lang="en-US" sz="1800" b="1" dirty="0" err="1"/>
              <a:t>Uml</a:t>
            </a:r>
            <a:r>
              <a:rPr lang="en-US" sz="1800" b="1" dirty="0"/>
              <a:t> Diagrams</a:t>
            </a:r>
          </a:p>
          <a:p>
            <a:pPr>
              <a:buFont typeface="Wingdings" panose="05000000000000000000" pitchFamily="2" charset="2"/>
              <a:buChar char="§"/>
            </a:pPr>
            <a:r>
              <a:rPr lang="en-US" sz="1800" b="1" dirty="0"/>
              <a:t>Coding</a:t>
            </a:r>
          </a:p>
          <a:p>
            <a:pPr>
              <a:buFont typeface="Wingdings" panose="05000000000000000000" pitchFamily="2" charset="2"/>
              <a:buChar char="§"/>
            </a:pPr>
            <a:r>
              <a:rPr lang="en-US" sz="1800" b="1" dirty="0"/>
              <a:t>Output Screens</a:t>
            </a:r>
          </a:p>
          <a:p>
            <a:pPr>
              <a:buFont typeface="Wingdings" panose="05000000000000000000" pitchFamily="2" charset="2"/>
              <a:buChar char="§"/>
            </a:pPr>
            <a:r>
              <a:rPr lang="en-US" sz="1800" b="1" dirty="0"/>
              <a:t>Results</a:t>
            </a:r>
          </a:p>
          <a:p>
            <a:pPr>
              <a:buFont typeface="Wingdings" panose="05000000000000000000" pitchFamily="2" charset="2"/>
              <a:buChar char="§"/>
            </a:pPr>
            <a:r>
              <a:rPr lang="en-US" b="1" dirty="0"/>
              <a:t>Conclusion</a:t>
            </a:r>
            <a:endParaRPr lang="en-US" sz="1800" b="1" dirty="0"/>
          </a:p>
          <a:p>
            <a:pPr>
              <a:buFont typeface="Wingdings" panose="05000000000000000000" pitchFamily="2" charset="2"/>
              <a:buChar char="§"/>
            </a:pPr>
            <a:r>
              <a:rPr lang="en-US" sz="1800" b="1" dirty="0"/>
              <a:t>References</a:t>
            </a:r>
            <a:endParaRPr lang="en-US" b="1" dirty="0"/>
          </a:p>
          <a:p>
            <a:endParaRPr lang="en-IN" dirty="0"/>
          </a:p>
        </p:txBody>
      </p:sp>
    </p:spTree>
    <p:extLst>
      <p:ext uri="{BB962C8B-B14F-4D97-AF65-F5344CB8AC3E}">
        <p14:creationId xmlns:p14="http://schemas.microsoft.com/office/powerpoint/2010/main" val="896396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EC396448-0001-F1EC-A887-FD438057F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863" y="640976"/>
            <a:ext cx="7418901" cy="5941276"/>
          </a:xfrm>
          <a:prstGeom prst="rect">
            <a:avLst/>
          </a:prstGeom>
        </p:spPr>
      </p:pic>
    </p:spTree>
    <p:extLst>
      <p:ext uri="{BB962C8B-B14F-4D97-AF65-F5344CB8AC3E}">
        <p14:creationId xmlns:p14="http://schemas.microsoft.com/office/powerpoint/2010/main" val="3939374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E0947711-44B7-63DE-F4DA-56E1207F9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637" y="487425"/>
            <a:ext cx="8382726" cy="5883150"/>
          </a:xfrm>
          <a:prstGeom prst="rect">
            <a:avLst/>
          </a:prstGeom>
        </p:spPr>
      </p:pic>
    </p:spTree>
    <p:extLst>
      <p:ext uri="{BB962C8B-B14F-4D97-AF65-F5344CB8AC3E}">
        <p14:creationId xmlns:p14="http://schemas.microsoft.com/office/powerpoint/2010/main" val="3577731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D365B6D5-70C5-64FE-372B-2FA248CF2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89467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0C03F0-D275-8B97-00C4-FD802E4A9B4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7998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EB84-423A-A84F-706D-FEB00DADA437}"/>
              </a:ext>
            </a:extLst>
          </p:cNvPr>
          <p:cNvSpPr>
            <a:spLocks noGrp="1"/>
          </p:cNvSpPr>
          <p:nvPr>
            <p:ph type="title"/>
          </p:nvPr>
        </p:nvSpPr>
        <p:spPr/>
        <p:txBody>
          <a:bodyPr/>
          <a:lstStyle/>
          <a:p>
            <a:r>
              <a:rPr lang="en-US" dirty="0"/>
              <a:t>OUTPUT</a:t>
            </a:r>
            <a:r>
              <a:rPr lang="en-US" b="1" dirty="0"/>
              <a:t> :</a:t>
            </a:r>
          </a:p>
        </p:txBody>
      </p:sp>
      <p:pic>
        <p:nvPicPr>
          <p:cNvPr id="8" name="Picture 7" descr="Graphical user interface&#10;&#10;Description automatically generated">
            <a:extLst>
              <a:ext uri="{FF2B5EF4-FFF2-40B4-BE49-F238E27FC236}">
                <a16:creationId xmlns:a16="http://schemas.microsoft.com/office/drawing/2014/main" id="{ADF2B85A-C874-8600-42E0-91242D4F0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2327" y="2384513"/>
            <a:ext cx="8327346" cy="3962500"/>
          </a:xfrm>
          <a:prstGeom prst="rect">
            <a:avLst/>
          </a:prstGeom>
        </p:spPr>
      </p:pic>
    </p:spTree>
    <p:extLst>
      <p:ext uri="{BB962C8B-B14F-4D97-AF65-F5344CB8AC3E}">
        <p14:creationId xmlns:p14="http://schemas.microsoft.com/office/powerpoint/2010/main" val="2185199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DF8D7-C913-4E97-F9C1-C6894BFA90F5}"/>
              </a:ext>
            </a:extLst>
          </p:cNvPr>
          <p:cNvSpPr>
            <a:spLocks noGrp="1"/>
          </p:cNvSpPr>
          <p:nvPr>
            <p:ph type="title"/>
          </p:nvPr>
        </p:nvSpPr>
        <p:spPr/>
        <p:txBody>
          <a:bodyPr/>
          <a:lstStyle/>
          <a:p>
            <a:r>
              <a:rPr lang="en-IN" dirty="0"/>
              <a:t>FINAL OUTPUT</a:t>
            </a:r>
            <a:endParaRPr lang="en-US" dirty="0"/>
          </a:p>
        </p:txBody>
      </p:sp>
      <p:pic>
        <p:nvPicPr>
          <p:cNvPr id="8" name="Picture 7" descr="A screenshot of a computer&#10;&#10;Description automatically generated with medium confidence">
            <a:extLst>
              <a:ext uri="{FF2B5EF4-FFF2-40B4-BE49-F238E27FC236}">
                <a16:creationId xmlns:a16="http://schemas.microsoft.com/office/drawing/2014/main" id="{879A1A4E-FE3A-8C19-E16D-91515DD3C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991" y="2485240"/>
            <a:ext cx="5009703" cy="1788305"/>
          </a:xfrm>
          <a:prstGeom prst="rect">
            <a:avLst/>
          </a:prstGeom>
        </p:spPr>
      </p:pic>
      <p:pic>
        <p:nvPicPr>
          <p:cNvPr id="10" name="Picture 9" descr="A screenshot of a computer&#10;&#10;Description automatically generated with medium confidence">
            <a:extLst>
              <a:ext uri="{FF2B5EF4-FFF2-40B4-BE49-F238E27FC236}">
                <a16:creationId xmlns:a16="http://schemas.microsoft.com/office/drawing/2014/main" id="{5508356B-DA2B-ED4C-3DC1-14A8CB97D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371" y="4372759"/>
            <a:ext cx="4956340" cy="1887518"/>
          </a:xfrm>
          <a:prstGeom prst="rect">
            <a:avLst/>
          </a:prstGeom>
        </p:spPr>
      </p:pic>
    </p:spTree>
    <p:extLst>
      <p:ext uri="{BB962C8B-B14F-4D97-AF65-F5344CB8AC3E}">
        <p14:creationId xmlns:p14="http://schemas.microsoft.com/office/powerpoint/2010/main" val="2319431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6532C-B74B-9C14-F409-4D943BDDABF8}"/>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979F0AA7-6BB4-E68B-823C-ED1B123FC3E8}"/>
              </a:ext>
            </a:extLst>
          </p:cNvPr>
          <p:cNvSpPr>
            <a:spLocks noGrp="1"/>
          </p:cNvSpPr>
          <p:nvPr>
            <p:ph idx="1"/>
          </p:nvPr>
        </p:nvSpPr>
        <p:spPr>
          <a:xfrm>
            <a:off x="1154954" y="2400300"/>
            <a:ext cx="8825659" cy="3619500"/>
          </a:xfrm>
        </p:spPr>
        <p:txBody>
          <a:bodyPr>
            <a:noAutofit/>
          </a:bodyPr>
          <a:lstStyle/>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Diabetes is a slow killer with no known curable treatments. However, its complications can be</a:t>
            </a: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reduced through proper awareness and timely treatment. Three major complications are related</a:t>
            </a: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to blindness, kidney damage and heart attack. It is important to keep the blood glucose levels of</a:t>
            </a: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patients under strict control for avoiding the complications. One of the difficulties with tight</a:t>
            </a: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control of glucose levels in the blood is that such attempts may lead to hypoglycemia that creates</a:t>
            </a: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much severe complications than an increased level of blood glucose. Researchers now look for</a:t>
            </a: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alternative methods for diabetes treatment. The goal of this paper is to give a general idea of the</a:t>
            </a: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current status of diabetes research. The author believes that diabetes is one of the highly</a:t>
            </a: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demanding research topics of the new century and wants to encourage new researchers to take up</a:t>
            </a: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challenges.</a:t>
            </a:r>
          </a:p>
        </p:txBody>
      </p:sp>
    </p:spTree>
    <p:extLst>
      <p:ext uri="{BB962C8B-B14F-4D97-AF65-F5344CB8AC3E}">
        <p14:creationId xmlns:p14="http://schemas.microsoft.com/office/powerpoint/2010/main" val="1445463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449C7-F41C-4B2A-A927-4BF190D65793}"/>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2FE2EDFA-78B6-44FA-B747-31BCCC0F662F}"/>
              </a:ext>
            </a:extLst>
          </p:cNvPr>
          <p:cNvSpPr>
            <a:spLocks noGrp="1"/>
          </p:cNvSpPr>
          <p:nvPr>
            <p:ph idx="1"/>
          </p:nvPr>
        </p:nvSpPr>
        <p:spPr>
          <a:xfrm>
            <a:off x="1154954" y="2338251"/>
            <a:ext cx="8825659" cy="4258491"/>
          </a:xfrm>
        </p:spPr>
        <p:txBody>
          <a:bodyPr>
            <a:noAutofit/>
          </a:bodyPr>
          <a:lstStyle/>
          <a:p>
            <a:pPr marL="0" indent="0">
              <a:buNone/>
            </a:pPr>
            <a:r>
              <a:rPr lang="en-IN" dirty="0">
                <a:latin typeface="Calibri" pitchFamily="34" charset="0"/>
              </a:rPr>
              <a:t>https://www.frontiersin.org/articles/10.3389/fgene.2018.00515/full</a:t>
            </a:r>
          </a:p>
          <a:p>
            <a:pPr marL="0" indent="0">
              <a:buNone/>
            </a:pPr>
            <a:r>
              <a:rPr lang="en-IN" dirty="0">
                <a:latin typeface="Calibri" pitchFamily="34" charset="0"/>
              </a:rPr>
              <a:t>• https://www.hindawi.com/journals/jhe/2021/9930985/</a:t>
            </a:r>
          </a:p>
          <a:p>
            <a:pPr marL="0" indent="0">
              <a:buNone/>
            </a:pPr>
            <a:r>
              <a:rPr lang="en-IN" dirty="0">
                <a:latin typeface="Calibri" pitchFamily="34" charset="0"/>
              </a:rPr>
              <a:t>• I Support Vector </a:t>
            </a:r>
            <a:r>
              <a:rPr lang="en-IN" dirty="0" err="1">
                <a:latin typeface="Calibri" pitchFamily="34" charset="0"/>
              </a:rPr>
              <a:t>Machine:December</a:t>
            </a:r>
            <a:r>
              <a:rPr lang="en-IN" dirty="0">
                <a:latin typeface="Calibri" pitchFamily="34" charset="0"/>
              </a:rPr>
              <a:t> 20, 201 by Funny Notebooks (Author)</a:t>
            </a:r>
          </a:p>
          <a:p>
            <a:pPr marL="0" indent="0">
              <a:buNone/>
            </a:pPr>
            <a:r>
              <a:rPr lang="en-IN" dirty="0">
                <a:latin typeface="Calibri" pitchFamily="34" charset="0"/>
              </a:rPr>
              <a:t>• Support Vector Machines Machine Learning: Notebook Planner - 6x9 inch Daily Planner Journal, </a:t>
            </a:r>
          </a:p>
          <a:p>
            <a:pPr marL="0" indent="0">
              <a:buNone/>
            </a:pPr>
            <a:r>
              <a:rPr lang="en-IN" dirty="0">
                <a:latin typeface="Calibri" pitchFamily="34" charset="0"/>
              </a:rPr>
              <a:t>To Do List Notebook, Daily Organizer, 114 Pages Paperback – May 18, 2022 by TYWANDA </a:t>
            </a:r>
          </a:p>
          <a:p>
            <a:pPr marL="0" indent="0">
              <a:buNone/>
            </a:pPr>
            <a:r>
              <a:rPr lang="en-IN" dirty="0">
                <a:latin typeface="Calibri" pitchFamily="34" charset="0"/>
              </a:rPr>
              <a:t>LIMON (Author)</a:t>
            </a:r>
          </a:p>
          <a:p>
            <a:pPr marL="0" indent="0">
              <a:buNone/>
            </a:pPr>
            <a:r>
              <a:rPr lang="en-IN" dirty="0">
                <a:latin typeface="Calibri" pitchFamily="34" charset="0"/>
              </a:rPr>
              <a:t>• https://doi.org/10.3389/fgene.2018.00515</a:t>
            </a:r>
          </a:p>
        </p:txBody>
      </p:sp>
    </p:spTree>
    <p:extLst>
      <p:ext uri="{BB962C8B-B14F-4D97-AF65-F5344CB8AC3E}">
        <p14:creationId xmlns:p14="http://schemas.microsoft.com/office/powerpoint/2010/main" val="46358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AE44FE-CD93-4853-8E97-7DD7B8C52BF9}"/>
              </a:ext>
            </a:extLst>
          </p:cNvPr>
          <p:cNvSpPr>
            <a:spLocks noGrp="1"/>
          </p:cNvSpPr>
          <p:nvPr>
            <p:ph type="ctrTitle"/>
          </p:nvPr>
        </p:nvSpPr>
        <p:spPr>
          <a:xfrm>
            <a:off x="1010652" y="750772"/>
            <a:ext cx="6862812" cy="3311090"/>
          </a:xfrm>
        </p:spPr>
        <p:txBody>
          <a:bodyPr/>
          <a:lstStyle/>
          <a:p>
            <a:r>
              <a:rPr lang="en-IN" sz="9600" dirty="0">
                <a:latin typeface="Algerian" panose="04020705040A02060702" pitchFamily="82" charset="0"/>
              </a:rPr>
              <a:t>THANK YOU</a:t>
            </a:r>
          </a:p>
        </p:txBody>
      </p:sp>
      <p:sp>
        <p:nvSpPr>
          <p:cNvPr id="6" name="Subtitle 5">
            <a:extLst>
              <a:ext uri="{FF2B5EF4-FFF2-40B4-BE49-F238E27FC236}">
                <a16:creationId xmlns:a16="http://schemas.microsoft.com/office/drawing/2014/main" id="{C4F0D697-F3E0-4E78-85ED-41B55FFD2899}"/>
              </a:ext>
            </a:extLst>
          </p:cNvPr>
          <p:cNvSpPr>
            <a:spLocks noGrp="1"/>
          </p:cNvSpPr>
          <p:nvPr>
            <p:ph type="subTitle" idx="1"/>
          </p:nvPr>
        </p:nvSpPr>
        <p:spPr>
          <a:xfrm flipH="1">
            <a:off x="7990094" y="3631973"/>
            <a:ext cx="45719" cy="45719"/>
          </a:xfrm>
        </p:spPr>
        <p:txBody>
          <a:bodyPr>
            <a:normAutofit fontScale="25000" lnSpcReduction="20000"/>
          </a:bodyPr>
          <a:lstStyle/>
          <a:p>
            <a:r>
              <a:rPr lang="en-IN" dirty="0"/>
              <a:t>.</a:t>
            </a:r>
          </a:p>
        </p:txBody>
      </p:sp>
    </p:spTree>
    <p:extLst>
      <p:ext uri="{BB962C8B-B14F-4D97-AF65-F5344CB8AC3E}">
        <p14:creationId xmlns:p14="http://schemas.microsoft.com/office/powerpoint/2010/main" val="1878243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BDF77-2B46-4E4C-9EAB-38430A42675E}"/>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B2D298E7-4EE5-42C5-8B3F-40EB1C6687FD}"/>
              </a:ext>
            </a:extLst>
          </p:cNvPr>
          <p:cNvSpPr>
            <a:spLocks noGrp="1"/>
          </p:cNvSpPr>
          <p:nvPr>
            <p:ph idx="1"/>
          </p:nvPr>
        </p:nvSpPr>
        <p:spPr/>
        <p:txBody>
          <a:bodyPr>
            <a:normAutofit fontScale="92500" lnSpcReduction="20000"/>
          </a:bodyPr>
          <a:lstStyle/>
          <a:p>
            <a:pPr marL="457200" algn="just">
              <a:buFont typeface="Wingdings" panose="05000000000000000000" pitchFamily="2" charset="2"/>
              <a:buChar char="v"/>
            </a:pPr>
            <a:r>
              <a:rPr lang="en-US" sz="1900" dirty="0">
                <a:latin typeface="Calibri" panose="020F0502020204030204" pitchFamily="34" charset="0"/>
                <a:cs typeface="Calibri" panose="020F0502020204030204" pitchFamily="34" charset="0"/>
              </a:rPr>
              <a:t>The diabetes is one of lethal diseases in the world. It is additional a inventor of various varieties of disorders </a:t>
            </a:r>
            <a:r>
              <a:rPr lang="en-US" sz="1900" dirty="0" err="1">
                <a:latin typeface="Calibri" panose="020F0502020204030204" pitchFamily="34" charset="0"/>
                <a:cs typeface="Calibri" panose="020F0502020204030204" pitchFamily="34" charset="0"/>
              </a:rPr>
              <a:t>fo</a:t>
            </a:r>
            <a:r>
              <a:rPr lang="en-IN" altLang="en-US" sz="1900" dirty="0">
                <a:latin typeface="Calibri" panose="020F0502020204030204" pitchFamily="34" charset="0"/>
                <a:cs typeface="Calibri" panose="020F0502020204030204" pitchFamily="34" charset="0"/>
              </a:rPr>
              <a:t>r</a:t>
            </a:r>
            <a:r>
              <a:rPr lang="en-US" sz="1900" dirty="0">
                <a:latin typeface="Calibri" panose="020F0502020204030204" pitchFamily="34" charset="0"/>
                <a:cs typeface="Calibri" panose="020F0502020204030204" pitchFamily="34" charset="0"/>
              </a:rPr>
              <a:t> example: coronary failure, blindness, urinary organ diseases etc. </a:t>
            </a:r>
          </a:p>
          <a:p>
            <a:pPr marL="457200" algn="just">
              <a:buFont typeface="Wingdings" panose="05000000000000000000" pitchFamily="2" charset="2"/>
              <a:buChar char="v"/>
            </a:pPr>
            <a:r>
              <a:rPr lang="en-US" sz="1900" dirty="0">
                <a:latin typeface="Calibri" panose="020F0502020204030204" pitchFamily="34" charset="0"/>
                <a:cs typeface="Calibri" panose="020F0502020204030204" pitchFamily="34" charset="0"/>
              </a:rPr>
              <a:t>In such case the patient is required to visit a diagnostic center, to get their reports after consultation. Due to every time they have to invest their time and currency.</a:t>
            </a:r>
          </a:p>
          <a:p>
            <a:pPr marL="457200" algn="just">
              <a:buFont typeface="Wingdings" panose="05000000000000000000" pitchFamily="2" charset="2"/>
              <a:buChar char="v"/>
            </a:pPr>
            <a:r>
              <a:rPr lang="en-US" sz="1900" dirty="0">
                <a:latin typeface="Calibri" panose="020F0502020204030204" pitchFamily="34" charset="0"/>
                <a:cs typeface="Calibri" panose="020F0502020204030204" pitchFamily="34" charset="0"/>
              </a:rPr>
              <a:t>But with the growth of Machine Learning methods we have got the flexibility to search out an answer to the current issue, we have got advanced system mistreatment information processing that has the ability to forecast whether the patient has polygenic illness or not.</a:t>
            </a:r>
          </a:p>
          <a:p>
            <a:pPr marL="457200" algn="just">
              <a:buFont typeface="Wingdings" panose="05000000000000000000" pitchFamily="2" charset="2"/>
              <a:buChar char="v"/>
            </a:pPr>
            <a:r>
              <a:rPr lang="en-US" sz="1900" dirty="0">
                <a:latin typeface="Calibri" panose="020F0502020204030204" pitchFamily="34" charset="0"/>
                <a:cs typeface="Calibri" panose="020F0502020204030204" pitchFamily="34" charset="0"/>
              </a:rPr>
              <a:t>Furthermore, forecasting the sickness initially ends up in </a:t>
            </a:r>
            <a:r>
              <a:rPr lang="en-US" sz="1900" dirty="0">
                <a:latin typeface="Calibri" panose="020F0502020204030204" pitchFamily="34" charset="0"/>
                <a:cs typeface="Calibri" panose="020F0502020204030204" pitchFamily="34" charset="0"/>
                <a:sym typeface="+mn-ea"/>
              </a:rPr>
              <a:t>providing the patients before it begins vital. Information withdrawal has the flexibility to remove unseen data from a large quantity of diabetes associated information</a:t>
            </a:r>
            <a:r>
              <a:rPr lang="en-IN" altLang="en-US" sz="1900" dirty="0">
                <a:latin typeface="Calibri" panose="020F0502020204030204" pitchFamily="34" charset="0"/>
                <a:cs typeface="Calibri" panose="020F0502020204030204" pitchFamily="34" charset="0"/>
                <a:sym typeface="+mn-ea"/>
              </a:rPr>
              <a:t>.</a:t>
            </a:r>
            <a:endParaRPr lang="en-US" sz="19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dirty="0">
              <a:latin typeface="Calibri" pitchFamily="34" charset="0"/>
            </a:endParaRPr>
          </a:p>
          <a:p>
            <a:pPr>
              <a:buFont typeface="Wingdings" panose="05000000000000000000" pitchFamily="2" charset="2"/>
              <a:buChar char="Ø"/>
            </a:pPr>
            <a:endParaRPr lang="en-US" dirty="0"/>
          </a:p>
          <a:p>
            <a:pPr>
              <a:buFont typeface="Wingdings" panose="05000000000000000000" pitchFamily="2" charset="2"/>
              <a:buChar char="Ø"/>
            </a:pPr>
            <a:endParaRPr lang="en-IN" dirty="0">
              <a:latin typeface="Calibri" pitchFamily="34" charset="0"/>
            </a:endParaRPr>
          </a:p>
        </p:txBody>
      </p:sp>
    </p:spTree>
    <p:extLst>
      <p:ext uri="{BB962C8B-B14F-4D97-AF65-F5344CB8AC3E}">
        <p14:creationId xmlns:p14="http://schemas.microsoft.com/office/powerpoint/2010/main" val="641071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B22A-5E83-42A8-8041-CF4EE271EEE5}"/>
              </a:ext>
            </a:extLst>
          </p:cNvPr>
          <p:cNvSpPr>
            <a:spLocks noGrp="1"/>
          </p:cNvSpPr>
          <p:nvPr>
            <p:ph type="title"/>
          </p:nvPr>
        </p:nvSpPr>
        <p:spPr/>
        <p:txBody>
          <a:bodyPr/>
          <a:lstStyle/>
          <a:p>
            <a:r>
              <a:rPr lang="en-IN" dirty="0"/>
              <a:t>Introduction:</a:t>
            </a:r>
          </a:p>
        </p:txBody>
      </p:sp>
      <p:sp>
        <p:nvSpPr>
          <p:cNvPr id="12" name="Rectangle 9">
            <a:extLst>
              <a:ext uri="{FF2B5EF4-FFF2-40B4-BE49-F238E27FC236}">
                <a16:creationId xmlns:a16="http://schemas.microsoft.com/office/drawing/2014/main" id="{431D4805-F30A-4082-86E3-17F56E2C99B5}"/>
              </a:ext>
            </a:extLst>
          </p:cNvPr>
          <p:cNvSpPr>
            <a:spLocks noChangeArrowheads="1"/>
          </p:cNvSpPr>
          <p:nvPr/>
        </p:nvSpPr>
        <p:spPr bwMode="auto">
          <a:xfrm>
            <a:off x="675560" y="2387455"/>
            <a:ext cx="932688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00050" indent="-285750" algn="just">
              <a:buFont typeface="Wingdings" panose="05000000000000000000" pitchFamily="2" charset="2"/>
              <a:buChar char="v"/>
            </a:pPr>
            <a:r>
              <a:rPr lang="en-US" dirty="0">
                <a:latin typeface="Calibri" panose="020F0502020204030204" pitchFamily="34" charset="0"/>
                <a:cs typeface="Calibri" panose="020F0502020204030204" pitchFamily="34" charset="0"/>
              </a:rPr>
              <a:t>Diabetes is an increasingly growing health issue due</a:t>
            </a:r>
            <a:r>
              <a:rPr lang="en-IN" altLang="en-US" dirty="0">
                <a:latin typeface="Calibri" panose="020F0502020204030204" pitchFamily="34" charset="0"/>
                <a:cs typeface="Calibri" panose="020F0502020204030204" pitchFamily="34" charset="0"/>
              </a:rPr>
              <a:t> to</a:t>
            </a:r>
            <a:r>
              <a:rPr lang="en-US" dirty="0">
                <a:latin typeface="Calibri" panose="020F0502020204030204" pitchFamily="34" charset="0"/>
                <a:cs typeface="Calibri" panose="020F0502020204030204" pitchFamily="34" charset="0"/>
              </a:rPr>
              <a:t> inactive lifestyle.</a:t>
            </a:r>
          </a:p>
          <a:p>
            <a:pPr marL="400050" indent="-285750" algn="just">
              <a:buFont typeface="Wingdings" panose="05000000000000000000" pitchFamily="2" charset="2"/>
              <a:buChar char="v"/>
            </a:pPr>
            <a:r>
              <a:rPr lang="en-US" dirty="0">
                <a:latin typeface="Calibri" panose="020F0502020204030204" pitchFamily="34" charset="0"/>
                <a:cs typeface="Calibri" panose="020F0502020204030204" pitchFamily="34" charset="0"/>
              </a:rPr>
              <a:t>If it is detected in time then through proper medical treatment, adverse effects can be prevented. </a:t>
            </a:r>
          </a:p>
          <a:p>
            <a:pPr marL="400050" indent="-285750" algn="just">
              <a:buFont typeface="Wingdings" panose="05000000000000000000" pitchFamily="2" charset="2"/>
              <a:buChar char="v"/>
            </a:pPr>
            <a:r>
              <a:rPr lang="en-US" dirty="0">
                <a:latin typeface="Calibri" panose="020F0502020204030204" pitchFamily="34" charset="0"/>
                <a:cs typeface="Calibri" panose="020F0502020204030204" pitchFamily="34" charset="0"/>
              </a:rPr>
              <a:t>To help in early detection,</a:t>
            </a:r>
            <a:r>
              <a:rPr lang="en-IN" altLang="en-US" dirty="0">
                <a:latin typeface="Calibri" panose="020F0502020204030204" pitchFamily="34" charset="0"/>
                <a:cs typeface="Calibri" panose="020F0502020204030204" pitchFamily="34" charset="0"/>
              </a:rPr>
              <a:t>machine learning</a:t>
            </a:r>
            <a:r>
              <a:rPr lang="en-US" dirty="0">
                <a:latin typeface="Calibri" panose="020F0502020204030204" pitchFamily="34" charset="0"/>
                <a:cs typeface="Calibri" panose="020F0502020204030204" pitchFamily="34" charset="0"/>
              </a:rPr>
              <a:t> technology can be used very reliably and efficiently</a:t>
            </a:r>
            <a:r>
              <a:rPr lang="en-IN" altLang="en-US"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marL="400050" indent="-285750" algn="just">
              <a:buFont typeface="Wingdings" panose="05000000000000000000" pitchFamily="2" charset="2"/>
              <a:buChar char="v"/>
            </a:pPr>
            <a:r>
              <a:rPr lang="en-US" dirty="0">
                <a:latin typeface="Calibri" panose="020F0502020204030204" pitchFamily="34" charset="0"/>
                <a:cs typeface="Calibri" panose="020F0502020204030204" pitchFamily="34" charset="0"/>
              </a:rPr>
              <a:t>So in this project, the objective is to predict whether the person has Diabetes or not</a:t>
            </a:r>
            <a:r>
              <a:rPr lang="en-IN" altLang="en-US" dirty="0">
                <a:latin typeface="Calibri" panose="020F0502020204030204" pitchFamily="34" charset="0"/>
                <a:cs typeface="Calibri" panose="020F0502020204030204" pitchFamily="34" charset="0"/>
              </a:rPr>
              <a:t> using a machine learning model.</a:t>
            </a:r>
            <a:r>
              <a:rPr lang="en-US" dirty="0">
                <a:latin typeface="Calibri" panose="020F0502020204030204" pitchFamily="34" charset="0"/>
                <a:cs typeface="Calibri" panose="020F0502020204030204" pitchFamily="34" charset="0"/>
              </a:rPr>
              <a:t> </a:t>
            </a:r>
          </a:p>
          <a:p>
            <a:pPr marL="400050" indent="-285750" algn="just">
              <a:buFont typeface="Wingdings" panose="05000000000000000000" pitchFamily="2" charset="2"/>
              <a:buChar char="v"/>
            </a:pPr>
            <a:r>
              <a:rPr lang="en-IN" altLang="en-US" dirty="0">
                <a:latin typeface="Calibri" panose="020F0502020204030204" pitchFamily="34" charset="0"/>
                <a:cs typeface="Calibri" panose="020F0502020204030204" pitchFamily="34" charset="0"/>
                <a:sym typeface="+mn-ea"/>
              </a:rPr>
              <a:t>Here w</a:t>
            </a:r>
            <a:r>
              <a:rPr lang="en-US" dirty="0">
                <a:latin typeface="Calibri" panose="020F0502020204030204" pitchFamily="34" charset="0"/>
                <a:cs typeface="Calibri" panose="020F0502020204030204" pitchFamily="34" charset="0"/>
                <a:sym typeface="+mn-ea"/>
              </a:rPr>
              <a:t>e will use the Pima Indians dataset from the UCI Machine learning repository</a:t>
            </a:r>
            <a:r>
              <a:rPr lang="en-IN" altLang="en-US" dirty="0">
                <a:latin typeface="Calibri" panose="020F0502020204030204" pitchFamily="34" charset="0"/>
                <a:cs typeface="Calibri" panose="020F0502020204030204" pitchFamily="34" charset="0"/>
                <a:sym typeface="+mn-ea"/>
              </a:rPr>
              <a:t> for testing and training the model</a:t>
            </a:r>
            <a:r>
              <a:rPr lang="en-US" dirty="0">
                <a:latin typeface="Calibri" panose="020F0502020204030204" pitchFamily="34" charset="0"/>
                <a:cs typeface="Calibri" panose="020F0502020204030204" pitchFamily="34" charset="0"/>
                <a:sym typeface="+mn-ea"/>
              </a:rPr>
              <a:t>.</a:t>
            </a:r>
          </a:p>
          <a:p>
            <a:pPr marL="400050" indent="-285750" algn="just">
              <a:buFont typeface="Wingdings" panose="05000000000000000000" pitchFamily="2" charset="2"/>
              <a:buChar char="v"/>
            </a:pPr>
            <a:r>
              <a:rPr lang="en-IN" altLang="en-US" dirty="0">
                <a:latin typeface="Calibri" panose="020F0502020204030204" pitchFamily="34" charset="0"/>
                <a:cs typeface="Calibri" panose="020F0502020204030204" pitchFamily="34" charset="0"/>
              </a:rPr>
              <a:t>This dataset contains attributes like</a:t>
            </a:r>
            <a:r>
              <a:rPr lang="en-US" dirty="0">
                <a:latin typeface="Calibri" panose="020F0502020204030204" pitchFamily="34" charset="0"/>
                <a:cs typeface="Calibri" panose="020F0502020204030204" pitchFamily="34" charset="0"/>
              </a:rPr>
              <a:t> </a:t>
            </a:r>
            <a:r>
              <a:rPr lang="en-IN" altLang="en-US" dirty="0">
                <a:latin typeface="Calibri" panose="020F0502020204030204" pitchFamily="34" charset="0"/>
                <a:cs typeface="Calibri" panose="020F0502020204030204" pitchFamily="34" charset="0"/>
              </a:rPr>
              <a:t>Blood pressure , </a:t>
            </a:r>
            <a:r>
              <a:rPr lang="en-IN" altLang="en-US" dirty="0" err="1">
                <a:latin typeface="Calibri" panose="020F0502020204030204" pitchFamily="34" charset="0"/>
                <a:cs typeface="Calibri" panose="020F0502020204030204" pitchFamily="34" charset="0"/>
              </a:rPr>
              <a:t>preg</a:t>
            </a:r>
            <a:r>
              <a:rPr lang="en-US" dirty="0">
                <a:latin typeface="Calibri" panose="020F0502020204030204" pitchFamily="34" charset="0"/>
                <a:cs typeface="Calibri" panose="020F0502020204030204" pitchFamily="34" charset="0"/>
              </a:rPr>
              <a:t>, Insulin, Age, BMI</a:t>
            </a:r>
            <a:r>
              <a:rPr lang="en-IN" altLang="en-US" dirty="0">
                <a:latin typeface="Calibri" panose="020F0502020204030204" pitchFamily="34" charset="0"/>
                <a:cs typeface="Calibri" panose="020F0502020204030204" pitchFamily="34" charset="0"/>
              </a:rPr>
              <a:t> etc</a:t>
            </a:r>
            <a:r>
              <a:rPr lang="en-US"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317917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EA2F-AA15-4193-94B2-85C4D4D203D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2B2A65D-BCFD-4CEE-9AC0-C44B38EC7045}"/>
              </a:ext>
            </a:extLst>
          </p:cNvPr>
          <p:cNvSpPr>
            <a:spLocks noGrp="1"/>
          </p:cNvSpPr>
          <p:nvPr>
            <p:ph idx="1"/>
          </p:nvPr>
        </p:nvSpPr>
        <p:spPr/>
        <p:txBody>
          <a:bodyPr/>
          <a:lstStyle/>
          <a:p>
            <a:pPr marL="40005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sym typeface="+mn-ea"/>
              </a:rPr>
              <a:t>The aim of this analysis </a:t>
            </a:r>
            <a:r>
              <a:rPr lang="en-US" sz="1800" dirty="0" err="1">
                <a:latin typeface="Calibri" panose="020F0502020204030204" pitchFamily="34" charset="0"/>
                <a:cs typeface="Calibri" panose="020F0502020204030204" pitchFamily="34" charset="0"/>
                <a:sym typeface="+mn-ea"/>
              </a:rPr>
              <a:t>ist</a:t>
            </a:r>
            <a:r>
              <a:rPr lang="en-US" sz="1800" dirty="0">
                <a:latin typeface="Calibri" panose="020F0502020204030204" pitchFamily="34" charset="0"/>
                <a:cs typeface="Calibri" panose="020F0502020204030204" pitchFamily="34" charset="0"/>
                <a:sym typeface="+mn-ea"/>
              </a:rPr>
              <a:t> o develop a system which might predict the diabetic risk level of a patient with a better accuracy. Model development is based on categorization methods as SVM algorithms .Our objective is to predict whether the patient has diabetes or not based on various features like Glucose level, Insulin, Age, BMI. We will perform all the steps</a:t>
            </a:r>
            <a:endParaRPr lang="en-US" sz="1800" dirty="0">
              <a:latin typeface="Calibri" panose="020F0502020204030204" pitchFamily="34" charset="0"/>
              <a:cs typeface="Calibri" panose="020F0502020204030204" pitchFamily="34" charset="0"/>
            </a:endParaRPr>
          </a:p>
          <a:p>
            <a:pPr marL="40005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sym typeface="+mn-ea"/>
              </a:rPr>
              <a:t>from Data gathering to Model deployment. During Model evaluation, we compare various machine learning algorithms on the basis of accuracy score metric and find the best one. Then we create a web app using Flask which is a python micro framework.</a:t>
            </a:r>
            <a:endParaRPr lang="en-US" sz="18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999387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C595-DB89-41B5-AC9D-72797C6ABF08}"/>
              </a:ext>
            </a:extLst>
          </p:cNvPr>
          <p:cNvSpPr>
            <a:spLocks noGrp="1"/>
          </p:cNvSpPr>
          <p:nvPr>
            <p:ph type="title"/>
          </p:nvPr>
        </p:nvSpPr>
        <p:spPr/>
        <p:txBody>
          <a:bodyPr/>
          <a:lstStyle/>
          <a:p>
            <a:r>
              <a:rPr lang="en-IN" dirty="0"/>
              <a:t>Existing System:</a:t>
            </a:r>
          </a:p>
        </p:txBody>
      </p:sp>
      <p:sp>
        <p:nvSpPr>
          <p:cNvPr id="7" name="TextBox 6">
            <a:extLst>
              <a:ext uri="{FF2B5EF4-FFF2-40B4-BE49-F238E27FC236}">
                <a16:creationId xmlns:a16="http://schemas.microsoft.com/office/drawing/2014/main" id="{D8D6BC71-CD4A-3AEF-6951-A0AB09E6E7A0}"/>
              </a:ext>
            </a:extLst>
          </p:cNvPr>
          <p:cNvSpPr txBox="1"/>
          <p:nvPr/>
        </p:nvSpPr>
        <p:spPr>
          <a:xfrm>
            <a:off x="690281" y="2434442"/>
            <a:ext cx="11214847" cy="2031325"/>
          </a:xfrm>
          <a:prstGeom prst="rect">
            <a:avLst/>
          </a:prstGeom>
          <a:noFill/>
        </p:spPr>
        <p:txBody>
          <a:bodyPr wrap="square">
            <a:spAutoFit/>
          </a:bodyPr>
          <a:lstStyle/>
          <a:p>
            <a:pPr marL="40005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sym typeface="+mn-ea"/>
              </a:rPr>
              <a:t>The aim of this analysis is to develop a system which might predict the diabetic risk level of a patient with a better accuracy. Model development is based on categorization methods as SVM algorithms .Our objective is to predict whether the patient has diabetes or not based on various features like Glucose level, Insulin, Age, BMI. We will perform all the steps</a:t>
            </a:r>
            <a:endParaRPr lang="en-US" sz="1800" dirty="0">
              <a:latin typeface="Calibri" panose="020F0502020204030204" pitchFamily="34" charset="0"/>
              <a:cs typeface="Calibri" panose="020F0502020204030204" pitchFamily="34" charset="0"/>
            </a:endParaRPr>
          </a:p>
          <a:p>
            <a:pPr marL="40005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sym typeface="+mn-ea"/>
              </a:rPr>
              <a:t>from Data gathering to Model deployment. During Model evaluation, we compare various machine learning algorithms on the basis of accuracy score metric and find the best one. Then we create a web app using Flask which is a python micro framework.</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58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2C9A-B775-4FED-9E99-DBDC5F06C22D}"/>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5EC41C1B-81EE-4DFB-8B1A-2188CAE23050}"/>
              </a:ext>
            </a:extLst>
          </p:cNvPr>
          <p:cNvSpPr>
            <a:spLocks noGrp="1"/>
          </p:cNvSpPr>
          <p:nvPr>
            <p:ph idx="1"/>
          </p:nvPr>
        </p:nvSpPr>
        <p:spPr/>
        <p:txBody>
          <a:bodyPr>
            <a:noAutofit/>
          </a:bodyPr>
          <a:lstStyle/>
          <a:p>
            <a:pPr marL="400050" indent="-285750" algn="just">
              <a:buFont typeface="Wingdings" panose="05000000000000000000" pitchFamily="2" charset="2"/>
              <a:buChar char="v"/>
            </a:pPr>
            <a:r>
              <a:rPr lang="en-US" dirty="0">
                <a:latin typeface="Calibri" panose="020F0502020204030204" pitchFamily="34" charset="0"/>
                <a:cs typeface="Calibri" panose="020F0502020204030204" pitchFamily="34" charset="0"/>
              </a:rPr>
              <a:t>The proposed system predicts the disease of diabetes in patients with maximum accuracy. We shall talk about various machine learning, the algorithm which can help in decision making and prediction. We shall use more than one algorithm to get better accuracy of prediction.</a:t>
            </a:r>
          </a:p>
          <a:p>
            <a:pPr marL="400050" indent="-285750" algn="just">
              <a:buFont typeface="Wingdings" panose="05000000000000000000" pitchFamily="2" charset="2"/>
              <a:buChar char="v"/>
            </a:pPr>
            <a:r>
              <a:rPr lang="en-US" dirty="0">
                <a:latin typeface="Calibri" panose="020F0502020204030204" pitchFamily="34" charset="0"/>
                <a:cs typeface="Calibri" panose="020F0502020204030204" pitchFamily="34" charset="0"/>
              </a:rPr>
              <a:t>The disease dataset is given to the system which is then pre-processed so that the data is in a useable format for analysis. If the dataset is not structured or if the dataset is or if the dataset is huge or it has irrelevant features, we shall use feature extraction to extract the data. After this the data is trained and we apply a relevant machine learning algorithm to the dataset. </a:t>
            </a:r>
          </a:p>
        </p:txBody>
      </p:sp>
    </p:spTree>
    <p:extLst>
      <p:ext uri="{BB962C8B-B14F-4D97-AF65-F5344CB8AC3E}">
        <p14:creationId xmlns:p14="http://schemas.microsoft.com/office/powerpoint/2010/main" val="3664979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8B91-48D4-EF73-00D1-9258508D4601}"/>
              </a:ext>
            </a:extLst>
          </p:cNvPr>
          <p:cNvSpPr>
            <a:spLocks noGrp="1"/>
          </p:cNvSpPr>
          <p:nvPr>
            <p:ph type="title"/>
          </p:nvPr>
        </p:nvSpPr>
        <p:spPr/>
        <p:txBody>
          <a:bodyPr/>
          <a:lstStyle/>
          <a:p>
            <a:r>
              <a:rPr lang="en-US" dirty="0"/>
              <a:t>Hardware Requirements</a:t>
            </a:r>
          </a:p>
        </p:txBody>
      </p:sp>
      <p:sp>
        <p:nvSpPr>
          <p:cNvPr id="3" name="Content Placeholder 2">
            <a:extLst>
              <a:ext uri="{FF2B5EF4-FFF2-40B4-BE49-F238E27FC236}">
                <a16:creationId xmlns:a16="http://schemas.microsoft.com/office/drawing/2014/main" id="{88AADAF1-ACEE-2035-A3C6-648ACFD0D9CC}"/>
              </a:ext>
            </a:extLst>
          </p:cNvPr>
          <p:cNvSpPr>
            <a:spLocks noGrp="1"/>
          </p:cNvSpPr>
          <p:nvPr>
            <p:ph idx="1"/>
          </p:nvPr>
        </p:nvSpPr>
        <p:spPr/>
        <p:txBody>
          <a:bodyPr/>
          <a:lstStyle/>
          <a:p>
            <a:pPr>
              <a:buFont typeface="Wingdings" pitchFamily="2" charset="2"/>
              <a:buChar char="Ø"/>
            </a:pPr>
            <a:r>
              <a:rPr lang="en-US" dirty="0">
                <a:latin typeface="Calibri" pitchFamily="34" charset="0"/>
              </a:rPr>
              <a:t>Computer  with i5 processor.</a:t>
            </a:r>
          </a:p>
          <a:p>
            <a:pPr>
              <a:buFont typeface="Wingdings" pitchFamily="2" charset="2"/>
              <a:buChar char="Ø"/>
            </a:pPr>
            <a:r>
              <a:rPr lang="en-US" dirty="0">
                <a:latin typeface="Calibri" pitchFamily="34" charset="0"/>
              </a:rPr>
              <a:t>RAM of 4GB.</a:t>
            </a:r>
          </a:p>
          <a:p>
            <a:pPr>
              <a:buFont typeface="Wingdings" pitchFamily="2" charset="2"/>
              <a:buChar char="Ø"/>
            </a:pPr>
            <a:r>
              <a:rPr lang="en-US" dirty="0" err="1">
                <a:latin typeface="Calibri" pitchFamily="34" charset="0"/>
              </a:rPr>
              <a:t>Hardisc</a:t>
            </a:r>
            <a:r>
              <a:rPr lang="en-US" dirty="0">
                <a:latin typeface="Calibri" pitchFamily="34" charset="0"/>
              </a:rPr>
              <a:t>(1TB).</a:t>
            </a:r>
          </a:p>
          <a:p>
            <a:endParaRPr lang="en-US" dirty="0"/>
          </a:p>
        </p:txBody>
      </p:sp>
    </p:spTree>
    <p:extLst>
      <p:ext uri="{BB962C8B-B14F-4D97-AF65-F5344CB8AC3E}">
        <p14:creationId xmlns:p14="http://schemas.microsoft.com/office/powerpoint/2010/main" val="279630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F78C7-9404-C977-EAB1-6F97DE84543C}"/>
              </a:ext>
            </a:extLst>
          </p:cNvPr>
          <p:cNvSpPr>
            <a:spLocks noGrp="1"/>
          </p:cNvSpPr>
          <p:nvPr>
            <p:ph type="title"/>
          </p:nvPr>
        </p:nvSpPr>
        <p:spPr/>
        <p:txBody>
          <a:bodyPr/>
          <a:lstStyle/>
          <a:p>
            <a:r>
              <a:rPr lang="en-US" dirty="0"/>
              <a:t>Software Requirements</a:t>
            </a:r>
          </a:p>
        </p:txBody>
      </p:sp>
      <p:sp>
        <p:nvSpPr>
          <p:cNvPr id="3" name="Content Placeholder 2">
            <a:extLst>
              <a:ext uri="{FF2B5EF4-FFF2-40B4-BE49-F238E27FC236}">
                <a16:creationId xmlns:a16="http://schemas.microsoft.com/office/drawing/2014/main" id="{14EA0595-A54F-6523-4258-252B95F0DF91}"/>
              </a:ext>
            </a:extLst>
          </p:cNvPr>
          <p:cNvSpPr>
            <a:spLocks noGrp="1"/>
          </p:cNvSpPr>
          <p:nvPr>
            <p:ph idx="1"/>
          </p:nvPr>
        </p:nvSpPr>
        <p:spPr/>
        <p:txBody>
          <a:bodyPr/>
          <a:lstStyle/>
          <a:p>
            <a:pPr>
              <a:buFont typeface="Wingdings" pitchFamily="2" charset="2"/>
              <a:buChar char="Ø"/>
            </a:pPr>
            <a:r>
              <a:rPr lang="en-US" dirty="0">
                <a:latin typeface="Calibri" pitchFamily="34" charset="0"/>
              </a:rPr>
              <a:t>Python IDE.</a:t>
            </a:r>
          </a:p>
          <a:p>
            <a:pPr>
              <a:buFont typeface="Wingdings" pitchFamily="2" charset="2"/>
              <a:buChar char="Ø"/>
            </a:pPr>
            <a:r>
              <a:rPr lang="en-US" dirty="0">
                <a:latin typeface="Calibri" pitchFamily="34" charset="0"/>
              </a:rPr>
              <a:t>Python pandas, </a:t>
            </a:r>
            <a:r>
              <a:rPr lang="en-US" dirty="0" err="1">
                <a:latin typeface="Calibri" pitchFamily="34" charset="0"/>
              </a:rPr>
              <a:t>sklearn</a:t>
            </a:r>
            <a:r>
              <a:rPr lang="en-US" dirty="0">
                <a:latin typeface="Calibri" pitchFamily="34" charset="0"/>
              </a:rPr>
              <a:t> libraries.</a:t>
            </a:r>
          </a:p>
          <a:p>
            <a:pPr>
              <a:buFont typeface="Wingdings" pitchFamily="2" charset="2"/>
              <a:buChar char="Ø"/>
            </a:pPr>
            <a:r>
              <a:rPr lang="en-US" dirty="0">
                <a:latin typeface="Calibri" pitchFamily="34" charset="0"/>
              </a:rPr>
              <a:t>Python </a:t>
            </a:r>
            <a:r>
              <a:rPr lang="en-US" dirty="0" err="1">
                <a:latin typeface="Calibri" pitchFamily="34" charset="0"/>
              </a:rPr>
              <a:t>Numpy</a:t>
            </a:r>
            <a:r>
              <a:rPr lang="en-US" dirty="0">
                <a:latin typeface="Calibri" pitchFamily="34" charset="0"/>
              </a:rPr>
              <a:t>  library.</a:t>
            </a:r>
          </a:p>
          <a:p>
            <a:pPr>
              <a:buFont typeface="Wingdings" pitchFamily="2" charset="2"/>
              <a:buChar char="Ø"/>
            </a:pPr>
            <a:endParaRPr lang="en-US" dirty="0"/>
          </a:p>
          <a:p>
            <a:endParaRPr lang="en-US" dirty="0"/>
          </a:p>
        </p:txBody>
      </p:sp>
    </p:spTree>
    <p:extLst>
      <p:ext uri="{BB962C8B-B14F-4D97-AF65-F5344CB8AC3E}">
        <p14:creationId xmlns:p14="http://schemas.microsoft.com/office/powerpoint/2010/main" val="2111227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302</TotalTime>
  <Words>980</Words>
  <Application>Microsoft Office PowerPoint</Application>
  <PresentationFormat>Widescreen</PresentationFormat>
  <Paragraphs>79</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Aharoni</vt:lpstr>
      <vt:lpstr>Algerian</vt:lpstr>
      <vt:lpstr>Arial</vt:lpstr>
      <vt:lpstr>Calibri</vt:lpstr>
      <vt:lpstr>Century Gothic</vt:lpstr>
      <vt:lpstr>sohne</vt:lpstr>
      <vt:lpstr>Wingdings</vt:lpstr>
      <vt:lpstr>Wingdings 3</vt:lpstr>
      <vt:lpstr>Ion Boardroom</vt:lpstr>
      <vt:lpstr>DIABETES PREDICTION MASTER </vt:lpstr>
      <vt:lpstr>Contents:</vt:lpstr>
      <vt:lpstr>Abstract:</vt:lpstr>
      <vt:lpstr>Introduction:</vt:lpstr>
      <vt:lpstr>Introduction:</vt:lpstr>
      <vt:lpstr>Existing System:</vt:lpstr>
      <vt:lpstr>Proposed System:</vt:lpstr>
      <vt:lpstr>Hardware Requirements</vt:lpstr>
      <vt:lpstr>Software Requirements</vt:lpstr>
      <vt:lpstr>ARCHITECTURE:</vt:lpstr>
      <vt:lpstr>DATA FLOW:</vt:lpstr>
      <vt:lpstr> UML DIAGRAMS: </vt:lpstr>
      <vt:lpstr>PowerPoint Presentation</vt:lpstr>
      <vt:lpstr>PowerPoint Presentation</vt:lpstr>
      <vt:lpstr>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vt:lpstr>
      <vt:lpstr>FINAL OUTPUT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 DISEASES PREDICTION(USING LOGISTIC REGRESSION ALGORITHM)</dc:title>
  <dc:creator>919390596139</dc:creator>
  <cp:lastModifiedBy>Gandham, Sai Rohit Kalyan</cp:lastModifiedBy>
  <cp:revision>19</cp:revision>
  <dcterms:created xsi:type="dcterms:W3CDTF">2022-04-22T05:33:24Z</dcterms:created>
  <dcterms:modified xsi:type="dcterms:W3CDTF">2023-10-16T01:13:45Z</dcterms:modified>
</cp:coreProperties>
</file>