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97" d="100"/>
          <a:sy n="97" d="100"/>
        </p:scale>
        <p:origin x="5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EBA313-DE3E-483F-9323-8073BA35AC77}"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2B015-1273-4363-B05B-6A24EABD71F2}" type="slidenum">
              <a:rPr lang="en-US" smtClean="0"/>
              <a:t>‹#›</a:t>
            </a:fld>
            <a:endParaRPr lang="en-US"/>
          </a:p>
        </p:txBody>
      </p:sp>
    </p:spTree>
    <p:extLst>
      <p:ext uri="{BB962C8B-B14F-4D97-AF65-F5344CB8AC3E}">
        <p14:creationId xmlns:p14="http://schemas.microsoft.com/office/powerpoint/2010/main" val="1389071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EBA313-DE3E-483F-9323-8073BA35AC77}"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2B015-1273-4363-B05B-6A24EABD71F2}" type="slidenum">
              <a:rPr lang="en-US" smtClean="0"/>
              <a:t>‹#›</a:t>
            </a:fld>
            <a:endParaRPr lang="en-US"/>
          </a:p>
        </p:txBody>
      </p:sp>
    </p:spTree>
    <p:extLst>
      <p:ext uri="{BB962C8B-B14F-4D97-AF65-F5344CB8AC3E}">
        <p14:creationId xmlns:p14="http://schemas.microsoft.com/office/powerpoint/2010/main" val="3534130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EBA313-DE3E-483F-9323-8073BA35AC77}"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2B015-1273-4363-B05B-6A24EABD71F2}" type="slidenum">
              <a:rPr lang="en-US" smtClean="0"/>
              <a:t>‹#›</a:t>
            </a:fld>
            <a:endParaRPr lang="en-US"/>
          </a:p>
        </p:txBody>
      </p:sp>
    </p:spTree>
    <p:extLst>
      <p:ext uri="{BB962C8B-B14F-4D97-AF65-F5344CB8AC3E}">
        <p14:creationId xmlns:p14="http://schemas.microsoft.com/office/powerpoint/2010/main" val="675623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EBA313-DE3E-483F-9323-8073BA35AC77}"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2B015-1273-4363-B05B-6A24EABD71F2}" type="slidenum">
              <a:rPr lang="en-US" smtClean="0"/>
              <a:t>‹#›</a:t>
            </a:fld>
            <a:endParaRPr lang="en-US"/>
          </a:p>
        </p:txBody>
      </p:sp>
    </p:spTree>
    <p:extLst>
      <p:ext uri="{BB962C8B-B14F-4D97-AF65-F5344CB8AC3E}">
        <p14:creationId xmlns:p14="http://schemas.microsoft.com/office/powerpoint/2010/main" val="586604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EBA313-DE3E-483F-9323-8073BA35AC77}"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2B015-1273-4363-B05B-6A24EABD71F2}" type="slidenum">
              <a:rPr lang="en-US" smtClean="0"/>
              <a:t>‹#›</a:t>
            </a:fld>
            <a:endParaRPr lang="en-US"/>
          </a:p>
        </p:txBody>
      </p:sp>
    </p:spTree>
    <p:extLst>
      <p:ext uri="{BB962C8B-B14F-4D97-AF65-F5344CB8AC3E}">
        <p14:creationId xmlns:p14="http://schemas.microsoft.com/office/powerpoint/2010/main" val="3805807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EBA313-DE3E-483F-9323-8073BA35AC77}"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2B015-1273-4363-B05B-6A24EABD71F2}" type="slidenum">
              <a:rPr lang="en-US" smtClean="0"/>
              <a:t>‹#›</a:t>
            </a:fld>
            <a:endParaRPr lang="en-US"/>
          </a:p>
        </p:txBody>
      </p:sp>
    </p:spTree>
    <p:extLst>
      <p:ext uri="{BB962C8B-B14F-4D97-AF65-F5344CB8AC3E}">
        <p14:creationId xmlns:p14="http://schemas.microsoft.com/office/powerpoint/2010/main" val="2987609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EBA313-DE3E-483F-9323-8073BA35AC77}" type="datetimeFigureOut">
              <a:rPr lang="en-US" smtClean="0"/>
              <a:t>4/24/2019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42B015-1273-4363-B05B-6A24EABD71F2}" type="slidenum">
              <a:rPr lang="en-US" smtClean="0"/>
              <a:t>‹#›</a:t>
            </a:fld>
            <a:endParaRPr lang="en-US"/>
          </a:p>
        </p:txBody>
      </p:sp>
    </p:spTree>
    <p:extLst>
      <p:ext uri="{BB962C8B-B14F-4D97-AF65-F5344CB8AC3E}">
        <p14:creationId xmlns:p14="http://schemas.microsoft.com/office/powerpoint/2010/main" val="85369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EBA313-DE3E-483F-9323-8073BA35AC77}" type="datetimeFigureOut">
              <a:rPr lang="en-US" smtClean="0"/>
              <a:t>4/24/2019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42B015-1273-4363-B05B-6A24EABD71F2}" type="slidenum">
              <a:rPr lang="en-US" smtClean="0"/>
              <a:t>‹#›</a:t>
            </a:fld>
            <a:endParaRPr lang="en-US"/>
          </a:p>
        </p:txBody>
      </p:sp>
    </p:spTree>
    <p:extLst>
      <p:ext uri="{BB962C8B-B14F-4D97-AF65-F5344CB8AC3E}">
        <p14:creationId xmlns:p14="http://schemas.microsoft.com/office/powerpoint/2010/main" val="1218003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EBA313-DE3E-483F-9323-8073BA35AC77}" type="datetimeFigureOut">
              <a:rPr lang="en-US" smtClean="0"/>
              <a:t>4/24/2019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42B015-1273-4363-B05B-6A24EABD71F2}" type="slidenum">
              <a:rPr lang="en-US" smtClean="0"/>
              <a:t>‹#›</a:t>
            </a:fld>
            <a:endParaRPr lang="en-US"/>
          </a:p>
        </p:txBody>
      </p:sp>
    </p:spTree>
    <p:extLst>
      <p:ext uri="{BB962C8B-B14F-4D97-AF65-F5344CB8AC3E}">
        <p14:creationId xmlns:p14="http://schemas.microsoft.com/office/powerpoint/2010/main" val="1517239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EBA313-DE3E-483F-9323-8073BA35AC77}"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2B015-1273-4363-B05B-6A24EABD71F2}" type="slidenum">
              <a:rPr lang="en-US" smtClean="0"/>
              <a:t>‹#›</a:t>
            </a:fld>
            <a:endParaRPr lang="en-US"/>
          </a:p>
        </p:txBody>
      </p:sp>
    </p:spTree>
    <p:extLst>
      <p:ext uri="{BB962C8B-B14F-4D97-AF65-F5344CB8AC3E}">
        <p14:creationId xmlns:p14="http://schemas.microsoft.com/office/powerpoint/2010/main" val="1648153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EBA313-DE3E-483F-9323-8073BA35AC77}"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2B015-1273-4363-B05B-6A24EABD71F2}" type="slidenum">
              <a:rPr lang="en-US" smtClean="0"/>
              <a:t>‹#›</a:t>
            </a:fld>
            <a:endParaRPr lang="en-US"/>
          </a:p>
        </p:txBody>
      </p:sp>
    </p:spTree>
    <p:extLst>
      <p:ext uri="{BB962C8B-B14F-4D97-AF65-F5344CB8AC3E}">
        <p14:creationId xmlns:p14="http://schemas.microsoft.com/office/powerpoint/2010/main" val="3520781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EBA313-DE3E-483F-9323-8073BA35AC77}" type="datetimeFigureOut">
              <a:rPr lang="en-US" smtClean="0"/>
              <a:t>4/24/2019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2B015-1273-4363-B05B-6A24EABD71F2}" type="slidenum">
              <a:rPr lang="en-US" smtClean="0"/>
              <a:t>‹#›</a:t>
            </a:fld>
            <a:endParaRPr lang="en-US"/>
          </a:p>
        </p:txBody>
      </p:sp>
    </p:spTree>
    <p:extLst>
      <p:ext uri="{BB962C8B-B14F-4D97-AF65-F5344CB8AC3E}">
        <p14:creationId xmlns:p14="http://schemas.microsoft.com/office/powerpoint/2010/main" val="2503751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6 notes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47808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60979" y="941697"/>
            <a:ext cx="9963891" cy="3563396"/>
          </a:xfrm>
          <a:prstGeom prst="rect">
            <a:avLst/>
          </a:prstGeom>
        </p:spPr>
      </p:pic>
    </p:spTree>
    <p:extLst>
      <p:ext uri="{BB962C8B-B14F-4D97-AF65-F5344CB8AC3E}">
        <p14:creationId xmlns:p14="http://schemas.microsoft.com/office/powerpoint/2010/main" val="375289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2637" y="790413"/>
            <a:ext cx="11323122" cy="4000016"/>
          </a:xfrm>
          <a:prstGeom prst="rect">
            <a:avLst/>
          </a:prstGeom>
        </p:spPr>
      </p:pic>
    </p:spTree>
    <p:extLst>
      <p:ext uri="{BB962C8B-B14F-4D97-AF65-F5344CB8AC3E}">
        <p14:creationId xmlns:p14="http://schemas.microsoft.com/office/powerpoint/2010/main" val="2661357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43012" y="785812"/>
            <a:ext cx="9705975" cy="5286375"/>
          </a:xfrm>
          <a:prstGeom prst="rect">
            <a:avLst/>
          </a:prstGeom>
        </p:spPr>
      </p:pic>
    </p:spTree>
    <p:extLst>
      <p:ext uri="{BB962C8B-B14F-4D97-AF65-F5344CB8AC3E}">
        <p14:creationId xmlns:p14="http://schemas.microsoft.com/office/powerpoint/2010/main" val="3643594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09625" y="109537"/>
            <a:ext cx="10572750" cy="6638925"/>
          </a:xfrm>
          <a:prstGeom prst="rect">
            <a:avLst/>
          </a:prstGeom>
        </p:spPr>
      </p:pic>
    </p:spTree>
    <p:extLst>
      <p:ext uri="{BB962C8B-B14F-4D97-AF65-F5344CB8AC3E}">
        <p14:creationId xmlns:p14="http://schemas.microsoft.com/office/powerpoint/2010/main" val="2346880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23975" y="1409700"/>
            <a:ext cx="9544050" cy="4038600"/>
          </a:xfrm>
          <a:prstGeom prst="rect">
            <a:avLst/>
          </a:prstGeom>
        </p:spPr>
      </p:pic>
    </p:spTree>
    <p:extLst>
      <p:ext uri="{BB962C8B-B14F-4D97-AF65-F5344CB8AC3E}">
        <p14:creationId xmlns:p14="http://schemas.microsoft.com/office/powerpoint/2010/main" val="1154077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73966" y="236749"/>
            <a:ext cx="8267458" cy="6621251"/>
          </a:xfrm>
          <a:prstGeom prst="rect">
            <a:avLst/>
          </a:prstGeom>
        </p:spPr>
      </p:pic>
    </p:spTree>
    <p:extLst>
      <p:ext uri="{BB962C8B-B14F-4D97-AF65-F5344CB8AC3E}">
        <p14:creationId xmlns:p14="http://schemas.microsoft.com/office/powerpoint/2010/main" val="4202386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57250" y="2085975"/>
            <a:ext cx="10477500" cy="2686050"/>
          </a:xfrm>
          <a:prstGeom prst="rect">
            <a:avLst/>
          </a:prstGeom>
        </p:spPr>
      </p:pic>
    </p:spTree>
    <p:extLst>
      <p:ext uri="{BB962C8B-B14F-4D97-AF65-F5344CB8AC3E}">
        <p14:creationId xmlns:p14="http://schemas.microsoft.com/office/powerpoint/2010/main" val="1169268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4887" y="323850"/>
            <a:ext cx="10182225" cy="6210300"/>
          </a:xfrm>
          <a:prstGeom prst="rect">
            <a:avLst/>
          </a:prstGeom>
        </p:spPr>
      </p:pic>
    </p:spTree>
    <p:extLst>
      <p:ext uri="{BB962C8B-B14F-4D97-AF65-F5344CB8AC3E}">
        <p14:creationId xmlns:p14="http://schemas.microsoft.com/office/powerpoint/2010/main" val="2124728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81008" y="248308"/>
            <a:ext cx="6089346" cy="6144905"/>
          </a:xfrm>
          <a:prstGeom prst="rect">
            <a:avLst/>
          </a:prstGeom>
        </p:spPr>
      </p:pic>
    </p:spTree>
    <p:extLst>
      <p:ext uri="{BB962C8B-B14F-4D97-AF65-F5344CB8AC3E}">
        <p14:creationId xmlns:p14="http://schemas.microsoft.com/office/powerpoint/2010/main" val="3425077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5762" y="828675"/>
            <a:ext cx="11420475" cy="5200650"/>
          </a:xfrm>
          <a:prstGeom prst="rect">
            <a:avLst/>
          </a:prstGeom>
        </p:spPr>
      </p:pic>
    </p:spTree>
    <p:extLst>
      <p:ext uri="{BB962C8B-B14F-4D97-AF65-F5344CB8AC3E}">
        <p14:creationId xmlns:p14="http://schemas.microsoft.com/office/powerpoint/2010/main" val="3263499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59354" y="1372924"/>
            <a:ext cx="8608790" cy="3970351"/>
          </a:xfrm>
          <a:prstGeom prst="rect">
            <a:avLst/>
          </a:prstGeom>
        </p:spPr>
      </p:pic>
      <p:sp>
        <p:nvSpPr>
          <p:cNvPr id="5" name="TextBox 4"/>
          <p:cNvSpPr txBox="1"/>
          <p:nvPr/>
        </p:nvSpPr>
        <p:spPr>
          <a:xfrm>
            <a:off x="1860605" y="532738"/>
            <a:ext cx="6647290" cy="707886"/>
          </a:xfrm>
          <a:prstGeom prst="rect">
            <a:avLst/>
          </a:prstGeom>
          <a:noFill/>
        </p:spPr>
        <p:txBody>
          <a:bodyPr wrap="square" rtlCol="0">
            <a:spAutoFit/>
          </a:bodyPr>
          <a:lstStyle/>
          <a:p>
            <a:r>
              <a:rPr lang="en-US" sz="4000" dirty="0" smtClean="0"/>
              <a:t>Introduction</a:t>
            </a:r>
            <a:endParaRPr lang="en-US" sz="4000" dirty="0"/>
          </a:p>
        </p:txBody>
      </p:sp>
    </p:spTree>
    <p:extLst>
      <p:ext uri="{BB962C8B-B14F-4D97-AF65-F5344CB8AC3E}">
        <p14:creationId xmlns:p14="http://schemas.microsoft.com/office/powerpoint/2010/main" val="153668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9717" y="1558786"/>
            <a:ext cx="8760342" cy="3697025"/>
          </a:xfrm>
          <a:prstGeom prst="rect">
            <a:avLst/>
          </a:prstGeom>
        </p:spPr>
      </p:pic>
    </p:spTree>
    <p:extLst>
      <p:ext uri="{BB962C8B-B14F-4D97-AF65-F5344CB8AC3E}">
        <p14:creationId xmlns:p14="http://schemas.microsoft.com/office/powerpoint/2010/main" val="325349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87489" y="186358"/>
            <a:ext cx="7697485" cy="3170589"/>
          </a:xfrm>
          <a:prstGeom prst="rect">
            <a:avLst/>
          </a:prstGeom>
        </p:spPr>
      </p:pic>
      <p:pic>
        <p:nvPicPr>
          <p:cNvPr id="3" name="Picture 2"/>
          <p:cNvPicPr>
            <a:picLocks noChangeAspect="1"/>
          </p:cNvPicPr>
          <p:nvPr/>
        </p:nvPicPr>
        <p:blipFill>
          <a:blip r:embed="rId3"/>
          <a:stretch>
            <a:fillRect/>
          </a:stretch>
        </p:blipFill>
        <p:spPr>
          <a:xfrm>
            <a:off x="1287488" y="2953743"/>
            <a:ext cx="7284017" cy="3692359"/>
          </a:xfrm>
          <a:prstGeom prst="rect">
            <a:avLst/>
          </a:prstGeom>
        </p:spPr>
      </p:pic>
    </p:spTree>
    <p:extLst>
      <p:ext uri="{BB962C8B-B14F-4D97-AF65-F5344CB8AC3E}">
        <p14:creationId xmlns:p14="http://schemas.microsoft.com/office/powerpoint/2010/main" val="340004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06183" y="873193"/>
            <a:ext cx="10745589" cy="3977103"/>
          </a:xfrm>
          <a:prstGeom prst="rect">
            <a:avLst/>
          </a:prstGeom>
        </p:spPr>
      </p:pic>
    </p:spTree>
    <p:extLst>
      <p:ext uri="{BB962C8B-B14F-4D97-AF65-F5344CB8AC3E}">
        <p14:creationId xmlns:p14="http://schemas.microsoft.com/office/powerpoint/2010/main" val="929187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11961" y="1134427"/>
            <a:ext cx="8176694" cy="3922603"/>
          </a:xfrm>
          <a:prstGeom prst="rect">
            <a:avLst/>
          </a:prstGeom>
        </p:spPr>
      </p:pic>
    </p:spTree>
    <p:extLst>
      <p:ext uri="{BB962C8B-B14F-4D97-AF65-F5344CB8AC3E}">
        <p14:creationId xmlns:p14="http://schemas.microsoft.com/office/powerpoint/2010/main" val="3286012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Bayesian Applications</a:t>
            </a:r>
            <a:br>
              <a:rPr lang="en-US" dirty="0"/>
            </a:br>
            <a:endParaRPr lang="en-US" dirty="0"/>
          </a:p>
        </p:txBody>
      </p:sp>
      <p:sp>
        <p:nvSpPr>
          <p:cNvPr id="3" name="Content Placeholder 2"/>
          <p:cNvSpPr>
            <a:spLocks noGrp="1"/>
          </p:cNvSpPr>
          <p:nvPr>
            <p:ph idx="1"/>
          </p:nvPr>
        </p:nvSpPr>
        <p:spPr>
          <a:xfrm>
            <a:off x="838200" y="1825625"/>
            <a:ext cx="10515600" cy="4351338"/>
          </a:xfrm>
        </p:spPr>
        <p:txBody>
          <a:bodyPr>
            <a:normAutofit fontScale="85000" lnSpcReduction="20000"/>
          </a:bodyPr>
          <a:lstStyle/>
          <a:p>
            <a:r>
              <a:rPr lang="en-US" dirty="0" smtClean="0"/>
              <a:t>Although </a:t>
            </a:r>
            <a:r>
              <a:rPr lang="en-US" dirty="0"/>
              <a:t>Bayes’ rule is credited to Thomas Bayes, Bayesian applications were ﬁrst introduced by French scientist Pierre Simon Laplace, who published a paper on using Bayesian inference on the unknown binomial proportions (for binomial distribution, see Section 5.2). </a:t>
            </a:r>
            <a:endParaRPr lang="en-US" dirty="0" smtClean="0"/>
          </a:p>
          <a:p>
            <a:r>
              <a:rPr lang="en-US" dirty="0" smtClean="0"/>
              <a:t>Since </a:t>
            </a:r>
            <a:r>
              <a:rPr lang="en-US" dirty="0"/>
              <a:t>the introduction of the Markov chain Monte Carlo (MCMC) computational tools for Bayesian analysis in the early 1990s, Bayesian statistics has become more and more popular in </a:t>
            </a:r>
            <a:r>
              <a:rPr lang="en-US" b="1" u="sng" dirty="0">
                <a:solidFill>
                  <a:srgbClr val="002060"/>
                </a:solidFill>
              </a:rPr>
              <a:t>statistical modeling and data analysis</a:t>
            </a:r>
            <a:r>
              <a:rPr lang="en-US" dirty="0"/>
              <a:t>. </a:t>
            </a:r>
            <a:endParaRPr lang="en-US" dirty="0" smtClean="0"/>
          </a:p>
          <a:p>
            <a:r>
              <a:rPr lang="en-US" dirty="0" smtClean="0"/>
              <a:t>Meanwhile</a:t>
            </a:r>
            <a:r>
              <a:rPr lang="en-US" dirty="0"/>
              <a:t>, methodology developments using Bayesian concepts have progressed dramatically, and they are applied in ﬁelds such as bioinformatics, biology, business, engineering, environmental and ecology science, life science and health, medicine, and many others.</a:t>
            </a:r>
          </a:p>
          <a:p>
            <a:endParaRPr lang="en-US" dirty="0" smtClean="0"/>
          </a:p>
          <a:p>
            <a:r>
              <a:rPr lang="en-US" dirty="0" smtClean="0"/>
              <a:t>Source: Walpole Book (page 710)</a:t>
            </a:r>
            <a:endParaRPr lang="en-US" dirty="0"/>
          </a:p>
        </p:txBody>
      </p:sp>
    </p:spTree>
    <p:extLst>
      <p:ext uri="{BB962C8B-B14F-4D97-AF65-F5344CB8AC3E}">
        <p14:creationId xmlns:p14="http://schemas.microsoft.com/office/powerpoint/2010/main" val="2769796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04979" y="337184"/>
            <a:ext cx="6333364" cy="2294697"/>
          </a:xfrm>
          <a:prstGeom prst="rect">
            <a:avLst/>
          </a:prstGeom>
        </p:spPr>
      </p:pic>
      <p:pic>
        <p:nvPicPr>
          <p:cNvPr id="3" name="Picture 2"/>
          <p:cNvPicPr>
            <a:picLocks noChangeAspect="1"/>
          </p:cNvPicPr>
          <p:nvPr/>
        </p:nvPicPr>
        <p:blipFill>
          <a:blip r:embed="rId3"/>
          <a:stretch>
            <a:fillRect/>
          </a:stretch>
        </p:blipFill>
        <p:spPr>
          <a:xfrm>
            <a:off x="1645381" y="2631881"/>
            <a:ext cx="7838527" cy="3244133"/>
          </a:xfrm>
          <a:prstGeom prst="rect">
            <a:avLst/>
          </a:prstGeom>
        </p:spPr>
      </p:pic>
      <p:sp>
        <p:nvSpPr>
          <p:cNvPr id="5" name="Left Arrow 4"/>
          <p:cNvSpPr/>
          <p:nvPr/>
        </p:nvSpPr>
        <p:spPr>
          <a:xfrm>
            <a:off x="7872761" y="4516244"/>
            <a:ext cx="2486721" cy="3122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3063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031720"/>
            <a:ext cx="11948263" cy="2993870"/>
          </a:xfrm>
          <a:prstGeom prst="rect">
            <a:avLst/>
          </a:prstGeom>
        </p:spPr>
      </p:pic>
    </p:spTree>
    <p:extLst>
      <p:ext uri="{BB962C8B-B14F-4D97-AF65-F5344CB8AC3E}">
        <p14:creationId xmlns:p14="http://schemas.microsoft.com/office/powerpoint/2010/main" val="1154285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138</Words>
  <Application>Microsoft Office PowerPoint</Application>
  <PresentationFormat>Widescreen</PresentationFormat>
  <Paragraphs>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Chapter 6 notes</vt:lpstr>
      <vt:lpstr>PowerPoint Presentation</vt:lpstr>
      <vt:lpstr>PowerPoint Presentation</vt:lpstr>
      <vt:lpstr>PowerPoint Presentation</vt:lpstr>
      <vt:lpstr>PowerPoint Presentation</vt:lpstr>
      <vt:lpstr>PowerPoint Presentation</vt:lpstr>
      <vt:lpstr>Bayesian Applications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UT Southwestern Medical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notes</dc:title>
  <dc:creator>Rama Koganti</dc:creator>
  <cp:lastModifiedBy>Rama Koganti</cp:lastModifiedBy>
  <cp:revision>8</cp:revision>
  <dcterms:created xsi:type="dcterms:W3CDTF">2019-04-22T18:42:15Z</dcterms:created>
  <dcterms:modified xsi:type="dcterms:W3CDTF">2019-04-24T21:35:05Z</dcterms:modified>
</cp:coreProperties>
</file>