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63" r:id="rId2"/>
  </p:sldMasterIdLst>
  <p:notesMasterIdLst>
    <p:notesMasterId r:id="rId19"/>
  </p:notesMasterIdLst>
  <p:sldIdLst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12192000" cy="68580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E77"/>
    <a:srgbClr val="1A2286"/>
    <a:srgbClr val="1B238D"/>
    <a:srgbClr val="1F28A1"/>
    <a:srgbClr val="000066"/>
    <a:srgbClr val="FFFF00"/>
    <a:srgbClr val="FF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88042" autoAdjust="0"/>
  </p:normalViewPr>
  <p:slideViewPr>
    <p:cSldViewPr snapToGrid="0">
      <p:cViewPr varScale="1">
        <p:scale>
          <a:sx n="121" d="100"/>
          <a:sy n="121" d="100"/>
        </p:scale>
        <p:origin x="200" y="3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4BE742-F341-9148-A94E-C374EDF98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133" y="2130426"/>
            <a:ext cx="9787467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467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38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5234" y="274639"/>
            <a:ext cx="2307167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617" y="274639"/>
            <a:ext cx="6720416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3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351618" y="274639"/>
            <a:ext cx="9230783" cy="5851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10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274638"/>
            <a:ext cx="10278533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868" y="1600200"/>
            <a:ext cx="10278533" cy="2185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3868" y="3938589"/>
            <a:ext cx="10278533" cy="2187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93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618" y="274638"/>
            <a:ext cx="9230783" cy="1143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51618" y="1600201"/>
            <a:ext cx="4512733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552" y="1600201"/>
            <a:ext cx="4514849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81751"/>
            <a:ext cx="2844800" cy="3397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DF85106-AC1E-B04B-98E8-4099A3202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2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C653-8455-6D4B-85C3-EACCD59DD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2F108-97C0-9D49-8BB3-F4DF38C2F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1312-249F-FB4F-A252-38FED663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2859-C154-2F49-8A7C-EC78305C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5A6B-B041-0942-BC57-0797E50B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4F1B-738D-DF4B-823C-C3C1E1B9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1FC7-E7B3-934C-94FA-89D55FA20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D287E-7720-824C-BE7F-D31427D9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DF2B-5436-1D47-92DE-2CC59535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2269-65AA-BA48-AD15-9B0E6C68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18B5-EE7C-214A-8DE5-D534050B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49AB7-FDD9-364C-A3C9-48DAEB2C0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972F-3CC9-7D4B-AB6C-E3646881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1136-6E28-4149-803F-AB33AC66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429C-2C0B-D047-8802-08052D38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8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2514-1A7A-AF42-8FF9-ACBF6D36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B964-839C-FE4F-A933-0BD66B57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EDC72-52F0-9540-B3E0-94B1027C9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7E9C9-CE76-184E-9962-34921589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28FE-56E8-EC43-9598-0EAACCFC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2330A-268C-BE41-96FF-B32F5168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6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703F-34DA-4743-ADF3-ECE6820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DFECB-34EB-7D43-99B6-20B0A63D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168E-974A-6649-9142-BF98E7CF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10B21-848D-694B-BCF1-F473DD688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D4069-6D22-4647-A886-3CED04D19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9D406-1D08-644D-B69F-F491E84C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D99D9-6BD4-7543-A620-95E8B438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42B20-CDA5-2441-8660-A7672225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1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45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3F88-3E7B-704B-9D6E-B78D6909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4B5A0-C93B-334A-BDBB-582BE65E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0C430-C81B-1349-9AF2-AFBC472C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B8867-9012-324A-B05F-A01732DC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F8DE3-EB75-824E-91EA-E7FA8B7A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D1BC4-D2E7-1842-AF8D-70D1AD89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0AE50-F7F0-5F47-A04C-8F018596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6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FD7B-0017-3E45-B9C9-5BFFE304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8376-F0E7-C940-8B4E-D018814A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F657E-3FCE-4C4D-AB51-D7725E45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756C-8FCF-564D-A4EF-3E185F8C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075B3-981D-8C40-825C-18A7F7B2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2E63E-257D-BB4C-B66D-2F590ECB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05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4FEB-800E-764C-9B09-DF14C020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A1077-DD9F-9B43-BC9B-E8DFF2CFE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F2362-8686-574C-8D0C-43FD2FC9C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8126-BF13-EA41-8C4C-26E1CAB5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AF1E5-A940-A343-BD1E-930CFCB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7F860-2893-5B43-BA81-AEE959FC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1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FA7A-6196-E54F-9429-DA57B3AB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EE9AB-6494-EB4E-A8A3-CA2C76FE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A6C4B-D0D3-2040-8689-E4470AF1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B4D5-04B7-C946-AFBC-8842D8BC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06CA-6398-8C49-917F-297EB8BD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0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FB83F-C2BD-0345-BBA1-51069ED43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BF435-DD56-D041-8197-509F3867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B8E0-F5F3-1747-B6E4-0F0DA7C6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5943-B7C9-3C4D-8148-4DFBFC8E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9B0A-4D0A-034D-9A6E-B9EA0510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133" y="4406901"/>
            <a:ext cx="98361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133" y="2906713"/>
            <a:ext cx="98361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11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883" y="1600201"/>
            <a:ext cx="49297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2535" y="1600201"/>
            <a:ext cx="48598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30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133" y="1535113"/>
            <a:ext cx="47603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133" y="2174875"/>
            <a:ext cx="47603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5467" y="1535113"/>
            <a:ext cx="50969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2174875"/>
            <a:ext cx="508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3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2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3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67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73051"/>
            <a:ext cx="64008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67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3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6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1" y="274638"/>
            <a:ext cx="10058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0935" y="1600201"/>
            <a:ext cx="10041467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61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2" r:id="rId14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>
              <a:lumMod val="50000"/>
            </a:schemeClr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accent2">
              <a:lumMod val="7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1">
              <a:lumMod val="50000"/>
            </a:schemeClr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A6D56-3AE9-C946-9B92-29D7E421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85CA-0015-3846-8ADE-9475B19C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54A0-B464-644C-90A2-9EBE47C2B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B07F-0339-814C-8824-05111004BC6A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F9029-96B0-9E43-B1E9-F5B43435C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7F9F-2CF0-444A-AA59-4DBB4803C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93AE-45CA-F044-9B37-84B44A9A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7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Quantitative Methods</a:t>
            </a:r>
          </a:p>
          <a:p>
            <a:pPr lvl="1"/>
            <a:r>
              <a:rPr lang="en-GB" dirty="0"/>
              <a:t>Testing theories using numbers</a:t>
            </a:r>
          </a:p>
          <a:p>
            <a:r>
              <a:rPr lang="en-GB" dirty="0"/>
              <a:t>Qualitative Methods</a:t>
            </a:r>
          </a:p>
          <a:p>
            <a:pPr lvl="1"/>
            <a:r>
              <a:rPr lang="en-GB" dirty="0"/>
              <a:t>Testing theories using language</a:t>
            </a:r>
          </a:p>
          <a:p>
            <a:pPr lvl="2"/>
            <a:r>
              <a:rPr lang="en-GB" dirty="0"/>
              <a:t>Magazine articles/Interviews</a:t>
            </a:r>
          </a:p>
          <a:p>
            <a:pPr lvl="2"/>
            <a:r>
              <a:rPr lang="en-GB" dirty="0"/>
              <a:t>Conversations</a:t>
            </a:r>
          </a:p>
          <a:p>
            <a:pPr lvl="2"/>
            <a:r>
              <a:rPr lang="en-GB" dirty="0"/>
              <a:t>Newspapers</a:t>
            </a:r>
          </a:p>
          <a:p>
            <a:pPr lvl="2"/>
            <a:r>
              <a:rPr lang="en-GB" dirty="0"/>
              <a:t>Media broadcasts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Whether an instrument measures what it set out to measure.</a:t>
            </a:r>
          </a:p>
          <a:p>
            <a:r>
              <a:rPr lang="en-GB" dirty="0"/>
              <a:t>Content validity</a:t>
            </a:r>
          </a:p>
          <a:p>
            <a:pPr lvl="1"/>
            <a:r>
              <a:rPr lang="en-GB" dirty="0"/>
              <a:t>Evidence that the content of a test corresponds to the content of the construct it was designed to cover</a:t>
            </a:r>
          </a:p>
          <a:p>
            <a:r>
              <a:rPr lang="en-GB" dirty="0"/>
              <a:t>Ecological validity</a:t>
            </a:r>
          </a:p>
          <a:p>
            <a:pPr lvl="1"/>
            <a:r>
              <a:rPr lang="en-GB" dirty="0"/>
              <a:t>Evidence that the results of a study, experiment or test can be applied, and allow inferences, to real-world conditions.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Reliability</a:t>
            </a:r>
          </a:p>
          <a:p>
            <a:pPr lvl="1"/>
            <a:r>
              <a:rPr lang="en-GB" dirty="0"/>
              <a:t>The ability of the measure to produce the same results under the same conditions.</a:t>
            </a:r>
          </a:p>
          <a:p>
            <a:r>
              <a:rPr lang="en-GB" dirty="0"/>
              <a:t>Test-Retest Reliability</a:t>
            </a:r>
          </a:p>
          <a:p>
            <a:pPr lvl="1"/>
            <a:r>
              <a:rPr lang="en-GB" dirty="0"/>
              <a:t>The ability of a measure to produce consistent results when the same entities are tested at two different points in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Correlational</a:t>
            </a:r>
            <a:r>
              <a:rPr lang="en-GB" dirty="0"/>
              <a:t> research:</a:t>
            </a:r>
          </a:p>
          <a:p>
            <a:pPr lvl="1"/>
            <a:r>
              <a:rPr lang="en-GB" dirty="0"/>
              <a:t>Observing what naturally goes on in the world without directly interfering with it.</a:t>
            </a:r>
          </a:p>
          <a:p>
            <a:r>
              <a:rPr lang="en-GB" dirty="0"/>
              <a:t>Cross-sectional research:</a:t>
            </a:r>
          </a:p>
          <a:p>
            <a:pPr lvl="1"/>
            <a:r>
              <a:rPr lang="en-GB" dirty="0"/>
              <a:t>This term implies that data come from people at different age points with different people representing each age point.</a:t>
            </a:r>
          </a:p>
          <a:p>
            <a:r>
              <a:rPr lang="en-GB" dirty="0"/>
              <a:t>Experimental research:</a:t>
            </a:r>
          </a:p>
          <a:p>
            <a:pPr lvl="1"/>
            <a:r>
              <a:rPr lang="en-GB" dirty="0"/>
              <a:t>One or more variable is systematically manipulated to see their effect (alone or in combination) on an outcome variable.</a:t>
            </a:r>
          </a:p>
          <a:p>
            <a:pPr lvl="1"/>
            <a:r>
              <a:rPr lang="en-GB" dirty="0"/>
              <a:t>Statements can be made about cause and effect.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of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Between-group/Between-subject/independent</a:t>
            </a:r>
          </a:p>
          <a:p>
            <a:pPr lvl="1"/>
            <a:r>
              <a:rPr lang="en-GB" dirty="0"/>
              <a:t>Different entities in experimental conditions</a:t>
            </a:r>
          </a:p>
          <a:p>
            <a:r>
              <a:rPr lang="en-GB" dirty="0"/>
              <a:t>Repeated measures (within-subject)</a:t>
            </a:r>
          </a:p>
          <a:p>
            <a:pPr lvl="1"/>
            <a:r>
              <a:rPr lang="en-GB" dirty="0"/>
              <a:t>The same entities take part in all experimental conditions.</a:t>
            </a:r>
          </a:p>
          <a:p>
            <a:pPr lvl="1"/>
            <a:r>
              <a:rPr lang="en-GB" dirty="0"/>
              <a:t>Economical</a:t>
            </a:r>
          </a:p>
          <a:p>
            <a:pPr lvl="1"/>
            <a:r>
              <a:rPr lang="en-GB" dirty="0"/>
              <a:t>Practice effects</a:t>
            </a:r>
          </a:p>
          <a:p>
            <a:pPr lvl="1"/>
            <a:r>
              <a:rPr lang="en-GB" dirty="0"/>
              <a:t>Fatigue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Systematic Variation</a:t>
            </a:r>
          </a:p>
          <a:p>
            <a:pPr lvl="1"/>
            <a:r>
              <a:rPr lang="en-GB" dirty="0"/>
              <a:t>Differences in performance created by a specific experimental manipulation.</a:t>
            </a:r>
          </a:p>
          <a:p>
            <a:r>
              <a:rPr lang="en-GB" dirty="0"/>
              <a:t>Unsystematic Variation</a:t>
            </a:r>
          </a:p>
          <a:p>
            <a:pPr lvl="1"/>
            <a:r>
              <a:rPr lang="en-GB" dirty="0"/>
              <a:t>Differences in performance created by unknown factors.</a:t>
            </a:r>
          </a:p>
          <a:p>
            <a:pPr lvl="2"/>
            <a:r>
              <a:rPr lang="en-GB" dirty="0"/>
              <a:t>Age, Gender, IQ, Time of day, Measurement error etc.</a:t>
            </a:r>
          </a:p>
          <a:p>
            <a:r>
              <a:rPr lang="en-GB" dirty="0"/>
              <a:t>Randomization</a:t>
            </a:r>
          </a:p>
          <a:p>
            <a:pPr lvl="1"/>
            <a:r>
              <a:rPr lang="en-GB" dirty="0"/>
              <a:t>Minimizes unsystematic variation.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Research process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454" y="1285860"/>
            <a:ext cx="52562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59152" y="5145098"/>
            <a:ext cx="6072230" cy="107157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Analysing data: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Frequency Distributions (aka Histograms)</a:t>
            </a:r>
          </a:p>
          <a:p>
            <a:pPr lvl="1"/>
            <a:r>
              <a:rPr lang="en-GB" dirty="0"/>
              <a:t>A graph plotting values of observations on the horizontal axis, with a bar showing how many times each value occurred in the data set.</a:t>
            </a:r>
          </a:p>
          <a:p>
            <a:r>
              <a:rPr lang="en-GB" dirty="0"/>
              <a:t>The ‘Normal’ Distribution</a:t>
            </a:r>
          </a:p>
          <a:p>
            <a:pPr lvl="1"/>
            <a:r>
              <a:rPr lang="en-GB" dirty="0"/>
              <a:t>Bell shaped</a:t>
            </a:r>
          </a:p>
          <a:p>
            <a:pPr lvl="1"/>
            <a:r>
              <a:rPr lang="en-GB" dirty="0"/>
              <a:t>Symmetrical around the centre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research process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454" y="1285860"/>
            <a:ext cx="52562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something that needs explaining</a:t>
            </a:r>
          </a:p>
          <a:p>
            <a:pPr lvl="1"/>
            <a:r>
              <a:rPr lang="en-GB" dirty="0"/>
              <a:t>Observe the real world</a:t>
            </a:r>
          </a:p>
          <a:p>
            <a:pPr lvl="1"/>
            <a:r>
              <a:rPr lang="en-GB" dirty="0"/>
              <a:t>Read other research</a:t>
            </a:r>
          </a:p>
          <a:p>
            <a:r>
              <a:rPr lang="en-GB" dirty="0"/>
              <a:t>Test the concept: collect data</a:t>
            </a:r>
          </a:p>
          <a:p>
            <a:pPr lvl="1"/>
            <a:r>
              <a:rPr lang="en-GB" dirty="0"/>
              <a:t>Collect data to see whether your hunch is correct</a:t>
            </a:r>
          </a:p>
          <a:p>
            <a:pPr lvl="1"/>
            <a:r>
              <a:rPr lang="en-GB" dirty="0"/>
              <a:t>To do this you need to define variables</a:t>
            </a:r>
          </a:p>
          <a:p>
            <a:pPr lvl="2"/>
            <a:r>
              <a:rPr lang="en-GB" dirty="0"/>
              <a:t>Anything that can be measured and can differ across entities or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research process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454" y="1285860"/>
            <a:ext cx="52562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33790" y="1887534"/>
            <a:ext cx="6072230" cy="2532066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and testing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Theories</a:t>
            </a:r>
          </a:p>
          <a:p>
            <a:pPr lvl="1"/>
            <a:r>
              <a:rPr lang="en-GB" dirty="0"/>
              <a:t>An hypothesized general principle or set of principles that explain known findings about a topic and from which new hypotheses can be generated.</a:t>
            </a:r>
          </a:p>
          <a:p>
            <a:r>
              <a:rPr lang="en-GB" dirty="0"/>
              <a:t>Hypothesis</a:t>
            </a:r>
          </a:p>
          <a:p>
            <a:pPr lvl="1"/>
            <a:r>
              <a:rPr lang="en-GB" dirty="0"/>
              <a:t>A prediction from a theory.</a:t>
            </a:r>
          </a:p>
          <a:p>
            <a:pPr lvl="1"/>
            <a:r>
              <a:rPr lang="en-GB" dirty="0"/>
              <a:t>E.g. the number of people turning up for a reality TV audition that have narcissistic personality disorder will be higher than the general level (1%) in the population.</a:t>
            </a:r>
          </a:p>
          <a:p>
            <a:r>
              <a:rPr lang="en-GB" dirty="0"/>
              <a:t>Falsification</a:t>
            </a:r>
          </a:p>
          <a:p>
            <a:pPr lvl="1"/>
            <a:r>
              <a:rPr lang="en-GB" dirty="0"/>
              <a:t>The act of disproving a theory or hypothesis.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research process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454" y="1285860"/>
            <a:ext cx="525623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687458" y="4262442"/>
            <a:ext cx="6072230" cy="1071570"/>
          </a:xfrm>
          <a:prstGeom prst="rect">
            <a:avLst/>
          </a:prstGeom>
          <a:solidFill>
            <a:srgbClr val="4F81BD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Collect data to test your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Hypothesis:</a:t>
            </a:r>
          </a:p>
          <a:p>
            <a:pPr lvl="1"/>
            <a:r>
              <a:rPr lang="en-GB" i="1" dirty="0" err="1"/>
              <a:t>Coca-cola</a:t>
            </a:r>
            <a:r>
              <a:rPr lang="en-GB" i="1" dirty="0"/>
              <a:t> cause diabetes</a:t>
            </a:r>
            <a:r>
              <a:rPr lang="en-GB" dirty="0"/>
              <a:t>.</a:t>
            </a:r>
          </a:p>
          <a:p>
            <a:r>
              <a:rPr lang="en-GB" dirty="0"/>
              <a:t>Independent Variable</a:t>
            </a:r>
          </a:p>
          <a:p>
            <a:pPr lvl="1"/>
            <a:r>
              <a:rPr lang="en-GB" dirty="0"/>
              <a:t>The proposed cause</a:t>
            </a:r>
          </a:p>
          <a:p>
            <a:pPr lvl="1"/>
            <a:r>
              <a:rPr lang="en-GB" dirty="0"/>
              <a:t>A predictor variable</a:t>
            </a:r>
          </a:p>
          <a:p>
            <a:pPr lvl="1"/>
            <a:r>
              <a:rPr lang="en-GB" dirty="0"/>
              <a:t>A manipulated variable (in experiments)</a:t>
            </a:r>
          </a:p>
          <a:p>
            <a:pPr lvl="1"/>
            <a:r>
              <a:rPr lang="en-GB" dirty="0"/>
              <a:t>Coca-cola in the hypothesis above</a:t>
            </a:r>
          </a:p>
          <a:p>
            <a:r>
              <a:rPr lang="en-GB" dirty="0"/>
              <a:t>Dependent Variable</a:t>
            </a:r>
          </a:p>
          <a:p>
            <a:pPr lvl="1"/>
            <a:r>
              <a:rPr lang="en-GB" dirty="0"/>
              <a:t>The proposed effect</a:t>
            </a:r>
          </a:p>
          <a:p>
            <a:pPr lvl="1"/>
            <a:r>
              <a:rPr lang="en-GB" dirty="0"/>
              <a:t>An outcome variable</a:t>
            </a:r>
          </a:p>
          <a:p>
            <a:pPr lvl="1"/>
            <a:r>
              <a:rPr lang="en-GB" dirty="0"/>
              <a:t>Measured not manipulated (in experiments)</a:t>
            </a:r>
          </a:p>
          <a:p>
            <a:pPr lvl="1"/>
            <a:r>
              <a:rPr lang="en-GB" i="1" dirty="0"/>
              <a:t>diabetes </a:t>
            </a:r>
            <a:r>
              <a:rPr lang="en-GB" dirty="0"/>
              <a:t>in the hypothesis above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Categorical (entities are divided into distinct categories):</a:t>
            </a:r>
          </a:p>
          <a:p>
            <a:pPr lvl="1"/>
            <a:r>
              <a:rPr lang="en-GB" dirty="0"/>
              <a:t>Binary variable: There are only two categories</a:t>
            </a:r>
          </a:p>
          <a:p>
            <a:pPr lvl="2"/>
            <a:r>
              <a:rPr lang="en-GB" dirty="0"/>
              <a:t>e.g. dead or alive.</a:t>
            </a:r>
          </a:p>
          <a:p>
            <a:pPr lvl="1"/>
            <a:r>
              <a:rPr lang="en-GB" dirty="0"/>
              <a:t>Nominal variable: There are more than two categories </a:t>
            </a:r>
          </a:p>
          <a:p>
            <a:pPr lvl="2"/>
            <a:r>
              <a:rPr lang="en-GB" dirty="0"/>
              <a:t>e.g. whether someone is an omnivore, vegetarian, vegan, or fruitarian.</a:t>
            </a:r>
          </a:p>
          <a:p>
            <a:pPr lvl="1"/>
            <a:r>
              <a:rPr lang="en-GB" dirty="0"/>
              <a:t>Ordinal variable: The same as a nominal variable but the categories have a logical order</a:t>
            </a:r>
          </a:p>
          <a:p>
            <a:pPr lvl="2"/>
            <a:r>
              <a:rPr lang="en-GB" dirty="0"/>
              <a:t>e.g. whether people got a fail, a pass, a merit or a distinction in their exam.</a:t>
            </a:r>
          </a:p>
          <a:p>
            <a:r>
              <a:rPr lang="en-GB" dirty="0"/>
              <a:t>Continuous (entities get a distinct score):</a:t>
            </a:r>
          </a:p>
          <a:p>
            <a:pPr lvl="1"/>
            <a:r>
              <a:rPr lang="en-GB" dirty="0"/>
              <a:t>Interval variable: Equal intervals on the variable represent equal differences in the property being measured</a:t>
            </a:r>
          </a:p>
          <a:p>
            <a:pPr lvl="2"/>
            <a:r>
              <a:rPr lang="en-GB" dirty="0"/>
              <a:t>e.g. the difference between 6 and 8 is equivalent to the difference between 13 and 15.</a:t>
            </a:r>
          </a:p>
          <a:p>
            <a:pPr lvl="1"/>
            <a:r>
              <a:rPr lang="en-GB" dirty="0"/>
              <a:t>Ratio variable: The same as an interval variable, but the ratios of scores on the scale must also make sense</a:t>
            </a:r>
          </a:p>
          <a:p>
            <a:pPr lvl="2"/>
            <a:r>
              <a:rPr lang="en-GB" dirty="0"/>
              <a:t>e.g. a score of 16 on an anxiety scale means that the person is, in reality, twice as anxious as someone scoring 8.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Measurement error</a:t>
            </a:r>
          </a:p>
          <a:p>
            <a:pPr lvl="1"/>
            <a:r>
              <a:rPr lang="en-GB" dirty="0"/>
              <a:t>The discrepancy between the actual value we’re trying to measure, and the number we use to represent that value.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You (in reality) weigh 80 kg.</a:t>
            </a:r>
          </a:p>
          <a:p>
            <a:pPr lvl="1"/>
            <a:r>
              <a:rPr lang="en-GB" dirty="0"/>
              <a:t>You stand on your bathroom scales and they say 83 kg.</a:t>
            </a:r>
          </a:p>
          <a:p>
            <a:pPr lvl="1"/>
            <a:r>
              <a:rPr lang="en-GB" dirty="0"/>
              <a:t>The measurement error is 3 kg.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cStat Lectur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ecial Anim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ecial Anim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ecial Anim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3613</TotalTime>
  <Words>760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DiscStat Lecture</vt:lpstr>
      <vt:lpstr>Office Theme</vt:lpstr>
      <vt:lpstr>Types of data analysis</vt:lpstr>
      <vt:lpstr>The research process</vt:lpstr>
      <vt:lpstr>Initial observation</vt:lpstr>
      <vt:lpstr>The research process</vt:lpstr>
      <vt:lpstr>Generating and testing theories</vt:lpstr>
      <vt:lpstr>The research process</vt:lpstr>
      <vt:lpstr>Collect data to test your theory</vt:lpstr>
      <vt:lpstr>Levels of measurement</vt:lpstr>
      <vt:lpstr>Measurement error</vt:lpstr>
      <vt:lpstr>Validity</vt:lpstr>
      <vt:lpstr>Reliability</vt:lpstr>
      <vt:lpstr>How to measure</vt:lpstr>
      <vt:lpstr>Methods of data collection</vt:lpstr>
      <vt:lpstr>Types of variation</vt:lpstr>
      <vt:lpstr>The Research process</vt:lpstr>
      <vt:lpstr>Analysing data: histograms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Andy Field</dc:creator>
  <cp:lastModifiedBy>Shirvani, Shirin</cp:lastModifiedBy>
  <cp:revision>125</cp:revision>
  <cp:lastPrinted>2022-08-23T20:11:44Z</cp:lastPrinted>
  <dcterms:created xsi:type="dcterms:W3CDTF">2010-10-05T07:56:41Z</dcterms:created>
  <dcterms:modified xsi:type="dcterms:W3CDTF">2022-08-23T20:11:58Z</dcterms:modified>
</cp:coreProperties>
</file>