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6" r:id="rId3"/>
    <p:sldId id="270" r:id="rId4"/>
    <p:sldId id="287" r:id="rId5"/>
    <p:sldId id="296" r:id="rId6"/>
    <p:sldId id="288" r:id="rId7"/>
    <p:sldId id="300" r:id="rId8"/>
    <p:sldId id="279" r:id="rId9"/>
    <p:sldId id="297" r:id="rId10"/>
    <p:sldId id="298" r:id="rId11"/>
    <p:sldId id="338" r:id="rId12"/>
    <p:sldId id="299" r:id="rId13"/>
    <p:sldId id="280" r:id="rId14"/>
    <p:sldId id="281" r:id="rId15"/>
    <p:sldId id="282" r:id="rId16"/>
    <p:sldId id="339" r:id="rId17"/>
    <p:sldId id="283" r:id="rId18"/>
    <p:sldId id="340" r:id="rId19"/>
    <p:sldId id="284" r:id="rId20"/>
    <p:sldId id="289" r:id="rId21"/>
    <p:sldId id="295" r:id="rId22"/>
    <p:sldId id="290" r:id="rId23"/>
    <p:sldId id="291" r:id="rId24"/>
    <p:sldId id="292" r:id="rId25"/>
    <p:sldId id="293" r:id="rId26"/>
    <p:sldId id="294" r:id="rId27"/>
    <p:sldId id="302" r:id="rId28"/>
    <p:sldId id="303" r:id="rId29"/>
    <p:sldId id="304" r:id="rId30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4721"/>
  </p:normalViewPr>
  <p:slideViewPr>
    <p:cSldViewPr>
      <p:cViewPr varScale="1">
        <p:scale>
          <a:sx n="108" d="100"/>
          <a:sy n="108" d="100"/>
        </p:scale>
        <p:origin x="17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B3A307D5-D995-D44B-9387-2954F87410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CA423A90-6B7B-714A-BC54-0E05D6731E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07F4E118-F4A5-4C47-B320-CF241F5FE5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E9C08F42-AB4C-C740-BAC0-793BB72A58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4AE9568-E808-8E4B-AED5-AEC6476D4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F701E4-6EAA-2840-86DC-464337246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513D4A0-4BA2-DE4F-A315-BB30EDDBA7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5C9A27-6701-E045-9865-6614A41520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E4C9A4A-D11B-0749-803F-7B05E5E134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BE76D2A-5230-1F49-9EF4-7772AAF9B9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58AF183-7955-7547-873D-996A7CDDB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003D56F-4A71-C444-81FC-EAA232490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2C4D2033-2AFA-FC42-817F-1DE0C649F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EEB5F9-3963-E544-A03B-D5B8E829B815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07E2E37-D764-A240-9CA0-1A7D10E89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CCAB56-3C40-B749-895C-5686EF751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604C2F7-D2DF-264D-8D76-A256C87EB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BEED63-7671-EC44-A7A4-3856C085CB5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B698DA6-8D24-6847-A6E0-6BEA196BD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F6B336-3EFA-AB43-AF1D-C03E77A88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same can be formulated for enumeration or 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18819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E460D03F-A7F2-2F4C-B101-0A8DAE1F6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3FBF55-AEA8-2841-862A-FAC2A9F0264D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AC26292-F450-4D40-ACF4-E366BED1C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B3F57CB-DFAE-9F47-813D-9BBAE4D6C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same can be formulated for enumeration or continuous random variables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02100720-99C7-A344-BF1E-666C69D18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0AE562-5E9A-104E-9708-33EE8AC09B9C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B8A8F60-FF03-B040-BC33-452E61678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8D46EF7-85B6-AE43-A8BE-0B6A26572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F23CED1-08BB-894E-8AC0-8198F5DEF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9EB94-3048-0442-83F6-0E0DBFC2536E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248FB96-17A7-5048-A295-28549891E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226852B-8ABF-A844-92BC-AFE1930D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Run doctor example: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P(meningitis) = 0.0001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P(stiff neck| menengitis) = 0.8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9ECA2710-FFDE-3C4B-883D-07C8579DB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CA7A3B-912B-9147-B7CC-18D8E4205301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5F51BC0-02B9-BB41-A7ED-81DC6EB92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9D56DB-F2A5-6440-8D34-BE8C5B5E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9ECA2710-FFDE-3C4B-883D-07C8579DB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CA7A3B-912B-9147-B7CC-18D8E4205301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5F51BC0-02B9-BB41-A7ED-81DC6EB92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9D56DB-F2A5-6440-8D34-BE8C5B5E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19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292E5F95-813E-5240-899A-6E8BB0409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30F123-F9B6-F64F-8D3E-FC2C064D72D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FD0DF32-18CF-1943-A4CB-D4359BAC5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0BE35AC-1F1B-CE4E-AAD0-870D6037F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292E5F95-813E-5240-899A-6E8BB0409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30F123-F9B6-F64F-8D3E-FC2C064D72D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FD0DF32-18CF-1943-A4CB-D4359BAC5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0BE35AC-1F1B-CE4E-AAD0-870D6037F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3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09B14F2-979C-8B4D-B3A2-4187E7064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B34D3E-D7B0-C844-8A44-08EA06BDE58E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BCC29CC-D8A2-894E-9E2E-2F4C11250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F38357-EE4D-554F-8014-B2BE2E5FD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D58569C1-FB8C-414C-86D9-BFCA1AEA1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DE5824-98EA-C84F-AF8B-99F5AECD0231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EE049B9-58AD-9747-AC8D-F5AD3EF11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65EE42-598A-8540-BF3E-D66CF4E85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6373D684-5861-B54D-A351-15290B313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71A7A3-6F44-D74C-A12A-0EC0448DAEB4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EB618BB-EB97-444C-A963-17DC15C2C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6283CD-A475-DB48-A12A-AB135D43B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3AC11B1-CF39-AC4C-B402-41A5F23CD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18B637-91FD-6946-8261-3BAAD09A760C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CE7E017-CA90-9944-891C-E79C6E217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5F867F8-D2C4-0248-AED4-2E5B2464E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2573310-6680-5E48-AD72-47E304868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74ACD9-E7DD-1343-A47F-0DBECE96AD9D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9D3D9A3-171E-7B4A-A40A-0B7E2928D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6B7736-25BF-3246-A9AD-5072BE542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A0DD2D5C-EE3D-0246-A07F-4B95092F6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BA3316-5D19-EA41-89C2-A7B775D3395D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8CCD3F1-4BAE-D048-8261-405263D99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9E6C52F-D310-294B-85EA-84F9F36F6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AB49C85-2390-6A4E-8109-50C177095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125D1B-8AE7-584B-ACB7-B5DA773A2550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4B25D3-8E2B-DC41-94DD-16E74F297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C0D9A7C-E02B-354E-809A-9B1491CA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DF382A9-9954-5D4A-AAF6-004BFEB2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F389FF-137E-A845-9199-97FA007C73DB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932CDC2-6EFF-0343-8057-0C7AA1A0D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F97EB43-30E1-EF4E-A51B-906396B71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EA28A83D-1A47-AE4D-B60A-37E8B8ADA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CFC538-E4D6-CB4C-A3D7-A9E0367F3A55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CFE67EC-FA28-0941-94F1-719F94732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2204C9A-892C-CC47-B03B-8C3A83531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2CA5DFE5-A9B3-9F49-BC51-3619509BE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F1F553-FB40-0A4C-8018-E5DCFC0FDEDB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8812F79-0832-3B4E-ACFD-4F331F80E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38FF88F-A192-9B4D-B85E-E9B2944E9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4CB7EE66-C32F-E048-A099-DEBD10492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B5211-8201-9E44-8059-8BE078268135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5B5CEB6-95C7-1C4D-9F01-7E27C8FB7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E0BF820-0441-E247-A93A-4ABD084FC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D479B281-DEBD-7D42-BE5F-4B2DCC738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5CA5D7-5A83-B24A-8B9E-E185D35C5A6F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87D1903-1A9A-7647-B7EC-3F8093000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64AA22D-066A-9848-84E9-49E02232B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8464C84E-6D45-6548-951A-9FEC2034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A7751-61DB-2A4B-BB35-DFCA83E9ABA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E13C2EF-7B50-CC40-8418-57B9C9F16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B1B24F8-CFC5-7846-B119-2CA0D290D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18CE5564-F9CB-CE49-BC8E-3E8B029EF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D88A3-53A2-4949-ADC0-02C06224F8A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EBA8D69-7B70-C941-BBDC-67A49C8C2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65249C7-132C-724E-8C24-52D18E59F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B6C87184-BC87-F74B-9979-65CD56F43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B0652D-9343-4444-A894-CBDC09C26932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6E906B9-F85A-6B46-8072-FA1AC6A89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86C6C36-A2F1-DC4E-875E-E182A66FE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7BC1BD1A-71BB-7C4F-9E2C-49F7C6CFA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079EAB-A1A8-2141-BBA6-F4198B15035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381289B-08BD-EB42-937B-E0ABE3A86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2CE97F-E100-C64B-9564-26F3E9910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9E9EAE3-2B5A-E440-ADFE-072B61940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E2BF5B-FC29-7144-8921-F8467FE67A84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BE2B60E-0179-6149-8D0D-ABF1DE6B0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8E1D1DD-D103-7643-AE86-B4364C516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same can be formulated for enumeration or continuous random variables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BF6FA58A-03A0-BA49-A84D-2895E7453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32926C-B461-B345-9DB6-163EB5FEB4C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E5265D4-2BEE-FD47-A7FE-99C48AF22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0663CF9-4ECF-2747-8869-573B5EB8B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same can be formulated for enumeration or continuous random variables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604C2F7-D2DF-264D-8D76-A256C87EB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BEED63-7671-EC44-A7A4-3856C085CB56}" type="slidenum">
              <a:rPr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B698DA6-8D24-6847-A6E0-6BEA196BD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F6B336-3EFA-AB43-AF1D-C03E77A88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same can be formulated for enumeration or continuous random variables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D9EF-C39C-FF4E-AF64-763CAE5E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458F-412A-0747-8AB8-5A4BFD66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326B-5590-6E4A-A124-2976B288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F2B2-055D-5B40-BAB7-D8457FFAE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2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D714-3C25-0247-BAA3-4161529C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782D-E27C-FD47-8259-89404864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3958-B5C4-A941-9C63-4DE43DD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A8DF8-458C-E64B-B6A6-D68AA0C03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3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E38C-8C69-4041-B8F0-73590980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A4B6-E63E-0245-98D0-1C5547C2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1D1B-D7DB-B84A-9988-9E07159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D050B-0B3B-F344-95C1-6D3AF43801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54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E8299-7985-E54B-8513-1FD97D89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D6091E-2EC5-0543-9E91-E5116DB2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A17A3-36D3-D24A-A20E-499923EC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B100-B914-D44A-ABB6-ECEC910BD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5178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395E-88D7-AD44-8ED6-9D5F24F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ADFB-2F25-2240-93FC-0657FD7F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0DE7-6E99-7649-97DE-B667C92E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5B30A-BE07-4940-8DE2-6530DE3925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50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354B-1AEA-404D-8A09-FD512731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B192-EE1D-A946-9BF4-20F9684C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D6FD-3333-AA49-9678-EB9EDDA6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02B7-72E6-AD45-A313-9074D6CA3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F03554-93C6-FB4A-90A0-60605EB1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1F7576-4D94-CA42-AB05-9994E6DC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AB12C3-BD5A-6F4C-A930-3CA2B822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FDFD4-FCB4-5844-8876-7D8A2513A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7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565713-1DCB-A445-8B15-020D37C4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F93404-1E51-A741-A088-1432094A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296563-EC34-9943-8538-9C72F5C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620F-3111-8A4E-81ED-0E345DD62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11D3F02-BFDC-AD4C-877A-A151917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34550A1-50B5-9646-BB53-1ED41579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0E7598-70EA-5D4E-9973-C49D864C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71956-C57C-CA4B-A797-27BD76C68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2D7BCE-19AD-8D46-AB36-23F6AE7F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6ADC15-1474-5D48-BC4B-707C57EE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E01517-E452-0442-9898-3672B669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77DC9-DDD6-D149-A7FD-D3641FBFD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56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B8E6D5-4DEB-0E47-9F97-7B931ED4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00D1AD-BC72-9540-B4D0-FBD18158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EC81DE-CAAD-2549-8160-5814198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CCCE9-8FA2-0247-A2D1-56196BEF1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A50D4-3331-9547-A0D2-182338C5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9F84-66AE-734A-93D3-405EF6E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2EA4D-76CB-D140-B316-AFBC0E2E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91F4A-7D7E-494D-8BC6-A08F21ED1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4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Placeholder 1">
            <a:extLst>
              <a:ext uri="{FF2B5EF4-FFF2-40B4-BE49-F238E27FC236}">
                <a16:creationId xmlns:a16="http://schemas.microsoft.com/office/drawing/2014/main" id="{6E95BF82-2C73-4E42-97B4-546CD7B49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413C-F083-C846-9368-94A9F5A9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6AD0-9E3E-7243-A138-08F9381C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Shirin Shirvani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A3DE-EB44-D341-A15D-15669F66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2F6B-202F-8946-8A2C-0E8B32963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982159-2482-544D-9901-A67B5C9D7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4" r:id="rId9"/>
    <p:sldLayoutId id="2147483851" r:id="rId10"/>
    <p:sldLayoutId id="2147483852" r:id="rId11"/>
    <p:sldLayoutId id="2147483855" r:id="rId12"/>
  </p:sldLayoutIdLst>
  <p:hf hdr="0" ft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13773C49-CB80-C644-B470-D77D6994C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3352800"/>
            <a:ext cx="7046912" cy="27797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Probability &amp; Statistics</a:t>
            </a:r>
          </a:p>
        </p:txBody>
      </p:sp>
      <p:sp>
        <p:nvSpPr>
          <p:cNvPr id="4099" name="Date Placeholder 3">
            <a:extLst>
              <a:ext uri="{FF2B5EF4-FFF2-40B4-BE49-F238E27FC236}">
                <a16:creationId xmlns:a16="http://schemas.microsoft.com/office/drawing/2014/main" id="{F0B181B1-B2AD-EE4E-8045-339C28C3A0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CF519013-B704-094F-83FB-6A97E95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7A545-40D2-A642-9CD1-0D552D46CA10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ABEF130-E9FD-E743-98A6-FED131908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7467600" cy="1143000"/>
          </a:xfrm>
        </p:spPr>
        <p:txBody>
          <a:bodyPr/>
          <a:lstStyle/>
          <a:p>
            <a:pPr algn="ctr"/>
            <a:r>
              <a:rPr lang="en-US" altLang="en-US" sz="4200">
                <a:ea typeface="ＭＳ Ｐゴシック" panose="020B0600070205080204" pitchFamily="34" charset="-128"/>
              </a:rPr>
              <a:t>Continuous Random Variables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B6D5FF0-6CD2-6043-A209-87024DB20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probability of continuous random variables requires additional tools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probability of a continuous random variable to take on a specific value is often 0 for all (or almost all) possible values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Probability has to be defined over ranges of values</a:t>
            </a:r>
          </a:p>
          <a:p>
            <a:pPr lvl="2">
              <a:lnSpc>
                <a:spcPct val="110000"/>
              </a:lnSpc>
            </a:pPr>
            <a:endParaRPr lang="en-US" altLang="en-US" sz="22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Individual assignments to random variables have to be addressed using probability densities</a:t>
            </a:r>
            <a:endParaRPr lang="en-US" altLang="en-US" i="1" baseline="-25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246151F3-8D62-5D43-9ADC-F4170CA4E7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B6ABAB6D-8A25-4749-A264-F2DF4CE4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16749C-BA5C-D74A-B046-329FB92AFA89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1509" name="Object 2">
            <a:extLst>
              <a:ext uri="{FF2B5EF4-FFF2-40B4-BE49-F238E27FC236}">
                <a16:creationId xmlns:a16="http://schemas.microsoft.com/office/drawing/2014/main" id="{9562EB90-E6DC-C544-A7B2-876BD2DB6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29175"/>
          <a:ext cx="175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4" imgW="812800" imgH="203200" progId="Equation.DSMT4">
                  <p:embed/>
                </p:oleObj>
              </mc:Choice>
              <mc:Fallback>
                <p:oleObj name="Equation" r:id="rId4" imgW="8128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29175"/>
                        <a:ext cx="175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>
            <a:extLst>
              <a:ext uri="{FF2B5EF4-FFF2-40B4-BE49-F238E27FC236}">
                <a16:creationId xmlns:a16="http://schemas.microsoft.com/office/drawing/2014/main" id="{AC3D70CF-8898-CA47-8656-33D96F9F7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6069013"/>
          <a:ext cx="23558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6" imgW="1092200" imgH="228600" progId="Equation.DSMT4">
                  <p:embed/>
                </p:oleObj>
              </mc:Choice>
              <mc:Fallback>
                <p:oleObj name="Equation" r:id="rId6" imgW="1092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6069013"/>
                        <a:ext cx="23558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ABEF130-E9FD-E743-98A6-FED131908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7467600" cy="1143000"/>
          </a:xfrm>
        </p:spPr>
        <p:txBody>
          <a:bodyPr/>
          <a:lstStyle/>
          <a:p>
            <a:pPr algn="ctr"/>
            <a:r>
              <a:rPr lang="en-US" altLang="en-US" sz="4200">
                <a:ea typeface="ＭＳ Ｐゴシック" panose="020B0600070205080204" pitchFamily="34" charset="-128"/>
              </a:rPr>
              <a:t>Continuous Random Variables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B6D5FF0-6CD2-6043-A209-87024DB20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790700"/>
            <a:ext cx="8077200" cy="4535488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33705" marR="568960">
              <a:lnSpc>
                <a:spcPct val="100000"/>
              </a:lnSpc>
              <a:tabLst>
                <a:tab pos="434340" algn="l"/>
              </a:tabLst>
            </a:pPr>
            <a:r>
              <a:rPr lang="en-US" sz="2800" dirty="0">
                <a:ea typeface="ＭＳ Ｐゴシック" panose="020B0600070205080204" pitchFamily="34" charset="-128"/>
              </a:rPr>
              <a:t>To describe continuous random variables we  need additional tools</a:t>
            </a:r>
          </a:p>
          <a:p>
            <a:pPr marL="977265" marR="722630" lvl="2" indent="-143510">
              <a:lnSpc>
                <a:spcPct val="100000"/>
              </a:lnSpc>
              <a:spcBef>
                <a:spcPts val="295"/>
              </a:spcBef>
              <a:tabLst>
                <a:tab pos="634365" algn="l"/>
              </a:tabLst>
            </a:pPr>
            <a:r>
              <a:rPr lang="en-US" sz="2300" dirty="0">
                <a:ea typeface="ＭＳ Ｐゴシック" panose="020B0600070205080204" pitchFamily="34" charset="-128"/>
              </a:rPr>
              <a:t>If X </a:t>
            </a:r>
            <a:r>
              <a:rPr lang="en-US" sz="2500" dirty="0"/>
              <a:t>∈</a:t>
            </a:r>
            <a:r>
              <a:rPr lang="en-US" sz="2300" dirty="0">
                <a:ea typeface="ＭＳ Ｐゴシック" panose="020B0600070205080204" pitchFamily="34" charset="-128"/>
              </a:rPr>
              <a:t> [0,10], uniformly distributed, how much is  P(X=5)?</a:t>
            </a:r>
          </a:p>
          <a:p>
            <a:pPr marL="977265" marR="354330" lvl="2" indent="-143510">
              <a:lnSpc>
                <a:spcPct val="100000"/>
              </a:lnSpc>
              <a:spcBef>
                <a:spcPts val="290"/>
              </a:spcBef>
              <a:tabLst>
                <a:tab pos="634365" algn="l"/>
              </a:tabLst>
            </a:pPr>
            <a:r>
              <a:rPr lang="en-US" sz="2300" dirty="0">
                <a:ea typeface="ＭＳ Ｐゴシック" panose="020B0600070205080204" pitchFamily="34" charset="-128"/>
              </a:rPr>
              <a:t>For most distributions and most values the answer is  zero!</a:t>
            </a:r>
          </a:p>
          <a:p>
            <a:pPr marL="977265" marR="262890" lvl="2" indent="-143510">
              <a:lnSpc>
                <a:spcPct val="100000"/>
              </a:lnSpc>
              <a:spcBef>
                <a:spcPts val="285"/>
              </a:spcBef>
              <a:tabLst>
                <a:tab pos="634365" algn="l"/>
              </a:tabLst>
            </a:pPr>
            <a:r>
              <a:rPr lang="en-US" sz="2300" dirty="0">
                <a:ea typeface="ＭＳ Ｐゴシック" panose="020B0600070205080204" pitchFamily="34" charset="-128"/>
              </a:rPr>
              <a:t>However the value P(4.5≤X≤5.5) is likely not zero. We  need to define intervals on which we calculate  probabilities.</a:t>
            </a:r>
          </a:p>
          <a:p>
            <a:pPr marL="977265" marR="639445" lvl="2" indent="-143510">
              <a:lnSpc>
                <a:spcPct val="100000"/>
              </a:lnSpc>
              <a:spcBef>
                <a:spcPts val="290"/>
              </a:spcBef>
              <a:tabLst>
                <a:tab pos="634365" algn="l"/>
              </a:tabLst>
            </a:pPr>
            <a:r>
              <a:rPr lang="en-US" sz="2300" dirty="0">
                <a:ea typeface="ＭＳ Ｐゴシック" panose="020B0600070205080204" pitchFamily="34" charset="-128"/>
              </a:rPr>
              <a:t>The concept of probability densities is needed to  describe the behavior of continuous random variables</a:t>
            </a:r>
          </a:p>
          <a:p>
            <a:pPr>
              <a:lnSpc>
                <a:spcPct val="110000"/>
              </a:lnSpc>
            </a:pPr>
            <a:endParaRPr lang="en-US" altLang="en-US" i="1" baseline="-25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246151F3-8D62-5D43-9ADC-F4170CA4E7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B6ABAB6D-8A25-4749-A264-F2DF4CE4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16749C-BA5C-D74A-B046-329FB92AFA89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4923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F0E3A62-7F5E-9941-A101-2450DA330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7467600" cy="1143000"/>
          </a:xfrm>
        </p:spPr>
        <p:txBody>
          <a:bodyPr/>
          <a:lstStyle/>
          <a:p>
            <a:pPr algn="ctr"/>
            <a:r>
              <a:rPr lang="en-US" altLang="en-US" sz="4200">
                <a:ea typeface="ＭＳ Ｐゴシック" panose="020B0600070205080204" pitchFamily="34" charset="-128"/>
              </a:rPr>
              <a:t>Continuous Random Variables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774AE82-02F9-B147-B41B-DDA9AD860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Probability density is a measure of the increase in likelihood when adding the corresponding value to the range of values</a:t>
            </a:r>
          </a:p>
          <a:p>
            <a:pPr lvl="2">
              <a:lnSpc>
                <a:spcPct val="11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  <a:sym typeface="Symbol" pitchFamily="2" charset="2"/>
              </a:rPr>
              <a:t>The probability density is effectively the derivative of the cumulative probability distribution</a:t>
            </a:r>
          </a:p>
          <a:p>
            <a:pPr lvl="2">
              <a:lnSpc>
                <a:spcPct val="110000"/>
              </a:lnSpc>
            </a:pPr>
            <a:endParaRPr lang="en-US" altLang="en-US" sz="22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110000"/>
              </a:lnSpc>
            </a:pPr>
            <a:endParaRPr lang="en-US" altLang="en-US" sz="2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897EECE-BE83-2B45-A09D-F9FAC12787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C0C89058-AE99-AC47-9DD0-FA6D0BFC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D85738-2454-414C-A353-4822A5FC8BF4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3557" name="Object 2">
            <a:extLst>
              <a:ext uri="{FF2B5EF4-FFF2-40B4-BE49-F238E27FC236}">
                <a16:creationId xmlns:a16="http://schemas.microsoft.com/office/drawing/2014/main" id="{2FAA8A79-16FA-F142-B219-64D5A9C61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962851"/>
              </p:ext>
            </p:extLst>
          </p:nvPr>
        </p:nvGraphicFramePr>
        <p:xfrm>
          <a:off x="2133600" y="3209558"/>
          <a:ext cx="3943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4" imgW="1828800" imgH="330200" progId="Equation.DSMT4">
                  <p:embed/>
                </p:oleObj>
              </mc:Choice>
              <mc:Fallback>
                <p:oleObj name="Equation" r:id="rId4" imgW="18288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9558"/>
                        <a:ext cx="3943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>
            <a:extLst>
              <a:ext uri="{FF2B5EF4-FFF2-40B4-BE49-F238E27FC236}">
                <a16:creationId xmlns:a16="http://schemas.microsoft.com/office/drawing/2014/main" id="{E1F13CA7-42E4-DB4A-8D88-2368FD82E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83100"/>
          <a:ext cx="54784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6" imgW="2540000" imgH="393700" progId="Equation.DSMT4">
                  <p:embed/>
                </p:oleObj>
              </mc:Choice>
              <mc:Fallback>
                <p:oleObj name="Equation" r:id="rId6" imgW="2540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83100"/>
                        <a:ext cx="54784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9991075-2BB5-734E-BB51-6EFD0C4E8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Probability Syntax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E26C01DE-BE87-6743-929E-C6D9B4C19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Unconditional or prior probabilities represent the state of knowledge before new observations or evidence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>
                <a:ea typeface="ＭＳ Ｐゴシック" panose="020B0600070205080204" pitchFamily="34" charset="-128"/>
                <a:sym typeface="Symbol" pitchFamily="2" charset="2"/>
              </a:rPr>
              <a:t>P(H)</a:t>
            </a:r>
          </a:p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A probability distribution gives values for all possible assignments to a random variable</a:t>
            </a:r>
          </a:p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A joint probability distribution gives values for all possible assignments to all random variables</a:t>
            </a:r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1DA89B42-4DB4-FC4D-B1A7-4CFEC2E06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A2431AC3-9020-2E45-869D-17BAB57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BB48B0-BEE3-3445-A0E7-E9BE0EF176C6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0B0D26C-CE7F-9A47-9FDF-9420BBFDB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Conditional Probability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4AD84F2-8652-394E-9F39-F1A3DDF1D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Conditional probabilities represent the probability after certain observations or facts have been considered</a:t>
            </a:r>
          </a:p>
          <a:p>
            <a:pPr lvl="1">
              <a:lnSpc>
                <a:spcPct val="110000"/>
              </a:lnSpc>
            </a:pP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P(H|E)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is the posterior probability of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after evidence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is taken into account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Bayes rule allows to derive posterior probabilities from prior probabilities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6B1048BF-7E8E-3646-A051-5309A353C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A9E80BF0-5EF1-714E-BB54-22B317E4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B1121B-9578-C14B-B02E-88EC501D59C1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3257F266-C486-4448-AC3C-F1A31373F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94311"/>
            <a:ext cx="4014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P(H|E) = P(E | H) P(H)/P(E)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6D335D2-4C88-8948-B964-364910599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Conditional Probability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8FE53B1-BD9D-6243-9155-A5EB79A47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Probability calculations can be conditioned by conditioning all terms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Often it is easier to find conditional probabilities</a:t>
            </a:r>
          </a:p>
          <a:p>
            <a:pPr lvl="1">
              <a:lnSpc>
                <a:spcPct val="110000"/>
              </a:lnSpc>
            </a:pPr>
            <a:r>
              <a:rPr lang="en-US" spc="-5" dirty="0">
                <a:latin typeface="Arial"/>
                <a:cs typeface="Arial"/>
              </a:rPr>
              <a:t>E.g., </a:t>
            </a:r>
            <a:r>
              <a:rPr lang="en-US" dirty="0">
                <a:latin typeface="Arial"/>
                <a:cs typeface="Arial"/>
              </a:rPr>
              <a:t>if P(A)=P(B)*P(C), </a:t>
            </a:r>
            <a:r>
              <a:rPr lang="en-US" spc="-5" dirty="0">
                <a:latin typeface="Arial"/>
                <a:cs typeface="Arial"/>
              </a:rPr>
              <a:t>then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P(A|Z)=P(B|Z)*P(C|Z)</a:t>
            </a:r>
            <a:endParaRPr lang="en-US" dirty="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Conditions can be removed by marginalization</a:t>
            </a:r>
          </a:p>
          <a:p>
            <a:pPr marL="685800" lvl="2" indent="0">
              <a:lnSpc>
                <a:spcPct val="110000"/>
              </a:lnSpc>
              <a:buNone/>
            </a:pP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4319CBA4-C987-F542-9221-D470522395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AC275BBA-267C-2E46-82B2-18EAC4F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197229-4B33-464C-B315-71A45ABB351F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4D807148-1E8F-C74D-A7A0-8E4BF2412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256814"/>
              </p:ext>
            </p:extLst>
          </p:nvPr>
        </p:nvGraphicFramePr>
        <p:xfrm>
          <a:off x="1905000" y="4419600"/>
          <a:ext cx="3546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4" imgW="1625600" imgH="279400" progId="Equation.DSMT4">
                  <p:embed/>
                </p:oleObj>
              </mc:Choice>
              <mc:Fallback>
                <p:oleObj name="Equation" r:id="rId4" imgW="1625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35464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6D335D2-4C88-8948-B964-364910599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More on Bayes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8FE53B1-BD9D-6243-9155-A5EB79A47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33705" marR="597535">
              <a:lnSpc>
                <a:spcPct val="100000"/>
              </a:lnSpc>
              <a:tabLst>
                <a:tab pos="434340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Bayes theorem helps us to </a:t>
            </a:r>
            <a:r>
              <a:rPr lang="en-US" b="1" dirty="0">
                <a:ea typeface="ＭＳ Ｐゴシック" panose="020B0600070205080204" pitchFamily="34" charset="-128"/>
              </a:rPr>
              <a:t>move any  </a:t>
            </a:r>
            <a:r>
              <a:rPr lang="en-US" dirty="0">
                <a:ea typeface="ＭＳ Ｐゴシック" panose="020B0600070205080204" pitchFamily="34" charset="-128"/>
              </a:rPr>
              <a:t>terms from the left to the right and vice  versa:</a:t>
            </a:r>
          </a:p>
          <a:p>
            <a:pPr marL="633730" lvl="1" indent="-143510">
              <a:lnSpc>
                <a:spcPct val="100000"/>
              </a:lnSpc>
              <a:spcBef>
                <a:spcPts val="345"/>
              </a:spcBef>
              <a:tabLst>
                <a:tab pos="634365" algn="l"/>
              </a:tabLst>
            </a:pPr>
            <a:r>
              <a:rPr lang="en-US" sz="2100" dirty="0">
                <a:ea typeface="ＭＳ Ｐゴシック" panose="020B0600070205080204" pitchFamily="34" charset="-128"/>
              </a:rPr>
              <a:t>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B|C)=P(A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C|B)*P(B)/P(C)</a:t>
            </a:r>
          </a:p>
          <a:p>
            <a:pPr marL="633730" lvl="1" indent="-143510">
              <a:lnSpc>
                <a:spcPct val="100000"/>
              </a:lnSpc>
              <a:spcBef>
                <a:spcPts val="335"/>
              </a:spcBef>
              <a:tabLst>
                <a:tab pos="634365" algn="l"/>
              </a:tabLst>
            </a:pPr>
            <a:r>
              <a:rPr lang="en-US" sz="2100" dirty="0">
                <a:ea typeface="ＭＳ Ｐゴシック" panose="020B0600070205080204" pitchFamily="34" charset="-128"/>
              </a:rPr>
              <a:t>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B|C,D)=P(A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C|B,D)*P(B|D)/P(C|D)</a:t>
            </a:r>
          </a:p>
          <a:p>
            <a:pPr marL="634365" lvl="1" indent="-144145">
              <a:lnSpc>
                <a:spcPct val="100000"/>
              </a:lnSpc>
              <a:spcBef>
                <a:spcPts val="335"/>
              </a:spcBef>
              <a:tabLst>
                <a:tab pos="635000" algn="l"/>
              </a:tabLst>
            </a:pPr>
            <a:r>
              <a:rPr lang="en-US" sz="2100" dirty="0">
                <a:ea typeface="ＭＳ Ｐゴシック" panose="020B0600070205080204" pitchFamily="34" charset="-128"/>
              </a:rPr>
              <a:t>P(A|B)=P(A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B)/P(B)</a:t>
            </a:r>
          </a:p>
          <a:p>
            <a:pPr marL="634365" lvl="1" indent="-144145">
              <a:lnSpc>
                <a:spcPct val="100000"/>
              </a:lnSpc>
              <a:spcBef>
                <a:spcPts val="340"/>
              </a:spcBef>
              <a:tabLst>
                <a:tab pos="635000" algn="l"/>
              </a:tabLst>
            </a:pPr>
            <a:r>
              <a:rPr lang="en-US" sz="2100" dirty="0">
                <a:ea typeface="ＭＳ Ｐゴシック" panose="020B0600070205080204" pitchFamily="34" charset="-128"/>
              </a:rPr>
              <a:t>P(A|B,C)=P(A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B|C)/P(B|C)</a:t>
            </a:r>
          </a:p>
          <a:p>
            <a:pPr marL="634365" lvl="1" indent="-143510">
              <a:lnSpc>
                <a:spcPct val="100000"/>
              </a:lnSpc>
              <a:spcBef>
                <a:spcPts val="335"/>
              </a:spcBef>
              <a:tabLst>
                <a:tab pos="634365" algn="l"/>
              </a:tabLst>
            </a:pPr>
            <a:r>
              <a:rPr lang="en-US" sz="2100" dirty="0">
                <a:ea typeface="ＭＳ Ｐゴシック" panose="020B0600070205080204" pitchFamily="34" charset="-128"/>
              </a:rPr>
              <a:t>P(A</a:t>
            </a:r>
            <a:r>
              <a:rPr lang="en-US" sz="2400" spc="-5" dirty="0">
                <a:latin typeface="Symbol"/>
                <a:cs typeface="Symbol"/>
              </a:rPr>
              <a:t>  </a:t>
            </a:r>
            <a:r>
              <a:rPr lang="en-US" sz="2100" dirty="0">
                <a:ea typeface="ＭＳ Ｐゴシック" panose="020B0600070205080204" pitchFamily="34" charset="-128"/>
              </a:rPr>
              <a:t>B)=P(A|B)*P(B)</a:t>
            </a:r>
          </a:p>
          <a:p>
            <a:pPr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4319CBA4-C987-F542-9221-D470522395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AC275BBA-267C-2E46-82B2-18EAC4F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197229-4B33-464C-B315-71A45ABB351F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58585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12316E5-FFE9-F543-99E9-12EA2244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Joint Distributions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C76CD6D-AA91-E84F-A0BF-8A488BB89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 joint distribution defines the probability values for all possible assignments to all random variables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Exponential in the number of random variables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Conditional probabilities can be computed from a joint probability distribution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64330F93-E96F-8E45-AE52-7B853C4B21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C2F3729E-DE58-7644-B0B3-3F887E57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4129B8-C647-2B42-BF20-EC971BB2239C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A93C0E5D-C2D4-FD45-AAF9-0F6724077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4756"/>
              </p:ext>
            </p:extLst>
          </p:nvPr>
        </p:nvGraphicFramePr>
        <p:xfrm>
          <a:off x="2067291" y="4287044"/>
          <a:ext cx="4367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4" imgW="1663700" imgH="203200" progId="Equation.DSMT4">
                  <p:embed/>
                </p:oleObj>
              </mc:Choice>
              <mc:Fallback>
                <p:oleObj name="Equation" r:id="rId4" imgW="16637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291" y="4287044"/>
                        <a:ext cx="4367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12316E5-FFE9-F543-99E9-12EA2244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Joint Distributions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C76CD6D-AA91-E84F-A0BF-8A488BB89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R="232410">
              <a:lnSpc>
                <a:spcPct val="100000"/>
              </a:lnSpc>
              <a:spcBef>
                <a:spcPts val="100"/>
              </a:spcBef>
              <a:tabLst>
                <a:tab pos="171450" algn="l"/>
              </a:tabLst>
            </a:pPr>
            <a:r>
              <a:rPr lang="en-US" sz="2000" dirty="0">
                <a:latin typeface="Arial"/>
                <a:cs typeface="Arial"/>
              </a:rPr>
              <a:t>In </a:t>
            </a:r>
            <a:r>
              <a:rPr lang="en-US" sz="2000" spc="-5" dirty="0">
                <a:latin typeface="Arial"/>
                <a:cs typeface="Arial"/>
              </a:rPr>
              <a:t>real life decision processes we usually need one of  the joint probabilities or one of the conditional  probabilities.</a:t>
            </a:r>
          </a:p>
          <a:p>
            <a:pPr marR="232410">
              <a:lnSpc>
                <a:spcPct val="100000"/>
              </a:lnSpc>
              <a:spcBef>
                <a:spcPts val="100"/>
              </a:spcBef>
              <a:tabLst>
                <a:tab pos="17145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R="149860">
              <a:lnSpc>
                <a:spcPct val="100000"/>
              </a:lnSpc>
              <a:spcBef>
                <a:spcPts val="285"/>
              </a:spcBef>
              <a:tabLst>
                <a:tab pos="171450" algn="l"/>
              </a:tabLst>
            </a:pPr>
            <a:r>
              <a:rPr lang="en-US" sz="2000" spc="-5" dirty="0">
                <a:latin typeface="Arial"/>
                <a:cs typeface="Arial"/>
              </a:rPr>
              <a:t>To calculate any of those it would be great to have the  full joint distribution, as the joint distribution defines the  probability values for </a:t>
            </a:r>
            <a:r>
              <a:rPr lang="en-US" sz="2000" b="1" dirty="0">
                <a:latin typeface="Arial"/>
                <a:cs typeface="Arial"/>
              </a:rPr>
              <a:t>all possible assignments </a:t>
            </a:r>
            <a:r>
              <a:rPr lang="en-US" sz="2000" spc="-5" dirty="0">
                <a:latin typeface="Arial"/>
                <a:cs typeface="Arial"/>
              </a:rPr>
              <a:t>to all  random variables.</a:t>
            </a:r>
          </a:p>
          <a:p>
            <a:pPr marR="149860">
              <a:lnSpc>
                <a:spcPct val="100000"/>
              </a:lnSpc>
              <a:spcBef>
                <a:spcPts val="285"/>
              </a:spcBef>
              <a:tabLst>
                <a:tab pos="17145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290"/>
              </a:spcBef>
              <a:tabLst>
                <a:tab pos="171450" algn="l"/>
              </a:tabLst>
            </a:pPr>
            <a:r>
              <a:rPr lang="en-US" sz="2000" spc="-5" dirty="0">
                <a:latin typeface="Arial"/>
                <a:cs typeface="Arial"/>
              </a:rPr>
              <a:t>Then conditional probabilities could be easily determined  </a:t>
            </a:r>
            <a:r>
              <a:rPr lang="en-US" sz="2000" dirty="0">
                <a:latin typeface="Arial"/>
                <a:cs typeface="Arial"/>
              </a:rPr>
              <a:t>from the </a:t>
            </a:r>
            <a:r>
              <a:rPr lang="en-US" sz="2000" spc="-5" dirty="0">
                <a:latin typeface="Arial"/>
                <a:cs typeface="Arial"/>
              </a:rPr>
              <a:t>joint distributions (multiplication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rule)</a:t>
            </a:r>
          </a:p>
          <a:p>
            <a:pPr marR="5080">
              <a:lnSpc>
                <a:spcPct val="100000"/>
              </a:lnSpc>
              <a:spcBef>
                <a:spcPts val="290"/>
              </a:spcBef>
              <a:tabLst>
                <a:tab pos="17145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R="257810">
              <a:lnSpc>
                <a:spcPct val="100000"/>
              </a:lnSpc>
              <a:spcBef>
                <a:spcPts val="290"/>
              </a:spcBef>
              <a:tabLst>
                <a:tab pos="171450" algn="l"/>
              </a:tabLst>
            </a:pPr>
            <a:r>
              <a:rPr lang="en-US" sz="2000" spc="-5" dirty="0">
                <a:latin typeface="Arial"/>
                <a:cs typeface="Arial"/>
              </a:rPr>
              <a:t>However the size of the joint distribution increases  exponentially with the number of random variables (a  new variable needs to be combined with all</a:t>
            </a:r>
            <a:r>
              <a:rPr lang="en-US" sz="2000" spc="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other variables and variable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combinations).</a:t>
            </a:r>
            <a:endParaRPr lang="en-US" sz="2000" dirty="0">
              <a:latin typeface="Arial"/>
              <a:cs typeface="Arial"/>
            </a:endParaRPr>
          </a:p>
          <a:p>
            <a:pPr marR="257810">
              <a:lnSpc>
                <a:spcPct val="100000"/>
              </a:lnSpc>
              <a:spcBef>
                <a:spcPts val="290"/>
              </a:spcBef>
              <a:tabLst>
                <a:tab pos="17145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altLang="en-US" sz="20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64330F93-E96F-8E45-AE52-7B853C4B21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C2F3729E-DE58-7644-B0B3-3F887E57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4129B8-C647-2B42-BF20-EC971BB2239C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08296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7FB133E8-23F9-3D44-9560-BEAAD6036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Inference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092A162-91DE-AA42-85F6-4F41D9244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Inference in probabilistic representation involves the computation of (conditional) probabilities from the available information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Most frequently the computation of a posterior probability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P(H|E)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form a prior probability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P(H)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and new evidence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E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en-US" altLang="en-US" i="1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AF21AF61-8731-F44E-A871-683C36C9CF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23D39C3A-E961-0240-98A0-F17B96A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1B2F21-FDA5-6F43-83FB-B99FC2B97DFB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40DAD297-E560-BC42-A711-1B385E75F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Probability and Statistics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8C3B6988-8F01-D04D-93C1-119A031AA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Probability and statistics are often used interchangeably but are different, related fields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Probability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Mainly a field of theoretical mathematics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Deals with predicting the likelihood of events given a set of assumptions (e.g. a distribution)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Statistics 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 Field of applied mathematics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Deals with the collection, analysis, and interpretation of data</a:t>
            </a:r>
          </a:p>
        </p:txBody>
      </p:sp>
      <p:sp>
        <p:nvSpPr>
          <p:cNvPr id="6147" name="Date Placeholder 3">
            <a:extLst>
              <a:ext uri="{FF2B5EF4-FFF2-40B4-BE49-F238E27FC236}">
                <a16:creationId xmlns:a16="http://schemas.microsoft.com/office/drawing/2014/main" id="{6A5E0EF5-836F-4543-BCC1-5E6174C713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58839567-7749-1B4B-94BD-85C2D0E7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45E90-99DD-BE4E-86C1-AB555C7C9745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C065ECE-FEB1-4C41-85AC-660469F0E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Statistics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2AB5595-4D33-0A4A-909D-8A39A2BF4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Statistics attempt to represent the important characteristics of a set of data items (or of a probability distribution) and the uncertainty contained in the set (or the distribution).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Statistics represent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different attributes </a:t>
            </a:r>
            <a:r>
              <a:rPr lang="en-US" altLang="en-US" sz="2400" dirty="0">
                <a:ea typeface="ＭＳ Ｐゴシック" panose="020B0600070205080204" pitchFamily="34" charset="-128"/>
              </a:rPr>
              <a:t>of the probability distribution represented by the data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Statistics are aimed at making it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possible to analyze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the data based on its important characteristics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0464560A-BF4C-B24C-98A4-ED455B86A9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B306754B-049E-884D-92E0-1BE1DA45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13B181-DC64-F64D-ABF6-5A1DF805A957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02837FC-7E9E-3A4A-8CAD-E65CF0F7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Experiment and Sample Space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3C691B01-E62A-0E48-9FEF-DDFA31985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A (random) experiment  is a procedure that has a number of possible outcomes and it is not certain which one will occur </a:t>
            </a:r>
          </a:p>
          <a:p>
            <a:pPr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The sample space is the set of all possible outcomes of an experiment (often denoted by S). 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Examples: 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Coin : S={H, T}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Two coins: S={HH, HT, TH, TT}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Lifetime of a system: S={0..∞}</a:t>
            </a:r>
          </a:p>
        </p:txBody>
      </p:sp>
      <p:sp>
        <p:nvSpPr>
          <p:cNvPr id="37891" name="Date Placeholder 3">
            <a:extLst>
              <a:ext uri="{FF2B5EF4-FFF2-40B4-BE49-F238E27FC236}">
                <a16:creationId xmlns:a16="http://schemas.microsoft.com/office/drawing/2014/main" id="{0395357B-4F90-B545-B3A7-CDB0E400AA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2C10334A-5CC0-6446-B318-727B6F81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7F8B55-4A51-B641-8BDF-B2BF2999DA18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32541A28-063E-3F43-9739-4F1043E5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Statistics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52FB3A32-4D55-FD49-A592-1EB975A3C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number of important statistics can be used to characterize a data set (or a population from which the data items are drawn)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Mean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Median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Mode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Variance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Standard deviation</a:t>
            </a:r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C61DE942-EE83-4247-A361-83CFA5E36F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140C1800-B855-534E-BC34-23187D79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F3B349-C9A2-0546-AD92-C763FAEF0E64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FDEFF7B-6D8B-FD43-BA1C-DE9102300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Mean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4C2C439B-EF90-5443-9BAA-4D371BF35C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82688" y="2017713"/>
            <a:ext cx="7580312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arithmetic mean     represents the average value of data set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{X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en-US" sz="2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sz="1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arithmetic mean is the expected value of a random variable, i.e. the expected value of a data item drawn at random from a population</a:t>
            </a:r>
          </a:p>
        </p:txBody>
      </p:sp>
      <p:graphicFrame>
        <p:nvGraphicFramePr>
          <p:cNvPr id="41987" name="Object 2">
            <a:extLst>
              <a:ext uri="{FF2B5EF4-FFF2-40B4-BE49-F238E27FC236}">
                <a16:creationId xmlns:a16="http://schemas.microsoft.com/office/drawing/2014/main" id="{BB456AD8-A671-974D-A340-EAE54EEB977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2971800"/>
          <a:ext cx="13716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4" imgW="15506700" imgH="14046200" progId="Equation.3">
                  <p:embed/>
                </p:oleObj>
              </mc:Choice>
              <mc:Fallback>
                <p:oleObj name="Equation" r:id="rId4" imgW="15506700" imgH="14046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13716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">
            <a:extLst>
              <a:ext uri="{FF2B5EF4-FFF2-40B4-BE49-F238E27FC236}">
                <a16:creationId xmlns:a16="http://schemas.microsoft.com/office/drawing/2014/main" id="{0F8CFB74-C470-E647-900E-A14F969FDFB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68588" y="5638800"/>
          <a:ext cx="15954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6" imgW="14630400" imgH="4686300" progId="Equation.DSMT4">
                  <p:embed/>
                </p:oleObj>
              </mc:Choice>
              <mc:Fallback>
                <p:oleObj name="Equation" r:id="rId6" imgW="14630400" imgH="46863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638800"/>
                        <a:ext cx="15954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Date Placeholder 3">
            <a:extLst>
              <a:ext uri="{FF2B5EF4-FFF2-40B4-BE49-F238E27FC236}">
                <a16:creationId xmlns:a16="http://schemas.microsoft.com/office/drawing/2014/main" id="{E0DEEEF5-16B3-9B41-B6F6-21D4FD5E8A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90" name="Slide Number Placeholder 7">
            <a:extLst>
              <a:ext uri="{FF2B5EF4-FFF2-40B4-BE49-F238E27FC236}">
                <a16:creationId xmlns:a16="http://schemas.microsoft.com/office/drawing/2014/main" id="{3F6F1F83-46CC-D741-AFCC-A5C09E3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CF0AB-D036-D044-B382-8A1F2064D97E}" type="slidenum">
              <a:rPr lang="en-US" altLang="en-US" sz="120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1991" name="Object 4">
            <a:extLst>
              <a:ext uri="{FF2B5EF4-FFF2-40B4-BE49-F238E27FC236}">
                <a16:creationId xmlns:a16="http://schemas.microsoft.com/office/drawing/2014/main" id="{DF14B68D-87C8-0948-9539-D9979A166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75599"/>
              </p:ext>
            </p:extLst>
          </p:nvPr>
        </p:nvGraphicFramePr>
        <p:xfrm>
          <a:off x="4419600" y="2133600"/>
          <a:ext cx="385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8" imgW="139700" imgH="165100" progId="Equation.DSMT4">
                  <p:embed/>
                </p:oleObj>
              </mc:Choice>
              <mc:Fallback>
                <p:oleObj name="Equation" r:id="rId8" imgW="139700" imgH="165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3857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00A03D1-929E-AA44-AE64-79AF3DB48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Median and Mode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7B36983-2EAF-6C46-A987-BB926398A8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82688" y="2017713"/>
            <a:ext cx="7580312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median 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sz="2800">
                <a:ea typeface="ＭＳ Ｐゴシック" panose="020B0600070205080204" pitchFamily="34" charset="-128"/>
              </a:rPr>
              <a:t> is the middle of a distribution </a:t>
            </a:r>
            <a:endParaRPr lang="en-US" altLang="en-US" sz="2800" i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endParaRPr lang="en-US" altLang="en-US" sz="2800" i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mode of a distribution is the most frequently (i.e. most likely) value</a:t>
            </a:r>
          </a:p>
          <a:p>
            <a:pPr lvl="1">
              <a:lnSpc>
                <a:spcPct val="110000"/>
              </a:lnSpc>
            </a:pPr>
            <a:endParaRPr lang="en-US" altLang="en-US" sz="1000" i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4035" name="Date Placeholder 3">
            <a:extLst>
              <a:ext uri="{FF2B5EF4-FFF2-40B4-BE49-F238E27FC236}">
                <a16:creationId xmlns:a16="http://schemas.microsoft.com/office/drawing/2014/main" id="{A29D4C75-7942-8149-8B45-E986D2BBD7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7">
            <a:extLst>
              <a:ext uri="{FF2B5EF4-FFF2-40B4-BE49-F238E27FC236}">
                <a16:creationId xmlns:a16="http://schemas.microsoft.com/office/drawing/2014/main" id="{325C99F3-104F-124A-9992-6B55D2C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28EEB1-8E4D-6E47-991F-2B3E48FEE123}" type="slidenum">
              <a:rPr lang="en-US" altLang="en-US" sz="120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4037" name="Object 2">
            <a:extLst>
              <a:ext uri="{FF2B5EF4-FFF2-40B4-BE49-F238E27FC236}">
                <a16:creationId xmlns:a16="http://schemas.microsoft.com/office/drawing/2014/main" id="{C23793A4-53DC-D649-AE31-A99359700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19400"/>
          <a:ext cx="3962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4" imgW="42710100" imgH="5854700" progId="Equation.DSMT4">
                  <p:embed/>
                </p:oleObj>
              </mc:Choice>
              <mc:Fallback>
                <p:oleObj name="Equation" r:id="rId4" imgW="42710100" imgH="5854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962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FAF5B5F-FE25-7A41-8A51-3D0C6041D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>
                <a:ea typeface="ＭＳ Ｐゴシック" panose="020B0600070205080204" pitchFamily="34" charset="-128"/>
              </a:rPr>
              <a:t>Variance and Standard Deviation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B7550CE-D961-EF4C-B970-E2860E7240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82688" y="2017713"/>
            <a:ext cx="7504112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variance 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sz="2000" dirty="0">
                <a:ea typeface="ＭＳ Ｐゴシック" panose="020B0600070205080204" pitchFamily="34" charset="-128"/>
              </a:rPr>
              <a:t>  represents the spread of a distribution</a:t>
            </a: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a data set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{X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}</a:t>
            </a:r>
            <a:r>
              <a:rPr lang="en-US" altLang="en-US" dirty="0">
                <a:ea typeface="ＭＳ Ｐゴシック" panose="020B0600070205080204" pitchFamily="34" charset="-128"/>
              </a:rPr>
              <a:t> an unbiased estimate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for the variance can be calculated as</a:t>
            </a: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lnSpc>
                <a:spcPct val="110000"/>
              </a:lnSpc>
            </a:pP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N-1</a:t>
            </a:r>
            <a:r>
              <a:rPr lang="en-US" altLang="en-US" sz="1600" dirty="0">
                <a:ea typeface="ＭＳ Ｐゴシック" panose="020B0600070205080204" pitchFamily="34" charset="-128"/>
              </a:rPr>
              <a:t> is often called the number of degrees of freedom of the data set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standard deviation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is the square root of the variance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In the case of a sample set, s is often referred to as standard error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en-US" sz="9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6083" name="Object 2">
            <a:extLst>
              <a:ext uri="{FF2B5EF4-FFF2-40B4-BE49-F238E27FC236}">
                <a16:creationId xmlns:a16="http://schemas.microsoft.com/office/drawing/2014/main" id="{D63DB8E4-41C0-3D46-9357-FAD52A55FA3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438400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4" imgW="26619200" imgH="14046200" progId="Equation.3">
                  <p:embed/>
                </p:oleObj>
              </mc:Choice>
              <mc:Fallback>
                <p:oleObj name="Equation" r:id="rId4" imgW="26619200" imgH="14046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182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3">
            <a:extLst>
              <a:ext uri="{FF2B5EF4-FFF2-40B4-BE49-F238E27FC236}">
                <a16:creationId xmlns:a16="http://schemas.microsoft.com/office/drawing/2014/main" id="{222612D7-96FB-034F-A418-606878EBBEE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30588" y="3657600"/>
          <a:ext cx="1901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6" imgW="26327100" imgH="14046200" progId="Equation.DSMT4">
                  <p:embed/>
                </p:oleObj>
              </mc:Choice>
              <mc:Fallback>
                <p:oleObj name="Equation" r:id="rId6" imgW="26327100" imgH="14046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657600"/>
                        <a:ext cx="1901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Date Placeholder 3">
            <a:extLst>
              <a:ext uri="{FF2B5EF4-FFF2-40B4-BE49-F238E27FC236}">
                <a16:creationId xmlns:a16="http://schemas.microsoft.com/office/drawing/2014/main" id="{88C2AB9C-E542-9A43-BD0C-435063CBE3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6" name="Slide Number Placeholder 7">
            <a:extLst>
              <a:ext uri="{FF2B5EF4-FFF2-40B4-BE49-F238E27FC236}">
                <a16:creationId xmlns:a16="http://schemas.microsoft.com/office/drawing/2014/main" id="{276DB9A3-7850-0A46-8E0E-69261DFB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C9206F-58AD-0D42-82E7-90C8B82FEBDC}" type="slidenum">
              <a:rPr lang="en-US" altLang="en-US" sz="120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6087" name="Object 4">
            <a:extLst>
              <a:ext uri="{FF2B5EF4-FFF2-40B4-BE49-F238E27FC236}">
                <a16:creationId xmlns:a16="http://schemas.microsoft.com/office/drawing/2014/main" id="{B49CBE13-B34D-1E41-8592-626FCE9A6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97553"/>
              </p:ext>
            </p:extLst>
          </p:nvPr>
        </p:nvGraphicFramePr>
        <p:xfrm>
          <a:off x="2819400" y="2083900"/>
          <a:ext cx="3206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8" imgW="203200" imgH="203200" progId="Equation.DSMT4">
                  <p:embed/>
                </p:oleObj>
              </mc:Choice>
              <mc:Fallback>
                <p:oleObj name="Equation" r:id="rId8" imgW="203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83900"/>
                        <a:ext cx="3206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5">
            <a:extLst>
              <a:ext uri="{FF2B5EF4-FFF2-40B4-BE49-F238E27FC236}">
                <a16:creationId xmlns:a16="http://schemas.microsoft.com/office/drawing/2014/main" id="{1C6BB1F0-656C-2C45-A165-C03E9CF91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97696"/>
              </p:ext>
            </p:extLst>
          </p:nvPr>
        </p:nvGraphicFramePr>
        <p:xfrm>
          <a:off x="3810000" y="5180013"/>
          <a:ext cx="23971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10" imgW="152400" imgH="139700" progId="Equation.DSMT4">
                  <p:embed/>
                </p:oleObj>
              </mc:Choice>
              <mc:Fallback>
                <p:oleObj name="Equation" r:id="rId10" imgW="152400" imgH="139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0013"/>
                        <a:ext cx="239712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00E8AA7-1A80-0E41-97CD-F9C0EBF38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Moments 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9BA4193F-1C8A-9247-A706-BB2F34FD6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Moments are important to characterize distributions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30000">
                <a:ea typeface="ＭＳ Ｐゴシック" panose="020B0600070205080204" pitchFamily="34" charset="-128"/>
              </a:rPr>
              <a:t>th</a:t>
            </a:r>
            <a:r>
              <a:rPr lang="en-US" altLang="en-US" sz="2400">
                <a:ea typeface="ＭＳ Ｐゴシック" panose="020B0600070205080204" pitchFamily="34" charset="-128"/>
              </a:rPr>
              <a:t> moment: </a:t>
            </a:r>
          </a:p>
          <a:p>
            <a:pPr lvl="1">
              <a:lnSpc>
                <a:spcPct val="110000"/>
              </a:lnSpc>
            </a:pPr>
            <a:endParaRPr lang="en-US" altLang="en-US" sz="60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Important moments: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Mean:</a:t>
            </a:r>
          </a:p>
          <a:p>
            <a:pPr lvl="2">
              <a:lnSpc>
                <a:spcPct val="110000"/>
              </a:lnSpc>
            </a:pPr>
            <a:endParaRPr lang="en-US" altLang="en-US" sz="1200">
              <a:ea typeface="ＭＳ Ｐゴシック" panose="020B0600070205080204" pitchFamily="34" charset="-128"/>
            </a:endParaRP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Variance:</a:t>
            </a:r>
          </a:p>
          <a:p>
            <a:pPr lvl="2">
              <a:lnSpc>
                <a:spcPct val="110000"/>
              </a:lnSpc>
            </a:pPr>
            <a:endParaRPr lang="en-US" altLang="en-US" sz="1200">
              <a:ea typeface="ＭＳ Ｐゴシック" panose="020B0600070205080204" pitchFamily="34" charset="-128"/>
            </a:endParaRP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Skewness:  </a:t>
            </a:r>
          </a:p>
        </p:txBody>
      </p:sp>
      <p:sp>
        <p:nvSpPr>
          <p:cNvPr id="48131" name="Date Placeholder 3">
            <a:extLst>
              <a:ext uri="{FF2B5EF4-FFF2-40B4-BE49-F238E27FC236}">
                <a16:creationId xmlns:a16="http://schemas.microsoft.com/office/drawing/2014/main" id="{16F76F91-0188-C942-AC4F-0A614435DD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3A344AD3-382C-E247-8BB0-908CBC64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26837B-4F8E-1C46-B117-8D21826717E6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8133" name="Object 2">
            <a:extLst>
              <a:ext uri="{FF2B5EF4-FFF2-40B4-BE49-F238E27FC236}">
                <a16:creationId xmlns:a16="http://schemas.microsoft.com/office/drawing/2014/main" id="{EDFE7870-9CFD-CE4C-BAF9-3D58E428F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9718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4" imgW="762000" imgH="317500" progId="Equation.DSMT4">
                  <p:embed/>
                </p:oleObj>
              </mc:Choice>
              <mc:Fallback>
                <p:oleObj name="Equation" r:id="rId4" imgW="762000" imgH="31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3">
            <a:extLst>
              <a:ext uri="{FF2B5EF4-FFF2-40B4-BE49-F238E27FC236}">
                <a16:creationId xmlns:a16="http://schemas.microsoft.com/office/drawing/2014/main" id="{FA76C874-1F88-C64D-BF45-8AC145402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0386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6" imgW="762000" imgH="317500" progId="Equation.DSMT4">
                  <p:embed/>
                </p:oleObj>
              </mc:Choice>
              <mc:Fallback>
                <p:oleObj name="Equation" r:id="rId6" imgW="762000" imgH="317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4">
            <a:extLst>
              <a:ext uri="{FF2B5EF4-FFF2-40B4-BE49-F238E27FC236}">
                <a16:creationId xmlns:a16="http://schemas.microsoft.com/office/drawing/2014/main" id="{23C232B4-D3D5-A647-A90D-7438BA9F5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3" y="4648200"/>
          <a:ext cx="17319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8" imgW="787400" imgH="317500" progId="Equation.DSMT4">
                  <p:embed/>
                </p:oleObj>
              </mc:Choice>
              <mc:Fallback>
                <p:oleObj name="Equation" r:id="rId8" imgW="7874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7319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5">
            <a:extLst>
              <a:ext uri="{FF2B5EF4-FFF2-40B4-BE49-F238E27FC236}">
                <a16:creationId xmlns:a16="http://schemas.microsoft.com/office/drawing/2014/main" id="{2708699B-DCA0-FF40-9DE2-EA72377DE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8238" y="5321300"/>
          <a:ext cx="17319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0" imgW="787400" imgH="317500" progId="Equation.DSMT4">
                  <p:embed/>
                </p:oleObj>
              </mc:Choice>
              <mc:Fallback>
                <p:oleObj name="Equation" r:id="rId10" imgW="787400" imgH="317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321300"/>
                        <a:ext cx="17319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525EA00E-F723-144B-901A-6D1483234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3352800"/>
            <a:ext cx="7046912" cy="27797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Probability Distributions</a:t>
            </a:r>
          </a:p>
        </p:txBody>
      </p:sp>
      <p:sp>
        <p:nvSpPr>
          <p:cNvPr id="50179" name="Date Placeholder 3">
            <a:extLst>
              <a:ext uri="{FF2B5EF4-FFF2-40B4-BE49-F238E27FC236}">
                <a16:creationId xmlns:a16="http://schemas.microsoft.com/office/drawing/2014/main" id="{6372877E-BEA3-864E-8811-D565FB4EE2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84B16E13-53EE-F348-B545-F9EBE59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F3A874-FE6B-114B-B9C0-989F6E277DD1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3E285078-5BCB-3040-B77C-B38B462D0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Experiment and Sample Space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90324A4-BEAA-6241-834E-234E1551A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A (random) experiment  is a procedure that has a number of possible outcomes and it is not certain which one will occur </a:t>
            </a:r>
          </a:p>
          <a:p>
            <a:pPr>
              <a:lnSpc>
                <a:spcPct val="11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 sample space is the set of all possible outcomes of an experiment (often denoted by S).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Examples: 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Coin : S={H, T}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Two coins: S={HH, HT, TH, TT}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Lifetime of a system: S={0..∞}</a:t>
            </a:r>
          </a:p>
        </p:txBody>
      </p:sp>
      <p:sp>
        <p:nvSpPr>
          <p:cNvPr id="52227" name="Date Placeholder 3">
            <a:extLst>
              <a:ext uri="{FF2B5EF4-FFF2-40B4-BE49-F238E27FC236}">
                <a16:creationId xmlns:a16="http://schemas.microsoft.com/office/drawing/2014/main" id="{0F38A08F-0858-3848-8B76-D9F46EF487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BDEB9326-81D9-F343-BB1F-74E379F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C092-537B-EC43-A9F3-9D5C97530F70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30A79C0-0BD8-6647-A2B7-5ECE162B7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Probability Distributions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1F5DCCF1-1546-6741-B754-E5D288A24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Probability distributions represent the likelihood of certain events </a:t>
            </a:r>
          </a:p>
          <a:p>
            <a:pPr lvl="1">
              <a:lnSpc>
                <a:spcPct val="11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Probability </a:t>
            </a:r>
            <a:r>
              <a:rPr lang="ja-JP" altLang="en-US" sz="2300">
                <a:ea typeface="ＭＳ Ｐゴシック" panose="020B0600070205080204" pitchFamily="34" charset="-128"/>
              </a:rPr>
              <a:t>“</a:t>
            </a:r>
            <a:r>
              <a:rPr lang="en-US" altLang="ja-JP" sz="2300">
                <a:ea typeface="ＭＳ Ｐゴシック" panose="020B0600070205080204" pitchFamily="34" charset="-128"/>
              </a:rPr>
              <a:t>mass</a:t>
            </a:r>
            <a:r>
              <a:rPr lang="ja-JP" altLang="en-US" sz="2300">
                <a:ea typeface="ＭＳ Ｐゴシック" panose="020B0600070205080204" pitchFamily="34" charset="-128"/>
              </a:rPr>
              <a:t>”</a:t>
            </a:r>
            <a:r>
              <a:rPr lang="en-US" altLang="ja-JP" sz="2300">
                <a:ea typeface="ＭＳ Ｐゴシック" panose="020B0600070205080204" pitchFamily="34" charset="-128"/>
              </a:rPr>
              <a:t> (or density for continuous variables) represents the amount of likelihood attributed to a particular point</a:t>
            </a:r>
          </a:p>
          <a:p>
            <a:pPr lvl="1">
              <a:lnSpc>
                <a:spcPct val="11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Cumulative distribution represents the accumulated probability </a:t>
            </a:r>
            <a:r>
              <a:rPr lang="ja-JP" altLang="en-US" sz="2300">
                <a:ea typeface="ＭＳ Ｐゴシック" panose="020B0600070205080204" pitchFamily="34" charset="-128"/>
              </a:rPr>
              <a:t>“</a:t>
            </a:r>
            <a:r>
              <a:rPr lang="en-US" altLang="ja-JP" sz="2300">
                <a:ea typeface="ＭＳ Ｐゴシック" panose="020B0600070205080204" pitchFamily="34" charset="-128"/>
              </a:rPr>
              <a:t>mass</a:t>
            </a:r>
            <a:r>
              <a:rPr lang="ja-JP" altLang="en-US" sz="2300">
                <a:ea typeface="ＭＳ Ｐゴシック" panose="020B0600070205080204" pitchFamily="34" charset="-128"/>
              </a:rPr>
              <a:t>”</a:t>
            </a:r>
            <a:r>
              <a:rPr lang="en-US" altLang="ja-JP" sz="2300">
                <a:ea typeface="ＭＳ Ｐゴシック" panose="020B0600070205080204" pitchFamily="34" charset="-128"/>
              </a:rPr>
              <a:t> at a particular point</a:t>
            </a:r>
            <a:endParaRPr lang="en-US" altLang="ja-JP" sz="1600">
              <a:ea typeface="ＭＳ Ｐゴシック" panose="020B0600070205080204" pitchFamily="34" charset="-128"/>
            </a:endParaRPr>
          </a:p>
          <a:p>
            <a:pPr lvl="2">
              <a:lnSpc>
                <a:spcPct val="11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Distributions in probability are usually given and their results are computed</a:t>
            </a:r>
          </a:p>
          <a:p>
            <a:pPr lvl="2">
              <a:lnSpc>
                <a:spcPct val="11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Distributions (or their parameters) are usually the items to be estimated in statistics</a:t>
            </a:r>
          </a:p>
        </p:txBody>
      </p:sp>
      <p:sp>
        <p:nvSpPr>
          <p:cNvPr id="54275" name="Date Placeholder 3">
            <a:extLst>
              <a:ext uri="{FF2B5EF4-FFF2-40B4-BE49-F238E27FC236}">
                <a16:creationId xmlns:a16="http://schemas.microsoft.com/office/drawing/2014/main" id="{0228E2E5-9BE1-7C4B-92C3-20737EABE5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AB9F55DB-45B4-384B-B7AB-E6DEB39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02EC42-80D1-7D4B-A3EE-C785ADD59E45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14C73552-83BE-FC46-969D-5B4A02D09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Statistics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57A1A28D-59A6-C44D-8C63-852F13E129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Statistics deals with real world data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Data collection 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How do we have to collect the data to get valid results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Analysis of data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What properties does the data have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What distribution does it come from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Interpretation of the data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Is it different from other data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What could cause issues in the data</a:t>
            </a:r>
          </a:p>
        </p:txBody>
      </p:sp>
      <p:sp>
        <p:nvSpPr>
          <p:cNvPr id="8195" name="Date Placeholder 3">
            <a:extLst>
              <a:ext uri="{FF2B5EF4-FFF2-40B4-BE49-F238E27FC236}">
                <a16:creationId xmlns:a16="http://schemas.microsoft.com/office/drawing/2014/main" id="{6FE2C8E8-65FA-CA43-8A2C-8252993461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BAFFD83C-143B-1F4C-B1C9-E30A7DD1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D16D98-8C58-AC42-B1EC-4B1835318E20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4EA2ECE8-8B1E-E546-8FEE-FC81C0EC2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Probability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D875484E-5AFA-894C-89D7-B36114E0B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Probability is a formal framework to model likelihoods mainly used to make predictions 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are two main (interchangeable) views of probability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Subjective / uncertainty view: Probabilities summarize the effects of uncertainty on the state of knowledge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</a:t>
            </a:r>
            <a:r>
              <a:rPr lang="en-US" altLang="en-US" sz="1800">
                <a:ea typeface="ＭＳ Ｐゴシック" panose="020B0600070205080204" pitchFamily="34" charset="-128"/>
              </a:rPr>
              <a:t>In Bayesian probability all types of uncertainty are   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     combined in one number</a:t>
            </a:r>
          </a:p>
          <a:p>
            <a:pPr lvl="2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Frequency view: Probabilities represent relative frequencies of events</a:t>
            </a:r>
          </a:p>
          <a:p>
            <a:pPr lvl="3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P(e) = (# of times of event e) / (# of events)</a:t>
            </a:r>
          </a:p>
        </p:txBody>
      </p:sp>
      <p:sp>
        <p:nvSpPr>
          <p:cNvPr id="10243" name="Date Placeholder 3">
            <a:extLst>
              <a:ext uri="{FF2B5EF4-FFF2-40B4-BE49-F238E27FC236}">
                <a16:creationId xmlns:a16="http://schemas.microsoft.com/office/drawing/2014/main" id="{821068EA-C670-F74E-8238-D8D50F612D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0F9B34BD-3FB4-8140-A557-89FD7842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E7E3BB-5F45-004E-B06A-4C5B260B737F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BB2D8742-9B8A-0849-9092-E9C42D987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3352800"/>
            <a:ext cx="7046912" cy="27797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Probability Theory</a:t>
            </a:r>
          </a:p>
        </p:txBody>
      </p:sp>
      <p:sp>
        <p:nvSpPr>
          <p:cNvPr id="12291" name="Date Placeholder 3">
            <a:extLst>
              <a:ext uri="{FF2B5EF4-FFF2-40B4-BE49-F238E27FC236}">
                <a16:creationId xmlns:a16="http://schemas.microsoft.com/office/drawing/2014/main" id="{91E90DA5-56D9-DE42-8084-545AB81C10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DDD7E72A-75EA-F141-8672-9F0C59D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1C3B66-350D-EA41-A7C7-2F92E43E3A5D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609878D-3D87-464E-978C-C301CF9DC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Probability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784153E-36BF-444A-9BED-8C420E5B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Random variables define the entities of probability theory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Propositional random variables:</a:t>
            </a:r>
          </a:p>
          <a:p>
            <a:pPr lvl="2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E.g.: IsRed, Earthquake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Multivalued random variables:</a:t>
            </a:r>
          </a:p>
          <a:p>
            <a:pPr lvl="2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E.g.: Event, Color, Weather 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Real-Valued random variables:</a:t>
            </a:r>
          </a:p>
          <a:p>
            <a:pPr lvl="2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E.g.: Height, Weight</a:t>
            </a:r>
          </a:p>
        </p:txBody>
      </p:sp>
      <p:sp>
        <p:nvSpPr>
          <p:cNvPr id="14339" name="Date Placeholder 3">
            <a:extLst>
              <a:ext uri="{FF2B5EF4-FFF2-40B4-BE49-F238E27FC236}">
                <a16:creationId xmlns:a16="http://schemas.microsoft.com/office/drawing/2014/main" id="{F60F1CAB-ECB0-394B-957F-20796CEADC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0D82A93-5AA6-D940-93A3-372B6E8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82D8CB-72CE-1542-8181-A8BAE11C7AF4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CE905BE7-9383-954D-A95E-C09923534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Variables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C3F55D7B-0235-E24C-B207-1C5743D9B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Random variables are the main objects of interest in</a:t>
            </a:r>
          </a:p>
          <a:p>
            <a:r>
              <a:rPr lang="en-US" altLang="en-US"/>
              <a:t>probability theory.</a:t>
            </a:r>
          </a:p>
          <a:p>
            <a:r>
              <a:rPr lang="en-US" altLang="en-US"/>
              <a:t>In general they can be:</a:t>
            </a:r>
          </a:p>
          <a:p>
            <a:pPr lvl="1"/>
            <a:r>
              <a:rPr lang="en-US" altLang="en-US"/>
              <a:t>Propositional (i.e.,., only true or false values)</a:t>
            </a:r>
          </a:p>
          <a:p>
            <a:pPr lvl="2"/>
            <a:r>
              <a:rPr lang="en-US" altLang="en-US"/>
              <a:t>e.g., ishot, isblue, israining</a:t>
            </a:r>
          </a:p>
          <a:p>
            <a:pPr lvl="1"/>
            <a:r>
              <a:rPr lang="en-US" altLang="en-US"/>
              <a:t>Multivalued (i.e., textual values)</a:t>
            </a:r>
          </a:p>
          <a:p>
            <a:pPr lvl="2"/>
            <a:r>
              <a:rPr lang="en-US" altLang="en-US"/>
              <a:t>e.g., temp_feels_like, color, weather</a:t>
            </a:r>
          </a:p>
          <a:p>
            <a:pPr lvl="1"/>
            <a:r>
              <a:rPr lang="en-US" altLang="en-US"/>
              <a:t>Discrete Real-valued</a:t>
            </a:r>
          </a:p>
          <a:p>
            <a:pPr lvl="2"/>
            <a:r>
              <a:rPr lang="en-US" altLang="en-US"/>
              <a:t>e.g., temperature_degrees, hue_##, rain_volume_inch</a:t>
            </a:r>
          </a:p>
          <a:p>
            <a:pPr lvl="1"/>
            <a:r>
              <a:rPr lang="en-US" altLang="en-US"/>
              <a:t>Continous Real-valued</a:t>
            </a:r>
          </a:p>
          <a:p>
            <a:pPr lvl="2"/>
            <a:r>
              <a:rPr lang="en-US" altLang="en-US"/>
              <a:t>E.g., temp_frac, wavelength, rain_volume_frac</a:t>
            </a:r>
          </a:p>
          <a:p>
            <a:r>
              <a:rPr lang="en-US" altLang="en-US"/>
              <a:t>We use different notations to describe them.</a:t>
            </a:r>
          </a:p>
          <a:p>
            <a:endParaRPr lang="en-US" altLang="en-US"/>
          </a:p>
        </p:txBody>
      </p:sp>
      <p:sp>
        <p:nvSpPr>
          <p:cNvPr id="16387" name="Date Placeholder 3">
            <a:extLst>
              <a:ext uri="{FF2B5EF4-FFF2-40B4-BE49-F238E27FC236}">
                <a16:creationId xmlns:a16="http://schemas.microsoft.com/office/drawing/2014/main" id="{67D74F70-ED24-8644-B379-BE003FD3A6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081A2-3CA6-0D46-B45A-E95A3F9D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2169F-B0B7-1E4E-8D27-3DB5F20097D2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1E8AD97-AF92-8449-A81A-0221048D7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Axioms of Probability (1)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34636B2-3EC8-7649-AD20-4A4855074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688" y="2057400"/>
            <a:ext cx="7772400" cy="4535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Probability follows a fixed set of rules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 Propositional random variables:</a:t>
            </a:r>
            <a:endParaRPr lang="en-US" altLang="en-US" i="1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110000"/>
              </a:lnSpc>
              <a:spcAft>
                <a:spcPts val="1200"/>
              </a:spcAft>
            </a:pPr>
            <a:endParaRPr lang="en-US" altLang="en-US" i="1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AE4BB6FC-752C-2B42-A86C-AECF6B75D1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1662A23A-4869-1946-A0A5-CD5BB650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52E2F-6554-774B-9EDF-DA96810B4BCF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455C528A-7A47-A941-A90F-28ED05658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325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>
            <a:extLst>
              <a:ext uri="{FF2B5EF4-FFF2-40B4-BE49-F238E27FC236}">
                <a16:creationId xmlns:a16="http://schemas.microsoft.com/office/drawing/2014/main" id="{E4E91DDD-7730-6642-A3B9-DB92F1A04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3276600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6" imgW="812800" imgH="228600" progId="Equation.DSMT4">
                  <p:embed/>
                </p:oleObj>
              </mc:Choice>
              <mc:Fallback>
                <p:oleObj name="Equation" r:id="rId6" imgW="812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276600"/>
                        <a:ext cx="2133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>
            <a:extLst>
              <a:ext uri="{FF2B5EF4-FFF2-40B4-BE49-F238E27FC236}">
                <a16:creationId xmlns:a16="http://schemas.microsoft.com/office/drawing/2014/main" id="{E9F5AA60-8E03-9542-A706-F565BEEA8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4038600"/>
          <a:ext cx="2803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8" imgW="1168400" imgH="190500" progId="Equation.DSMT4">
                  <p:embed/>
                </p:oleObj>
              </mc:Choice>
              <mc:Fallback>
                <p:oleObj name="Equation" r:id="rId8" imgW="11684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038600"/>
                        <a:ext cx="2803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>
            <a:extLst>
              <a:ext uri="{FF2B5EF4-FFF2-40B4-BE49-F238E27FC236}">
                <a16:creationId xmlns:a16="http://schemas.microsoft.com/office/drawing/2014/main" id="{95777E69-DA04-0642-879F-F635A876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2713" y="4648200"/>
          <a:ext cx="5241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10" imgW="2184400" imgH="190500" progId="Equation.DSMT4">
                  <p:embed/>
                </p:oleObj>
              </mc:Choice>
              <mc:Fallback>
                <p:oleObj name="Equation" r:id="rId10" imgW="21844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648200"/>
                        <a:ext cx="5241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6">
            <a:extLst>
              <a:ext uri="{FF2B5EF4-FFF2-40B4-BE49-F238E27FC236}">
                <a16:creationId xmlns:a16="http://schemas.microsoft.com/office/drawing/2014/main" id="{E394FF85-2888-4743-96CC-9EFF9AAF3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5257800"/>
          <a:ext cx="39290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12" imgW="1549400" imgH="203200" progId="Equation.DSMT4">
                  <p:embed/>
                </p:oleObj>
              </mc:Choice>
              <mc:Fallback>
                <p:oleObj name="Equation" r:id="rId12" imgW="1549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5257800"/>
                        <a:ext cx="39290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7">
            <a:extLst>
              <a:ext uri="{FF2B5EF4-FFF2-40B4-BE49-F238E27FC236}">
                <a16:creationId xmlns:a16="http://schemas.microsoft.com/office/drawing/2014/main" id="{6A8585A5-5D43-FE40-835D-19BDFB3BA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5715000"/>
          <a:ext cx="287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14" imgW="1155700" imgH="368300" progId="Equation.DSMT4">
                  <p:embed/>
                </p:oleObj>
              </mc:Choice>
              <mc:Fallback>
                <p:oleObj name="Equation" r:id="rId14" imgW="11557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5715000"/>
                        <a:ext cx="2870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">
            <a:extLst>
              <a:ext uri="{FF2B5EF4-FFF2-40B4-BE49-F238E27FC236}">
                <a16:creationId xmlns:a16="http://schemas.microsoft.com/office/drawing/2014/main" id="{C3FDE1AB-C884-5F4F-BEF9-A4B16D35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5318125"/>
            <a:ext cx="262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(conditional probability!)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FD50B1FD-A396-AE48-A3BE-EC0F7A4E0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Axioms of Probability (2)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A06F266C-CF12-564C-97A4-F706EFFAF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887538"/>
            <a:ext cx="8686800" cy="45354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same axioms apply to multi-valued and continuous random variables</a:t>
            </a:r>
          </a:p>
          <a:p>
            <a:pPr lvl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Multi-valued variables (                                                     ):</a:t>
            </a:r>
          </a:p>
          <a:p>
            <a:pPr marL="6858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US" i="1" baseline="-2500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EA842A59-6CBD-974F-BEFF-3E2E8B7C5F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t>© Shirin Shirvani</a:t>
            </a:r>
            <a:endParaRPr lang="en-US" altLang="en-US" sz="1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73AC7B4D-6160-CB45-AD54-8F55247D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01BC7-6D8B-B047-AB95-BEA499E8AD06}" type="slidenum">
              <a:rPr lang="en-US" altLang="en-US" sz="120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9461" name="Object 2">
            <a:extLst>
              <a:ext uri="{FF2B5EF4-FFF2-40B4-BE49-F238E27FC236}">
                <a16:creationId xmlns:a16="http://schemas.microsoft.com/office/drawing/2014/main" id="{8FFA4BF8-2C5F-3843-AF61-5E1781FE3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617913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4" imgW="812800" imgH="228600" progId="Equation.DSMT4">
                  <p:embed/>
                </p:oleObj>
              </mc:Choice>
              <mc:Fallback>
                <p:oleObj name="Equation" r:id="rId4" imgW="812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17913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A8EC6260-C739-7941-92AF-FE38D5CF3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4114800"/>
          <a:ext cx="40227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6" imgW="1676400" imgH="203200" progId="Equation.DSMT4">
                  <p:embed/>
                </p:oleObj>
              </mc:Choice>
              <mc:Fallback>
                <p:oleObj name="Equation" r:id="rId6" imgW="16764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114800"/>
                        <a:ext cx="40227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>
            <a:extLst>
              <a:ext uri="{FF2B5EF4-FFF2-40B4-BE49-F238E27FC236}">
                <a16:creationId xmlns:a16="http://schemas.microsoft.com/office/drawing/2014/main" id="{28081D8B-009E-8440-8AB5-D63E17840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2363" y="4648200"/>
          <a:ext cx="5303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8" imgW="2209800" imgH="190500" progId="Equation.DSMT4">
                  <p:embed/>
                </p:oleObj>
              </mc:Choice>
              <mc:Fallback>
                <p:oleObj name="Equation" r:id="rId8" imgW="22098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648200"/>
                        <a:ext cx="53038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">
            <a:extLst>
              <a:ext uri="{FF2B5EF4-FFF2-40B4-BE49-F238E27FC236}">
                <a16:creationId xmlns:a16="http://schemas.microsoft.com/office/drawing/2014/main" id="{230499F3-1CEF-6545-96F4-8D8B1805B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5046663"/>
          <a:ext cx="39306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10" imgW="1549400" imgH="203200" progId="Equation.DSMT4">
                  <p:embed/>
                </p:oleObj>
              </mc:Choice>
              <mc:Fallback>
                <p:oleObj name="Equation" r:id="rId10" imgW="15494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046663"/>
                        <a:ext cx="39306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D186F191-A525-2648-947D-9D08461AA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5594350"/>
          <a:ext cx="2428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2" imgW="977900" imgH="355600" progId="Equation.DSMT4">
                  <p:embed/>
                </p:oleObj>
              </mc:Choice>
              <mc:Fallback>
                <p:oleObj name="Equation" r:id="rId12" imgW="9779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5594350"/>
                        <a:ext cx="24288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7">
            <a:extLst>
              <a:ext uri="{FF2B5EF4-FFF2-40B4-BE49-F238E27FC236}">
                <a16:creationId xmlns:a16="http://schemas.microsoft.com/office/drawing/2014/main" id="{877D7B10-4FD0-C84D-A499-E40475FD4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978150"/>
          <a:ext cx="32591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4" imgW="1727200" imgH="203200" progId="Equation.DSMT4">
                  <p:embed/>
                </p:oleObj>
              </mc:Choice>
              <mc:Fallback>
                <p:oleObj name="Equation" r:id="rId14" imgW="1727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78150"/>
                        <a:ext cx="32591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37435" y="5149334"/>
            <a:ext cx="245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conditional</a:t>
            </a:r>
            <a:r>
              <a:rPr lang="en-US" i="1" spc="-80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probability!</a:t>
            </a: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16815</TotalTime>
  <Words>1800</Words>
  <Application>Microsoft Macintosh PowerPoint</Application>
  <PresentationFormat>On-screen Show (4:3)</PresentationFormat>
  <Paragraphs>285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Helvetica</vt:lpstr>
      <vt:lpstr>Symbol</vt:lpstr>
      <vt:lpstr>Tahoma</vt:lpstr>
      <vt:lpstr>Times New Roman</vt:lpstr>
      <vt:lpstr>Wingdings</vt:lpstr>
      <vt:lpstr>Office Theme</vt:lpstr>
      <vt:lpstr>Equation</vt:lpstr>
      <vt:lpstr>PowerPoint Presentation</vt:lpstr>
      <vt:lpstr>Probability and Statistics</vt:lpstr>
      <vt:lpstr>Statistics</vt:lpstr>
      <vt:lpstr>Probability</vt:lpstr>
      <vt:lpstr>PowerPoint Presentation</vt:lpstr>
      <vt:lpstr>Probability</vt:lpstr>
      <vt:lpstr>Random Variables</vt:lpstr>
      <vt:lpstr>Axioms of Probability (1)</vt:lpstr>
      <vt:lpstr>Axioms of Probability (2)</vt:lpstr>
      <vt:lpstr>Continuous Random Variables</vt:lpstr>
      <vt:lpstr>Continuous Random Variables</vt:lpstr>
      <vt:lpstr>Continuous Random Variables</vt:lpstr>
      <vt:lpstr>Probability Syntax</vt:lpstr>
      <vt:lpstr>Conditional Probability</vt:lpstr>
      <vt:lpstr>Conditional Probability</vt:lpstr>
      <vt:lpstr>More on Bayes</vt:lpstr>
      <vt:lpstr>Joint Distributions</vt:lpstr>
      <vt:lpstr>Joint Distributions</vt:lpstr>
      <vt:lpstr>Inference</vt:lpstr>
      <vt:lpstr>Statistics</vt:lpstr>
      <vt:lpstr>Experiment and Sample Space</vt:lpstr>
      <vt:lpstr>Statistics</vt:lpstr>
      <vt:lpstr>Mean</vt:lpstr>
      <vt:lpstr>Median and Mode</vt:lpstr>
      <vt:lpstr>Variance and Standard Deviation</vt:lpstr>
      <vt:lpstr>Moments </vt:lpstr>
      <vt:lpstr>PowerPoint Presentation</vt:lpstr>
      <vt:lpstr>Experiment and Sample Space</vt:lpstr>
      <vt:lpstr>Probability Distributions</vt:lpstr>
    </vt:vector>
  </TitlesOfParts>
  <Manager/>
  <Company>UNT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subject/>
  <dc:creator>Shirin Shirvani</dc:creator>
  <cp:keywords/>
  <dc:description/>
  <cp:lastModifiedBy>Shirvani, Shirin</cp:lastModifiedBy>
  <cp:revision>227</cp:revision>
  <cp:lastPrinted>2011-12-10T21:02:00Z</cp:lastPrinted>
  <dcterms:created xsi:type="dcterms:W3CDTF">2011-09-06T20:32:19Z</dcterms:created>
  <dcterms:modified xsi:type="dcterms:W3CDTF">2022-08-23T19:55:33Z</dcterms:modified>
  <cp:category/>
</cp:coreProperties>
</file>