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59"/>
  </p:notesMasterIdLst>
  <p:sldIdLst>
    <p:sldId id="256" r:id="rId2"/>
    <p:sldId id="342" r:id="rId3"/>
    <p:sldId id="257" r:id="rId4"/>
    <p:sldId id="258" r:id="rId5"/>
    <p:sldId id="259" r:id="rId6"/>
    <p:sldId id="263" r:id="rId7"/>
    <p:sldId id="264" r:id="rId8"/>
    <p:sldId id="293" r:id="rId9"/>
    <p:sldId id="265" r:id="rId10"/>
    <p:sldId id="266" r:id="rId11"/>
    <p:sldId id="295" r:id="rId12"/>
    <p:sldId id="296" r:id="rId13"/>
    <p:sldId id="297" r:id="rId14"/>
    <p:sldId id="298" r:id="rId15"/>
    <p:sldId id="299" r:id="rId16"/>
    <p:sldId id="292" r:id="rId17"/>
    <p:sldId id="345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6" r:id="rId28"/>
    <p:sldId id="320" r:id="rId29"/>
    <p:sldId id="317" r:id="rId30"/>
    <p:sldId id="339" r:id="rId31"/>
    <p:sldId id="340" r:id="rId32"/>
    <p:sldId id="341" r:id="rId33"/>
    <p:sldId id="344" r:id="rId34"/>
    <p:sldId id="318" r:id="rId35"/>
    <p:sldId id="310" r:id="rId36"/>
    <p:sldId id="312" r:id="rId37"/>
    <p:sldId id="311" r:id="rId38"/>
    <p:sldId id="364" r:id="rId39"/>
    <p:sldId id="313" r:id="rId40"/>
    <p:sldId id="314" r:id="rId41"/>
    <p:sldId id="365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72" r:id="rId53"/>
    <p:sldId id="373" r:id="rId54"/>
    <p:sldId id="374" r:id="rId55"/>
    <p:sldId id="375" r:id="rId56"/>
    <p:sldId id="36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1361"/>
  </p:normalViewPr>
  <p:slideViewPr>
    <p:cSldViewPr snapToGrid="0" snapToObjects="1">
      <p:cViewPr varScale="1">
        <p:scale>
          <a:sx n="116" d="100"/>
          <a:sy n="116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E4C96-A046-B04E-A4E4-C3C861E1CDC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CC3B0-DE29-2B4C-A1C5-929DF720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ose%E2%80%93Einstein_condensate" TargetMode="External"/><Relationship Id="rId3" Type="http://schemas.openxmlformats.org/officeDocument/2006/relationships/hyperlink" Target="http://en.wikipedia.org/wiki/Vilfredo_Pareto" TargetMode="External"/><Relationship Id="rId7" Type="http://schemas.openxmlformats.org/officeDocument/2006/relationships/hyperlink" Target="http://en.wikipedia.org/wiki/Hard_disk_drive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eto_principle" TargetMode="External"/><Relationship Id="rId11" Type="http://schemas.openxmlformats.org/officeDocument/2006/relationships/hyperlink" Target="http://en.wikipedia.org/wiki/Oil_reserves" TargetMode="External"/><Relationship Id="rId5" Type="http://schemas.openxmlformats.org/officeDocument/2006/relationships/hyperlink" Target="http://en.wikipedia.org/wiki/Pareto_distribution" TargetMode="External"/><Relationship Id="rId10" Type="http://schemas.openxmlformats.org/officeDocument/2006/relationships/hyperlink" Target="http://en.wikipedia.org/wiki/Wikipedia:Citation_needed" TargetMode="External"/><Relationship Id="rId4" Type="http://schemas.openxmlformats.org/officeDocument/2006/relationships/hyperlink" Target="http://en.wikipedia.org/wiki/Distribution_of_wealth" TargetMode="External"/><Relationship Id="rId9" Type="http://schemas.openxmlformats.org/officeDocument/2006/relationships/hyperlink" Target="http://en.wikipedia.org/wiki/Absolute_zero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Bose%E2%80%93Einstein_condensate" TargetMode="External"/><Relationship Id="rId3" Type="http://schemas.openxmlformats.org/officeDocument/2006/relationships/hyperlink" Target="http://en.wikipedia.org/wiki/Vilfredo_Pareto" TargetMode="External"/><Relationship Id="rId7" Type="http://schemas.openxmlformats.org/officeDocument/2006/relationships/hyperlink" Target="http://en.wikipedia.org/wiki/Hard_disk_driv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eto_principle" TargetMode="External"/><Relationship Id="rId11" Type="http://schemas.openxmlformats.org/officeDocument/2006/relationships/hyperlink" Target="http://en.wikipedia.org/wiki/Oil_reserves" TargetMode="External"/><Relationship Id="rId5" Type="http://schemas.openxmlformats.org/officeDocument/2006/relationships/hyperlink" Target="http://en.wikipedia.org/wiki/Pareto_distribution" TargetMode="External"/><Relationship Id="rId10" Type="http://schemas.openxmlformats.org/officeDocument/2006/relationships/hyperlink" Target="http://en.wikipedia.org/wiki/Wikipedia:Citation_needed" TargetMode="External"/><Relationship Id="rId4" Type="http://schemas.openxmlformats.org/officeDocument/2006/relationships/hyperlink" Target="http://en.wikipedia.org/wiki/Distribution_of_wealth" TargetMode="External"/><Relationship Id="rId9" Type="http://schemas.openxmlformats.org/officeDocument/2006/relationships/hyperlink" Target="http://en.wikipedia.org/wiki/Absolute_zero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6823CB8-EB67-384A-A7A5-5E0C0E906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B950A6-39A8-F54B-B46A-ADE5A1AFB9EE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1C0E775-4E08-C743-9000-F04029E4A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29BC837-0E08-B24D-B108-F2D34533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201879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114BAA8D-D4E1-4A49-B150-A9BB6A83D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24611601-A125-9E4F-BCE0-A5CD2A56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Show proof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However, even the standard normal’s cdf is difficult to calculate. Thus we use tables.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32ACE71C-FED3-0040-8575-3B6FA043C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FAB97C-8B14-DA40-863A-1764C2F7D011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44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5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C33A595-8665-584C-8551-1FFF90C6E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0FCE5C70-F883-CC42-ACB8-DA7BB1B27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Remember, the Normal models </a:t>
            </a:r>
            <a:r>
              <a:rPr lang="en-US" altLang="ja-JP" sz="1100" b="1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result of the summation of a large number of random effects. 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32C62766-E0CB-0A48-89A1-24D24A0BF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91C32C-8F59-154A-AC7B-CA3F8EB1F239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45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1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0ACF42CD-AD0A-114D-AE9C-ABC9C8C3A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0B7C053C-3BA3-6C42-BF21-B33069F7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primitive functions for a/x is a*ln(x) which does not have a finite value in inf, thus its integral is inf.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the speed of converegence matters.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8CEBC2A5-2EBF-1046-BBC3-60BF3822D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DEA8BF-35C2-FE4A-BF46-AD4816D13AFC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46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8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E576D930-7E3F-1B4E-849E-D5C36E041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64027E09-16FB-684F-B2BA-37E522A5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cdf is a*x^-1/1, i.e., a/x.  Thus [a/x] (1,inf) = a, thus a=1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it is 1/x^2 is a pdf on [1,inf]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 about it’s mean?  It is the indefinite integral of0 1/x^2 * x  which is the integral of 1/x. Thus ln(x). Again this is infinite.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a rod that cannot be balanced. It’s tail is so heavy.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variance must be infinite.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B24452CC-43CD-3A45-989B-46BF7624F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E2343D-DF12-7D44-A218-990BB64C567F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47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6469FA61-A104-5A45-BE81-22BA304A0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9408A08F-345E-8746-A2D0-E4A545AD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cdf is a*x^-1/1, i.e., a/x.  Thus [a/x] (1,inf) = a, thus a=1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it is 1/x^2 is a pdf on [1,inf]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 about it’s mean?  It is the indefinite integral of0 1/x^2 * x  which is the integral of 1/x. Thus ln(x). Again this is infinite.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a rod that cannot be balanced. It’s tail is so heavy.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variance must be infinite.</a:t>
            </a: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12EBCDA5-30B4-7845-B8BF-BADF0AAC2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3DA8F5-E5CB-264E-9548-D546738BD7D9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48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9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B231CBEE-8355-654E-B48D-D25E5BC8F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AE9DA1DE-F6B6-D64C-BB66-0263B6C5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cdf is a*x^-1/1, i.e., a/x.  Thus [a/x] (1,inf) = a, thus a=1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it is 1/x^2 is a pdf on [1,inf]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 about it’s mean?  It is the indefinite integral of0 1/x^2 * x  which is the integral of 1/x. Thus ln(x). Again this is infinite.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a rod that cannot be balanced. It’s tail is so heavy.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variance must be infinite.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F9EEA6DF-2570-3A4C-B1E3-92CD37D52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CA26B5-ECE6-7A49-84EC-EA3D36EDD69E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49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9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7FC8467A-E439-BB4C-9E57-6CDD59608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68440EE6-88E5-7543-9493-C28245E3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Note, this is just the function from our previous examples!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mean is only given if alpha&gt;1. The variance is only given if alpha&gt;2. In most interesting cases alpha is between 1 and 2 unfortunately.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Tell them to look up the exact formulas for mean and variance in wikipedia, although they should really be able to calculate them).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3" tooltip="Vilfredo Pareto"/>
              </a:rPr>
              <a:t>Pareto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originally used this distribution to describe the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4" tooltip="Distribution of wealth"/>
              </a:rPr>
              <a:t>allocation of wealth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among individuals since it seemed to show rather well the way that a larger portion of the wealth of any society is owned by a smaller percentage of the people in that society. He also used it to describe distribution of income.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[2]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This idea is sometimes expressed more simply as the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6" tooltip="Pareto principle"/>
              </a:rPr>
              <a:t>Pareto principle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or the "80-20 rule" which says that 20% of the population controls 80% of the wealth.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[3]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Computer traffic after the introduction of http.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sizes of human settlements (few cities, many hamlets/villages)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 size distribution of Internet traffic which uses the TCP protocol (many smaller files, few larger ones)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7" tooltip="Hard disk drive"/>
              </a:rPr>
              <a:t>Hard disk drive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error rates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[5]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Clusters of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8" tooltip="Bose–Einstein condensate"/>
              </a:rPr>
              <a:t>Bose–Einstein condensate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near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9" tooltip="Absolute zero"/>
              </a:rPr>
              <a:t>absolute zero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values of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11" tooltip="Oil reserves"/>
              </a:rPr>
              <a:t>oil reserves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oil fields (a few large fields, many small fields)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length distribution in jobs assigned supercomputers (a few large ones, many small ones)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standardized price returns on individual stocks 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Fitted cumulative Pareto distribution to maximum one-day rainfalls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Sizes of sand particles 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Sizes of meteorites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Numbers of species per genus (There is subjectivity involved: The tendency to divide a genus into two or more increases with the number of species in it)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Areas burnt in forest fires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29B73FA5-55A0-4143-BFC8-5A9D1F24F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D9A3F8-AD51-F745-87A6-A18A1819B48C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50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5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87E278B3-B978-064D-A538-C0CDEA2E6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5CB38578-3B8F-AB45-854A-1BE55B9B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Note, this is just the function from our previous examples!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mean is only given if alpha&gt;1. The variance is only given if alpha&gt;2. In most interesting cases alpha is between 1 and 2 unfortunately.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Tell them to look up the exact formulas for mean and variance in wikipedia, although they should really be able to calculate them).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3" tooltip="Vilfredo Pareto"/>
              </a:rPr>
              <a:t>Pareto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originally used this distribution to describe the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4" tooltip="Distribution of wealth"/>
              </a:rPr>
              <a:t>allocation of wealth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among individuals since it seemed to show rather well the way that a larger portion of the wealth of any society is owned by a smaller percentage of the people in that society. He also used it to describe distribution of income.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[2]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This idea is sometimes expressed more simply as the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6" tooltip="Pareto principle"/>
              </a:rPr>
              <a:t>Pareto principle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or the "80-20 rule" which says that 20% of the population controls 80% of the wealth.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[3]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Computer traffic after the introduction of http.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sizes of human settlements (few cities, many hamlets/villages)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 size distribution of Internet traffic which uses the TCP protocol (many smaller files, few larger ones)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7" tooltip="Hard disk drive"/>
              </a:rPr>
              <a:t>Hard disk drive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error rates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[5]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Clusters of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8" tooltip="Bose–Einstein condensate"/>
              </a:rPr>
              <a:t>Bose–Einstein condensate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near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9" tooltip="Absolute zero"/>
              </a:rPr>
              <a:t>absolute zero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values of 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hlinkClick r:id="rId11" tooltip="Oil reserves"/>
              </a:rPr>
              <a:t>oil reserves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oil fields (a few large fields, many small fields)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length distribution in jobs assigned supercomputers (a few large ones, many small ones)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standardized price returns on individual stocks 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Fitted cumulative Pareto distribution to maximum one-day rainfalls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Sizes of sand particles 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5"/>
              </a:rPr>
              <a:t>[4]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Sizes of meteorites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Numbers of species per genus (There is subjectivity involved: The tendency to divide a genus into two or more increases with the number of species in it)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</a:t>
            </a:r>
            <a:r>
              <a:rPr lang="en-US" altLang="en-US" i="1" baseline="30000">
                <a:latin typeface="Times New Roman" panose="02020603050405020304" pitchFamily="18" charset="0"/>
                <a:ea typeface="ＭＳ Ｐゴシック" panose="020B0600070205080204" pitchFamily="34" charset="-128"/>
                <a:hlinkClick r:id="rId10" tooltip="Wikipedia:Citation needed"/>
              </a:rPr>
              <a:t>citation needed</a:t>
            </a:r>
            <a:r>
              <a:rPr lang="en-US" altLang="en-US" baseline="30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Areas burnt in forest fires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6D7E05B8-4B3E-8948-9F69-BB228062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C31710-A475-6441-B4EE-7EA54BE768CA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51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1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CC6020C-7FC4-1646-9873-44AD5DBC7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2C1C16-FF16-0640-A008-87FA89906528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52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7C2419C-08E6-EF46-A7A7-3B0BFEC4D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507C6ED-5E5D-DF49-88E4-646B533B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2353247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2C8AD87-AB5A-CF42-85E7-1E04DFECE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62A2FC-5D40-994A-B4F2-20816CE2D296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53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E07D1FE-3E7A-A847-8B78-08A2F5B91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9FCF873-A94F-0D4E-BF7C-670174DC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1029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74E45FF-D933-1446-811C-F6A633A02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455FD2-AE22-1343-BF64-14745EC784EB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6150F2C-0ACD-7246-B94D-F23D5374D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CE30926-51DA-B94C-ADD2-D2AAA980A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4220705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54448632-9B6E-7C4D-A4ED-21DFCD5C9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A460C5-6E26-AE4C-B0F8-3AB06B9E3E97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54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8B01A8C-C1FF-1740-9420-9B18C236D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E616D2D-4F7A-6D49-8799-F7331C616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234955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89C704CB-D15C-7844-B6B4-90233D975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BF3444-1359-6340-8272-76C898B2A11A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55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42068A3-2673-8F43-BEFC-03DC54C30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3FB6C27-B3BF-6344-BA3B-C737BDCE6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301454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58146D0E-1B5F-1A44-81C4-3D20F9D15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E3D4A9-5001-AC4E-A1B3-9330ABCE15A0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56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14614C4-EB66-AD45-95D5-0E98E6D3A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19AC673-8610-4146-BBE6-AF18D067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4051117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525E7462-F5AE-7943-8B52-A05CE4CBE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99E156-22C0-2C47-9E2D-0605352CF072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57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6E450D3-BEF5-5D43-A86F-5064718F2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BA3CAFF-0BE4-B648-89BB-AE833EB92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4261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F1748FA-72C5-F746-8AF1-282AF34C2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D609A1-626A-9940-B000-0273A74A5225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230CEAD-4D64-B942-8913-7FB728F15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AB72AF7-89E3-1F41-B138-09621B293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203816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F1748FA-72C5-F746-8AF1-282AF34C2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D609A1-626A-9940-B000-0273A74A5225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230CEAD-4D64-B942-8913-7FB728F15A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AB72AF7-89E3-1F41-B138-09621B293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389270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26300C7-5642-D64F-82E0-3C2AAF8FA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5BB0C9-A69D-544B-B95E-828736273DB0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4F239C5-293C-DC41-8855-004A2C5E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BCA7FE-A8F1-CA44-BBDB-5EA2839BF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402833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639AB6D-E2B5-6B46-BEF1-690F40FCA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036361-EB8E-E343-BBC6-1CA881DC2F0A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27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E1F4B99-3EAC-5347-A5D3-EA6F20D8D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8006626-DF2E-A540-B179-DAF9D2C48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291481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0B41AC3-12CD-9142-8A24-1B5B0E61F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7440A3-37C9-CD47-83F5-E94671DD4D33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29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03E05F-513B-244C-88AB-CCCF1C3DF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665E479-3E73-BC41-8643-7D32F72EB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120282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50B852E9-54CC-DD46-81C8-FBF8C34F9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D35284-2BA5-5346-B00C-294564424D47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34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A9D29E1-638B-414B-A2A3-E07518593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F90C37B-5E3B-1243-93BC-BE5B35903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Lottery examples:</a:t>
            </a:r>
          </a:p>
        </p:txBody>
      </p:sp>
    </p:spTree>
    <p:extLst>
      <p:ext uri="{BB962C8B-B14F-4D97-AF65-F5344CB8AC3E}">
        <p14:creationId xmlns:p14="http://schemas.microsoft.com/office/powerpoint/2010/main" val="166517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906D1D41-5177-EA44-A986-BD65F3E6E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9875C4EA-807E-474C-BD8F-4FE1CADC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Show proof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However, even the standard normal’s cdf is difficult to calculate. Thus we use tables.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1BF33B3A-FF6B-9E4C-A3AA-8E261560E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CC3A00-DB82-0741-920C-BDC4654B6BC3}" type="slidenum">
              <a:rPr lang="en-US" altLang="en-US" sz="1200" b="0">
                <a:latin typeface="Tahoma" panose="020B0604030504040204" pitchFamily="34" charset="0"/>
              </a:rPr>
              <a:pPr eaLnBrk="1" hangingPunct="1"/>
              <a:t>43</a:t>
            </a:fld>
            <a:endParaRPr lang="en-US" altLang="en-US" sz="1200" b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1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E60D-838B-E04F-B7EC-5127EB93D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4794-3A15-154A-B75B-0B205728B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A09DB-AD62-AD47-88D7-B3548990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5E26-9BFD-E145-AED6-B526DA1E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CE7D-4B97-5045-8E16-22C96D35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E020-B779-864F-B314-80E7A94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38959-DBE0-2A4B-8F44-A076F978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36C4-F769-3F4B-9A2B-254CA2D3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BE58-797C-B041-9696-F01F6BA3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C90C-B6DA-6B42-9276-8A40241C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7F936-380B-314B-B21F-0D627B462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AE0AB-727E-B149-9CE9-AF9AD217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FE30-04FB-0346-ACCC-DDAE0EA9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29D2-BAE7-7543-8C30-7A3F3E5C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A1A8-A196-E740-A51F-EA4D7CA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4BD7-6BB8-D147-9EE0-5462638F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9974-082F-C842-9706-DA4B99DE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C00000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55A0-5672-014D-B821-30103C21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C935-0CC5-7E4F-B297-9563FE59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54B9-C233-D948-82D8-2261089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556-35AA-964A-9704-10D04C10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54E6-C45E-EF4E-A504-4A188F9D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8612-202D-0044-8EDA-2EF48473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6D02-328B-A94C-ADD3-6C4257B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4F94-A097-CE42-B6A7-C65CB76B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042F-808A-1E46-BFC0-86C605C4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EAF2-AF82-E248-BDA9-50042DA36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C00000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C00000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C00000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3F5A-6DC2-BA49-B895-9217D394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C00000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C00000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C00000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FAA9-31F5-524A-85F1-1B1ED363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77C0-19DF-3848-AC0D-26066490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F889-A516-1F42-9F4E-99A372B4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BD00-B097-7A40-B459-E246E9F0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AB11-076F-1740-9E35-949059B0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62C5-E50C-2A4C-8118-28DE3F82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877D0-1025-8544-9772-B8DCD0F0F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39E9C-441E-E04D-9B1A-EA623C137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437F3-D459-EB44-922B-2D3C2188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059A8-062D-E44A-81EF-0DEEB6FB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A2CF-2512-F643-8730-33ECD5B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9E69-0E8E-8945-A214-312D5D43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083FE-B19E-E24F-9013-37D14CA1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1667-9D66-4D40-99B1-060D137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2500E-CF2B-C042-BD55-DB1E8EEB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0EA1-91F1-4649-80D9-7B7AAF3F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C17C1-4618-ED46-ABA8-9522E51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2458-3CA1-314F-B2F2-6096387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D1FD-DF76-144C-BE19-8CC12291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517D-8F8F-6242-8737-BB08304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1D6B-E9F5-D64F-BF2B-AA42ECB2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D616-2BA6-3C4A-863A-ABC31ADF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506F-1C37-D240-9F67-BC47D71F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A989-86D3-5046-8B5C-2640D9A2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92FB-5386-754B-8F55-6B3B681D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F2D61-363B-C04C-89B8-8B74DA2B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509C4-42BF-CD4D-8AB1-AF9C901E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837C1-C93B-D641-96CE-579ABFE5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1CB5-E5C9-204F-A36B-10BD58D5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E0C3-FBAF-2649-AD65-B34ED0D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63CD8-EE5B-E34F-9AFA-AABDF907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69E-56F1-4A4B-9B43-7EC1D540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84E3-0681-9240-BE88-35368F288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EF5B-93CE-1243-94ED-DDD150D9F838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3FCC-0011-974F-8490-06D585A07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2428-EAA3-8243-A8A1-615FBB843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D6FD-0401-004C-A0DB-CB9B9887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online-calculator/poisson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0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5311-A743-B147-97C6-20624F6C5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08B8-EDE3-F64A-AADF-D233FCE4D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Shirin Shirvani</a:t>
            </a:r>
          </a:p>
        </p:txBody>
      </p:sp>
    </p:spTree>
    <p:extLst>
      <p:ext uri="{BB962C8B-B14F-4D97-AF65-F5344CB8AC3E}">
        <p14:creationId xmlns:p14="http://schemas.microsoft.com/office/powerpoint/2010/main" val="20997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Binomial properties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Recall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=0,..,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>
                    <a:effectLst/>
                    <a:ea typeface="Cambria Math" panose="02040503050406030204" pitchFamily="18" charset="0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000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>
                    <a:ea typeface="Cambria Math" panose="02040503050406030204" pitchFamily="18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54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7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Poisson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The Poisson distribution is used as a probability model for the number of events occurring in an interval where the expected number of events is proportional to the length of the interval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 </a:t>
            </a:r>
            <a:r>
              <a:rPr lang="en-US" sz="2400" b="1" dirty="0">
                <a:ea typeface="ＭＳ Ｐゴシック" panose="020B0600070205080204" pitchFamily="34" charset="-128"/>
              </a:rPr>
              <a:t>Examples</a:t>
            </a:r>
            <a:r>
              <a:rPr 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ＭＳ Ｐゴシック" panose="020B0600070205080204" pitchFamily="34" charset="-128"/>
              </a:rPr>
              <a:t># of computer breakdowns per week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ＭＳ Ｐゴシック" panose="020B0600070205080204" pitchFamily="34" charset="-128"/>
              </a:rPr>
              <a:t># of tweets calls per hour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ＭＳ Ｐゴシック" panose="020B0600070205080204" pitchFamily="34" charset="-128"/>
              </a:rPr>
              <a:t># of imperfections in a foot long piece of wire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ＭＳ Ｐゴシック" panose="020B0600070205080204" pitchFamily="34" charset="-128"/>
              </a:rPr>
              <a:t># of bacteria in a culture of a certain area</a:t>
            </a: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7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Poisson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that an event will occur a given number of times in a continuous experiment with constant likelihood that does not depend on the time since the last occurrence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the expected number of occurrences,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λ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of the event within one time period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function: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Mean: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t="-23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6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Poisson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The software crash once a week on average 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Using a Poisson model, what is the the probability the software will crash at least once in a week?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What is the probability it crash more than 52 times in a year ?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Cambria Math" panose="020405030504060302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ambria Math" panose="02040503050406030204" pitchFamily="18" charset="0"/>
                <a:ea typeface="ＭＳ Ｐゴシック" panose="020B0600070205080204" pitchFamily="34" charset="-128"/>
                <a:hlinkClick r:id="rId2"/>
              </a:rPr>
              <a:t>Calculator</a:t>
            </a: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effectLst/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8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Uniform Discrete distribution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Discrete distributions for event probability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of a set of events assuming they are all equally likely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the number of discrete events,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function: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;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If the events are integers in the interval [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a..b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] (with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N=b-a+1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we can compute a mean and variance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Mean 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−1)/12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965" t="-475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95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9819FC1F-88B9-474D-A8B3-5E3E40A2D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6850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Multinomial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Rectangle 3">
                <a:extLst>
                  <a:ext uri="{FF2B5EF4-FFF2-40B4-BE49-F238E27FC236}">
                    <a16:creationId xmlns:a16="http://schemas.microsoft.com/office/drawing/2014/main" id="{2A8ACF78-5E02-584C-B658-6A1058F42FC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3501" y="1580356"/>
                <a:ext cx="9832153" cy="477599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that each event,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will occur a certain number of times in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independent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experiments with l different events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the likelihoods,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p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of the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events in the experiment and the number of experiments,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function:</a:t>
                </a: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sz="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3796" name="Rectangle 3">
                <a:extLst>
                  <a:ext uri="{FF2B5EF4-FFF2-40B4-BE49-F238E27FC236}">
                    <a16:creationId xmlns:a16="http://schemas.microsoft.com/office/drawing/2014/main" id="{2A8ACF78-5E02-584C-B658-6A1058F42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3501" y="1580356"/>
                <a:ext cx="9832153" cy="4775994"/>
              </a:xfrm>
              <a:blipFill>
                <a:blip r:embed="rId4"/>
                <a:stretch>
                  <a:fillRect l="-868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7" name="Object 2">
            <a:extLst>
              <a:ext uri="{FF2B5EF4-FFF2-40B4-BE49-F238E27FC236}">
                <a16:creationId xmlns:a16="http://schemas.microsoft.com/office/drawing/2014/main" id="{755F6054-7B82-BE45-A3C6-F961BBC8B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96049"/>
              </p:ext>
            </p:extLst>
          </p:nvPr>
        </p:nvGraphicFramePr>
        <p:xfrm>
          <a:off x="4048126" y="3634883"/>
          <a:ext cx="4638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5" imgW="2527300" imgH="469900" progId="Equation.DSMT4">
                  <p:embed/>
                </p:oleObj>
              </mc:Choice>
              <mc:Fallback>
                <p:oleObj name="Equation" r:id="rId5" imgW="2527300" imgH="469900" progId="Equation.DSMT4">
                  <p:embed/>
                  <p:pic>
                    <p:nvPicPr>
                      <p:cNvPr id="33797" name="Object 2">
                        <a:extLst>
                          <a:ext uri="{FF2B5EF4-FFF2-40B4-BE49-F238E27FC236}">
                            <a16:creationId xmlns:a16="http://schemas.microsoft.com/office/drawing/2014/main" id="{755F6054-7B82-BE45-A3C6-F961BBC8B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6" y="3634883"/>
                        <a:ext cx="4638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2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33E337E4-3AE7-6941-8E4B-F0C58FDA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7806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67E19014-A3C3-7D4B-8517-7DDF57B0E44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41254" y="1370806"/>
                <a:ext cx="10977780" cy="4535488"/>
              </a:xfrm>
            </p:spPr>
            <p:txBody>
              <a:bodyPr>
                <a:normAutofit fontScale="47500" lnSpcReduction="20000"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altLang="en-US" sz="4200" dirty="0">
                    <a:ea typeface="ＭＳ Ｐゴシック" panose="020B0600070205080204" pitchFamily="34" charset="-128"/>
                  </a:rPr>
                  <a:t>Models the likelihood that an event type will occur a certain number of times in </a:t>
                </a:r>
                <a:r>
                  <a:rPr lang="en-US" altLang="en-US" sz="4200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4200" dirty="0">
                    <a:ea typeface="ＭＳ Ｐゴシック" panose="020B0600070205080204" pitchFamily="34" charset="-128"/>
                  </a:rPr>
                  <a:t> experiments if no specific event can occur twice and they are all equally likely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4200" dirty="0">
                    <a:ea typeface="ＭＳ Ｐゴシック" panose="020B0600070205080204" pitchFamily="34" charset="-128"/>
                  </a:rPr>
                  <a:t>Parameterized by the total number of events, </a:t>
                </a:r>
                <a:r>
                  <a:rPr lang="en-US" altLang="en-US" sz="4200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4200" dirty="0">
                    <a:ea typeface="ＭＳ Ｐゴシック" panose="020B0600070205080204" pitchFamily="34" charset="-128"/>
                  </a:rPr>
                  <a:t>, the number of events of the event type, </a:t>
                </a:r>
                <a:r>
                  <a:rPr lang="en-US" altLang="en-US" sz="4200" i="1" dirty="0"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sz="4200" dirty="0">
                    <a:ea typeface="ＭＳ Ｐゴシック" panose="020B0600070205080204" pitchFamily="34" charset="-128"/>
                  </a:rPr>
                  <a:t>, and the number of experiments, </a:t>
                </a:r>
                <a:r>
                  <a:rPr lang="en-US" altLang="en-US" sz="4200" i="1" dirty="0">
                    <a:ea typeface="ＭＳ Ｐゴシック" panose="020B0600070205080204" pitchFamily="34" charset="-128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4200" b="1" dirty="0">
                    <a:ea typeface="ＭＳ Ｐゴシック" panose="020B0600070205080204" pitchFamily="34" charset="-128"/>
                  </a:rPr>
                  <a:t>It describes the probability of x successes </a:t>
                </a:r>
                <a:r>
                  <a:rPr lang="en-US" altLang="en-US" sz="4200" dirty="0">
                    <a:ea typeface="ＭＳ Ｐゴシック" panose="020B0600070205080204" pitchFamily="34" charset="-128"/>
                  </a:rPr>
                  <a:t>(random draws for which the object drawn has a specified feature) in n draws, without replacement. In contrast, the binomial distribution describes the probability of x successes in n draws with replacement.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en-US" sz="4200" i="1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4200" dirty="0">
                    <a:ea typeface="ＭＳ Ｐゴシック" panose="020B0600070205080204" pitchFamily="34" charset="-128"/>
                  </a:rPr>
                  <a:t>Probability function:	</a:t>
                </a:r>
                <a14:m>
                  <m:oMath xmlns:m="http://schemas.openxmlformats.org/officeDocument/2006/math"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d>
                      <m:dPr>
                        <m:ctrlP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;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𝑁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e>
                    </m:d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4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4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sz="4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4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en-US" sz="42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en-US" sz="4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𝑁</m:t>
                                </m:r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</m:t>
                                </m:r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𝑛</m:t>
                                </m:r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−</m:t>
                                </m:r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en-US" sz="4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en-US" sz="42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en-US" sz="42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en-US" sz="42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sz="42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4200" dirty="0">
                    <a:ea typeface="ＭＳ Ｐゴシック" panose="020B0600070205080204" pitchFamily="34" charset="-128"/>
                  </a:rPr>
                  <a:t>Mean: </a:t>
                </a:r>
                <a14:m>
                  <m:oMath xmlns:m="http://schemas.openxmlformats.org/officeDocument/2006/math">
                    <m:r>
                      <a:rPr lang="en-US" altLang="en-US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en-US" sz="42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4200" dirty="0">
                    <a:ea typeface="ＭＳ Ｐゴシック" panose="020B0600070205080204" pitchFamily="34" charset="-128"/>
                  </a:rPr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en-US" alt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f>
                      <m:fPr>
                        <m:ctrlP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4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4200" i="1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67E19014-A3C3-7D4B-8517-7DDF57B0E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54" y="1370806"/>
                <a:ext cx="10977780" cy="4535488"/>
              </a:xfrm>
              <a:blipFill>
                <a:blip r:embed="rId3"/>
                <a:stretch>
                  <a:fillRect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3" descr="n{K \over N}{(N-K) \over N}{N-n \over N-1}">
            <a:extLst>
              <a:ext uri="{FF2B5EF4-FFF2-40B4-BE49-F238E27FC236}">
                <a16:creationId xmlns:a16="http://schemas.microsoft.com/office/drawing/2014/main" id="{7B5213AD-C9DA-BE42-93C5-51B67A649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8" descr="N">
            <a:extLst>
              <a:ext uri="{FF2B5EF4-FFF2-40B4-BE49-F238E27FC236}">
                <a16:creationId xmlns:a16="http://schemas.microsoft.com/office/drawing/2014/main" id="{F4319C54-8DB0-B844-8B68-68736A886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3716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9" descr="K">
            <a:extLst>
              <a:ext uri="{FF2B5EF4-FFF2-40B4-BE49-F238E27FC236}">
                <a16:creationId xmlns:a16="http://schemas.microsoft.com/office/drawing/2014/main" id="{5919A806-938D-B24D-BED4-2F2BA2382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0057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40" descr="n">
            <a:extLst>
              <a:ext uri="{FF2B5EF4-FFF2-40B4-BE49-F238E27FC236}">
                <a16:creationId xmlns:a16="http://schemas.microsoft.com/office/drawing/2014/main" id="{29A5E6BB-0F3E-6E4B-A411-9E0889110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2946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1" descr="k">
            <a:extLst>
              <a:ext uri="{FF2B5EF4-FFF2-40B4-BE49-F238E27FC236}">
                <a16:creationId xmlns:a16="http://schemas.microsoft.com/office/drawing/2014/main" id="{46B130FF-A011-0640-AF1B-945B39FD8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583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2" descr="{\textstyle \textstyle {a \choose b}}">
            <a:extLst>
              <a:ext uri="{FF2B5EF4-FFF2-40B4-BE49-F238E27FC236}">
                <a16:creationId xmlns:a16="http://schemas.microsoft.com/office/drawing/2014/main" id="{ADBB7F3F-9B1B-C442-B342-8B7394CEA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872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43" descr="\max(0,n+K-N)\leq k\leq \min(K,n)">
            <a:extLst>
              <a:ext uri="{FF2B5EF4-FFF2-40B4-BE49-F238E27FC236}">
                <a16:creationId xmlns:a16="http://schemas.microsoft.com/office/drawing/2014/main" id="{52D9E647-5718-514B-A06B-688A9B736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161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44" descr="N">
            <a:extLst>
              <a:ext uri="{FF2B5EF4-FFF2-40B4-BE49-F238E27FC236}">
                <a16:creationId xmlns:a16="http://schemas.microsoft.com/office/drawing/2014/main" id="{CB58689B-B230-654A-8410-4277A4B97E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45" descr="K">
            <a:extLst>
              <a:ext uri="{FF2B5EF4-FFF2-40B4-BE49-F238E27FC236}">
                <a16:creationId xmlns:a16="http://schemas.microsoft.com/office/drawing/2014/main" id="{B0E41D62-22A1-AF4F-B29B-1A13FDCA9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6" descr="n">
            <a:extLst>
              <a:ext uri="{FF2B5EF4-FFF2-40B4-BE49-F238E27FC236}">
                <a16:creationId xmlns:a16="http://schemas.microsoft.com/office/drawing/2014/main" id="{2FA39B02-6913-E14E-9651-9FF5FFFC8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47" descr="{\textstyle X\sim \operatorname {Hypergeometric} (N,K,n)}">
            <a:extLst>
              <a:ext uri="{FF2B5EF4-FFF2-40B4-BE49-F238E27FC236}">
                <a16:creationId xmlns:a16="http://schemas.microsoft.com/office/drawing/2014/main" id="{73EE42DE-4479-5741-9F94-A9DE5C31E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48" descr="{\textstyle p_{X}(k)}">
            <a:extLst>
              <a:ext uri="{FF2B5EF4-FFF2-40B4-BE49-F238E27FC236}">
                <a16:creationId xmlns:a16="http://schemas.microsoft.com/office/drawing/2014/main" id="{15597281-9E38-F544-9F70-FDF5D8BCE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50" descr="N">
            <a:extLst>
              <a:ext uri="{FF2B5EF4-FFF2-40B4-BE49-F238E27FC236}">
                <a16:creationId xmlns:a16="http://schemas.microsoft.com/office/drawing/2014/main" id="{D00AA8B9-D3B6-4942-B8F7-672563C68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3716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51" descr="K">
            <a:extLst>
              <a:ext uri="{FF2B5EF4-FFF2-40B4-BE49-F238E27FC236}">
                <a16:creationId xmlns:a16="http://schemas.microsoft.com/office/drawing/2014/main" id="{E5BDCF8A-20F2-0245-9510-7FC8EA8126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0057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52" descr="n">
            <a:extLst>
              <a:ext uri="{FF2B5EF4-FFF2-40B4-BE49-F238E27FC236}">
                <a16:creationId xmlns:a16="http://schemas.microsoft.com/office/drawing/2014/main" id="{29602417-F4AD-BA4C-8EFD-CD245C830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2946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AutoShape 53" descr="k">
            <a:extLst>
              <a:ext uri="{FF2B5EF4-FFF2-40B4-BE49-F238E27FC236}">
                <a16:creationId xmlns:a16="http://schemas.microsoft.com/office/drawing/2014/main" id="{936CF95F-E0A5-3545-B8E8-C93F3EAE2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583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AutoShape 54" descr="{\textstyle \textstyle {a \choose b}}">
            <a:extLst>
              <a:ext uri="{FF2B5EF4-FFF2-40B4-BE49-F238E27FC236}">
                <a16:creationId xmlns:a16="http://schemas.microsoft.com/office/drawing/2014/main" id="{787CF8FF-9849-D240-B4B8-19E6A4621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872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utoShape 55" descr="\max(0,n+K-N)\leq k\leq \min(K,n)">
            <a:extLst>
              <a:ext uri="{FF2B5EF4-FFF2-40B4-BE49-F238E27FC236}">
                <a16:creationId xmlns:a16="http://schemas.microsoft.com/office/drawing/2014/main" id="{7F62F5FF-00F8-3E4E-9360-63C71C8EB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161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AutoShape 56" descr="N">
            <a:extLst>
              <a:ext uri="{FF2B5EF4-FFF2-40B4-BE49-F238E27FC236}">
                <a16:creationId xmlns:a16="http://schemas.microsoft.com/office/drawing/2014/main" id="{710F2340-8BD3-0345-869B-7D1339D94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utoShape 57" descr="K">
            <a:extLst>
              <a:ext uri="{FF2B5EF4-FFF2-40B4-BE49-F238E27FC236}">
                <a16:creationId xmlns:a16="http://schemas.microsoft.com/office/drawing/2014/main" id="{A0A380DB-E6BD-9949-A537-1224DB10D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AutoShape 58" descr="n">
            <a:extLst>
              <a:ext uri="{FF2B5EF4-FFF2-40B4-BE49-F238E27FC236}">
                <a16:creationId xmlns:a16="http://schemas.microsoft.com/office/drawing/2014/main" id="{12E86087-543E-6048-A570-07B2BE40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AutoShape 59" descr="{\textstyle X\sim \operatorname {Hypergeometric} (N,K,n)}">
            <a:extLst>
              <a:ext uri="{FF2B5EF4-FFF2-40B4-BE49-F238E27FC236}">
                <a16:creationId xmlns:a16="http://schemas.microsoft.com/office/drawing/2014/main" id="{855C9FDF-FCAE-C945-A0AD-FED7933179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60" descr="{\textstyle p_{X}(k)}">
            <a:extLst>
              <a:ext uri="{FF2B5EF4-FFF2-40B4-BE49-F238E27FC236}">
                <a16:creationId xmlns:a16="http://schemas.microsoft.com/office/drawing/2014/main" id="{2C5C6C7E-1996-7A43-A02B-5462F1E75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33E337E4-3AE7-6941-8E4B-F0C58FDA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7806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Hypergeometric card games example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7E19014-A3C3-7D4B-8517-7DDF57B0E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254" y="1370806"/>
            <a:ext cx="10977780" cy="4535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dirty="0"/>
              <a:t>Suppose we randomly select 5 cards without replacement from an ordinary deck of playing cards. What is the probability of getting exactly 2 red cards (i.e., hearts or diamonds)?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</p:txBody>
      </p:sp>
      <p:sp>
        <p:nvSpPr>
          <p:cNvPr id="2" name="AutoShape 3" descr="n{K \over N}{(N-K) \over N}{N-n \over N-1}">
            <a:extLst>
              <a:ext uri="{FF2B5EF4-FFF2-40B4-BE49-F238E27FC236}">
                <a16:creationId xmlns:a16="http://schemas.microsoft.com/office/drawing/2014/main" id="{7B5213AD-C9DA-BE42-93C5-51B67A649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8" descr="N">
            <a:extLst>
              <a:ext uri="{FF2B5EF4-FFF2-40B4-BE49-F238E27FC236}">
                <a16:creationId xmlns:a16="http://schemas.microsoft.com/office/drawing/2014/main" id="{F4319C54-8DB0-B844-8B68-68736A886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3716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9" descr="K">
            <a:extLst>
              <a:ext uri="{FF2B5EF4-FFF2-40B4-BE49-F238E27FC236}">
                <a16:creationId xmlns:a16="http://schemas.microsoft.com/office/drawing/2014/main" id="{5919A806-938D-B24D-BED4-2F2BA2382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0057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40" descr="n">
            <a:extLst>
              <a:ext uri="{FF2B5EF4-FFF2-40B4-BE49-F238E27FC236}">
                <a16:creationId xmlns:a16="http://schemas.microsoft.com/office/drawing/2014/main" id="{29A5E6BB-0F3E-6E4B-A411-9E0889110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2946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41" descr="k">
            <a:extLst>
              <a:ext uri="{FF2B5EF4-FFF2-40B4-BE49-F238E27FC236}">
                <a16:creationId xmlns:a16="http://schemas.microsoft.com/office/drawing/2014/main" id="{46B130FF-A011-0640-AF1B-945B39FD80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583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42" descr="{\textstyle \textstyle {a \choose b}}">
            <a:extLst>
              <a:ext uri="{FF2B5EF4-FFF2-40B4-BE49-F238E27FC236}">
                <a16:creationId xmlns:a16="http://schemas.microsoft.com/office/drawing/2014/main" id="{ADBB7F3F-9B1B-C442-B342-8B7394CEA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872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43" descr="\max(0,n+K-N)\leq k\leq \min(K,n)">
            <a:extLst>
              <a:ext uri="{FF2B5EF4-FFF2-40B4-BE49-F238E27FC236}">
                <a16:creationId xmlns:a16="http://schemas.microsoft.com/office/drawing/2014/main" id="{52D9E647-5718-514B-A06B-688A9B736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161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44" descr="N">
            <a:extLst>
              <a:ext uri="{FF2B5EF4-FFF2-40B4-BE49-F238E27FC236}">
                <a16:creationId xmlns:a16="http://schemas.microsoft.com/office/drawing/2014/main" id="{CB58689B-B230-654A-8410-4277A4B97E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45" descr="K">
            <a:extLst>
              <a:ext uri="{FF2B5EF4-FFF2-40B4-BE49-F238E27FC236}">
                <a16:creationId xmlns:a16="http://schemas.microsoft.com/office/drawing/2014/main" id="{B0E41D62-22A1-AF4F-B29B-1A13FDCA9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6" descr="n">
            <a:extLst>
              <a:ext uri="{FF2B5EF4-FFF2-40B4-BE49-F238E27FC236}">
                <a16:creationId xmlns:a16="http://schemas.microsoft.com/office/drawing/2014/main" id="{2FA39B02-6913-E14E-9651-9FF5FFFC8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47" descr="{\textstyle X\sim \operatorname {Hypergeometric} (N,K,n)}">
            <a:extLst>
              <a:ext uri="{FF2B5EF4-FFF2-40B4-BE49-F238E27FC236}">
                <a16:creationId xmlns:a16="http://schemas.microsoft.com/office/drawing/2014/main" id="{73EE42DE-4479-5741-9F94-A9DE5C31E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48" descr="{\textstyle p_{X}(k)}">
            <a:extLst>
              <a:ext uri="{FF2B5EF4-FFF2-40B4-BE49-F238E27FC236}">
                <a16:creationId xmlns:a16="http://schemas.microsoft.com/office/drawing/2014/main" id="{15597281-9E38-F544-9F70-FDF5D8BCE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50" descr="N">
            <a:extLst>
              <a:ext uri="{FF2B5EF4-FFF2-40B4-BE49-F238E27FC236}">
                <a16:creationId xmlns:a16="http://schemas.microsoft.com/office/drawing/2014/main" id="{D00AA8B9-D3B6-4942-B8F7-672563C68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3716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51" descr="K">
            <a:extLst>
              <a:ext uri="{FF2B5EF4-FFF2-40B4-BE49-F238E27FC236}">
                <a16:creationId xmlns:a16="http://schemas.microsoft.com/office/drawing/2014/main" id="{E5BDCF8A-20F2-0245-9510-7FC8EA8126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0057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AutoShape 52" descr="n">
            <a:extLst>
              <a:ext uri="{FF2B5EF4-FFF2-40B4-BE49-F238E27FC236}">
                <a16:creationId xmlns:a16="http://schemas.microsoft.com/office/drawing/2014/main" id="{29602417-F4AD-BA4C-8EFD-CD245C830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2946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AutoShape 53" descr="k">
            <a:extLst>
              <a:ext uri="{FF2B5EF4-FFF2-40B4-BE49-F238E27FC236}">
                <a16:creationId xmlns:a16="http://schemas.microsoft.com/office/drawing/2014/main" id="{936CF95F-E0A5-3545-B8E8-C93F3EAE2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583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AutoShape 54" descr="{\textstyle \textstyle {a \choose b}}">
            <a:extLst>
              <a:ext uri="{FF2B5EF4-FFF2-40B4-BE49-F238E27FC236}">
                <a16:creationId xmlns:a16="http://schemas.microsoft.com/office/drawing/2014/main" id="{787CF8FF-9849-D240-B4B8-19E6A4621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4712" y="48725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utoShape 55" descr="\max(0,n+K-N)\leq k\leq \min(K,n)">
            <a:extLst>
              <a:ext uri="{FF2B5EF4-FFF2-40B4-BE49-F238E27FC236}">
                <a16:creationId xmlns:a16="http://schemas.microsoft.com/office/drawing/2014/main" id="{7F62F5FF-00F8-3E4E-9360-63C71C8EB5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161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AutoShape 56" descr="N">
            <a:extLst>
              <a:ext uri="{FF2B5EF4-FFF2-40B4-BE49-F238E27FC236}">
                <a16:creationId xmlns:a16="http://schemas.microsoft.com/office/drawing/2014/main" id="{710F2340-8BD3-0345-869B-7D1339D94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AutoShape 57" descr="K">
            <a:extLst>
              <a:ext uri="{FF2B5EF4-FFF2-40B4-BE49-F238E27FC236}">
                <a16:creationId xmlns:a16="http://schemas.microsoft.com/office/drawing/2014/main" id="{A0A380DB-E6BD-9949-A537-1224DB10D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AutoShape 58" descr="n">
            <a:extLst>
              <a:ext uri="{FF2B5EF4-FFF2-40B4-BE49-F238E27FC236}">
                <a16:creationId xmlns:a16="http://schemas.microsoft.com/office/drawing/2014/main" id="{12E86087-543E-6048-A570-07B2BE40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AutoShape 59" descr="{\textstyle X\sim \operatorname {Hypergeometric} (N,K,n)}">
            <a:extLst>
              <a:ext uri="{FF2B5EF4-FFF2-40B4-BE49-F238E27FC236}">
                <a16:creationId xmlns:a16="http://schemas.microsoft.com/office/drawing/2014/main" id="{855C9FDF-FCAE-C945-A0AD-FED7933179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60" descr="{\textstyle p_{X}(k)}">
            <a:extLst>
              <a:ext uri="{FF2B5EF4-FFF2-40B4-BE49-F238E27FC236}">
                <a16:creationId xmlns:a16="http://schemas.microsoft.com/office/drawing/2014/main" id="{2C5C6C7E-1996-7A43-A02B-5462F1E75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8712" y="5450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E62BC358-ED4D-5747-BA68-A957292C4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2228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A901F516-681C-F84F-874F-30244E54904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82991" y="1820862"/>
                <a:ext cx="11103906" cy="3864321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Discrete distributions for inter-event timing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that an event will occur for the first time in the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i="1" baseline="30000" dirty="0" err="1">
                    <a:ea typeface="ＭＳ Ｐゴシック" panose="020B0600070205080204" pitchFamily="34" charset="-128"/>
                  </a:rPr>
                  <a:t>th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Bernoulli experiment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the probability,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of the event in each Bernoulli experiment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function:</a:t>
                </a: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Mean: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den>
                    </m:f>
                  </m:oMath>
                </a14:m>
                <a:endParaRPr lang="en-US" altLang="en-US" dirty="0">
                  <a:latin typeface="Lucida Grande" panose="020B0600040502020204" pitchFamily="34" charset="0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en-US" altLang="en-US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sz="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A901F516-681C-F84F-874F-30244E54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2991" y="1820862"/>
                <a:ext cx="11103906" cy="3864321"/>
              </a:xfrm>
              <a:blipFill>
                <a:blip r:embed="rId4"/>
                <a:stretch>
                  <a:fillRect l="-988" t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3" name="Object 2">
            <a:extLst>
              <a:ext uri="{FF2B5EF4-FFF2-40B4-BE49-F238E27FC236}">
                <a16:creationId xmlns:a16="http://schemas.microsoft.com/office/drawing/2014/main" id="{990A4CCF-0F3A-1049-80E9-9728BF5F0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694034"/>
              </p:ext>
            </p:extLst>
          </p:nvPr>
        </p:nvGraphicFramePr>
        <p:xfrm>
          <a:off x="4824249" y="3476296"/>
          <a:ext cx="23542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5" imgW="1282700" imgH="266700" progId="Equation.DSMT4">
                  <p:embed/>
                </p:oleObj>
              </mc:Choice>
              <mc:Fallback>
                <p:oleObj name="Equation" r:id="rId5" imgW="1282700" imgH="266700" progId="Equation.DSMT4">
                  <p:embed/>
                  <p:pic>
                    <p:nvPicPr>
                      <p:cNvPr id="37893" name="Object 2">
                        <a:extLst>
                          <a:ext uri="{FF2B5EF4-FFF2-40B4-BE49-F238E27FC236}">
                            <a16:creationId xmlns:a16="http://schemas.microsoft.com/office/drawing/2014/main" id="{990A4CCF-0F3A-1049-80E9-9728BF5F0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49" y="3476296"/>
                        <a:ext cx="23542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7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Continuous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Cambria Math" panose="02040503050406030204" pitchFamily="18" charset="0"/>
              </a:rPr>
              <a:t>Basics of </a:t>
            </a:r>
            <a:r>
              <a:rPr lang="en-US" sz="2400" b="1" dirty="0"/>
              <a:t>Continuous distributions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Uniform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Normal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Exponential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Gamma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Discrete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7393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Basics of discrete distributions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Mean and variance of a discrete distribution 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ffectLst/>
              </a:rPr>
              <a:t>Binomial distribution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Poisson distribution and process</a:t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A </a:t>
                </a:r>
                <a:r>
                  <a:rPr lang="en-US" sz="2400" b="1" dirty="0"/>
                  <a:t>Continuous random variables </a:t>
                </a:r>
                <a:r>
                  <a:rPr lang="en-US" sz="2400" dirty="0"/>
                  <a:t>can take on values from an entire interval of the real line.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probability density function (pdf) </a:t>
                </a:r>
                <a:r>
                  <a:rPr lang="en-US" sz="2400" dirty="0"/>
                  <a:t>of a continues random variable, X, is a function f(x) such that for a&lt;b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The 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 of X is defined as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844" r="-121" b="-3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66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Some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What is the relationship between f and F?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5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Use case: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A pipeline is 100 miles long and every location along the </a:t>
                </a:r>
                <a:r>
                  <a:rPr lang="en-US" sz="2400" dirty="0" err="1">
                    <a:effectLst/>
                    <a:latin typeface="Cambria Math" panose="02040503050406030204" pitchFamily="18" charset="0"/>
                  </a:rPr>
                  <a:t>pipline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 is equally likely to break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Cambria Math" panose="02040503050406030204" pitchFamily="18" charset="0"/>
                  </a:rPr>
                  <a:t>Let X be the distance measured in miles from the </a:t>
                </a:r>
                <a:r>
                  <a:rPr lang="en-US" sz="2400" dirty="0" err="1">
                    <a:latin typeface="Cambria Math" panose="02040503050406030204" pitchFamily="18" charset="0"/>
                  </a:rPr>
                  <a:t>pipline</a:t>
                </a:r>
                <a:r>
                  <a:rPr lang="en-US" sz="2400" dirty="0">
                    <a:latin typeface="Cambria Math" panose="02040503050406030204" pitchFamily="18" charset="0"/>
                  </a:rPr>
                  <a:t> origin where a break occurs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What is the </a:t>
                </a:r>
                <a:r>
                  <a:rPr lang="en-US" sz="2400" dirty="0" err="1">
                    <a:effectLst/>
                    <a:latin typeface="Cambria Math" panose="02040503050406030204" pitchFamily="18" charset="0"/>
                  </a:rPr>
                  <a:t>cdf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 for X?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Cambria Math" panose="020405030504060302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60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Requirements of a 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A pdf satisfy the following two requirements: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Does the pipeline pdf satisfy these requirements?</a:t>
                </a:r>
              </a:p>
              <a:p>
                <a:pPr>
                  <a:lnSpc>
                    <a:spcPct val="120000"/>
                  </a:lnSpc>
                </a:pP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64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A uniform distribution  on the interval from A to B , U(A,B), is defined by a pdf of the form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Mean: </a:t>
                </a:r>
                <a:r>
                  <a:rPr lang="en-US" altLang="en-US" sz="2400" i="1" dirty="0" err="1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μ</a:t>
                </a:r>
                <a:r>
                  <a:rPr lang="en-US" altLang="en-US" sz="2400" i="1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=(</a:t>
                </a:r>
                <a:r>
                  <a:rPr lang="en-US" altLang="en-US" sz="2400" i="1" dirty="0" err="1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a+b</a:t>
                </a:r>
                <a:r>
                  <a:rPr lang="en-US" altLang="en-US" sz="2400" i="1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)/2      </a:t>
                </a:r>
                <a:r>
                  <a:rPr lang="en-US" altLang="en-US" sz="2400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Variance: </a:t>
                </a:r>
                <a:r>
                  <a:rPr lang="en-US" altLang="en-US" sz="2400" i="1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σ</a:t>
                </a:r>
                <a:r>
                  <a:rPr lang="en-US" altLang="en-US" sz="2400" i="1" baseline="30000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sz="2400" i="1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=(b-a)</a:t>
                </a:r>
                <a:r>
                  <a:rPr lang="en-US" altLang="en-US" sz="2400" i="1" baseline="30000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2</a:t>
                </a:r>
                <a:r>
                  <a:rPr lang="en-US" altLang="en-US" sz="2400" i="1" dirty="0">
                    <a:latin typeface="Lucida Grande" panose="020B0600040502020204" pitchFamily="34" charset="0"/>
                    <a:ea typeface="ＭＳ Ｐゴシック" panose="020B0600070205080204" pitchFamily="34" charset="-128"/>
                  </a:rPr>
                  <a:t>/12</a:t>
                </a:r>
                <a:endParaRPr lang="en-US" altLang="en-US" sz="2400" i="1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meet requirement ?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What is the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cdf</a:t>
                </a:r>
                <a:r>
                  <a:rPr lang="en-US" sz="2400" dirty="0">
                    <a:ea typeface="Cambria Math" panose="02040503050406030204" pitchFamily="18" charset="0"/>
                  </a:rPr>
                  <a:t> for the uniform distribution?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87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Mean and variance of a cont.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b="0" dirty="0"/>
                  <a:t>Expected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Expected value of X: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Variance of X: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Moment generating function for x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 to uniform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Cambria Math" panose="02040503050406030204" pitchFamily="18" charset="0"/>
              </a:rPr>
              <a:t>What is the mean of a U(0,1) ?</a:t>
            </a:r>
            <a:endParaRPr lang="en-US" sz="2000" dirty="0"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ambria Math" panose="02040503050406030204" pitchFamily="18" charset="0"/>
              </a:rPr>
              <a:t>What is the variance of a U(0,1) ?</a:t>
            </a:r>
            <a:endParaRPr lang="en-US" sz="2000" dirty="0"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en-US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9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79F80FF5-F7FB-054B-81FC-A02E25258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845" y="211138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Rectangle 3">
                <a:extLst>
                  <a:ext uri="{FF2B5EF4-FFF2-40B4-BE49-F238E27FC236}">
                    <a16:creationId xmlns:a16="http://schemas.microsoft.com/office/drawing/2014/main" id="{714B1651-4C44-1949-9EB6-26439890333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510" y="1574800"/>
                <a:ext cx="10930290" cy="441960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of results if the results are either distributed with a </a:t>
                </a:r>
                <a:r>
                  <a:rPr lang="ja-JP" altLang="en-US" dirty="0">
                    <a:ea typeface="ＭＳ Ｐゴシック" panose="020B0600070205080204" pitchFamily="34" charset="-128"/>
                  </a:rPr>
                  <a:t>“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Bell curve</a:t>
                </a:r>
                <a:r>
                  <a:rPr lang="ja-JP" altLang="en-US" dirty="0">
                    <a:ea typeface="ＭＳ Ｐゴシック" panose="020B0600070205080204" pitchFamily="34" charset="-128"/>
                  </a:rPr>
                  <a:t>”</a:t>
                </a:r>
                <a:r>
                  <a:rPr lang="en-US" altLang="ja-JP" dirty="0">
                    <a:ea typeface="ＭＳ Ｐゴシック" panose="020B0600070205080204" pitchFamily="34" charset="-128"/>
                  </a:rPr>
                  <a:t> or, alternatively, the result of the summation of a large number of random effects. This is a good approximation for a wide range of natural processes or noise phenomena as we will see a little later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a mean,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μ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and standard deviation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σ</a:t>
                </a:r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density function:</a:t>
                </a: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Mean: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       	Variance: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i="1" baseline="30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1988" name="Rectangle 3">
                <a:extLst>
                  <a:ext uri="{FF2B5EF4-FFF2-40B4-BE49-F238E27FC236}">
                    <a16:creationId xmlns:a16="http://schemas.microsoft.com/office/drawing/2014/main" id="{714B1651-4C44-1949-9EB6-264398903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510" y="1574800"/>
                <a:ext cx="10930290" cy="4419600"/>
              </a:xfrm>
              <a:blipFill>
                <a:blip r:embed="rId4"/>
                <a:stretch>
                  <a:fillRect t="-1655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382E65E8-15B6-2E44-A313-1C7D8FD18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96524"/>
              </p:ext>
            </p:extLst>
          </p:nvPr>
        </p:nvGraphicFramePr>
        <p:xfrm>
          <a:off x="4752270" y="3784600"/>
          <a:ext cx="3076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5" imgW="1676400" imgH="482600" progId="Equation.DSMT4">
                  <p:embed/>
                </p:oleObj>
              </mc:Choice>
              <mc:Fallback>
                <p:oleObj name="Equation" r:id="rId5" imgW="1676400" imgH="482600" progId="Equation.DSMT4">
                  <p:embed/>
                  <p:pic>
                    <p:nvPicPr>
                      <p:cNvPr id="41989" name="Object 2">
                        <a:extLst>
                          <a:ext uri="{FF2B5EF4-FFF2-40B4-BE49-F238E27FC236}">
                            <a16:creationId xmlns:a16="http://schemas.microsoft.com/office/drawing/2014/main" id="{382E65E8-15B6-2E44-A313-1C7D8FD18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70" y="3784600"/>
                        <a:ext cx="30765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6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Weight gain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a typeface="Cambria Math" panose="02040503050406030204" pitchFamily="18" charset="0"/>
              </a:rPr>
              <a:t>The weight gain associated with an antidepressant is normally distributed with a mean of 6 </a:t>
            </a:r>
            <a:r>
              <a:rPr lang="en-US" sz="2400" b="0" dirty="0" err="1">
                <a:ea typeface="Cambria Math" panose="02040503050406030204" pitchFamily="18" charset="0"/>
              </a:rPr>
              <a:t>lbs</a:t>
            </a:r>
            <a:r>
              <a:rPr lang="en-US" sz="2400" b="0" dirty="0">
                <a:ea typeface="Cambria Math" panose="02040503050406030204" pitchFamily="18" charset="0"/>
              </a:rPr>
              <a:t> and a standard deviation of 3 </a:t>
            </a:r>
            <a:r>
              <a:rPr lang="en-US" sz="2400" b="0" dirty="0" err="1">
                <a:ea typeface="Cambria Math" panose="02040503050406030204" pitchFamily="18" charset="0"/>
              </a:rPr>
              <a:t>lbs</a:t>
            </a:r>
            <a:endParaRPr lang="en-US" sz="2400" b="0" dirty="0"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Cambria Math" panose="02040503050406030204" pitchFamily="18" charset="0"/>
              </a:rPr>
              <a:t>What is the probability of weight gain?</a:t>
            </a:r>
          </a:p>
          <a:p>
            <a:pPr>
              <a:lnSpc>
                <a:spcPct val="120000"/>
              </a:lnSpc>
            </a:pPr>
            <a:r>
              <a:rPr lang="en-US" sz="2400" b="0" dirty="0">
                <a:ea typeface="Cambria Math" panose="02040503050406030204" pitchFamily="18" charset="0"/>
              </a:rPr>
              <a:t>What is the probability of gaining between 0 and 12 </a:t>
            </a:r>
            <a:r>
              <a:rPr lang="en-US" sz="2400" b="0" dirty="0" err="1">
                <a:ea typeface="Cambria Math" panose="02040503050406030204" pitchFamily="18" charset="0"/>
              </a:rPr>
              <a:t>lbs</a:t>
            </a:r>
            <a:r>
              <a:rPr lang="en-US" sz="2400" b="0" dirty="0">
                <a:ea typeface="Cambria Math" panose="0204050305040603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7262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B90D2D59-D551-DB49-AC18-D839E1B9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399" y="152400"/>
            <a:ext cx="9666111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Normal Distributions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83916DC-701F-5048-980A-C72E6FEEE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977" y="1447800"/>
            <a:ext cx="11088334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Continuous distributions for event frequency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Models the number of times an event happens in a very large (infinite) number of experiments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Parameterized by a mean,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μ</a:t>
            </a:r>
            <a:r>
              <a:rPr lang="en-US" altLang="en-US" dirty="0">
                <a:ea typeface="ＭＳ Ｐゴシック" panose="020B0600070205080204" pitchFamily="34" charset="-128"/>
              </a:rPr>
              <a:t>, and standard deviation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σ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Probability density function: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4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4037" name="Object 2">
            <a:extLst>
              <a:ext uri="{FF2B5EF4-FFF2-40B4-BE49-F238E27FC236}">
                <a16:creationId xmlns:a16="http://schemas.microsoft.com/office/drawing/2014/main" id="{BB93D757-27DC-B044-9FCD-9412D2E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67209"/>
              </p:ext>
            </p:extLst>
          </p:nvPr>
        </p:nvGraphicFramePr>
        <p:xfrm>
          <a:off x="5112454" y="3448755"/>
          <a:ext cx="3076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4" imgW="1676400" imgH="482600" progId="Equation.DSMT4">
                  <p:embed/>
                </p:oleObj>
              </mc:Choice>
              <mc:Fallback>
                <p:oleObj name="Equation" r:id="rId4" imgW="1676400" imgH="482600" progId="Equation.DSMT4">
                  <p:embed/>
                  <p:pic>
                    <p:nvPicPr>
                      <p:cNvPr id="44037" name="Object 2">
                        <a:extLst>
                          <a:ext uri="{FF2B5EF4-FFF2-40B4-BE49-F238E27FC236}">
                            <a16:creationId xmlns:a16="http://schemas.microsoft.com/office/drawing/2014/main" id="{BB93D757-27DC-B044-9FCD-9412D2ECC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454" y="3448755"/>
                        <a:ext cx="30765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7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73933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b="1" dirty="0"/>
                  <a:t>random variable </a:t>
                </a:r>
                <a:r>
                  <a:rPr lang="en-US" sz="2400" dirty="0"/>
                  <a:t>is a function which maps each element in the sample space of random process to a numerical value</a:t>
                </a:r>
                <a:endParaRPr lang="en-US" sz="2400" b="0" dirty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discrete random variable takes on finite or countable number of values</a:t>
                </a:r>
                <a:endParaRPr lang="en-US" sz="2400" b="0" dirty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We will identify the distribution of a discrete random variable X by its </a:t>
                </a:r>
                <a:r>
                  <a:rPr lang="en-US" sz="2400" b="1" dirty="0"/>
                  <a:t>probability mass function (</a:t>
                </a:r>
                <a:r>
                  <a:rPr lang="en-US" sz="2400" b="1" dirty="0" err="1"/>
                  <a:t>pmf</a:t>
                </a:r>
                <a:r>
                  <a:rPr lang="en-US" sz="2400" b="1" dirty="0"/>
                  <a:t>) </a:t>
                </a:r>
                <a:endParaRPr lang="en-US" sz="2400" b="1" dirty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Requirement of a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for all possible x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b="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sz="2400" b="0" dirty="0">
                    <a:effectLst/>
                  </a:rPr>
                </a:br>
                <a:br>
                  <a:rPr lang="en-US" sz="2400" b="0" dirty="0">
                    <a:effectLst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73933"/>
                <a:ext cx="10515600" cy="4351338"/>
              </a:xfrm>
              <a:blipFill>
                <a:blip r:embed="rId2"/>
                <a:stretch>
                  <a:fillRect l="-2292" r="-724" b="-1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45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>
                    <a:ea typeface="Cambria Math" panose="02040503050406030204" pitchFamily="18" charset="0"/>
                  </a:rPr>
                  <a:t>If X has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distribution,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has a standard normal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The standard normal is an important reference distribution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The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cdf</a:t>
                </a:r>
                <a:r>
                  <a:rPr lang="en-US" sz="2400" dirty="0">
                    <a:ea typeface="Cambria Math" panose="02040503050406030204" pitchFamily="18" charset="0"/>
                  </a:rPr>
                  <a:t> of a standard normal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is tabled in many textbooks.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Standardized values,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indicate how far in standard deviations the value x is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For any normal distribution, probabilities can be phrased in terms of standardized values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0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Empirical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a typeface="Cambria Math" panose="02040503050406030204" pitchFamily="18" charset="0"/>
              </a:rPr>
              <a:t>What is the probability?</a:t>
            </a:r>
          </a:p>
          <a:p>
            <a:pPr lvl="1">
              <a:lnSpc>
                <a:spcPct val="120000"/>
              </a:lnSpc>
            </a:pPr>
            <a:r>
              <a:rPr lang="en-US" sz="2000" b="0" dirty="0">
                <a:ea typeface="Cambria Math" panose="02040503050406030204" pitchFamily="18" charset="0"/>
              </a:rPr>
              <a:t>A normal falls within one standard deviation of the mean?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Cambria Math" panose="02040503050406030204" pitchFamily="18" charset="0"/>
              </a:rPr>
              <a:t>A normal falls within two standard deviation of the mean?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Cambria Math" panose="02040503050406030204" pitchFamily="18" charset="0"/>
              </a:rPr>
              <a:t>A normal falls within three standard deviation of the mean?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2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 to the weight gain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Using the empirical rule. Answer the following questions: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ea typeface="Cambria Math" panose="02040503050406030204" pitchFamily="18" charset="0"/>
                  </a:rPr>
                  <a:t>What is the probability of weight loss?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ea typeface="Cambria Math" panose="02040503050406030204" pitchFamily="18" charset="0"/>
                  </a:rPr>
                  <a:t>What is the probability of a weight gain between 0 and 12 pounds?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4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Do my data look normal : Normal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Normal Approximation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Cambria Math" panose="02040503050406030204" pitchFamily="18" charset="0"/>
              </a:rPr>
              <a:t>Normal approximation to Binomial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Cambria Math" panose="02040503050406030204" pitchFamily="18" charset="0"/>
              </a:rPr>
              <a:t>Normal approximation to Poisson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200" dirty="0"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3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91E2B416-D2A3-6C45-9A44-DF8B405E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23552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>
                <a:extLst>
                  <a:ext uri="{FF2B5EF4-FFF2-40B4-BE49-F238E27FC236}">
                    <a16:creationId xmlns:a16="http://schemas.microsoft.com/office/drawing/2014/main" id="{56914AC8-DEB3-1846-A63C-187B62C8981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9211" y="1395248"/>
                <a:ext cx="10851657" cy="4535488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Continuous distributions for inter-event timing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of an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event happening for the </a:t>
                </a:r>
                <a:r>
                  <a:rPr lang="en-US" altLang="en-US" b="1" u="sng" dirty="0">
                    <a:ea typeface="ＭＳ Ｐゴシック" panose="020B0600070205080204" pitchFamily="34" charset="-128"/>
                  </a:rPr>
                  <a:t>first time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at time </a:t>
                </a:r>
                <a:r>
                  <a:rPr lang="en-US" altLang="en-US" b="1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in a Poisson process (i.e. a process where events occur with the same likelihood at any point in time, independent of the time since the last occurrence.)</a:t>
                </a: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event rate,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λ</a:t>
                </a:r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density function:</a:t>
                </a: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Mean: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altLang="en-US" i="1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Variance: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6084" name="Rectangle 3">
                <a:extLst>
                  <a:ext uri="{FF2B5EF4-FFF2-40B4-BE49-F238E27FC236}">
                    <a16:creationId xmlns:a16="http://schemas.microsoft.com/office/drawing/2014/main" id="{56914AC8-DEB3-1846-A63C-187B62C8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9211" y="1395248"/>
                <a:ext cx="10851657" cy="4535488"/>
              </a:xfrm>
              <a:blipFill>
                <a:blip r:embed="rId4"/>
                <a:stretch>
                  <a:fillRect l="-101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4992BB74-6C2D-7B41-B3B3-40479B739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32970"/>
              </p:ext>
            </p:extLst>
          </p:nvPr>
        </p:nvGraphicFramePr>
        <p:xfrm>
          <a:off x="4952125" y="3791498"/>
          <a:ext cx="35194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5" imgW="1917700" imgH="546100" progId="Equation.DSMT4">
                  <p:embed/>
                </p:oleObj>
              </mc:Choice>
              <mc:Fallback>
                <p:oleObj name="Equation" r:id="rId5" imgW="1917700" imgH="546100" progId="Equation.DSMT4">
                  <p:embed/>
                  <p:pic>
                    <p:nvPicPr>
                      <p:cNvPr id="46085" name="Object 2">
                        <a:extLst>
                          <a:ext uri="{FF2B5EF4-FFF2-40B4-BE49-F238E27FC236}">
                            <a16:creationId xmlns:a16="http://schemas.microsoft.com/office/drawing/2014/main" id="{4992BB74-6C2D-7B41-B3B3-40479B739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125" y="3791498"/>
                        <a:ext cx="35194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7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The gamma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defined by the following pdf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Properties of the gamma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 positive integer,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83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More on 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called the shape parameter </a:t>
                </a:r>
                <a:r>
                  <a:rPr lang="en-US" sz="2000" b="1" dirty="0">
                    <a:ea typeface="Cambria Math" panose="02040503050406030204" pitchFamily="18" charset="0"/>
                  </a:rPr>
                  <a:t>(# of events</a:t>
                </a:r>
                <a:r>
                  <a:rPr lang="en-US" sz="2000" dirty="0"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called the scale parameter (</a:t>
                </a:r>
                <a:r>
                  <a:rPr lang="en-US" sz="2000" b="1" dirty="0">
                    <a:ea typeface="Cambria Math" panose="02040503050406030204" pitchFamily="18" charset="0"/>
                  </a:rPr>
                  <a:t>the rate of events</a:t>
                </a:r>
                <a:r>
                  <a:rPr lang="en-US" sz="2000" dirty="0"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The </a:t>
                </a:r>
                <a:r>
                  <a:rPr lang="en-US" sz="2000" b="1" dirty="0">
                    <a:ea typeface="Cambria Math" panose="02040503050406030204" pitchFamily="18" charset="0"/>
                  </a:rPr>
                  <a:t>exponential distribution </a:t>
                </a:r>
                <a:r>
                  <a:rPr lang="en-US" sz="2000" dirty="0">
                    <a:ea typeface="Cambria Math" panose="02040503050406030204" pitchFamily="18" charset="0"/>
                  </a:rPr>
                  <a:t>is a special case of the gamma with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The gamma distribution is used as a probability model for the time or space before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event in a Poisson process where events occur at the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/>
                  <a:t>Exponential distribution </a:t>
                </a:r>
                <a:r>
                  <a:rPr lang="en-US" sz="2000" dirty="0"/>
                  <a:t>predicts the wait time until the </a:t>
                </a:r>
                <a:r>
                  <a:rPr lang="en-US" sz="2000" b="1" dirty="0">
                    <a:latin typeface="Charter"/>
                  </a:rPr>
                  <a:t>*very first*</a:t>
                </a:r>
                <a:r>
                  <a:rPr lang="en-US" sz="2000" dirty="0"/>
                  <a:t> event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/>
                  <a:t>Gamma distribution</a:t>
                </a:r>
                <a:r>
                  <a:rPr lang="en-US" sz="2000" dirty="0"/>
                  <a:t> predicts the wait time until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2000" dirty="0"/>
                  <a:t> event occurs.</a:t>
                </a:r>
              </a:p>
              <a:p>
                <a:pPr>
                  <a:lnSpc>
                    <a:spcPct val="120000"/>
                  </a:lnSpc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6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Properties of 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Is </a:t>
                </a:r>
                <a:r>
                  <a:rPr lang="en-US" sz="2400" dirty="0">
                    <a:latin typeface="Cambria Math" panose="02040503050406030204" pitchFamily="18" charset="0"/>
                  </a:rPr>
                  <a:t>it a valid pdf?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36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" y="90805"/>
            <a:ext cx="10515600" cy="1325563"/>
          </a:xfrm>
        </p:spPr>
        <p:txBody>
          <a:bodyPr/>
          <a:lstStyle/>
          <a:p>
            <a:r>
              <a:rPr lang="en-US" sz="3200" b="1" dirty="0"/>
              <a:t>Applications of Gamma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ea typeface="Cambria Math" panose="02040503050406030204" pitchFamily="18" charset="0"/>
              </a:rPr>
              <a:t>A range of disciplines including queuing models, climatology, and financial services. Examples of events that may be modeled by gamma distribution include: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ea typeface="Cambria Math" panose="020405030504060302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a typeface="Cambria Math" panose="02040503050406030204" pitchFamily="18" charset="0"/>
              </a:rPr>
              <a:t>The amount of rainfall accumulated in a reservoir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a typeface="Cambria Math" panose="02040503050406030204" pitchFamily="18" charset="0"/>
              </a:rPr>
              <a:t>The size of loan defaults or aggregate insurance claims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a typeface="Cambria Math" panose="02040503050406030204" pitchFamily="18" charset="0"/>
              </a:rPr>
              <a:t>The flow of items through manufacturing and distribution processes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a typeface="Cambria Math" panose="02040503050406030204" pitchFamily="18" charset="0"/>
              </a:rPr>
              <a:t>The load on web servers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a typeface="Cambria Math" panose="02040503050406030204" pitchFamily="18" charset="0"/>
              </a:rPr>
              <a:t>The many and varied forms of telecom exchange</a:t>
            </a:r>
          </a:p>
        </p:txBody>
      </p:sp>
    </p:spTree>
    <p:extLst>
      <p:ext uri="{BB962C8B-B14F-4D97-AF65-F5344CB8AC3E}">
        <p14:creationId xmlns:p14="http://schemas.microsoft.com/office/powerpoint/2010/main" val="2823152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Back to the clunker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a typeface="Cambria Math" panose="02040503050406030204" pitchFamily="18" charset="0"/>
              </a:rPr>
              <a:t>Recall that my software crash once a week on average.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a typeface="Cambria Math" panose="02040503050406030204" pitchFamily="18" charset="0"/>
              </a:rPr>
              <a:t>If the breakdowns occur as events in a Poisson process. Then what is the probability less than a week passes before my first breakdown?</a:t>
            </a:r>
          </a:p>
        </p:txBody>
      </p:sp>
    </p:spTree>
    <p:extLst>
      <p:ext uri="{BB962C8B-B14F-4D97-AF65-F5344CB8AC3E}">
        <p14:creationId xmlns:p14="http://schemas.microsoft.com/office/powerpoint/2010/main" val="34784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Cumulative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50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</a:t>
                </a:r>
                <a:r>
                  <a:rPr lang="en-US" sz="2400" b="1" dirty="0"/>
                  <a:t>Cumulative Distribution Function </a:t>
                </a:r>
                <a:r>
                  <a:rPr lang="en-US" sz="2400" dirty="0"/>
                  <a:t>is given by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effectLst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sz="2400" b="0" dirty="0">
                    <a:effectLst/>
                  </a:rPr>
                </a:br>
                <a:r>
                  <a:rPr lang="en-US" sz="2400" b="0" dirty="0">
                    <a:effectLst/>
                  </a:rPr>
                  <a:t>An increasing function starting from value 0 and ending at a value of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When we specify a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or 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, we are essence choosing a </a:t>
                </a:r>
                <a:r>
                  <a:rPr lang="en-US" sz="2400" b="1" dirty="0"/>
                  <a:t>probability model </a:t>
                </a:r>
                <a:r>
                  <a:rPr lang="en-US" sz="2400" dirty="0"/>
                  <a:t>for our random variable </a:t>
                </a:r>
                <a:br>
                  <a:rPr lang="en-US" sz="2400" b="0" dirty="0">
                    <a:effectLst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50"/>
                <a:ext cx="10515600" cy="4351338"/>
              </a:xfrm>
              <a:blipFill>
                <a:blip r:embed="rId2"/>
                <a:stretch>
                  <a:fillRect l="-965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6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Pipe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218-C76D-A041-A072-D20B0367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1" y="1384949"/>
            <a:ext cx="10515600" cy="53282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0" dirty="0">
                <a:ea typeface="Cambria Math" panose="02040503050406030204" pitchFamily="18" charset="0"/>
              </a:rPr>
              <a:t>Defects along a piece of pipe occur as events in a passion process with an average of 2 defects every 10 feet)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a typeface="Cambria Math" panose="02040503050406030204" pitchFamily="18" charset="0"/>
              </a:rPr>
              <a:t>What is the probability that the third defect will occur at least 20 feet from the beginning of the pipe?</a:t>
            </a:r>
            <a:endParaRPr lang="en-US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2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Example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Suppose you are fishing and you expect to get a fish once every 1/2 hour.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the probability that you will have to wait between 2 to 4 hours before you catch 4 fish.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fish every 1/2 hour means we would expect to get </a:t>
                </a:r>
                <a:r>
                  <a:rPr lang="en-US" alt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 / 0.5 = 2 fish every hour on average.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 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and </a:t>
                </a:r>
                <a:r>
                  <a:rPr lang="en-US" alt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can compute this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580" t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P(2\le X\le 4)=\sum_{x=2}^4\frac{x^{4-1}e^{-x/2}}{\Gamma(4)2^4}=0.123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78" y="3132519"/>
            <a:ext cx="33432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20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6893031D-2BF1-AE4E-874E-E7AA82C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Hypergeometric to Binomial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3DD54620-4BF7-AA46-9F45-8908472F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the population is large and the number of samples drawn is small, then the Hypergeometric distribution can be approximated by the </a:t>
            </a:r>
            <a:r>
              <a:rPr lang="en-US" altLang="en-US" b="1" dirty="0">
                <a:ea typeface="ＭＳ Ｐゴシック" panose="020B0600070205080204" pitchFamily="34" charset="-128"/>
              </a:rPr>
              <a:t>Binomial distribution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p=M/N</a:t>
            </a:r>
          </a:p>
        </p:txBody>
      </p:sp>
    </p:spTree>
    <p:extLst>
      <p:ext uri="{BB962C8B-B14F-4D97-AF65-F5344CB8AC3E}">
        <p14:creationId xmlns:p14="http://schemas.microsoft.com/office/powerpoint/2010/main" val="659950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0D0759B2-F301-FB4C-9AAE-0FCACF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Normal to Standard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0" name="Content Placeholder 2">
                <a:extLst>
                  <a:ext uri="{FF2B5EF4-FFF2-40B4-BE49-F238E27FC236}">
                    <a16:creationId xmlns:a16="http://schemas.microsoft.com/office/drawing/2014/main" id="{02B5B025-F118-C345-B7E8-DC29661EE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We usually denote Normal as: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The standard normal as: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If random variable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normally distributed,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then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en-US" i="1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68610" name="Content Placeholder 2">
                <a:extLst>
                  <a:ext uri="{FF2B5EF4-FFF2-40B4-BE49-F238E27FC236}">
                    <a16:creationId xmlns:a16="http://schemas.microsoft.com/office/drawing/2014/main" id="{02B5B025-F118-C345-B7E8-DC29661EE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84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2EB534A-B832-BD47-B90C-064AF41A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1506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Binomial to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0" name="Content Placeholder 2">
                <a:extLst>
                  <a:ext uri="{FF2B5EF4-FFF2-40B4-BE49-F238E27FC236}">
                    <a16:creationId xmlns:a16="http://schemas.microsoft.com/office/drawing/2014/main" id="{6B928134-A6F6-7245-9AE1-3125F5B23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89" y="147443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Binomial pdf: 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Binomial is hard to calculate for large 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Poisson asks a similar question but in continuous time (no discrete time steps)</a:t>
                </a:r>
              </a:p>
              <a:p>
                <a:pPr>
                  <a:lnSpc>
                    <a:spcPct val="110000"/>
                  </a:lnSpc>
                </a:pPr>
                <a:endParaRPr lang="en-US" altLang="en-US" sz="2600" i="1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sz="2600" dirty="0">
                    <a:ea typeface="ＭＳ Ｐゴシック" panose="020B0600070205080204" pitchFamily="34" charset="-128"/>
                  </a:rPr>
                  <a:t>If n is large and p is small, then the binomial can be approximated by a Poisson distribution with rate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𝜆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𝑛𝑝</m:t>
                    </m:r>
                  </m:oMath>
                </a14:m>
                <a:endParaRPr lang="en-US" altLang="en-US" sz="2600" i="1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68610" name="Content Placeholder 2">
                <a:extLst>
                  <a:ext uri="{FF2B5EF4-FFF2-40B4-BE49-F238E27FC236}">
                    <a16:creationId xmlns:a16="http://schemas.microsoft.com/office/drawing/2014/main" id="{6B928134-A6F6-7245-9AE1-3125F5B23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89" y="1474435"/>
                <a:ext cx="10515600" cy="4351338"/>
              </a:xfrm>
              <a:blipFill>
                <a:blip r:embed="rId4"/>
                <a:stretch>
                  <a:fillRect l="-870" t="-700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23E5AE7E-BC1C-9C4F-84A5-9D7F80CAA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47065"/>
              </p:ext>
            </p:extLst>
          </p:nvPr>
        </p:nvGraphicFramePr>
        <p:xfrm>
          <a:off x="3347156" y="1838325"/>
          <a:ext cx="3543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Equation" r:id="rId5" imgW="1930400" imgH="495300" progId="Equation.DSMT4">
                  <p:embed/>
                </p:oleObj>
              </mc:Choice>
              <mc:Fallback>
                <p:oleObj name="Equation" r:id="rId5" imgW="1930400" imgH="495300" progId="Equation.DSMT4">
                  <p:embed/>
                  <p:pic>
                    <p:nvPicPr>
                      <p:cNvPr id="71684" name="Object 2">
                        <a:extLst>
                          <a:ext uri="{FF2B5EF4-FFF2-40B4-BE49-F238E27FC236}">
                            <a16:creationId xmlns:a16="http://schemas.microsoft.com/office/drawing/2014/main" id="{23E5AE7E-BC1C-9C4F-84A5-9D7F80CAA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156" y="1838325"/>
                        <a:ext cx="3543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2">
            <a:extLst>
              <a:ext uri="{FF2B5EF4-FFF2-40B4-BE49-F238E27FC236}">
                <a16:creationId xmlns:a16="http://schemas.microsoft.com/office/drawing/2014/main" id="{80A05E99-8667-B643-85F3-6CB967781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78886"/>
              </p:ext>
            </p:extLst>
          </p:nvPr>
        </p:nvGraphicFramePr>
        <p:xfrm>
          <a:off x="2921000" y="4191001"/>
          <a:ext cx="1841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Equation" r:id="rId7" imgW="1003300" imgH="419100" progId="Equation.DSMT4">
                  <p:embed/>
                </p:oleObj>
              </mc:Choice>
              <mc:Fallback>
                <p:oleObj name="Equation" r:id="rId7" imgW="1003300" imgH="419100" progId="Equation.DSMT4">
                  <p:embed/>
                  <p:pic>
                    <p:nvPicPr>
                      <p:cNvPr id="71685" name="Object 2">
                        <a:extLst>
                          <a:ext uri="{FF2B5EF4-FFF2-40B4-BE49-F238E27FC236}">
                            <a16:creationId xmlns:a16="http://schemas.microsoft.com/office/drawing/2014/main" id="{80A05E99-8667-B643-85F3-6CB967781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4191001"/>
                        <a:ext cx="1841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AE1C5790-DD94-7B48-9848-32867EEF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Binomial to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614C39E2-82F9-D740-A066-F65D4911D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 cannot use Poisson to approximate binomial if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not very small (as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np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goes towards infinity).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However, we can use the Normal distribution:	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N(np, np(1-p) )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Thus we can also approximate the Poisson as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=(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𝜇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𝜎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for large λ-s</a:t>
                </a:r>
              </a:p>
            </p:txBody>
          </p:sp>
        </mc:Choice>
        <mc:Fallback xmlns="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614C39E2-82F9-D740-A066-F65D4911D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E953DEA5-B05C-0F43-A962-507F47F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Distributions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7C946F86-E992-9249-8AA6-90E13D83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6" y="1705152"/>
            <a:ext cx="10515600" cy="435133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If a function is always positive and converges to 0,                         ,         can we make it into a pdf 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                     between 1 and ∞ and 0 otherwise.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functions of this type that do not represent probability distributions</a:t>
            </a:r>
          </a:p>
        </p:txBody>
      </p:sp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72FDB7EF-B502-AE47-9B11-F5AF7A3F9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571916"/>
              </p:ext>
            </p:extLst>
          </p:nvPr>
        </p:nvGraphicFramePr>
        <p:xfrm>
          <a:off x="7980238" y="1782468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Equation" r:id="rId4" imgW="965200" imgH="215900" progId="Equation.3">
                  <p:embed/>
                </p:oleObj>
              </mc:Choice>
              <mc:Fallback>
                <p:oleObj name="Equation" r:id="rId4" imgW="965200" imgH="215900" progId="Equation.3">
                  <p:embed/>
                  <p:pic>
                    <p:nvPicPr>
                      <p:cNvPr id="75780" name="Object 2">
                        <a:extLst>
                          <a:ext uri="{FF2B5EF4-FFF2-40B4-BE49-F238E27FC236}">
                            <a16:creationId xmlns:a16="http://schemas.microsoft.com/office/drawing/2014/main" id="{72FDB7EF-B502-AE47-9B11-F5AF7A3F9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238" y="1782468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2">
            <a:extLst>
              <a:ext uri="{FF2B5EF4-FFF2-40B4-BE49-F238E27FC236}">
                <a16:creationId xmlns:a16="http://schemas.microsoft.com/office/drawing/2014/main" id="{27A86BF0-C028-F547-B068-F0655DC8E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34577"/>
              </p:ext>
            </p:extLst>
          </p:nvPr>
        </p:nvGraphicFramePr>
        <p:xfrm>
          <a:off x="1459091" y="2652889"/>
          <a:ext cx="1489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6" imgW="698500" imgH="203200" progId="Equation.3">
                  <p:embed/>
                </p:oleObj>
              </mc:Choice>
              <mc:Fallback>
                <p:oleObj name="Equation" r:id="rId6" imgW="698500" imgH="203200" progId="Equation.3">
                  <p:embed/>
                  <p:pic>
                    <p:nvPicPr>
                      <p:cNvPr id="75781" name="Object 2">
                        <a:extLst>
                          <a:ext uri="{FF2B5EF4-FFF2-40B4-BE49-F238E27FC236}">
                            <a16:creationId xmlns:a16="http://schemas.microsoft.com/office/drawing/2014/main" id="{27A86BF0-C028-F547-B068-F0655DC8E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091" y="2652889"/>
                        <a:ext cx="1489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9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379D535B-5AA6-C847-8428-226E22EB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Heavy Tailed Distributions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F35FAE06-5FA0-1F49-BE1F-7BDF13BE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10" y="1968500"/>
            <a:ext cx="9056333" cy="407828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about “quicker” convergence: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f(x)=a/x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between 1 and ∞ and 0 otherwise.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this be made into a pdf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is its mean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Infinite – the tail is too heavy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i.e. there are distributions that do not have numeric mean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is its variance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32355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877671F0-B98B-0D41-B84B-DBE438CF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Lower Polynomial Powers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78C61F72-634E-D347-9BDA-B173EBF7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68500"/>
            <a:ext cx="7772400" cy="407828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about even “quicker” convergence: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f(x)=a/x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between 1 and ∞ and 0 otherwise.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this be made into a pdf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is its mean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is its variance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Infinite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i.e. there are distributions that have a numeric mean but do no numeric variance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3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C7C8CD98-F475-F745-B872-B4A48BDD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Lower Polynomial Powers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1C985FC5-A7B2-944B-AAD5-F7CA79CB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709" y="1848380"/>
            <a:ext cx="9699801" cy="407828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about even “quicker” convergence: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f(x)=a/x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between 1 and ∞ and 0 otherwise.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this be made into a pdf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Does it have a finite mean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Does it have a finite variance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7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Use case : Reliability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50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Consider the series system with three independent module each with reliability 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= 1 if the </a:t>
                </a:r>
                <a:r>
                  <a:rPr lang="en-US" sz="2400" dirty="0" err="1">
                    <a:effectLst/>
                  </a:rPr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module works (S) and 0 if it fails (F)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called a Bernoulli random variable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Let</a:t>
                </a:r>
                <a:r>
                  <a:rPr lang="en-US" sz="24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</a:rPr>
                  <a:t> be the </a:t>
                </a:r>
                <a:r>
                  <a:rPr lang="en-US" sz="2400" dirty="0" err="1">
                    <a:effectLst/>
                  </a:rPr>
                  <a:t>pmf</a:t>
                </a:r>
                <a:r>
                  <a:rPr lang="en-US" sz="2400" dirty="0">
                    <a:effectLst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50"/>
                <a:ext cx="10515600" cy="4351338"/>
              </a:xfrm>
              <a:blipFill>
                <a:blip r:embed="rId2"/>
                <a:stretch>
                  <a:fillRect l="-724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997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80B8AA26-30CA-B344-9039-22A909B3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Pareto Distribution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80570579-5C15-A84C-ABE1-526EA1F3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73201"/>
            <a:ext cx="7772400" cy="407828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Pareto distribution has two parameters,  a shape parameter </a:t>
            </a:r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α</a:t>
            </a:r>
            <a:r>
              <a:rPr lang="en-US" altLang="en-US" dirty="0">
                <a:ea typeface="ＭＳ Ｐゴシック" panose="020B0600070205080204" pitchFamily="34" charset="-128"/>
              </a:rPr>
              <a:t> and a minimum </a:t>
            </a:r>
            <a:r>
              <a:rPr lang="en-US" altLang="en-US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m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Models many social and physical phenomena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Wealth distribution (80-20 rule), heard drive failures, daily maximum rainfalls, size of fires, etc.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Probability density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Cumulative density function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DB873E2-2238-8749-A44A-F657E31E5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306771"/>
              </p:ext>
            </p:extLst>
          </p:nvPr>
        </p:nvGraphicFramePr>
        <p:xfrm>
          <a:off x="4569179" y="3228976"/>
          <a:ext cx="39401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Equation" r:id="rId4" imgW="2146300" imgH="723900" progId="Equation.3">
                  <p:embed/>
                </p:oleObj>
              </mc:Choice>
              <mc:Fallback>
                <p:oleObj name="Equation" r:id="rId4" imgW="2146300" imgH="7239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8DB873E2-2238-8749-A44A-F657E31E5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179" y="3228976"/>
                        <a:ext cx="39401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F2FC324-272B-4C4D-8E9B-31B703DF5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68402"/>
              </p:ext>
            </p:extLst>
          </p:nvPr>
        </p:nvGraphicFramePr>
        <p:xfrm>
          <a:off x="4764264" y="4893381"/>
          <a:ext cx="41973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name="Equation" r:id="rId6" imgW="2286000" imgH="774700" progId="Equation.3">
                  <p:embed/>
                </p:oleObj>
              </mc:Choice>
              <mc:Fallback>
                <p:oleObj name="Equation" r:id="rId6" imgW="2286000" imgH="77470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AF2FC324-272B-4C4D-8E9B-31B703DF5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264" y="4893381"/>
                        <a:ext cx="419735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8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DFABB893-49D1-B647-8C70-32C34049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Pareto Distribution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C6339477-19C7-C94F-9DF2-8F5CCB0E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776" y="1927403"/>
            <a:ext cx="10185224" cy="4078287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The Pareto distribution is heavy tailed for some parameter settings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Infinite mean for </a:t>
            </a:r>
            <a:r>
              <a:rPr lang="en-US" altLang="en-US" sz="2200" i="1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α≤1</a:t>
            </a:r>
          </a:p>
          <a:p>
            <a:pPr lvl="1"/>
            <a:r>
              <a:rPr lang="en-US" altLang="en-US" sz="2200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Infinite variance for </a:t>
            </a:r>
            <a:r>
              <a:rPr lang="en-US" altLang="en-US" sz="2200" i="1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α≤2</a:t>
            </a:r>
          </a:p>
          <a:p>
            <a:r>
              <a:rPr lang="en-US" altLang="en-US" sz="2600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For many interesting problems the parameters fall into this region</a:t>
            </a:r>
          </a:p>
          <a:p>
            <a:pPr lvl="1"/>
            <a:r>
              <a:rPr lang="en-US" altLang="en-US" sz="2200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E.g. 80-20 rule has </a:t>
            </a:r>
            <a:r>
              <a:rPr lang="en-US" altLang="en-US" sz="2200" i="1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α≈1.161</a:t>
            </a:r>
          </a:p>
          <a:p>
            <a:r>
              <a:rPr lang="en-US" altLang="en-US" sz="2600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Heavy tailed distributions exist and model existing problems</a:t>
            </a:r>
          </a:p>
          <a:p>
            <a:pPr lvl="1"/>
            <a:r>
              <a:rPr lang="en-US" altLang="en-US" sz="2200" dirty="0">
                <a:latin typeface="Lucida Grande" panose="020B0600040502020204" pitchFamily="34" charset="0"/>
                <a:ea typeface="ＭＳ Ｐゴシック" panose="020B0600070205080204" pitchFamily="34" charset="-128"/>
              </a:rPr>
              <a:t>Has implications on sums and products of functions and the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799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8911F150-2D33-C84F-A9C5-B1FC72E5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20" y="1581767"/>
            <a:ext cx="10433579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b="0" dirty="0">
                <a:latin typeface="+mn-lt"/>
                <a:ea typeface="Cambria Math" panose="02040503050406030204" pitchFamily="18" charset="0"/>
              </a:rPr>
              <a:t>Moments represent important aspects of the distribution and can be used to characterize mean, variance, etc.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b="0" dirty="0">
              <a:latin typeface="+mn-lt"/>
              <a:ea typeface="Cambria Math" panose="02040503050406030204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b="0" dirty="0">
              <a:latin typeface="+mn-lt"/>
              <a:ea typeface="Cambria Math" panose="02040503050406030204" pitchFamily="18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b="0" dirty="0">
                <a:latin typeface="+mn-lt"/>
                <a:ea typeface="Cambria Math" panose="02040503050406030204" pitchFamily="18" charset="0"/>
              </a:rPr>
              <a:t>In some cases the standard definition is difficult to compute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b="0" dirty="0">
                <a:latin typeface="+mn-lt"/>
                <a:ea typeface="Cambria Math" panose="02040503050406030204" pitchFamily="18" charset="0"/>
              </a:rPr>
              <a:t>Moment generating function can sometimes help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altLang="en-US" sz="600" b="0" dirty="0">
              <a:latin typeface="Tahoma" panose="020B060403050404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EF8E71D-E115-0641-B4A6-AA951C46B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022" y="312429"/>
            <a:ext cx="6629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Moments</a:t>
            </a:r>
          </a:p>
        </p:txBody>
      </p:sp>
      <p:graphicFrame>
        <p:nvGraphicFramePr>
          <p:cNvPr id="48133" name="Object 2">
            <a:extLst>
              <a:ext uri="{FF2B5EF4-FFF2-40B4-BE49-F238E27FC236}">
                <a16:creationId xmlns:a16="http://schemas.microsoft.com/office/drawing/2014/main" id="{D2F9B502-D795-D542-8BEF-C4AD4D791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209" y="2624667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4" imgW="762000" imgH="317500" progId="Equation.DSMT4">
                  <p:embed/>
                </p:oleObj>
              </mc:Choice>
              <mc:Fallback>
                <p:oleObj name="Equation" r:id="rId4" imgW="762000" imgH="317500" progId="Equation.DSMT4">
                  <p:embed/>
                  <p:pic>
                    <p:nvPicPr>
                      <p:cNvPr id="48133" name="Object 2">
                        <a:extLst>
                          <a:ext uri="{FF2B5EF4-FFF2-40B4-BE49-F238E27FC236}">
                            <a16:creationId xmlns:a16="http://schemas.microsoft.com/office/drawing/2014/main" id="{D2F9B502-D795-D542-8BEF-C4AD4D791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209" y="2624667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14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E38BF96-E4F5-C64D-B5FE-DBEBA6B61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4" y="2003424"/>
            <a:ext cx="10956484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The moment generating function for a random variable </a:t>
            </a:r>
            <a:r>
              <a:rPr lang="en-US" sz="2800" i="1" kern="0" dirty="0">
                <a:ea typeface="ＭＳ Ｐゴシック" charset="-128"/>
                <a:cs typeface="ＭＳ Ｐゴシック" charset="-128"/>
              </a:rPr>
              <a:t>X</a:t>
            </a:r>
            <a:r>
              <a:rPr lang="en-US" sz="2800" kern="0" dirty="0">
                <a:ea typeface="ＭＳ Ｐゴシック" charset="-128"/>
                <a:cs typeface="ＭＳ Ｐゴシック" charset="-128"/>
              </a:rPr>
              <a:t> is defined as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The </a:t>
            </a:r>
            <a:r>
              <a:rPr lang="en-US" kern="0" dirty="0" err="1">
                <a:ea typeface="ＭＳ Ｐゴシック" pitchFamily="-109" charset="-128"/>
              </a:rPr>
              <a:t>r</a:t>
            </a:r>
            <a:r>
              <a:rPr lang="en-US" kern="0" baseline="30000" dirty="0" err="1">
                <a:ea typeface="ＭＳ Ｐゴシック" pitchFamily="-109" charset="-128"/>
              </a:rPr>
              <a:t>th</a:t>
            </a:r>
            <a:r>
              <a:rPr lang="en-US" kern="0" dirty="0">
                <a:ea typeface="ＭＳ Ｐゴシック" pitchFamily="-109" charset="-128"/>
              </a:rPr>
              <a:t> moment of </a:t>
            </a:r>
            <a:r>
              <a:rPr lang="en-US" i="1" kern="0" dirty="0">
                <a:ea typeface="ＭＳ Ｐゴシック" pitchFamily="-109" charset="-128"/>
              </a:rPr>
              <a:t>X</a:t>
            </a:r>
            <a:r>
              <a:rPr lang="en-US" kern="0" dirty="0">
                <a:ea typeface="ＭＳ Ｐゴシック" pitchFamily="-109" charset="-128"/>
              </a:rPr>
              <a:t> around 0 can then be computed as: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endParaRPr lang="en-US" kern="0" dirty="0">
              <a:ea typeface="ＭＳ Ｐゴシック" pitchFamily="-109" charset="-128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endParaRPr lang="en-US" kern="0" dirty="0">
              <a:ea typeface="ＭＳ Ｐゴシック" pitchFamily="-109" charset="-128"/>
            </a:endParaRPr>
          </a:p>
          <a:p>
            <a:pPr marL="1200150" lvl="2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r>
              <a:rPr lang="en-US" sz="2000" kern="0" dirty="0">
                <a:ea typeface="ＭＳ Ｐゴシック" pitchFamily="-109" charset="-128"/>
              </a:rPr>
              <a:t>Note that sometimes this can not be computed since the limit might not be defined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5B6CEA16-2695-804B-BAF5-B52EE4F87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494" y="319088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Moment Generating Function</a:t>
            </a:r>
          </a:p>
        </p:txBody>
      </p:sp>
      <p:graphicFrame>
        <p:nvGraphicFramePr>
          <p:cNvPr id="50181" name="Object 2">
            <a:extLst>
              <a:ext uri="{FF2B5EF4-FFF2-40B4-BE49-F238E27FC236}">
                <a16:creationId xmlns:a16="http://schemas.microsoft.com/office/drawing/2014/main" id="{2E80E480-7707-A74B-BF2C-3955F840C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3732" y="2426762"/>
          <a:ext cx="23161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4" imgW="965200" imgH="266700" progId="Equation.DSMT4">
                  <p:embed/>
                </p:oleObj>
              </mc:Choice>
              <mc:Fallback>
                <p:oleObj name="Equation" r:id="rId4" imgW="965200" imgH="266700" progId="Equation.DSMT4">
                  <p:embed/>
                  <p:pic>
                    <p:nvPicPr>
                      <p:cNvPr id="50181" name="Object 2">
                        <a:extLst>
                          <a:ext uri="{FF2B5EF4-FFF2-40B4-BE49-F238E27FC236}">
                            <a16:creationId xmlns:a16="http://schemas.microsoft.com/office/drawing/2014/main" id="{2E80E480-7707-A74B-BF2C-3955F840C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732" y="2426762"/>
                        <a:ext cx="23161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3">
            <a:extLst>
              <a:ext uri="{FF2B5EF4-FFF2-40B4-BE49-F238E27FC236}">
                <a16:creationId xmlns:a16="http://schemas.microsoft.com/office/drawing/2014/main" id="{FCF0A79D-C55D-C341-998D-7B822D135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6123" y="3287979"/>
          <a:ext cx="20113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6" imgW="838200" imgH="419100" progId="Equation.DSMT4">
                  <p:embed/>
                </p:oleObj>
              </mc:Choice>
              <mc:Fallback>
                <p:oleObj name="Equation" r:id="rId6" imgW="838200" imgH="419100" progId="Equation.DSMT4">
                  <p:embed/>
                  <p:pic>
                    <p:nvPicPr>
                      <p:cNvPr id="50182" name="Object 3">
                        <a:extLst>
                          <a:ext uri="{FF2B5EF4-FFF2-40B4-BE49-F238E27FC236}">
                            <a16:creationId xmlns:a16="http://schemas.microsoft.com/office/drawing/2014/main" id="{FCF0A79D-C55D-C341-998D-7B822D135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123" y="3287979"/>
                        <a:ext cx="20113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316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A690E5F-005C-BB49-8FEC-D5765A4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8113"/>
            <a:ext cx="1133669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The moment generating function allows to compute, e.g., the mean and the variance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Mean: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endParaRPr lang="en-US" kern="0" dirty="0">
              <a:ea typeface="ＭＳ Ｐゴシック" pitchFamily="-109" charset="-128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endParaRPr lang="en-US" kern="0" dirty="0">
              <a:ea typeface="ＭＳ Ｐゴシック" pitchFamily="-109" charset="-128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Variance: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0F0A7D0E-4144-5346-AF26-33D523E7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3374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Moment Generating Function</a:t>
            </a:r>
          </a:p>
        </p:txBody>
      </p:sp>
      <p:graphicFrame>
        <p:nvGraphicFramePr>
          <p:cNvPr id="52229" name="Object 2">
            <a:extLst>
              <a:ext uri="{FF2B5EF4-FFF2-40B4-BE49-F238E27FC236}">
                <a16:creationId xmlns:a16="http://schemas.microsoft.com/office/drawing/2014/main" id="{592EDB0C-120C-A649-A45B-FCACC78CB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958" y="2619022"/>
          <a:ext cx="32908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4" imgW="1371600" imgH="419100" progId="Equation.DSMT4">
                  <p:embed/>
                </p:oleObj>
              </mc:Choice>
              <mc:Fallback>
                <p:oleObj name="Equation" r:id="rId4" imgW="1371600" imgH="419100" progId="Equation.DSMT4">
                  <p:embed/>
                  <p:pic>
                    <p:nvPicPr>
                      <p:cNvPr id="52229" name="Object 2">
                        <a:extLst>
                          <a:ext uri="{FF2B5EF4-FFF2-40B4-BE49-F238E27FC236}">
                            <a16:creationId xmlns:a16="http://schemas.microsoft.com/office/drawing/2014/main" id="{592EDB0C-120C-A649-A45B-FCACC78CB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958" y="2619022"/>
                        <a:ext cx="32908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3">
            <a:extLst>
              <a:ext uri="{FF2B5EF4-FFF2-40B4-BE49-F238E27FC236}">
                <a16:creationId xmlns:a16="http://schemas.microsoft.com/office/drawing/2014/main" id="{78FC08BB-B609-7848-AF07-55A28326A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374270"/>
          <a:ext cx="40830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6" imgW="1701800" imgH="419100" progId="Equation.DSMT4">
                  <p:embed/>
                </p:oleObj>
              </mc:Choice>
              <mc:Fallback>
                <p:oleObj name="Equation" r:id="rId6" imgW="1701800" imgH="419100" progId="Equation.DSMT4">
                  <p:embed/>
                  <p:pic>
                    <p:nvPicPr>
                      <p:cNvPr id="52230" name="Object 3">
                        <a:extLst>
                          <a:ext uri="{FF2B5EF4-FFF2-40B4-BE49-F238E27FC236}">
                            <a16:creationId xmlns:a16="http://schemas.microsoft.com/office/drawing/2014/main" id="{78FC08BB-B609-7848-AF07-55A28326A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374270"/>
                        <a:ext cx="40830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363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4615C24-B058-5A40-98BE-D68B8001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757" y="1447801"/>
            <a:ext cx="77724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Probability mass function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Moment generating function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Mean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endParaRPr lang="en-US" sz="2800" kern="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Variance</a:t>
            </a:r>
            <a:endParaRPr lang="en-US" kern="0" dirty="0">
              <a:ea typeface="ＭＳ Ｐゴシック" pitchFamily="-109" charset="-128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87BA660-0EA1-2042-80BE-C3239CDCF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1"/>
            <a:ext cx="7391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Example: Poisson Distribution</a:t>
            </a:r>
            <a:br>
              <a:rPr lang="en-US" altLang="en-US" sz="4000" dirty="0">
                <a:ea typeface="ＭＳ Ｐゴシック" panose="020B0600070205080204" pitchFamily="34" charset="-128"/>
              </a:rPr>
            </a:b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2229" name="Object 2">
            <a:extLst>
              <a:ext uri="{FF2B5EF4-FFF2-40B4-BE49-F238E27FC236}">
                <a16:creationId xmlns:a16="http://schemas.microsoft.com/office/drawing/2014/main" id="{93AB5E0A-E750-ED41-A104-39805D7E7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9610" y="2426891"/>
          <a:ext cx="33512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4" imgW="1397000" imgH="279400" progId="Equation.3">
                  <p:embed/>
                </p:oleObj>
              </mc:Choice>
              <mc:Fallback>
                <p:oleObj name="Equation" r:id="rId4" imgW="1397000" imgH="279400" progId="Equation.3">
                  <p:embed/>
                  <p:pic>
                    <p:nvPicPr>
                      <p:cNvPr id="52229" name="Object 2">
                        <a:extLst>
                          <a:ext uri="{FF2B5EF4-FFF2-40B4-BE49-F238E27FC236}">
                            <a16:creationId xmlns:a16="http://schemas.microsoft.com/office/drawing/2014/main" id="{93AB5E0A-E750-ED41-A104-39805D7E7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610" y="2426891"/>
                        <a:ext cx="33512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3">
            <a:extLst>
              <a:ext uri="{FF2B5EF4-FFF2-40B4-BE49-F238E27FC236}">
                <a16:creationId xmlns:a16="http://schemas.microsoft.com/office/drawing/2014/main" id="{CEDFE85E-D41D-614C-A63D-F3FFC4D3E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337" y="4686698"/>
          <a:ext cx="35956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52230" name="Object 3">
                        <a:extLst>
                          <a:ext uri="{FF2B5EF4-FFF2-40B4-BE49-F238E27FC236}">
                            <a16:creationId xmlns:a16="http://schemas.microsoft.com/office/drawing/2014/main" id="{CEDFE85E-D41D-614C-A63D-F3FFC4D3E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337" y="4686698"/>
                        <a:ext cx="35956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2">
            <a:extLst>
              <a:ext uri="{FF2B5EF4-FFF2-40B4-BE49-F238E27FC236}">
                <a16:creationId xmlns:a16="http://schemas.microsoft.com/office/drawing/2014/main" id="{E3FB5C77-7915-864D-8BFF-33352EF7C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7629" y="1372394"/>
          <a:ext cx="1841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8" imgW="1003300" imgH="419100" progId="Equation.DSMT4">
                  <p:embed/>
                </p:oleObj>
              </mc:Choice>
              <mc:Fallback>
                <p:oleObj name="Equation" r:id="rId8" imgW="1003300" imgH="419100" progId="Equation.DSMT4">
                  <p:embed/>
                  <p:pic>
                    <p:nvPicPr>
                      <p:cNvPr id="54279" name="Object 2">
                        <a:extLst>
                          <a:ext uri="{FF2B5EF4-FFF2-40B4-BE49-F238E27FC236}">
                            <a16:creationId xmlns:a16="http://schemas.microsoft.com/office/drawing/2014/main" id="{E3FB5C77-7915-864D-8BFF-33352EF7C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629" y="1372394"/>
                        <a:ext cx="1841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91ED2417-92FC-794B-9AD1-62C770C38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285" y="3518297"/>
          <a:ext cx="31083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10" imgW="1295400" imgH="393700" progId="Equation.3">
                  <p:embed/>
                </p:oleObj>
              </mc:Choice>
              <mc:Fallback>
                <p:oleObj name="Equation" r:id="rId10" imgW="1295400" imgH="39370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91ED2417-92FC-794B-9AD1-62C770C38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285" y="3518297"/>
                        <a:ext cx="31083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>
            <a:extLst>
              <a:ext uri="{FF2B5EF4-FFF2-40B4-BE49-F238E27FC236}">
                <a16:creationId xmlns:a16="http://schemas.microsoft.com/office/drawing/2014/main" id="{5BE51ACB-516C-024F-BEFE-397929632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44" y="1320271"/>
            <a:ext cx="10735556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01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 b="0" dirty="0">
                <a:latin typeface="Tahoma" panose="020B0604030504040204" pitchFamily="34" charset="0"/>
              </a:rPr>
              <a:t>Multivariate distributions sometimes arise when combining the outcomes of multiple random variables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b="0" dirty="0">
                <a:latin typeface="Tahoma" panose="020B0604030504040204" pitchFamily="34" charset="0"/>
              </a:rPr>
              <a:t>Sometimes we are interested of the joint effect of multiple random variables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altLang="en-US" b="0" dirty="0">
                <a:latin typeface="Tahoma" panose="020B0604030504040204" pitchFamily="34" charset="0"/>
              </a:rPr>
              <a:t>Distribution of the product of two random variables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5000"/>
              <a:buFont typeface="Wingdings" pitchFamily="2" charset="2"/>
              <a:buChar char="n"/>
            </a:pPr>
            <a:r>
              <a:rPr lang="en-US" altLang="en-US" b="0" dirty="0">
                <a:latin typeface="Tahoma" panose="020B0604030504040204" pitchFamily="34" charset="0"/>
              </a:rPr>
              <a:t>Distribution of the joint additive effect of multiple variables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ACEB3C99-84CF-E44C-BB34-D26D93BE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867" y="177271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Multivariate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83820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224E942-30E0-7F41-8159-F86E480B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9" y="1581855"/>
            <a:ext cx="11347979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/>
            </a:pPr>
            <a:r>
              <a:rPr lang="en-US" sz="2800" kern="0" dirty="0">
                <a:ea typeface="ＭＳ Ｐゴシック" charset="-128"/>
                <a:cs typeface="ＭＳ Ｐゴシック" charset="-128"/>
              </a:rPr>
              <a:t>For some operations combining multiple variables we can determine the moments of the distribution relatively easily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Usually assumptions made about random variables</a:t>
            </a:r>
          </a:p>
          <a:p>
            <a:pPr marL="1200150" lvl="2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Independently distributed</a:t>
            </a:r>
          </a:p>
          <a:p>
            <a:pPr marL="1200150" lvl="2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Moments of the distributions of the individual variables are known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charset="2"/>
              <a:buChar char="n"/>
              <a:defRPr/>
            </a:pPr>
            <a:r>
              <a:rPr lang="en-US" kern="0" dirty="0">
                <a:ea typeface="ＭＳ Ｐゴシック" pitchFamily="-109" charset="-128"/>
              </a:rPr>
              <a:t>If variables are not independent we have to use conditional distributions and the laws of probability</a:t>
            </a: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2160944-4532-7142-8885-58B2056A1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955" y="199849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Multivariate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7358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Use case : Reliability example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be the number of modules. That work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What is the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Plot the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Plot the 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What is the probability there are at most 2 working modules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What is the probability the device works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What is the mean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What is the 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Binomial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effectLst/>
                  </a:rPr>
                  <a:t>Bernoulli trials: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Each trial can result in one of two outcomes (S or F)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Trials are independent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The probability off success,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, is a constant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for all trials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Suppose X counts the number of success in m Bernoulli trials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random variable X is said to have a Binomial distribution with parameters n and 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X~ Binomial(</a:t>
                </a:r>
                <a:r>
                  <a:rPr lang="en-US" sz="2400" dirty="0" err="1"/>
                  <a:t>n,p</a:t>
                </a:r>
                <a:r>
                  <a:rPr lang="en-US" sz="2400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X from the reliability example falls into this category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24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754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00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93645F78-B1CB-5D40-8CC5-F48495982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0272" y="195865"/>
            <a:ext cx="10102027" cy="1143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3">
                <a:extLst>
                  <a:ext uri="{FF2B5EF4-FFF2-40B4-BE49-F238E27FC236}">
                    <a16:creationId xmlns:a16="http://schemas.microsoft.com/office/drawing/2014/main" id="{BC4FB659-D4F9-9D49-9E96-048DA72879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3744" y="1609177"/>
                <a:ext cx="11371414" cy="49625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Models the likelihood of one of two possible events happening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Parameterized by the likelihood,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 of event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Probability function:</a:t>
                </a: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Can be easily extended to represent more than two possible events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ＭＳ Ｐゴシック" panose="020B0600070205080204" pitchFamily="34" charset="-128"/>
                  </a:rPr>
                  <a:t>Mean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ＭＳ Ｐゴシック" panose="020B0600070205080204" pitchFamily="34" charset="-128"/>
                  </a:rPr>
                  <a:t>Variance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e>
                    </m:d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2" eaLnBrk="1" hangingPunct="1">
                  <a:lnSpc>
                    <a:spcPct val="110000"/>
                  </a:lnSpc>
                </a:pPr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652" name="Rectangle 3">
                <a:extLst>
                  <a:ext uri="{FF2B5EF4-FFF2-40B4-BE49-F238E27FC236}">
                    <a16:creationId xmlns:a16="http://schemas.microsoft.com/office/drawing/2014/main" id="{BC4FB659-D4F9-9D49-9E96-048DA72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3744" y="1609177"/>
                <a:ext cx="11371414" cy="4962525"/>
              </a:xfrm>
              <a:blipFill>
                <a:blip r:embed="rId4"/>
                <a:stretch>
                  <a:fillRect l="-892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31A08A63-73EF-634D-B284-49C7817FA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51655"/>
              </p:ext>
            </p:extLst>
          </p:nvPr>
        </p:nvGraphicFramePr>
        <p:xfrm>
          <a:off x="4361766" y="2861250"/>
          <a:ext cx="47323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5" imgW="2578100" imgH="558800" progId="Equation.DSMT4">
                  <p:embed/>
                </p:oleObj>
              </mc:Choice>
              <mc:Fallback>
                <p:oleObj name="Equation" r:id="rId5" imgW="2578100" imgH="558800" progId="Equation.DSMT4">
                  <p:embed/>
                  <p:pic>
                    <p:nvPicPr>
                      <p:cNvPr id="27653" name="Object 2">
                        <a:extLst>
                          <a:ext uri="{FF2B5EF4-FFF2-40B4-BE49-F238E27FC236}">
                            <a16:creationId xmlns:a16="http://schemas.microsoft.com/office/drawing/2014/main" id="{31A08A63-73EF-634D-B284-49C7817FA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766" y="2861250"/>
                        <a:ext cx="47323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136-4AAE-A247-BEB2-AA0122F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Binomial </a:t>
            </a:r>
            <a:r>
              <a:rPr lang="en-US" sz="3200" b="1" dirty="0" err="1"/>
              <a:t>pmf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ＭＳ Ｐゴシック" panose="020B0600070205080204" pitchFamily="34" charset="-128"/>
                  </a:rPr>
                  <a:t>What is the probability of any outcome sequence from n Bernoulli trials that contains x successes and n-x failures?</a:t>
                </a:r>
              </a:p>
              <a:p>
                <a:pPr>
                  <a:lnSpc>
                    <a:spcPct val="120000"/>
                  </a:lnSpc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ＭＳ Ｐゴシック" panose="020B0600070205080204" pitchFamily="34" charset="-128"/>
                  </a:rPr>
                  <a:t>How many ways can we arranges the x successes and n-x failures?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=0,..,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D218-C76D-A041-A072-D20B03675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031" y="1384949"/>
                <a:ext cx="10515600" cy="5328263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34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4229</Words>
  <Application>Microsoft Macintosh PowerPoint</Application>
  <PresentationFormat>Widescreen</PresentationFormat>
  <Paragraphs>500</Paragraphs>
  <Slides>57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Charter</vt:lpstr>
      <vt:lpstr>Lucida Grande</vt:lpstr>
      <vt:lpstr>Tahoma</vt:lpstr>
      <vt:lpstr>Times New Roman</vt:lpstr>
      <vt:lpstr>Wingdings</vt:lpstr>
      <vt:lpstr>Office Theme</vt:lpstr>
      <vt:lpstr>Equation</vt:lpstr>
      <vt:lpstr>Probability Distribution</vt:lpstr>
      <vt:lpstr>Discrete distribution</vt:lpstr>
      <vt:lpstr>Random Variables</vt:lpstr>
      <vt:lpstr>Cumulative Distribution Function</vt:lpstr>
      <vt:lpstr>Use case : Reliability example</vt:lpstr>
      <vt:lpstr>Use case : Reliability example cont.</vt:lpstr>
      <vt:lpstr>Binomial distribution </vt:lpstr>
      <vt:lpstr>Bernoulli distribution</vt:lpstr>
      <vt:lpstr>Binomial pmf </vt:lpstr>
      <vt:lpstr>Binomial properties </vt:lpstr>
      <vt:lpstr>Poisson distribution </vt:lpstr>
      <vt:lpstr>Poisson distribution </vt:lpstr>
      <vt:lpstr>Poisson example</vt:lpstr>
      <vt:lpstr>Uniform Discrete distribution</vt:lpstr>
      <vt:lpstr>Multinomial distribution</vt:lpstr>
      <vt:lpstr>Hypergeometric distribution</vt:lpstr>
      <vt:lpstr>Hypergeometric card games example</vt:lpstr>
      <vt:lpstr>Geometric distribution</vt:lpstr>
      <vt:lpstr>Continuous distributions</vt:lpstr>
      <vt:lpstr>Continuous Random Variables</vt:lpstr>
      <vt:lpstr>Some relationships</vt:lpstr>
      <vt:lpstr>Use case: Pipeline</vt:lpstr>
      <vt:lpstr>Requirements of a pdf</vt:lpstr>
      <vt:lpstr>Uniform distribution</vt:lpstr>
      <vt:lpstr>Mean and variance of a cont. random variable</vt:lpstr>
      <vt:lpstr>Back to uniform</vt:lpstr>
      <vt:lpstr>Normal distribution</vt:lpstr>
      <vt:lpstr>Weight gain example</vt:lpstr>
      <vt:lpstr>Normal Distributions</vt:lpstr>
      <vt:lpstr>Standard normal distribution</vt:lpstr>
      <vt:lpstr>Empirical rule</vt:lpstr>
      <vt:lpstr>Back to the weight gain example</vt:lpstr>
      <vt:lpstr>Do my data look normal : Normal Approximation</vt:lpstr>
      <vt:lpstr>Exponential distribution</vt:lpstr>
      <vt:lpstr>Gamma distribution</vt:lpstr>
      <vt:lpstr>More on the Gamma distribution</vt:lpstr>
      <vt:lpstr>Properties of the Gamma distribution</vt:lpstr>
      <vt:lpstr>Applications of Gamma distribution</vt:lpstr>
      <vt:lpstr>Back to the clunker software</vt:lpstr>
      <vt:lpstr>Pipe Example</vt:lpstr>
      <vt:lpstr>Example gamma distribution</vt:lpstr>
      <vt:lpstr>Hypergeometric to Binomial</vt:lpstr>
      <vt:lpstr>Normal to Standard Normal</vt:lpstr>
      <vt:lpstr>Binomial to Poisson</vt:lpstr>
      <vt:lpstr>Binomial to Normal</vt:lpstr>
      <vt:lpstr>Distributions</vt:lpstr>
      <vt:lpstr>Heavy Tailed Distributions</vt:lpstr>
      <vt:lpstr>Lower Polynomial Powers</vt:lpstr>
      <vt:lpstr>Lower Polynomial Powers</vt:lpstr>
      <vt:lpstr>Pareto Distribution</vt:lpstr>
      <vt:lpstr>Pareto Distribution</vt:lpstr>
      <vt:lpstr>Moments</vt:lpstr>
      <vt:lpstr>Moment Generating Function</vt:lpstr>
      <vt:lpstr>Moment Generating Function</vt:lpstr>
      <vt:lpstr>Example: Poisson Distribution </vt:lpstr>
      <vt:lpstr>Multivariate Distributions</vt:lpstr>
      <vt:lpstr>Multivariate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Hosseini Shirvani, Shirin</dc:creator>
  <cp:lastModifiedBy>Shirvani, Shirin</cp:lastModifiedBy>
  <cp:revision>134</cp:revision>
  <dcterms:created xsi:type="dcterms:W3CDTF">2021-09-10T13:34:37Z</dcterms:created>
  <dcterms:modified xsi:type="dcterms:W3CDTF">2022-09-08T13:55:27Z</dcterms:modified>
</cp:coreProperties>
</file>