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2" r:id="rId9"/>
    <p:sldId id="265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134FD2-6716-3548-8852-327A8E3A7382}">
          <p14:sldIdLst>
            <p14:sldId id="256"/>
            <p14:sldId id="257"/>
            <p14:sldId id="258"/>
            <p14:sldId id="260"/>
            <p14:sldId id="263"/>
            <p14:sldId id="264"/>
            <p14:sldId id="259"/>
            <p14:sldId id="262"/>
            <p14:sldId id="265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048D-C74A-A242-B928-928A700B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134C6-F549-5044-8CDF-D612DAA8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3531-9FCE-424C-8E11-2782BEE8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881C-176A-6B4B-A69B-AD04E3DA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B251-9FCC-8D4A-B75A-D3C6865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2B4-8E7F-A243-90AD-0C284A31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D495-E7BD-9845-95C2-D5AAC1505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D9C5-EA1B-014A-A579-6F30A0D2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79E2-E5FD-3345-9E19-A9C89748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5EA7-1822-A441-963F-5F897014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65B82-F7B9-044B-875F-8DAFA66C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CD866-669B-824A-9A09-53A1439C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2D6D-EB2B-D240-AD1F-F8D78560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5762-7893-3D48-A21F-5FF5D1E6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A37B-55B7-8448-BF62-3F89C6BF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6D2E-A2E3-7B45-A168-2877E4F3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F767-B4D2-EB44-9D96-5547A7A1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8727-973C-274C-876E-5E14075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53BC-8771-CD4C-B638-F1BE8BA6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5475-41AD-C245-873D-D5A7FF17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C82B-3745-CC4A-A43E-BD80FCB8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AE37-2506-EE49-8AD0-DA49314E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5309-A91A-0E47-91CC-ED52A4AC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888F-B6CF-D543-BB87-7EEC081B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04AD-78E6-9240-9431-50058765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2090-5C5C-254B-9D32-91F2AB64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70E4-3410-D242-B169-8BCE55F0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03CE4-9892-9146-BE91-A70F9E7E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2D0E-C757-B84E-BD18-48291F64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10BD5-3C4F-6842-9E52-9B358662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83B7-0A14-714A-BB40-E7EBB9F6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FD68-E8AC-8F4F-B037-D56249C1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3028-5F75-C546-90D8-0FBEDD41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4FFC8-CF10-EE42-83ED-EF1CA82E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E248D-5647-8F4E-9C09-7B5EBC8D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040B7-E439-8244-8319-809B01ECA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40DB2-94E0-BE49-AD43-3C493698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F6F2-0929-1E48-9D4B-D0D74127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F3DED-7530-7749-A151-78A176CA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B7FA-CEDB-0C45-9835-F3EC4621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513ED-C338-CB4B-BFB6-F46A293F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0354-60B7-C94C-8E3F-8DC8760F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B6E9-A234-E742-BC83-79155EF9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5BC7B-A9F7-774D-A08A-C30E66B8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5D81D-6951-E34D-889B-E7D0A780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D351C-2A24-2546-8A4A-31281D7C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9A2B-466F-A64A-ACF8-4124B821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44CC-7E5D-2B48-9649-89CC9FBB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2FB49-C2AB-304F-84F7-473F53FA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B069-2BB1-574B-B962-4898EF35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FD39-5D8E-AD45-9952-61273F9E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6518-C24D-F04C-8E5D-95CE33A0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4D8-7C1B-8B43-9062-88897C2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15367-DA73-6544-B1E1-043134954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F73D4-B129-A243-8CD3-59EA5A46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9F74-B75A-664E-942C-DDA980F2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A1EA-6077-6D44-A506-423A0BF3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F80D-B474-5640-802A-87DF324A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993AC-DC7D-E841-A8CC-88CA0B45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BCFA-B446-7E4C-AE76-2147F4DE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0B84-1D1F-AE4F-BC80-42962BADF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1479-9A17-844D-AF95-B8C159E960A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54AD-7385-9940-AB17-5769AAD94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D41B-AEF1-CE4A-B63C-836B7401B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0F19-0136-1E4C-940A-30EF1A24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4AF8-ECE2-D44A-8130-ED5AFEE4F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DB20F-7D36-F541-A9E0-B33CCFFC0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A645-EBBD-4E4F-BE55-0856BBDD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207962"/>
            <a:ext cx="10515600" cy="1325563"/>
          </a:xfrm>
        </p:spPr>
        <p:txBody>
          <a:bodyPr/>
          <a:lstStyle/>
          <a:p>
            <a:r>
              <a:rPr lang="en-US" dirty="0"/>
              <a:t>Testing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D92A1-F043-2E43-98F9-800300F2F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437" y="1533524"/>
                <a:ext cx="11401426" cy="493871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/>
                    <a:latin typeface="+mj-lt"/>
                  </a:rPr>
                  <a:t>Many practical applications require testing independence of two factors. If there is a significant association between two features, it helps to understand the cause-and-effect relationships.</a:t>
                </a:r>
              </a:p>
              <a:p>
                <a:pPr lvl="1"/>
                <a:r>
                  <a:rPr lang="en-US" dirty="0">
                    <a:effectLst/>
                    <a:latin typeface="+mj-lt"/>
                  </a:rPr>
                  <a:t>For example, is it true that smoking causes lung cancer? Do the data confirm that</a:t>
                </a:r>
              </a:p>
              <a:p>
                <a:pPr lvl="1"/>
                <a:r>
                  <a:rPr lang="en-US" dirty="0">
                    <a:effectLst/>
                    <a:latin typeface="+mj-lt"/>
                  </a:rPr>
                  <a:t>drinking and driving increases the chance of a traffic accident? Does customer satisfaction</a:t>
                </a:r>
              </a:p>
              <a:p>
                <a:pPr lvl="1"/>
                <a:r>
                  <a:rPr lang="en-US" dirty="0">
                    <a:effectLst/>
                    <a:latin typeface="+mj-lt"/>
                  </a:rPr>
                  <a:t>with their PC depend on the operating system? And does the graphical user interface (GUI) affect popularity of a software?</a:t>
                </a:r>
              </a:p>
              <a:p>
                <a:pPr lvl="1"/>
                <a:endParaRPr lang="en-US" dirty="0">
                  <a:effectLst/>
                  <a:latin typeface="+mj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Factors A and B are independent. </a:t>
                </a:r>
                <a:endParaRPr lang="en-US" dirty="0">
                  <a:effectLst/>
                  <a:latin typeface="+mj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effectLst/>
                      </a:rPr>
                      <m:t>: </m:t>
                    </m:r>
                  </m:oMath>
                </a14:m>
                <a:r>
                  <a:rPr lang="en-US" dirty="0">
                    <a:effectLst/>
                  </a:rPr>
                  <a:t>Factors A and B are dependent.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D92A1-F043-2E43-98F9-800300F2F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437" y="1533524"/>
                <a:ext cx="11401426" cy="4938713"/>
              </a:xfrm>
              <a:blipFill>
                <a:blip r:embed="rId2"/>
                <a:stretch>
                  <a:fillRect l="-1001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13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BD1A-7BA1-FB44-9FF4-85D79193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231774"/>
            <a:ext cx="10515600" cy="1325563"/>
          </a:xfrm>
        </p:spPr>
        <p:txBody>
          <a:bodyPr/>
          <a:lstStyle/>
          <a:p>
            <a:r>
              <a:rPr lang="en-US" dirty="0"/>
              <a:t>Testing independence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54512C4-DCF6-B04F-B8B4-95C3B9F5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3876709"/>
            <a:ext cx="10515600" cy="227799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83193C-7D90-BB48-85E1-182F6615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821673"/>
            <a:ext cx="11315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1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A57EE433-94DB-5E41-8C76-80B5052E78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87750" y="5518151"/>
            <a:ext cx="5016500" cy="1282700"/>
          </a:xfrm>
        </p:spPr>
      </p:pic>
      <p:pic>
        <p:nvPicPr>
          <p:cNvPr id="7" name="Picture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2313BBBA-6E9F-1F41-B842-F11E3C63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4804171"/>
            <a:ext cx="5410200" cy="850900"/>
          </a:xfrm>
          <a:prstGeom prst="rect">
            <a:avLst/>
          </a:prstGeom>
        </p:spPr>
      </p:pic>
      <p:pic>
        <p:nvPicPr>
          <p:cNvPr id="9" name="Picture 8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E81F7A02-AFD9-3F4F-9111-10E329C4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3170245"/>
            <a:ext cx="4864100" cy="81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FD18B-6DAC-F945-AA15-E27207122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3823491"/>
            <a:ext cx="11036300" cy="11176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A20C5F86-019D-8247-A128-29CA4CAC3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253210"/>
            <a:ext cx="6807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283D7AEF-0F7A-CF42-8581-8BF907B0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684337"/>
            <a:ext cx="9740900" cy="454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07614-B609-4848-905E-60252A15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63" y="1008062"/>
            <a:ext cx="547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FC33167-377E-BB4C-9C5D-F43EC2B8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98438"/>
            <a:ext cx="11430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2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7779-5AAC-A44C-9FD8-6CE53CCF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7E85-2A04-904B-A3B8-B35A54F1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We have already used this distribution to study the population variance.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This</a:t>
            </a:r>
            <a:r>
              <a:rPr lang="en-US" dirty="0"/>
              <a:t> </a:t>
            </a:r>
            <a:r>
              <a:rPr lang="en-US" dirty="0">
                <a:effectLst/>
              </a:rPr>
              <a:t>time, we will develop several tests based on the counts of our sampling units that fall in various categories.</a:t>
            </a:r>
          </a:p>
          <a:p>
            <a:r>
              <a:rPr lang="en-US" dirty="0">
                <a:effectLst/>
              </a:rPr>
              <a:t> The general principle developed to</a:t>
            </a:r>
            <a:r>
              <a:rPr lang="en-US" dirty="0"/>
              <a:t> </a:t>
            </a:r>
            <a:r>
              <a:rPr lang="en-US" dirty="0">
                <a:effectLst/>
              </a:rPr>
              <a:t>compare the </a:t>
            </a:r>
            <a:r>
              <a:rPr lang="en-US" b="1" dirty="0">
                <a:effectLst/>
              </a:rPr>
              <a:t>observed counts</a:t>
            </a:r>
            <a:r>
              <a:rPr lang="en-US" dirty="0">
                <a:effectLst/>
              </a:rPr>
              <a:t> against the </a:t>
            </a:r>
            <a:r>
              <a:rPr lang="en-US" b="1" dirty="0">
                <a:effectLst/>
              </a:rPr>
              <a:t>expected counts </a:t>
            </a:r>
            <a:r>
              <a:rPr lang="en-US" dirty="0">
                <a:effectLst/>
              </a:rPr>
              <a:t>via the chi-square statistic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5928-BD62-B74E-81E8-47569A77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8" y="30162"/>
            <a:ext cx="10515600" cy="1325563"/>
          </a:xfrm>
        </p:spPr>
        <p:txBody>
          <a:bodyPr/>
          <a:lstStyle/>
          <a:p>
            <a:r>
              <a:rPr lang="en-US" dirty="0"/>
              <a:t>Chi-square statistic</a:t>
            </a:r>
          </a:p>
        </p:txBody>
      </p:sp>
      <p:pic>
        <p:nvPicPr>
          <p:cNvPr id="5" name="Content Placeholder 4" descr="Text, whiteboard&#10;&#10;Description automatically generated with medium confidence">
            <a:extLst>
              <a:ext uri="{FF2B5EF4-FFF2-40B4-BE49-F238E27FC236}">
                <a16:creationId xmlns:a16="http://schemas.microsoft.com/office/drawing/2014/main" id="{466F53B0-1293-B047-B9AB-703F71AB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476" y="1108075"/>
            <a:ext cx="4724400" cy="13589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FADABD-B661-B841-81DA-778111CC2558}"/>
                  </a:ext>
                </a:extLst>
              </p:cNvPr>
              <p:cNvSpPr txBox="1"/>
              <p:nvPr/>
            </p:nvSpPr>
            <p:spPr>
              <a:xfrm>
                <a:off x="109538" y="1892031"/>
                <a:ext cx="11500338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ffectLst/>
                  </a:rPr>
                  <a:t> : categories or groups of data defined depending on testing problem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𝑂𝑏𝑠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: actually observed number of sampling units in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𝑂𝑏𝑠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: expected number of sampling units in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/>
                  </a:rPr>
                  <a:t> if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 is true.</a:t>
                </a:r>
              </a:p>
              <a:p>
                <a:endParaRPr lang="en-US" dirty="0">
                  <a:effectLst/>
                </a:endParaRPr>
              </a:p>
              <a:p>
                <a:r>
                  <a:rPr lang="en-US" b="1" dirty="0">
                    <a:effectLst/>
                  </a:rPr>
                  <a:t>This is always a one-sided, right-tail  Test.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</a:t>
                </a:r>
                <a:r>
                  <a:rPr lang="en-US" dirty="0">
                    <a:effectLst/>
                  </a:rPr>
                  <a:t>nly the low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effectLst/>
                  </a:rPr>
                  <a:t>  </a:t>
                </a:r>
                <a:r>
                  <a:rPr lang="en-US" dirty="0">
                    <a:effectLst/>
                  </a:rPr>
                  <a:t>show that the observed counts are close to what we expect them to be under the null hypotheses, and therefore, the data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</a:rPr>
                  <a:t>On the contrary,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effectLst/>
                  </a:rPr>
                  <a:t>  </a:t>
                </a:r>
                <a:r>
                  <a:rPr lang="en-US" dirty="0">
                    <a:effectLst/>
                  </a:rPr>
                  <a:t>occurs when </a:t>
                </a:r>
                <a:r>
                  <a:rPr lang="en-US" dirty="0" err="1">
                    <a:effectLst/>
                  </a:rPr>
                  <a:t>Obs</a:t>
                </a:r>
                <a:r>
                  <a:rPr lang="en-US" dirty="0">
                    <a:effectLst/>
                  </a:rPr>
                  <a:t>  are far from Exp , which shows inconsistency of the data and the null hypothesis and does not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FADABD-B661-B841-81DA-778111CC2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1892031"/>
                <a:ext cx="11500338" cy="2585323"/>
              </a:xfrm>
              <a:prstGeom prst="rect">
                <a:avLst/>
              </a:prstGeom>
              <a:blipFill>
                <a:blip r:embed="rId3"/>
                <a:stretch>
                  <a:fillRect l="-441" t="-976" b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EF8BF18-D9E9-D549-B155-ABE38BCA3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12" y="5549966"/>
            <a:ext cx="4406900" cy="101600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8A6BD9F0-AF73-3048-BB8B-DC486B21C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512" y="4581860"/>
            <a:ext cx="4749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7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1F85-97E6-124E-A397-CEBD9C1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8D8F0-3418-274A-9A16-5AFFC3010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T</a:t>
                </a:r>
                <a:r>
                  <a:rPr lang="en-US" dirty="0">
                    <a:effectLst/>
                    <a:latin typeface="+mj-lt"/>
                  </a:rPr>
                  <a:t>esting whether the data belong to a particular distribution. </a:t>
                </a:r>
              </a:p>
              <a:p>
                <a:pPr lvl="1"/>
                <a:r>
                  <a:rPr lang="en-US" dirty="0">
                    <a:effectLst/>
                    <a:latin typeface="+mj-lt"/>
                  </a:rPr>
                  <a:t>For example, we may want to test whether a sample comes from the Normal distribution, whether interarrival times are Exponential and counts are Poisson, whether a random number generator returns high quality Standard Uniform values, or whether a die is unbiased.</a:t>
                </a:r>
              </a:p>
              <a:p>
                <a:pPr lvl="1"/>
                <a:endParaRPr lang="en-US" dirty="0">
                  <a:effectLst/>
                  <a:latin typeface="+mj-lt"/>
                </a:endParaRPr>
              </a:p>
              <a:p>
                <a:r>
                  <a:rPr lang="en-US" dirty="0">
                    <a:effectLst/>
                    <a:latin typeface="+mj-lt"/>
                  </a:rPr>
                  <a:t>In general, we observe a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effectLst/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+mj-lt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+mj-lt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of size </a:t>
                </a:r>
                <a:r>
                  <a:rPr lang="en-US" i="1" dirty="0">
                    <a:effectLst/>
                    <a:latin typeface="+mj-lt"/>
                  </a:rPr>
                  <a:t>n</a:t>
                </a:r>
                <a:r>
                  <a:rPr lang="en-US" dirty="0">
                    <a:effectLst/>
                    <a:latin typeface="+mj-lt"/>
                  </a:rPr>
                  <a:t> from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+mj-lt"/>
                      </a:rPr>
                      <m:t>𝐹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 and test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+mj-lt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+mj-lt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effectLst/>
                        <a:latin typeface="+mj-lt"/>
                      </a:rPr>
                      <m:t>:</m:t>
                    </m:r>
                    <m:r>
                      <a:rPr lang="en-US" b="0" i="1" smtClean="0">
                        <a:effectLst/>
                        <a:latin typeface="+mj-lt"/>
                      </a:rPr>
                      <m:t>𝐹</m:t>
                    </m:r>
                    <m:r>
                      <a:rPr lang="en-US" b="0" i="1" smtClean="0">
                        <a:effectLst/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+mj-lt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+mj-lt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+mj-lt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effectLst/>
                        <a:latin typeface="+mj-lt"/>
                      </a:rPr>
                      <m:t>:</m:t>
                    </m:r>
                    <m:r>
                      <a:rPr lang="en-US" b="0" i="1" smtClean="0">
                        <a:effectLst/>
                        <a:latin typeface="+mj-lt"/>
                      </a:rPr>
                      <m:t>𝐹</m:t>
                    </m:r>
                    <m:r>
                      <a:rPr lang="en-US" b="0" i="1" smtClean="0">
                        <a:effectLst/>
                        <a:latin typeface="+mj-lt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+mj-lt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+mj-lt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ffectLst/>
                  <a:latin typeface="+mj-lt"/>
                </a:endParaRPr>
              </a:p>
              <a:p>
                <a:r>
                  <a:rPr lang="en-US" dirty="0">
                    <a:effectLst/>
                    <a:latin typeface="+mj-lt"/>
                  </a:rPr>
                  <a:t>for some given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+mj-lt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.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8D8F0-3418-274A-9A16-5AFFC3010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FC0D-ED74-0B44-A7F7-40D598B4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136525"/>
            <a:ext cx="10515600" cy="1325563"/>
          </a:xfrm>
        </p:spPr>
        <p:txBody>
          <a:bodyPr/>
          <a:lstStyle/>
          <a:p>
            <a:r>
              <a:rPr lang="en-US" dirty="0"/>
              <a:t>Testing a distribution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6FA28-3C12-804F-8ADE-FCB24C738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611312"/>
                <a:ext cx="11591925" cy="49037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effectLst/>
                  </a:rPr>
                  <a:t>Take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effectLst/>
                  </a:rPr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, the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/>
                  <a:t>S</a:t>
                </a:r>
                <a:r>
                  <a:rPr lang="en-US" dirty="0">
                    <a:effectLst/>
                  </a:rPr>
                  <a:t>plit them into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ffectLst/>
                  </a:rPr>
                  <a:t> bins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</a:rPr>
                  <a:t>. (5 to 8 bins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is quite enough, as it is required by the chi-square test Exp ≥ 5).</a:t>
                </a:r>
              </a:p>
              <a:p>
                <a:r>
                  <a:rPr lang="en-US" dirty="0">
                    <a:effectLst/>
                  </a:rPr>
                  <a:t>The observed count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Bin is 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that fall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,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𝑂𝑏𝑠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</a:rPr>
                  <a:t>.</a:t>
                </a:r>
              </a:p>
              <a:p>
                <a:r>
                  <a:rPr lang="en-US" dirty="0">
                    <a:effectLst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is true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have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𝑂𝑏𝑠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pPr lvl="1"/>
                <a:r>
                  <a:rPr lang="en-US" dirty="0"/>
                  <a:t>T</a:t>
                </a:r>
                <a:r>
                  <a:rPr lang="en-US" dirty="0">
                    <a:effectLst/>
                  </a:rPr>
                  <a:t>he number of “successes” in n trials, has Binomial distribution with parameters n and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dirty="0">
                        <a:effectLst/>
                      </a:rPr>
                      <m:t>.</m:t>
                    </m:r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Then, the corresponding expected count is the expected value of this Binomial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After checking that all Exp(k) ≥ 5, we compute the </a:t>
                </a:r>
                <a:r>
                  <a:rPr lang="el-GR" dirty="0">
                    <a:effectLst/>
                  </a:rPr>
                  <a:t>χ2 </a:t>
                </a:r>
                <a:r>
                  <a:rPr lang="en-US" dirty="0"/>
                  <a:t>and </a:t>
                </a:r>
                <a:r>
                  <a:rPr lang="en-US" dirty="0">
                    <a:effectLst/>
                  </a:rPr>
                  <a:t>conduct</a:t>
                </a:r>
                <a:r>
                  <a:rPr lang="en-US" dirty="0">
                    <a:effectLst/>
                    <a:latin typeface="Helvetica" pitchFamily="2" charset="0"/>
                  </a:rPr>
                  <a:t> the test</a:t>
                </a:r>
              </a:p>
              <a:p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6FA28-3C12-804F-8ADE-FCB24C738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611312"/>
                <a:ext cx="11591925" cy="4903788"/>
              </a:xfrm>
              <a:blipFill>
                <a:blip r:embed="rId2"/>
                <a:stretch>
                  <a:fillRect l="-985" t="-2835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6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3C0C780D-760D-914D-977A-CF75D51F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8" y="282575"/>
            <a:ext cx="8585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A365-11D7-454D-98ED-497349F8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family of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83FDF63-A515-9141-9A77-A1C69CDD6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It is often called a goodness of fit test  because it measures how well the chosen model fits the data. </a:t>
                </a:r>
              </a:p>
              <a:p>
                <a:r>
                  <a:rPr lang="en-US" dirty="0">
                    <a:effectLst/>
                    <a:latin typeface="+mj-lt"/>
                  </a:rPr>
                  <a:t>In general, we observe a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of size </a:t>
                </a:r>
                <a:r>
                  <a:rPr lang="en-US" i="1" dirty="0">
                    <a:effectLst/>
                    <a:latin typeface="+mj-lt"/>
                  </a:rPr>
                  <a:t>n</a:t>
                </a:r>
                <a:r>
                  <a:rPr lang="en-US" dirty="0">
                    <a:effectLst/>
                    <a:latin typeface="+mj-lt"/>
                  </a:rPr>
                  <a:t> from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 and test if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belongs to some family distributions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effectLst/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effectLst/>
                  <a:latin typeface="+mj-lt"/>
                </a:endParaRPr>
              </a:p>
              <a:p>
                <a:r>
                  <a:rPr lang="en-US" dirty="0">
                    <a:effectLst/>
                    <a:latin typeface="+mj-lt"/>
                  </a:rPr>
                  <a:t>The parameter </a:t>
                </a:r>
                <a:r>
                  <a:rPr lang="el-GR" dirty="0">
                    <a:effectLst/>
                  </a:rPr>
                  <a:t>θ </a:t>
                </a:r>
                <a:r>
                  <a:rPr lang="en-US" dirty="0">
                    <a:effectLst/>
                    <a:latin typeface="+mj-lt"/>
                  </a:rPr>
                  <a:t>of the tested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 is </a:t>
                </a:r>
                <a:r>
                  <a:rPr lang="en-US" dirty="0">
                    <a:effectLst/>
                  </a:rPr>
                  <a:t>unknown. So, </a:t>
                </a:r>
                <a:r>
                  <a:rPr lang="en-US" dirty="0"/>
                  <a:t>h</a:t>
                </a:r>
                <a:r>
                  <a:rPr lang="en-US" dirty="0">
                    <a:effectLst/>
                  </a:rPr>
                  <a:t>ave to estimate it by a consistent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l-GR" dirty="0">
                    <a:effectLst/>
                  </a:rPr>
                  <a:t> , </a:t>
                </a:r>
                <a:endParaRPr lang="en-US" dirty="0">
                  <a:effectLst/>
                </a:endParaRPr>
              </a:p>
              <a:p>
                <a:pPr lvl="1"/>
                <a:r>
                  <a:rPr lang="en-US" dirty="0">
                    <a:effectLst/>
                  </a:rPr>
                  <a:t>to ensure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l-GR" dirty="0">
                    <a:effectLst/>
                  </a:rPr>
                  <a:t> → θ  </a:t>
                </a:r>
                <a:r>
                  <a:rPr lang="en-US" dirty="0">
                    <a:effectLst/>
                  </a:rPr>
                  <a:t>and to preserve the chi-square distribution when n → ∞ . One can use the maximum likelihood estimator of </a:t>
                </a:r>
                <a:r>
                  <a:rPr lang="el-GR" dirty="0">
                    <a:effectLst/>
                  </a:rPr>
                  <a:t>θ .</a:t>
                </a:r>
                <a:endParaRPr lang="en-US" dirty="0">
                  <a:effectLst/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83FDF63-A515-9141-9A77-A1C69CDD6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26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C529-364E-9C4C-B9E7-40B56315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family of distributions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5199-EA97-F748-91BA-EC18CC210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</a:t>
                </a:r>
                <a:r>
                  <a:rPr lang="en-US" dirty="0">
                    <a:effectLst/>
                  </a:rPr>
                  <a:t>ind the maximum likelihood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</a:rPr>
                          <m:t>𝜃</m:t>
                        </m:r>
                      </m:e>
                    </m:acc>
                  </m:oMath>
                </a14:m>
                <a:r>
                  <a:rPr lang="el-GR" dirty="0">
                    <a:effectLst/>
                  </a:rPr>
                  <a:t>  </a:t>
                </a:r>
                <a:r>
                  <a:rPr lang="en-US" dirty="0">
                    <a:effectLst/>
                  </a:rPr>
                  <a:t>and 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𝐹</m:t>
                    </m:r>
                    <m:r>
                      <a:rPr lang="en-US" b="0" i="0" smtClean="0">
                        <a:effectLst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effectLst/>
                      </a:rPr>
                      <m:t>)∈</m:t>
                    </m:r>
                    <m:r>
                      <a:rPr lang="en-US" b="0" i="1" smtClean="0">
                        <a:effectLst/>
                      </a:rPr>
                      <m:t>𝐹</m:t>
                    </m:r>
                  </m:oMath>
                </a14:m>
                <a:endParaRPr lang="en-US" b="0" dirty="0">
                  <a:effectLst/>
                </a:endParaRPr>
              </a:p>
              <a:p>
                <a:endParaRPr lang="en-US" b="0" dirty="0">
                  <a:effectLst/>
                </a:endParaRPr>
              </a:p>
              <a:p>
                <a:r>
                  <a:rPr lang="en-US" dirty="0"/>
                  <a:t>P</a:t>
                </a:r>
                <a:r>
                  <a:rPr lang="en-US" dirty="0">
                    <a:effectLst/>
                  </a:rPr>
                  <a:t>artition the support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</a:rPr>
                      <m:t>F</m:t>
                    </m:r>
                    <m:r>
                      <a:rPr lang="en-US" b="0" i="0" smtClean="0">
                        <a:effectLst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effectLst/>
                      </a:rPr>
                      <m:t>)</m:t>
                    </m:r>
                    <m:r>
                      <a:rPr lang="en-US" b="0" i="1" smtClean="0">
                        <a:effectLst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𝑁</m:t>
                    </m:r>
                  </m:oMath>
                </a14:m>
                <a:r>
                  <a:rPr lang="en-US" dirty="0">
                    <a:effectLst/>
                  </a:rPr>
                  <a:t> bins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effectLst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</a:rPr>
                      <m:t>, </m:t>
                    </m:r>
                    <m:r>
                      <a:rPr lang="en-US" b="0" i="1" smtClean="0">
                        <a:effectLst/>
                      </a:rPr>
                      <m:t>𝑛</m:t>
                    </m:r>
                    <m:r>
                      <a:rPr lang="en-US" b="0" i="1" smtClean="0">
                        <a:effectLst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effectLst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</a:rPr>
                          <m:t>5,8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r>
                  <a:rPr lang="en-US" dirty="0">
                    <a:effectLst/>
                  </a:rPr>
                  <a:t> Compute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</a:rPr>
                      <m:t>=</m:t>
                    </m:r>
                    <m:r>
                      <a:rPr lang="en-US" b="0" i="1" smtClean="0">
                        <a:effectLst/>
                      </a:rPr>
                      <m:t>𝑃</m:t>
                    </m:r>
                    <m:r>
                      <m:rPr>
                        <m:lit/>
                      </m:rPr>
                      <a:rPr lang="en-US" b="0" i="1" smtClean="0">
                        <a:effectLst/>
                      </a:rPr>
                      <m:t>{</m:t>
                    </m:r>
                    <m:r>
                      <a:rPr lang="en-US" b="0" i="1" smtClean="0">
                        <a:effectLst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effectLst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effectLst/>
                      </a:rPr>
                      <m:t>}</m:t>
                    </m:r>
                    <m:r>
                      <a:rPr lang="en-US" b="0" i="1" smtClean="0">
                        <a:effectLst/>
                      </a:rPr>
                      <m:t> , </m:t>
                    </m:r>
                    <m:r>
                      <a:rPr lang="en-US" b="0" i="1" smtClean="0">
                        <a:effectLst/>
                      </a:rPr>
                      <m:t>𝑘</m:t>
                    </m:r>
                    <m:r>
                      <a:rPr lang="en-US" b="0" i="1" smtClean="0">
                        <a:effectLst/>
                      </a:rPr>
                      <m:t>=1,…,</m:t>
                    </m:r>
                    <m:r>
                      <a:rPr lang="en-US" b="0" i="1" smtClean="0">
                        <a:effectLst/>
                      </a:rPr>
                      <m:t>𝑁</m:t>
                    </m:r>
                  </m:oMath>
                </a14:m>
                <a:r>
                  <a:rPr lang="en-US" dirty="0">
                    <a:effectLst/>
                  </a:rPr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effectLst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l-GR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as the parameter value</a:t>
                </a:r>
              </a:p>
              <a:p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C</a:t>
                </a:r>
                <a:r>
                  <a:rPr lang="en-US" dirty="0">
                    <a:effectLst/>
                  </a:rPr>
                  <a:t>ompute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𝑂𝑏𝑠</m:t>
                    </m:r>
                    <m:d>
                      <m:dPr>
                        <m:ctrlPr>
                          <a:rPr lang="en-US" b="0" i="1" smtClean="0">
                            <a:effectLst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effectLst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from the data,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effectLst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effectLst/>
                      </a:rPr>
                      <m:t>=</m:t>
                    </m:r>
                    <m:r>
                      <a:rPr lang="en-US" b="0" i="1" smtClean="0">
                        <a:effectLst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, and the chi-square statistic. if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effectLst/>
                      </a:rPr>
                      <m:t>&lt;5</m:t>
                    </m:r>
                    <m:r>
                      <a:rPr lang="en-US" b="0" i="1" smtClean="0">
                        <a:effectLst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 for some k  then 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effectLst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with another region.</a:t>
                </a:r>
              </a:p>
              <a:p>
                <a:r>
                  <a:rPr lang="en-US" dirty="0">
                    <a:effectLst/>
                  </a:rPr>
                  <a:t> Compute the P-value or construct the rejection region using Chi-square distribution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effectLst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</a:rPr>
                          <m:t>−</m:t>
                        </m:r>
                        <m:r>
                          <a:rPr lang="en-US" b="0" i="1" smtClean="0">
                            <a:effectLst/>
                          </a:rPr>
                          <m:t>𝑑</m:t>
                        </m:r>
                        <m:r>
                          <a:rPr lang="en-US" b="0" i="1" smtClean="0">
                            <a:effectLst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degrees of freedom,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𝑑</m:t>
                    </m:r>
                    <m:r>
                      <a:rPr lang="en-US" b="0" i="1" smtClean="0">
                        <a:effectLst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is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</a:rPr>
                      <m:t>𝜃</m:t>
                    </m:r>
                    <m:r>
                      <a:rPr lang="en-US" b="0" i="1" smtClean="0">
                        <a:effectLst/>
                      </a:rPr>
                      <m:t> </m:t>
                    </m:r>
                  </m:oMath>
                </a14:m>
                <a:r>
                  <a:rPr lang="el-GR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or the number of estimated parameters. State conclusions.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65199-EA97-F748-91BA-EC18CC210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519" r="-844" b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19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3115672-D445-644A-8D7F-CCC7A35B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28613"/>
            <a:ext cx="8636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7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787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Chi-square Test</vt:lpstr>
      <vt:lpstr>Chi-square test</vt:lpstr>
      <vt:lpstr>Chi-square statistic</vt:lpstr>
      <vt:lpstr>Testing a distribution</vt:lpstr>
      <vt:lpstr>Testing a distribution cont.</vt:lpstr>
      <vt:lpstr>PowerPoint Presentation</vt:lpstr>
      <vt:lpstr>Testing a family of distributions</vt:lpstr>
      <vt:lpstr>Testing a family of distributions Cont.</vt:lpstr>
      <vt:lpstr>PowerPoint Presentation</vt:lpstr>
      <vt:lpstr>Testing independence</vt:lpstr>
      <vt:lpstr>Testing independence Cont.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Shirvani, Shirin</dc:creator>
  <cp:lastModifiedBy>Shirvani, Shirin</cp:lastModifiedBy>
  <cp:revision>25</cp:revision>
  <dcterms:created xsi:type="dcterms:W3CDTF">2022-10-26T16:48:58Z</dcterms:created>
  <dcterms:modified xsi:type="dcterms:W3CDTF">2022-10-27T18:51:06Z</dcterms:modified>
</cp:coreProperties>
</file>