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8" r:id="rId2"/>
    <p:sldId id="295" r:id="rId3"/>
    <p:sldId id="270" r:id="rId4"/>
    <p:sldId id="296" r:id="rId5"/>
    <p:sldId id="297" r:id="rId6"/>
    <p:sldId id="298" r:id="rId7"/>
    <p:sldId id="320" r:id="rId8"/>
    <p:sldId id="321" r:id="rId9"/>
    <p:sldId id="322"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294" r:id="rId27"/>
    <p:sldId id="316" r:id="rId28"/>
    <p:sldId id="317" r:id="rId29"/>
    <p:sldId id="318" r:id="rId30"/>
    <p:sldId id="319" r:id="rId31"/>
    <p:sldId id="3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5"/>
    <p:restoredTop sz="94654"/>
  </p:normalViewPr>
  <p:slideViewPr>
    <p:cSldViewPr snapToGrid="0" snapToObjects="1">
      <p:cViewPr varScale="1">
        <p:scale>
          <a:sx n="80" d="100"/>
          <a:sy n="80" d="100"/>
        </p:scale>
        <p:origin x="19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F62E7-5C28-A748-9FE3-60D8E8E3D5C4}" type="datetimeFigureOut">
              <a:rPr lang="en-US" smtClean="0"/>
              <a:t>11/21/22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B6FF3-5E10-814A-A2DE-6825848C1DC6}" type="slidenum">
              <a:rPr lang="en-US" smtClean="0"/>
              <a:t>‹#›</a:t>
            </a:fld>
            <a:endParaRPr lang="en-US"/>
          </a:p>
        </p:txBody>
      </p:sp>
    </p:spTree>
    <p:extLst>
      <p:ext uri="{BB962C8B-B14F-4D97-AF65-F5344CB8AC3E}">
        <p14:creationId xmlns:p14="http://schemas.microsoft.com/office/powerpoint/2010/main" val="3562200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348CDC8-3CE5-9145-A8CD-6BB3DDF36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A86430AD-10AB-7E47-ABC4-13273D37F336}" type="slidenum">
              <a:rPr lang="en-US" altLang="en-US" sz="1200" b="0">
                <a:latin typeface="Tahoma" panose="020B0604030504040204" pitchFamily="34" charset="0"/>
              </a:rPr>
              <a:pPr eaLnBrk="1" hangingPunct="1"/>
              <a:t>1</a:t>
            </a:fld>
            <a:endParaRPr lang="en-US" altLang="en-US" sz="1200" b="0">
              <a:latin typeface="Tahoma" panose="020B0604030504040204" pitchFamily="34" charset="0"/>
            </a:endParaRPr>
          </a:p>
        </p:txBody>
      </p:sp>
      <p:sp>
        <p:nvSpPr>
          <p:cNvPr id="18434" name="Rectangle 2">
            <a:extLst>
              <a:ext uri="{FF2B5EF4-FFF2-40B4-BE49-F238E27FC236}">
                <a16:creationId xmlns:a16="http://schemas.microsoft.com/office/drawing/2014/main" id="{307B742C-C56D-C740-809E-2DCE329E2D1C}"/>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D8A1C2F4-06E7-C541-9A82-380D86223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44059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7089553E-1DAC-1D4E-81E4-EAB3FD9DF1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6E7222B-402C-B64E-918D-33F16297E5A8}" type="slidenum">
              <a:rPr lang="en-US" altLang="en-US" sz="1200" b="0">
                <a:latin typeface="Tahoma" panose="020B0604030504040204" pitchFamily="34" charset="0"/>
              </a:rPr>
              <a:pPr eaLnBrk="1" hangingPunct="1"/>
              <a:t>13</a:t>
            </a:fld>
            <a:endParaRPr lang="en-US" altLang="en-US" sz="1200" b="0">
              <a:latin typeface="Tahoma" panose="020B0604030504040204" pitchFamily="34" charset="0"/>
            </a:endParaRPr>
          </a:p>
        </p:txBody>
      </p:sp>
      <p:sp>
        <p:nvSpPr>
          <p:cNvPr id="36866" name="Rectangle 2">
            <a:extLst>
              <a:ext uri="{FF2B5EF4-FFF2-40B4-BE49-F238E27FC236}">
                <a16:creationId xmlns:a16="http://schemas.microsoft.com/office/drawing/2014/main" id="{1BBFD6F2-D61E-9E43-AC64-C5E38CD44CCD}"/>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5A946A3D-73D4-824F-B8D2-C6737EAD4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7553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6CB145C-B2CD-534E-A121-FB16FB5CD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A1D3FFC1-48EE-534F-A479-A32C77C0ED5F}" type="slidenum">
              <a:rPr lang="en-US" altLang="en-US" sz="1200" b="0">
                <a:latin typeface="Tahoma" panose="020B0604030504040204" pitchFamily="34" charset="0"/>
              </a:rPr>
              <a:pPr eaLnBrk="1" hangingPunct="1"/>
              <a:t>14</a:t>
            </a:fld>
            <a:endParaRPr lang="en-US" altLang="en-US" sz="1200" b="0">
              <a:latin typeface="Tahoma" panose="020B0604030504040204" pitchFamily="34" charset="0"/>
            </a:endParaRPr>
          </a:p>
        </p:txBody>
      </p:sp>
      <p:sp>
        <p:nvSpPr>
          <p:cNvPr id="38914" name="Rectangle 2">
            <a:extLst>
              <a:ext uri="{FF2B5EF4-FFF2-40B4-BE49-F238E27FC236}">
                <a16:creationId xmlns:a16="http://schemas.microsoft.com/office/drawing/2014/main" id="{E0277A8B-7242-E24B-80A3-61CC5180F157}"/>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FB6781AA-3297-7E41-9F4E-296E1FB432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161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26C6525E-8A3F-1446-AD3B-BD26E14CFB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5ADF3F8-2FAE-1C4C-A23B-F77676E1C0B0}" type="slidenum">
              <a:rPr lang="en-US" altLang="en-US" sz="1200" b="0">
                <a:latin typeface="Tahoma" panose="020B0604030504040204" pitchFamily="34" charset="0"/>
              </a:rPr>
              <a:pPr eaLnBrk="1" hangingPunct="1"/>
              <a:t>15</a:t>
            </a:fld>
            <a:endParaRPr lang="en-US" altLang="en-US" sz="1200" b="0">
              <a:latin typeface="Tahoma" panose="020B0604030504040204" pitchFamily="34" charset="0"/>
            </a:endParaRPr>
          </a:p>
        </p:txBody>
      </p:sp>
      <p:sp>
        <p:nvSpPr>
          <p:cNvPr id="40962" name="Rectangle 2">
            <a:extLst>
              <a:ext uri="{FF2B5EF4-FFF2-40B4-BE49-F238E27FC236}">
                <a16:creationId xmlns:a16="http://schemas.microsoft.com/office/drawing/2014/main" id="{FA6C84BA-9038-7A4F-A62B-8DA720D004BC}"/>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382773E8-57EE-E44D-B885-478AD97864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1085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BB87CDB-8F23-4049-8E3D-EDEBB5BB7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A8DD42C-267C-4F48-BB4B-EA8E70BB6D89}" type="slidenum">
              <a:rPr lang="en-US" altLang="en-US" sz="1200" b="0">
                <a:latin typeface="Tahoma" panose="020B0604030504040204" pitchFamily="34" charset="0"/>
              </a:rPr>
              <a:pPr eaLnBrk="1" hangingPunct="1"/>
              <a:t>16</a:t>
            </a:fld>
            <a:endParaRPr lang="en-US" altLang="en-US" sz="1200" b="0">
              <a:latin typeface="Tahoma" panose="020B0604030504040204" pitchFamily="34" charset="0"/>
            </a:endParaRPr>
          </a:p>
        </p:txBody>
      </p:sp>
      <p:sp>
        <p:nvSpPr>
          <p:cNvPr id="43010" name="Rectangle 2">
            <a:extLst>
              <a:ext uri="{FF2B5EF4-FFF2-40B4-BE49-F238E27FC236}">
                <a16:creationId xmlns:a16="http://schemas.microsoft.com/office/drawing/2014/main" id="{0F908C8D-03B8-8747-8DAB-23D0B54F19AD}"/>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7BBBDADD-1BEA-9B43-9C62-578E9D16F6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59905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6CB7541A-E1C5-414E-9032-58F41A073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448C87F5-19A0-7145-93A7-4EAEDD16E5F3}" type="slidenum">
              <a:rPr lang="en-US" altLang="en-US" sz="1200" b="0">
                <a:latin typeface="Tahoma" panose="020B0604030504040204" pitchFamily="34" charset="0"/>
              </a:rPr>
              <a:pPr eaLnBrk="1" hangingPunct="1"/>
              <a:t>17</a:t>
            </a:fld>
            <a:endParaRPr lang="en-US" altLang="en-US" sz="1200" b="0">
              <a:latin typeface="Tahoma" panose="020B0604030504040204" pitchFamily="34" charset="0"/>
            </a:endParaRPr>
          </a:p>
        </p:txBody>
      </p:sp>
      <p:sp>
        <p:nvSpPr>
          <p:cNvPr id="45058" name="Rectangle 2">
            <a:extLst>
              <a:ext uri="{FF2B5EF4-FFF2-40B4-BE49-F238E27FC236}">
                <a16:creationId xmlns:a16="http://schemas.microsoft.com/office/drawing/2014/main" id="{A04CA621-4CCA-D74E-B013-18A34DB01E56}"/>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A1BD0D33-891E-FB48-B301-3F70FF97AD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0443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583FAE1B-A1BA-A749-9C4A-79B586783B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20F951C-40EC-6F4E-94A0-F1068F7CF172}" type="slidenum">
              <a:rPr lang="en-US" altLang="en-US" sz="1200" b="0">
                <a:latin typeface="Tahoma" panose="020B0604030504040204" pitchFamily="34" charset="0"/>
              </a:rPr>
              <a:pPr eaLnBrk="1" hangingPunct="1"/>
              <a:t>18</a:t>
            </a:fld>
            <a:endParaRPr lang="en-US" altLang="en-US" sz="1200" b="0">
              <a:latin typeface="Tahoma" panose="020B0604030504040204" pitchFamily="34" charset="0"/>
            </a:endParaRPr>
          </a:p>
        </p:txBody>
      </p:sp>
      <p:sp>
        <p:nvSpPr>
          <p:cNvPr id="47106" name="Rectangle 2">
            <a:extLst>
              <a:ext uri="{FF2B5EF4-FFF2-40B4-BE49-F238E27FC236}">
                <a16:creationId xmlns:a16="http://schemas.microsoft.com/office/drawing/2014/main" id="{D45FD130-0D4C-A149-BC0D-43E9ECA07183}"/>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4ABC2BB9-6E71-024A-A26C-27BEC04B7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98157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3363F440-C018-524A-92DA-35F773912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DAB407C7-8DF6-684B-A598-11763E8CA836}" type="slidenum">
              <a:rPr lang="en-US" altLang="en-US" sz="1200" b="0">
                <a:latin typeface="Tahoma" panose="020B0604030504040204" pitchFamily="34" charset="0"/>
              </a:rPr>
              <a:pPr eaLnBrk="1" hangingPunct="1"/>
              <a:t>19</a:t>
            </a:fld>
            <a:endParaRPr lang="en-US" altLang="en-US" sz="1200" b="0">
              <a:latin typeface="Tahoma" panose="020B0604030504040204" pitchFamily="34" charset="0"/>
            </a:endParaRPr>
          </a:p>
        </p:txBody>
      </p:sp>
      <p:sp>
        <p:nvSpPr>
          <p:cNvPr id="49154" name="Rectangle 2">
            <a:extLst>
              <a:ext uri="{FF2B5EF4-FFF2-40B4-BE49-F238E27FC236}">
                <a16:creationId xmlns:a16="http://schemas.microsoft.com/office/drawing/2014/main" id="{1BAE6C42-CDDD-EC44-B9B1-B641DE770B10}"/>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2A3AEE5C-C56A-1147-B1D6-EACC62D730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38384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0020A13-DF5A-B147-AA77-2F7966ECA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3F83EE2-0509-6946-A19B-674A9E4CE8C4}" type="slidenum">
              <a:rPr lang="en-US" altLang="en-US" sz="1200" b="0">
                <a:latin typeface="Tahoma" panose="020B0604030504040204" pitchFamily="34" charset="0"/>
              </a:rPr>
              <a:pPr eaLnBrk="1" hangingPunct="1"/>
              <a:t>20</a:t>
            </a:fld>
            <a:endParaRPr lang="en-US" altLang="en-US" sz="1200" b="0">
              <a:latin typeface="Tahoma" panose="020B0604030504040204" pitchFamily="34" charset="0"/>
            </a:endParaRPr>
          </a:p>
        </p:txBody>
      </p:sp>
      <p:sp>
        <p:nvSpPr>
          <p:cNvPr id="51202" name="Rectangle 2">
            <a:extLst>
              <a:ext uri="{FF2B5EF4-FFF2-40B4-BE49-F238E27FC236}">
                <a16:creationId xmlns:a16="http://schemas.microsoft.com/office/drawing/2014/main" id="{FC1C07AB-BD5B-7147-90D4-4B52E48543BB}"/>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CF1AAA33-B8F1-A642-8C58-5B33C7FF5D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2157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C4D3C765-E3AD-A54C-A521-CB766ABB64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9EBD6BD7-2907-3041-9C5E-863E215D2406}" type="slidenum">
              <a:rPr lang="en-US" altLang="en-US" sz="1200" b="0">
                <a:latin typeface="Tahoma" panose="020B0604030504040204" pitchFamily="34" charset="0"/>
              </a:rPr>
              <a:pPr eaLnBrk="1" hangingPunct="1"/>
              <a:t>21</a:t>
            </a:fld>
            <a:endParaRPr lang="en-US" altLang="en-US" sz="1200" b="0">
              <a:latin typeface="Tahoma" panose="020B0604030504040204" pitchFamily="34" charset="0"/>
            </a:endParaRPr>
          </a:p>
        </p:txBody>
      </p:sp>
      <p:sp>
        <p:nvSpPr>
          <p:cNvPr id="53250" name="Rectangle 2">
            <a:extLst>
              <a:ext uri="{FF2B5EF4-FFF2-40B4-BE49-F238E27FC236}">
                <a16:creationId xmlns:a16="http://schemas.microsoft.com/office/drawing/2014/main" id="{39D7D29C-0D2F-0541-9D8B-30C9356282E9}"/>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21FEDC9F-5F07-D248-A9D5-FB93D68F1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6897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2383270-FCA9-4543-8893-4658885BC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ED0A3145-0256-F749-B7AC-FA02C90D6E73}" type="slidenum">
              <a:rPr lang="en-US" altLang="en-US" sz="1200" b="0">
                <a:latin typeface="Tahoma" panose="020B0604030504040204" pitchFamily="34" charset="0"/>
              </a:rPr>
              <a:pPr eaLnBrk="1" hangingPunct="1"/>
              <a:t>22</a:t>
            </a:fld>
            <a:endParaRPr lang="en-US" altLang="en-US" sz="1200" b="0">
              <a:latin typeface="Tahoma" panose="020B0604030504040204" pitchFamily="34" charset="0"/>
            </a:endParaRPr>
          </a:p>
        </p:txBody>
      </p:sp>
      <p:sp>
        <p:nvSpPr>
          <p:cNvPr id="55298" name="Rectangle 2">
            <a:extLst>
              <a:ext uri="{FF2B5EF4-FFF2-40B4-BE49-F238E27FC236}">
                <a16:creationId xmlns:a16="http://schemas.microsoft.com/office/drawing/2014/main" id="{ED7669CA-2E57-AE44-A428-141ABE288CDB}"/>
              </a:ext>
            </a:extLst>
          </p:cNvPr>
          <p:cNvSpPr>
            <a:spLocks noChangeArrowheads="1" noTextEdit="1"/>
          </p:cNvSpPr>
          <p:nvPr>
            <p:ph type="sldImg"/>
          </p:nvPr>
        </p:nvSpPr>
        <p:spPr>
          <a:ln/>
        </p:spPr>
      </p:sp>
      <p:sp>
        <p:nvSpPr>
          <p:cNvPr id="55299" name="Rectangle 3">
            <a:extLst>
              <a:ext uri="{FF2B5EF4-FFF2-40B4-BE49-F238E27FC236}">
                <a16:creationId xmlns:a16="http://schemas.microsoft.com/office/drawing/2014/main" id="{EFDA8DF3-259B-CD43-8A02-ACBA2ED915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2516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40014E7-5E81-1842-A9D1-ED37DC548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4017505-C1E7-F84F-945D-596332B277AB}" type="slidenum">
              <a:rPr lang="en-US" altLang="en-US" sz="1200" b="0">
                <a:latin typeface="Tahoma" panose="020B0604030504040204" pitchFamily="34" charset="0"/>
              </a:rPr>
              <a:pPr eaLnBrk="1" hangingPunct="1"/>
              <a:t>2</a:t>
            </a:fld>
            <a:endParaRPr lang="en-US" altLang="en-US" sz="1200" b="0">
              <a:latin typeface="Tahoma" panose="020B0604030504040204" pitchFamily="34" charset="0"/>
            </a:endParaRPr>
          </a:p>
        </p:txBody>
      </p:sp>
      <p:sp>
        <p:nvSpPr>
          <p:cNvPr id="20482" name="Rectangle 2">
            <a:extLst>
              <a:ext uri="{FF2B5EF4-FFF2-40B4-BE49-F238E27FC236}">
                <a16:creationId xmlns:a16="http://schemas.microsoft.com/office/drawing/2014/main" id="{462694DC-916A-344F-8122-AF3D92807243}"/>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28FCE7B5-9C50-404E-A8A4-035328C662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8024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8F6C901-CD9D-FB46-965C-69E33CA5D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E8F64A56-4B85-7F4A-AE30-71415FB2577F}" type="slidenum">
              <a:rPr lang="en-US" altLang="en-US" sz="1200" b="0">
                <a:latin typeface="Tahoma" panose="020B0604030504040204" pitchFamily="34" charset="0"/>
              </a:rPr>
              <a:pPr eaLnBrk="1" hangingPunct="1"/>
              <a:t>23</a:t>
            </a:fld>
            <a:endParaRPr lang="en-US" altLang="en-US" sz="1200" b="0">
              <a:latin typeface="Tahoma" panose="020B0604030504040204" pitchFamily="34" charset="0"/>
            </a:endParaRPr>
          </a:p>
        </p:txBody>
      </p:sp>
      <p:sp>
        <p:nvSpPr>
          <p:cNvPr id="57346" name="Rectangle 2">
            <a:extLst>
              <a:ext uri="{FF2B5EF4-FFF2-40B4-BE49-F238E27FC236}">
                <a16:creationId xmlns:a16="http://schemas.microsoft.com/office/drawing/2014/main" id="{CFF5CC4E-8EEB-8C40-9ACF-065BDBBED3E7}"/>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BBBFDE33-FCBC-A243-9ACD-7073B878F5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0903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DF8F5FD6-9FFA-1640-9F33-B9FDAF3066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AFB4FA56-5AA9-6142-91E4-D5B6E8A23639}" type="slidenum">
              <a:rPr lang="en-US" altLang="en-US" sz="1200" b="0">
                <a:latin typeface="Tahoma" panose="020B0604030504040204" pitchFamily="34" charset="0"/>
              </a:rPr>
              <a:pPr eaLnBrk="1" hangingPunct="1"/>
              <a:t>24</a:t>
            </a:fld>
            <a:endParaRPr lang="en-US" altLang="en-US" sz="1200" b="0">
              <a:latin typeface="Tahoma" panose="020B0604030504040204" pitchFamily="34" charset="0"/>
            </a:endParaRPr>
          </a:p>
        </p:txBody>
      </p:sp>
      <p:sp>
        <p:nvSpPr>
          <p:cNvPr id="59394" name="Rectangle 2">
            <a:extLst>
              <a:ext uri="{FF2B5EF4-FFF2-40B4-BE49-F238E27FC236}">
                <a16:creationId xmlns:a16="http://schemas.microsoft.com/office/drawing/2014/main" id="{F517787F-6738-A740-9073-FCB4C188A892}"/>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32F08456-9852-7344-9B11-EFF77AD71D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29011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284B0639-4446-254A-83A6-FF7B85848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EA375AB8-4D9C-1B4B-AA89-46D8B27D4511}" type="slidenum">
              <a:rPr lang="en-US" altLang="en-US" sz="1200" b="0">
                <a:latin typeface="Tahoma" panose="020B0604030504040204" pitchFamily="34" charset="0"/>
              </a:rPr>
              <a:pPr eaLnBrk="1" hangingPunct="1"/>
              <a:t>25</a:t>
            </a:fld>
            <a:endParaRPr lang="en-US" altLang="en-US" sz="1200" b="0">
              <a:latin typeface="Tahoma" panose="020B0604030504040204" pitchFamily="34" charset="0"/>
            </a:endParaRPr>
          </a:p>
        </p:txBody>
      </p:sp>
      <p:sp>
        <p:nvSpPr>
          <p:cNvPr id="61442" name="Rectangle 2">
            <a:extLst>
              <a:ext uri="{FF2B5EF4-FFF2-40B4-BE49-F238E27FC236}">
                <a16:creationId xmlns:a16="http://schemas.microsoft.com/office/drawing/2014/main" id="{02693E36-52AB-FA44-9CFB-E1924F9FB8F6}"/>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196270B5-36DD-3B4D-ABE2-0C36263CB5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32396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45BE07F0-3F3C-B441-BF94-397A3E71F2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5150FBE1-8B72-CD4A-A873-98CC987684B1}" type="slidenum">
              <a:rPr lang="en-US" altLang="en-US" sz="1200" b="0">
                <a:latin typeface="Tahoma" panose="020B0604030504040204" pitchFamily="34" charset="0"/>
              </a:rPr>
              <a:pPr eaLnBrk="1" hangingPunct="1"/>
              <a:t>26</a:t>
            </a:fld>
            <a:endParaRPr lang="en-US" altLang="en-US" sz="1200" b="0">
              <a:latin typeface="Tahoma" panose="020B0604030504040204" pitchFamily="34" charset="0"/>
            </a:endParaRPr>
          </a:p>
        </p:txBody>
      </p:sp>
      <p:sp>
        <p:nvSpPr>
          <p:cNvPr id="63490" name="Rectangle 2">
            <a:extLst>
              <a:ext uri="{FF2B5EF4-FFF2-40B4-BE49-F238E27FC236}">
                <a16:creationId xmlns:a16="http://schemas.microsoft.com/office/drawing/2014/main" id="{C70CBE3A-51CA-5341-A4AE-CED50FF9EB0F}"/>
              </a:ext>
            </a:extLst>
          </p:cNvPr>
          <p:cNvSpPr>
            <a:spLocks noChangeArrowheads="1" noTextEdit="1"/>
          </p:cNvSpPr>
          <p:nvPr>
            <p:ph type="sldImg"/>
          </p:nvPr>
        </p:nvSpPr>
        <p:spPr>
          <a:ln/>
        </p:spPr>
      </p:sp>
      <p:sp>
        <p:nvSpPr>
          <p:cNvPr id="63491" name="Rectangle 3">
            <a:extLst>
              <a:ext uri="{FF2B5EF4-FFF2-40B4-BE49-F238E27FC236}">
                <a16:creationId xmlns:a16="http://schemas.microsoft.com/office/drawing/2014/main" id="{D8BA0FE5-FC30-424F-BA11-F91C6D833C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14262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541BEBA7-A295-3B4D-8722-824F83981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4F2AD64E-09F0-6A4F-9945-619D111F2ED0}" type="slidenum">
              <a:rPr lang="en-US" altLang="en-US" sz="1200" b="0">
                <a:latin typeface="Tahoma" panose="020B0604030504040204" pitchFamily="34" charset="0"/>
              </a:rPr>
              <a:pPr eaLnBrk="1" hangingPunct="1"/>
              <a:t>27</a:t>
            </a:fld>
            <a:endParaRPr lang="en-US" altLang="en-US" sz="1200" b="0">
              <a:latin typeface="Tahoma" panose="020B0604030504040204" pitchFamily="34" charset="0"/>
            </a:endParaRPr>
          </a:p>
        </p:txBody>
      </p:sp>
      <p:sp>
        <p:nvSpPr>
          <p:cNvPr id="65538" name="Rectangle 2">
            <a:extLst>
              <a:ext uri="{FF2B5EF4-FFF2-40B4-BE49-F238E27FC236}">
                <a16:creationId xmlns:a16="http://schemas.microsoft.com/office/drawing/2014/main" id="{E88B328D-5A7E-DD42-AA3B-2865D173666D}"/>
              </a:ext>
            </a:extLst>
          </p:cNvPr>
          <p:cNvSpPr>
            <a:spLocks noChangeArrowheads="1" noTextEdit="1"/>
          </p:cNvSpPr>
          <p:nvPr>
            <p:ph type="sldImg"/>
          </p:nvPr>
        </p:nvSpPr>
        <p:spPr>
          <a:ln/>
        </p:spPr>
      </p:sp>
      <p:sp>
        <p:nvSpPr>
          <p:cNvPr id="65539" name="Rectangle 3">
            <a:extLst>
              <a:ext uri="{FF2B5EF4-FFF2-40B4-BE49-F238E27FC236}">
                <a16:creationId xmlns:a16="http://schemas.microsoft.com/office/drawing/2014/main" id="{2D60B631-54E2-E04E-9D68-380C7C41C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6661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DCA4BE6-9D7D-AE41-947C-C5FBE306D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0D30EC6-AD7F-BC4C-8F30-D083E7838F96}" type="slidenum">
              <a:rPr lang="en-US" altLang="en-US" sz="1200" b="0">
                <a:latin typeface="Tahoma" panose="020B0604030504040204" pitchFamily="34" charset="0"/>
              </a:rPr>
              <a:pPr eaLnBrk="1" hangingPunct="1"/>
              <a:t>28</a:t>
            </a:fld>
            <a:endParaRPr lang="en-US" altLang="en-US" sz="1200" b="0">
              <a:latin typeface="Tahoma" panose="020B0604030504040204" pitchFamily="34" charset="0"/>
            </a:endParaRPr>
          </a:p>
        </p:txBody>
      </p:sp>
      <p:sp>
        <p:nvSpPr>
          <p:cNvPr id="67586" name="Rectangle 2">
            <a:extLst>
              <a:ext uri="{FF2B5EF4-FFF2-40B4-BE49-F238E27FC236}">
                <a16:creationId xmlns:a16="http://schemas.microsoft.com/office/drawing/2014/main" id="{122A468B-977E-F14E-A614-6E50B37FFB83}"/>
              </a:ext>
            </a:extLst>
          </p:cNvPr>
          <p:cNvSpPr>
            <a:spLocks noChangeArrowheads="1" noTextEdit="1"/>
          </p:cNvSpPr>
          <p:nvPr>
            <p:ph type="sldImg"/>
          </p:nvPr>
        </p:nvSpPr>
        <p:spPr>
          <a:ln/>
        </p:spPr>
      </p:sp>
      <p:sp>
        <p:nvSpPr>
          <p:cNvPr id="67587" name="Rectangle 3">
            <a:extLst>
              <a:ext uri="{FF2B5EF4-FFF2-40B4-BE49-F238E27FC236}">
                <a16:creationId xmlns:a16="http://schemas.microsoft.com/office/drawing/2014/main" id="{3761D58F-C311-6C4A-B865-1FF8A017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69355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C220ED1C-108C-5740-B4FB-E5B2FD117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2CAD1B9-5DE8-9B42-B55B-CDE69B887084}" type="slidenum">
              <a:rPr lang="en-US" altLang="en-US" sz="1200" b="0">
                <a:latin typeface="Tahoma" panose="020B0604030504040204" pitchFamily="34" charset="0"/>
              </a:rPr>
              <a:pPr eaLnBrk="1" hangingPunct="1"/>
              <a:t>29</a:t>
            </a:fld>
            <a:endParaRPr lang="en-US" altLang="en-US" sz="1200" b="0">
              <a:latin typeface="Tahoma" panose="020B0604030504040204" pitchFamily="34" charset="0"/>
            </a:endParaRPr>
          </a:p>
        </p:txBody>
      </p:sp>
      <p:sp>
        <p:nvSpPr>
          <p:cNvPr id="69634" name="Rectangle 2">
            <a:extLst>
              <a:ext uri="{FF2B5EF4-FFF2-40B4-BE49-F238E27FC236}">
                <a16:creationId xmlns:a16="http://schemas.microsoft.com/office/drawing/2014/main" id="{C38562F4-7FA8-2847-ACE0-209186D348CD}"/>
              </a:ext>
            </a:extLst>
          </p:cNvPr>
          <p:cNvSpPr>
            <a:spLocks noChangeArrowheads="1" noTextEdit="1"/>
          </p:cNvSpPr>
          <p:nvPr>
            <p:ph type="sldImg"/>
          </p:nvPr>
        </p:nvSpPr>
        <p:spPr>
          <a:ln/>
        </p:spPr>
      </p:sp>
      <p:sp>
        <p:nvSpPr>
          <p:cNvPr id="69635" name="Rectangle 3">
            <a:extLst>
              <a:ext uri="{FF2B5EF4-FFF2-40B4-BE49-F238E27FC236}">
                <a16:creationId xmlns:a16="http://schemas.microsoft.com/office/drawing/2014/main" id="{ADA9816A-9BD6-324F-9C31-5BC3C30BFD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5354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34CA8D39-1557-4D44-A8B9-0FE621D915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933FA873-773C-2F47-B880-631EF3507BDD}" type="slidenum">
              <a:rPr lang="en-US" altLang="en-US" sz="1200" b="0">
                <a:latin typeface="Tahoma" panose="020B0604030504040204" pitchFamily="34" charset="0"/>
              </a:rPr>
              <a:pPr eaLnBrk="1" hangingPunct="1"/>
              <a:t>30</a:t>
            </a:fld>
            <a:endParaRPr lang="en-US" altLang="en-US" sz="1200" b="0">
              <a:latin typeface="Tahoma" panose="020B0604030504040204" pitchFamily="34" charset="0"/>
            </a:endParaRPr>
          </a:p>
        </p:txBody>
      </p:sp>
      <p:sp>
        <p:nvSpPr>
          <p:cNvPr id="71682" name="Rectangle 2">
            <a:extLst>
              <a:ext uri="{FF2B5EF4-FFF2-40B4-BE49-F238E27FC236}">
                <a16:creationId xmlns:a16="http://schemas.microsoft.com/office/drawing/2014/main" id="{46B65B2A-EB4C-AA48-BD6B-AECCDF5EC996}"/>
              </a:ext>
            </a:extLst>
          </p:cNvPr>
          <p:cNvSpPr>
            <a:spLocks noChangeArrowheads="1" noTextEdit="1"/>
          </p:cNvSpPr>
          <p:nvPr>
            <p:ph type="sldImg"/>
          </p:nvPr>
        </p:nvSpPr>
        <p:spPr>
          <a:ln/>
        </p:spPr>
      </p:sp>
      <p:sp>
        <p:nvSpPr>
          <p:cNvPr id="71683" name="Rectangle 3">
            <a:extLst>
              <a:ext uri="{FF2B5EF4-FFF2-40B4-BE49-F238E27FC236}">
                <a16:creationId xmlns:a16="http://schemas.microsoft.com/office/drawing/2014/main" id="{6F2988A9-7F20-2C4D-9A72-210D0F2EF6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4213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448EDD76-C0FD-B148-BCC7-FDFE7D48F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01C1159A-5791-4B4A-B5DB-0A373E19A6E2}" type="slidenum">
              <a:rPr lang="en-US" altLang="en-US" sz="1200" b="0">
                <a:latin typeface="Tahoma" panose="020B0604030504040204" pitchFamily="34" charset="0"/>
              </a:rPr>
              <a:pPr eaLnBrk="1" hangingPunct="1"/>
              <a:t>31</a:t>
            </a:fld>
            <a:endParaRPr lang="en-US" altLang="en-US" sz="1200" b="0">
              <a:latin typeface="Tahoma" panose="020B0604030504040204" pitchFamily="34" charset="0"/>
            </a:endParaRPr>
          </a:p>
        </p:txBody>
      </p:sp>
      <p:sp>
        <p:nvSpPr>
          <p:cNvPr id="73730" name="Rectangle 2">
            <a:extLst>
              <a:ext uri="{FF2B5EF4-FFF2-40B4-BE49-F238E27FC236}">
                <a16:creationId xmlns:a16="http://schemas.microsoft.com/office/drawing/2014/main" id="{D4E7A95C-F117-4B43-B8CD-C971D6DDA661}"/>
              </a:ext>
            </a:extLst>
          </p:cNvPr>
          <p:cNvSpPr>
            <a:spLocks noChangeArrowheads="1" noTextEdit="1"/>
          </p:cNvSpPr>
          <p:nvPr>
            <p:ph type="sldImg"/>
          </p:nvPr>
        </p:nvSpPr>
        <p:spPr>
          <a:ln/>
        </p:spPr>
      </p:sp>
      <p:sp>
        <p:nvSpPr>
          <p:cNvPr id="73731" name="Rectangle 3">
            <a:extLst>
              <a:ext uri="{FF2B5EF4-FFF2-40B4-BE49-F238E27FC236}">
                <a16:creationId xmlns:a16="http://schemas.microsoft.com/office/drawing/2014/main" id="{1A3EE2B2-BE23-AD46-BFFE-105EADD15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9268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05C3E9F2-03C6-794E-B582-ADB4044AFA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D6F99E40-225F-CB4C-9851-BF2B541ABD2C}" type="slidenum">
              <a:rPr lang="en-US" altLang="en-US" sz="1200" b="0">
                <a:latin typeface="Tahoma" panose="020B0604030504040204" pitchFamily="34" charset="0"/>
              </a:rPr>
              <a:pPr eaLnBrk="1" hangingPunct="1"/>
              <a:t>3</a:t>
            </a:fld>
            <a:endParaRPr lang="en-US" altLang="en-US" sz="1200" b="0">
              <a:latin typeface="Tahoma" panose="020B0604030504040204" pitchFamily="34" charset="0"/>
            </a:endParaRPr>
          </a:p>
        </p:txBody>
      </p:sp>
      <p:sp>
        <p:nvSpPr>
          <p:cNvPr id="22530" name="Rectangle 2">
            <a:extLst>
              <a:ext uri="{FF2B5EF4-FFF2-40B4-BE49-F238E27FC236}">
                <a16:creationId xmlns:a16="http://schemas.microsoft.com/office/drawing/2014/main" id="{00D0CBDC-ABDD-8D4F-8F3E-4C431058DE4F}"/>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6352295A-48AB-D247-A21E-875E50BFC0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0322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E227386-492C-CB4A-9583-D318C3516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709351F1-01EF-6C41-ACB3-2EC62391B307}" type="slidenum">
              <a:rPr lang="en-US" altLang="en-US" sz="1200" b="0">
                <a:latin typeface="Tahoma" panose="020B0604030504040204" pitchFamily="34" charset="0"/>
              </a:rPr>
              <a:pPr eaLnBrk="1" hangingPunct="1"/>
              <a:t>4</a:t>
            </a:fld>
            <a:endParaRPr lang="en-US" altLang="en-US" sz="1200" b="0">
              <a:latin typeface="Tahoma" panose="020B0604030504040204" pitchFamily="34" charset="0"/>
            </a:endParaRPr>
          </a:p>
        </p:txBody>
      </p:sp>
      <p:sp>
        <p:nvSpPr>
          <p:cNvPr id="24578" name="Rectangle 2">
            <a:extLst>
              <a:ext uri="{FF2B5EF4-FFF2-40B4-BE49-F238E27FC236}">
                <a16:creationId xmlns:a16="http://schemas.microsoft.com/office/drawing/2014/main" id="{33392604-6CA3-0546-8406-C04598C37884}"/>
              </a:ext>
            </a:extLst>
          </p:cNvPr>
          <p:cNvSpPr>
            <a:spLocks noChangeArrowheads="1" noTextEdit="1"/>
          </p:cNvSpPr>
          <p:nvPr>
            <p:ph type="sldImg"/>
          </p:nvPr>
        </p:nvSpPr>
        <p:spPr>
          <a:ln/>
        </p:spPr>
      </p:sp>
      <p:sp>
        <p:nvSpPr>
          <p:cNvPr id="24579" name="Rectangle 3">
            <a:extLst>
              <a:ext uri="{FF2B5EF4-FFF2-40B4-BE49-F238E27FC236}">
                <a16:creationId xmlns:a16="http://schemas.microsoft.com/office/drawing/2014/main" id="{C3E7E733-1418-004D-B7EC-3D8C30F05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9673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3A51DA9B-6388-1A4D-B39D-0B3602B776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ADD7CA4B-0F60-6646-94B2-D03B91E260B6}" type="slidenum">
              <a:rPr lang="en-US" altLang="en-US" sz="1200" b="0">
                <a:latin typeface="Tahoma" panose="020B0604030504040204" pitchFamily="34" charset="0"/>
              </a:rPr>
              <a:pPr eaLnBrk="1" hangingPunct="1"/>
              <a:t>5</a:t>
            </a:fld>
            <a:endParaRPr lang="en-US" altLang="en-US" sz="1200" b="0">
              <a:latin typeface="Tahoma" panose="020B0604030504040204" pitchFamily="34" charset="0"/>
            </a:endParaRPr>
          </a:p>
        </p:txBody>
      </p:sp>
      <p:sp>
        <p:nvSpPr>
          <p:cNvPr id="26626" name="Rectangle 2">
            <a:extLst>
              <a:ext uri="{FF2B5EF4-FFF2-40B4-BE49-F238E27FC236}">
                <a16:creationId xmlns:a16="http://schemas.microsoft.com/office/drawing/2014/main" id="{C1A21B91-541F-414C-8C57-B11BC0B47F3E}"/>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3CA58C03-7422-0240-B5A0-36860B4755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802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701C1D4D-AE70-7446-9F65-01D5BF245B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207F4E18-6055-A74B-A354-66021F45787F}" type="slidenum">
              <a:rPr lang="en-US" altLang="en-US" sz="1200" b="0">
                <a:latin typeface="Tahoma" panose="020B0604030504040204" pitchFamily="34" charset="0"/>
              </a:rPr>
              <a:pPr eaLnBrk="1" hangingPunct="1"/>
              <a:t>6</a:t>
            </a:fld>
            <a:endParaRPr lang="en-US" altLang="en-US" sz="1200" b="0">
              <a:latin typeface="Tahoma" panose="020B0604030504040204" pitchFamily="34" charset="0"/>
            </a:endParaRPr>
          </a:p>
        </p:txBody>
      </p:sp>
      <p:sp>
        <p:nvSpPr>
          <p:cNvPr id="28674" name="Rectangle 2">
            <a:extLst>
              <a:ext uri="{FF2B5EF4-FFF2-40B4-BE49-F238E27FC236}">
                <a16:creationId xmlns:a16="http://schemas.microsoft.com/office/drawing/2014/main" id="{A40268E7-E058-E145-B493-9465B04FA1A4}"/>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5425BFF2-875D-A248-A7E8-664EA48D3B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0265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A7A98196-8FF7-4048-88C8-5072AE2EA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2C2D9063-0DEE-B74C-803D-724ECE32383F}" type="slidenum">
              <a:rPr lang="en-US" altLang="en-US" sz="1200" b="0">
                <a:latin typeface="Tahoma" panose="020B0604030504040204" pitchFamily="34" charset="0"/>
              </a:rPr>
              <a:pPr eaLnBrk="1" hangingPunct="1"/>
              <a:t>10</a:t>
            </a:fld>
            <a:endParaRPr lang="en-US" altLang="en-US" sz="1200" b="0">
              <a:latin typeface="Tahoma" panose="020B0604030504040204" pitchFamily="34" charset="0"/>
            </a:endParaRPr>
          </a:p>
        </p:txBody>
      </p:sp>
      <p:sp>
        <p:nvSpPr>
          <p:cNvPr id="30722" name="Rectangle 2">
            <a:extLst>
              <a:ext uri="{FF2B5EF4-FFF2-40B4-BE49-F238E27FC236}">
                <a16:creationId xmlns:a16="http://schemas.microsoft.com/office/drawing/2014/main" id="{852E9664-BDE0-1C42-A743-73C017708A50}"/>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D11B82FE-E112-6D44-BB5B-285154B5CE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223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231CA915-6FE6-574C-A928-EFBC762CA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40DADE3-432E-274E-BBE0-EF9AA7A809F5}" type="slidenum">
              <a:rPr lang="en-US" altLang="en-US" sz="1200" b="0">
                <a:latin typeface="Tahoma" panose="020B0604030504040204" pitchFamily="34" charset="0"/>
              </a:rPr>
              <a:pPr eaLnBrk="1" hangingPunct="1"/>
              <a:t>11</a:t>
            </a:fld>
            <a:endParaRPr lang="en-US" altLang="en-US" sz="1200" b="0">
              <a:latin typeface="Tahoma" panose="020B0604030504040204" pitchFamily="34" charset="0"/>
            </a:endParaRPr>
          </a:p>
        </p:txBody>
      </p:sp>
      <p:sp>
        <p:nvSpPr>
          <p:cNvPr id="32770" name="Rectangle 2">
            <a:extLst>
              <a:ext uri="{FF2B5EF4-FFF2-40B4-BE49-F238E27FC236}">
                <a16:creationId xmlns:a16="http://schemas.microsoft.com/office/drawing/2014/main" id="{E182A35C-ACE9-A94D-934B-FA3B339839E5}"/>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5913115F-6E4B-514A-BFC2-AE716D106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8496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F732F243-0216-E04E-9DF9-0456C4BB56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6FE2E89-EB6C-9D42-A60D-4B007311B44A}" type="slidenum">
              <a:rPr lang="en-US" altLang="en-US" sz="1200" b="0">
                <a:latin typeface="Tahoma" panose="020B0604030504040204" pitchFamily="34" charset="0"/>
              </a:rPr>
              <a:pPr eaLnBrk="1" hangingPunct="1"/>
              <a:t>12</a:t>
            </a:fld>
            <a:endParaRPr lang="en-US" altLang="en-US" sz="1200" b="0">
              <a:latin typeface="Tahoma" panose="020B0604030504040204" pitchFamily="34" charset="0"/>
            </a:endParaRPr>
          </a:p>
        </p:txBody>
      </p:sp>
      <p:sp>
        <p:nvSpPr>
          <p:cNvPr id="34818" name="Rectangle 2">
            <a:extLst>
              <a:ext uri="{FF2B5EF4-FFF2-40B4-BE49-F238E27FC236}">
                <a16:creationId xmlns:a16="http://schemas.microsoft.com/office/drawing/2014/main" id="{4340CB1A-E771-0A49-B364-945DE76ABB8F}"/>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804093AA-BDD3-1345-AECB-FE56DA28E3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1701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1BFC-0915-5B43-944A-EE935DE65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5C7540-92FB-8A41-8036-CD4BB3745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1785C-CF8B-BE46-A5D1-1D7F6E230006}"/>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61CDB379-2398-3046-80D6-BE86B03B8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6DE0F-B802-6E4F-9925-9D8C042AB883}"/>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321359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689B-C935-4144-A9A5-769F790F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2313DF-A289-FB43-9083-363305FC4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2BE5D-6090-AD44-B5F9-236328FD088B}"/>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DADB8E27-FD4D-3B4E-865A-BE54CFFA8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DC336-44E4-1149-BDE1-EC74A2A4F2DE}"/>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160543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0A252-3C9F-EC4D-AF76-8D1E55FA3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A945A6-228F-D04F-B5DC-93049CA71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295CB-3017-7B4E-9538-5568C571C8E4}"/>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C2AA3E4C-1F54-EB49-97B6-5E42BD133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82D79-1718-B242-89E9-C63BF1C7FAD5}"/>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276732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a:extLst>
              <a:ext uri="{FF2B5EF4-FFF2-40B4-BE49-F238E27FC236}">
                <a16:creationId xmlns:a16="http://schemas.microsoft.com/office/drawing/2014/main" id="{0803FA66-2072-B24C-B87E-AF481B2F7EE0}"/>
              </a:ext>
            </a:extLst>
          </p:cNvPr>
          <p:cNvSpPr>
            <a:spLocks noGrp="1" noChangeArrowheads="1"/>
          </p:cNvSpPr>
          <p:nvPr>
            <p:ph type="dt" sz="half" idx="10"/>
          </p:nvPr>
        </p:nvSpPr>
        <p:spPr>
          <a:ln/>
        </p:spPr>
        <p:txBody>
          <a:bodyPr/>
          <a:lstStyle>
            <a:lvl1pPr>
              <a:defRPr/>
            </a:lvl1pPr>
          </a:lstStyle>
          <a:p>
            <a:r>
              <a:rPr lang="en-US" altLang="en-US"/>
              <a:t>© Manfred Huber 2005</a:t>
            </a:r>
            <a:endParaRPr lang="en-US" altLang="en-US" sz="1400"/>
          </a:p>
        </p:txBody>
      </p:sp>
      <p:sp>
        <p:nvSpPr>
          <p:cNvPr id="7" name="Rectangle 12">
            <a:extLst>
              <a:ext uri="{FF2B5EF4-FFF2-40B4-BE49-F238E27FC236}">
                <a16:creationId xmlns:a16="http://schemas.microsoft.com/office/drawing/2014/main" id="{1FD27C2B-1B9A-5B49-B5A8-0E36AD55C1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3">
            <a:extLst>
              <a:ext uri="{FF2B5EF4-FFF2-40B4-BE49-F238E27FC236}">
                <a16:creationId xmlns:a16="http://schemas.microsoft.com/office/drawing/2014/main" id="{91864666-7A42-A943-94C5-9E9E720D2AD5}"/>
              </a:ext>
            </a:extLst>
          </p:cNvPr>
          <p:cNvSpPr>
            <a:spLocks noGrp="1" noChangeArrowheads="1"/>
          </p:cNvSpPr>
          <p:nvPr>
            <p:ph type="sldNum" sz="quarter" idx="12"/>
          </p:nvPr>
        </p:nvSpPr>
        <p:spPr>
          <a:ln/>
        </p:spPr>
        <p:txBody>
          <a:bodyPr/>
          <a:lstStyle>
            <a:lvl1pPr>
              <a:defRPr/>
            </a:lvl1pPr>
          </a:lstStyle>
          <a:p>
            <a:fld id="{78471AB3-6BBF-AE4E-BC8E-E75B4409F330}" type="slidenum">
              <a:rPr lang="en-US" altLang="en-US"/>
              <a:pPr/>
              <a:t>‹#›</a:t>
            </a:fld>
            <a:endParaRPr lang="en-US" altLang="en-US"/>
          </a:p>
        </p:txBody>
      </p:sp>
    </p:spTree>
    <p:extLst>
      <p:ext uri="{BB962C8B-B14F-4D97-AF65-F5344CB8AC3E}">
        <p14:creationId xmlns:p14="http://schemas.microsoft.com/office/powerpoint/2010/main" val="37994470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5DAC-ACAB-6F4F-8EDC-E89008D9A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6B28C-272A-D64B-B284-205E5E1CF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22DD0-9B9B-0145-9D2E-0E0BD6789EB9}"/>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C354A227-302A-5B4B-9513-41003B29A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1AC72-82A8-7140-BD99-54BECB48C435}"/>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158935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B2AD-311E-2C46-88D7-4181C1411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BBC4F1-F008-E940-BD7F-6136D0FF3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521D1-DC16-0644-9CBD-094858BB89B1}"/>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C9A434BE-1333-B043-A3AA-50F451AB0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CCE84-254E-804E-9920-0B15917A29AC}"/>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5710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0B81-2758-E14E-89EB-131CEC2C5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79A68-45ED-394B-BAE2-5D8209D928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B95E17-8C4C-6B4B-820B-DC195573F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7B0BA-D009-2C4E-B3B5-D129C721FBE6}"/>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6" name="Footer Placeholder 5">
            <a:extLst>
              <a:ext uri="{FF2B5EF4-FFF2-40B4-BE49-F238E27FC236}">
                <a16:creationId xmlns:a16="http://schemas.microsoft.com/office/drawing/2014/main" id="{EDC0891C-7FD6-9045-B580-E505AF279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1490C-3A81-9E4A-B71C-2C909D1EF31E}"/>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194652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BD56-8D3F-FF4E-A812-00EA9F7614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EBDE02-5420-0D49-ADE7-5AF766AC6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8FE11-EBBC-F841-8988-8B40C8C368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81A94-4061-C34C-8BC6-DA1611AF58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1CB47F-FFC1-FE4F-B57A-D8FE64096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C16896-C442-DA46-85EE-5A1CC7C5A57E}"/>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8" name="Footer Placeholder 7">
            <a:extLst>
              <a:ext uri="{FF2B5EF4-FFF2-40B4-BE49-F238E27FC236}">
                <a16:creationId xmlns:a16="http://schemas.microsoft.com/office/drawing/2014/main" id="{30A45582-795C-E24E-AD18-BDB9FB614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80FB21-3092-624D-86D0-FAA691D2BCFF}"/>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30699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2A1C-6146-5749-A386-74B1F672F7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444C5-6422-0440-9E78-CEE704A09DA4}"/>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4" name="Footer Placeholder 3">
            <a:extLst>
              <a:ext uri="{FF2B5EF4-FFF2-40B4-BE49-F238E27FC236}">
                <a16:creationId xmlns:a16="http://schemas.microsoft.com/office/drawing/2014/main" id="{4A18AC53-0075-664B-B4FF-7400E16A08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5164B-F9E6-8C48-AB00-4892A7871629}"/>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81073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85719-250D-ED4E-8393-617B5AF09532}"/>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3" name="Footer Placeholder 2">
            <a:extLst>
              <a:ext uri="{FF2B5EF4-FFF2-40B4-BE49-F238E27FC236}">
                <a16:creationId xmlns:a16="http://schemas.microsoft.com/office/drawing/2014/main" id="{102E85EF-4149-DD46-A490-387BA9207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1187E0-51DD-8E40-ADF5-DCD6E823DF91}"/>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24013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7CBF-2520-CD49-962F-0D4B189F3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9076F3-BC91-B647-8E51-AEDE8C21A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425CBE-84F8-944E-A63F-89ADB6DA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14DC9-9898-B24D-84BF-3E617D903C2A}"/>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6" name="Footer Placeholder 5">
            <a:extLst>
              <a:ext uri="{FF2B5EF4-FFF2-40B4-BE49-F238E27FC236}">
                <a16:creationId xmlns:a16="http://schemas.microsoft.com/office/drawing/2014/main" id="{18F0F951-7261-C849-94BD-FED1B4B9C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02AE3-F5F8-F44F-8007-6CB97C06050E}"/>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234863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B08F-971C-3247-833F-77F8BE313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DEA34A-2B58-9D4A-A177-536D5A0C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F7029B-EE3D-3C4A-8AF1-2E0D84B16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E0E8E-2879-6E43-A6C6-CA0BBFFC3FE4}"/>
              </a:ext>
            </a:extLst>
          </p:cNvPr>
          <p:cNvSpPr>
            <a:spLocks noGrp="1"/>
          </p:cNvSpPr>
          <p:nvPr>
            <p:ph type="dt" sz="half" idx="10"/>
          </p:nvPr>
        </p:nvSpPr>
        <p:spPr/>
        <p:txBody>
          <a:bodyPr/>
          <a:lstStyle/>
          <a:p>
            <a:fld id="{B1F70B48-B054-4C4D-B0D9-C3F3736D9AC2}" type="datetimeFigureOut">
              <a:rPr lang="en-US" smtClean="0"/>
              <a:t>11/21/22</a:t>
            </a:fld>
            <a:endParaRPr lang="en-US"/>
          </a:p>
        </p:txBody>
      </p:sp>
      <p:sp>
        <p:nvSpPr>
          <p:cNvPr id="6" name="Footer Placeholder 5">
            <a:extLst>
              <a:ext uri="{FF2B5EF4-FFF2-40B4-BE49-F238E27FC236}">
                <a16:creationId xmlns:a16="http://schemas.microsoft.com/office/drawing/2014/main" id="{034A8C26-798B-5A49-BFB4-08D5E208A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11981-FD18-8B46-8611-4D86D0556AB4}"/>
              </a:ext>
            </a:extLst>
          </p:cNvPr>
          <p:cNvSpPr>
            <a:spLocks noGrp="1"/>
          </p:cNvSpPr>
          <p:nvPr>
            <p:ph type="sldNum" sz="quarter" idx="12"/>
          </p:nvPr>
        </p:nvSpPr>
        <p:spPr/>
        <p:txBody>
          <a:bodyPr/>
          <a:lstStyle/>
          <a:p>
            <a:fld id="{09B2349E-018C-1F41-952A-A7477A8D9300}" type="slidenum">
              <a:rPr lang="en-US" smtClean="0"/>
              <a:t>‹#›</a:t>
            </a:fld>
            <a:endParaRPr lang="en-US"/>
          </a:p>
        </p:txBody>
      </p:sp>
    </p:spTree>
    <p:extLst>
      <p:ext uri="{BB962C8B-B14F-4D97-AF65-F5344CB8AC3E}">
        <p14:creationId xmlns:p14="http://schemas.microsoft.com/office/powerpoint/2010/main" val="35417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790F8-EBB5-2A43-B269-C08F5960C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B9898-DDF6-F048-BABB-27AC00FA4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4765E-9100-C34A-89B4-3AAC16F80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70B48-B054-4C4D-B0D9-C3F3736D9AC2}" type="datetimeFigureOut">
              <a:rPr lang="en-US" smtClean="0"/>
              <a:t>11/21/22</a:t>
            </a:fld>
            <a:endParaRPr lang="en-US"/>
          </a:p>
        </p:txBody>
      </p:sp>
      <p:sp>
        <p:nvSpPr>
          <p:cNvPr id="5" name="Footer Placeholder 4">
            <a:extLst>
              <a:ext uri="{FF2B5EF4-FFF2-40B4-BE49-F238E27FC236}">
                <a16:creationId xmlns:a16="http://schemas.microsoft.com/office/drawing/2014/main" id="{53536DF5-26C4-6546-BFC0-BA9BF357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7E380-BF9C-EA47-9F8B-D7EEBAF8D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2349E-018C-1F41-952A-A7477A8D9300}" type="slidenum">
              <a:rPr lang="en-US" smtClean="0"/>
              <a:t>‹#›</a:t>
            </a:fld>
            <a:endParaRPr lang="en-US"/>
          </a:p>
        </p:txBody>
      </p:sp>
    </p:spTree>
    <p:extLst>
      <p:ext uri="{BB962C8B-B14F-4D97-AF65-F5344CB8AC3E}">
        <p14:creationId xmlns:p14="http://schemas.microsoft.com/office/powerpoint/2010/main" val="3663140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3.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 Id="rId9" Type="http://schemas.openxmlformats.org/officeDocument/2006/relationships/image" Target="../media/image13.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4.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4.emf"/><Relationship Id="rId4" Type="http://schemas.openxmlformats.org/officeDocument/2006/relationships/oleObject" Target="../embeddings/oleObject6.bin"/><Relationship Id="rId9" Type="http://schemas.openxmlformats.org/officeDocument/2006/relationships/image" Target="../media/image16.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5.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7.emf"/><Relationship Id="rId4" Type="http://schemas.openxmlformats.org/officeDocument/2006/relationships/oleObject" Target="../embeddings/oleObject9.bin"/><Relationship Id="rId9"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8.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4.emf"/><Relationship Id="rId4" Type="http://schemas.openxmlformats.org/officeDocument/2006/relationships/oleObject" Target="../embeddings/oleObject16.bin"/><Relationship Id="rId9"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9.e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1.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5.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34.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196FD03-9F27-4F4F-9304-538598C225C9}"/>
              </a:ext>
            </a:extLst>
          </p:cNvPr>
          <p:cNvSpPr>
            <a:spLocks noGrp="1" noChangeArrowheads="1"/>
          </p:cNvSpPr>
          <p:nvPr>
            <p:ph type="ctrTitle"/>
          </p:nvPr>
        </p:nvSpPr>
        <p:spPr/>
        <p:txBody>
          <a:bodyPr>
            <a:normAutofit/>
          </a:bodyPr>
          <a:lstStyle/>
          <a:p>
            <a:r>
              <a:rPr lang="en-US" altLang="en-US" sz="6000" dirty="0">
                <a:ea typeface="ＭＳ Ｐゴシック" panose="020B0600070205080204" pitchFamily="34" charset="-128"/>
              </a:rPr>
              <a:t>Queueing Theory</a:t>
            </a:r>
            <a:br>
              <a:rPr lang="en-US" altLang="en-US" sz="6000" dirty="0">
                <a:ea typeface="ＭＳ Ｐゴシック" panose="020B0600070205080204" pitchFamily="34" charset="-128"/>
              </a:rPr>
            </a:br>
            <a:endParaRPr lang="en-US" altLang="en-US" dirty="0">
              <a:ea typeface="ＭＳ Ｐゴシック" panose="020B0600070205080204" pitchFamily="34" charset="-128"/>
            </a:endParaRPr>
          </a:p>
        </p:txBody>
      </p:sp>
      <p:sp>
        <p:nvSpPr>
          <p:cNvPr id="17412" name="Rectangle 3">
            <a:extLst>
              <a:ext uri="{FF2B5EF4-FFF2-40B4-BE49-F238E27FC236}">
                <a16:creationId xmlns:a16="http://schemas.microsoft.com/office/drawing/2014/main" id="{54998E01-E5B9-4A48-A8CA-E4B256C0F73C}"/>
              </a:ext>
            </a:extLst>
          </p:cNvPr>
          <p:cNvSpPr>
            <a:spLocks noGrp="1" noChangeArrowheads="1"/>
          </p:cNvSpPr>
          <p:nvPr>
            <p:ph type="subTitle" idx="1"/>
          </p:nvPr>
        </p:nvSpPr>
        <p:spPr/>
        <p:txBody>
          <a:bodyPr>
            <a:normAutofit/>
          </a:bodyPr>
          <a:lstStyle/>
          <a:p>
            <a:pPr algn="ctr" eaLnBrk="1" hangingPunct="1">
              <a:buFont typeface="Wingdings" pitchFamily="2" charset="2"/>
              <a:buNone/>
            </a:pPr>
            <a:r>
              <a:rPr lang="en-US" altLang="en-US" sz="3600" dirty="0">
                <a:ea typeface="ＭＳ Ｐゴシック" panose="020B0600070205080204" pitchFamily="34" charset="-128"/>
              </a:rPr>
              <a:t>Data Analysis &amp; Modeling Techniques </a:t>
            </a:r>
          </a:p>
        </p:txBody>
      </p:sp>
      <p:sp>
        <p:nvSpPr>
          <p:cNvPr id="17410" name="Slide Number Placeholder 5">
            <a:extLst>
              <a:ext uri="{FF2B5EF4-FFF2-40B4-BE49-F238E27FC236}">
                <a16:creationId xmlns:a16="http://schemas.microsoft.com/office/drawing/2014/main" id="{65E8A5A2-AAFC-0B4F-B1E6-67310CA46E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5D035078-61AB-E045-ADAF-B1A2AEE90C25}" type="slidenum">
              <a:rPr lang="en-US" altLang="en-US" sz="1200" b="0">
                <a:latin typeface="Tahoma" panose="020B0604030504040204" pitchFamily="34" charset="0"/>
              </a:rPr>
              <a:pPr eaLnBrk="1" hangingPunct="1"/>
              <a:t>1</a:t>
            </a:fld>
            <a:endParaRPr lang="en-US" altLang="en-US" sz="1200" b="0">
              <a:latin typeface="Tahoma" panose="020B0604030504040204" pitchFamily="34" charset="0"/>
            </a:endParaRPr>
          </a:p>
        </p:txBody>
      </p:sp>
    </p:spTree>
    <p:extLst>
      <p:ext uri="{BB962C8B-B14F-4D97-AF65-F5344CB8AC3E}">
        <p14:creationId xmlns:p14="http://schemas.microsoft.com/office/powerpoint/2010/main" val="48072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05AFB945-ED43-9E41-A021-880399285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F4DF9218-EE39-254F-BDE2-EEB74B43EA77}" type="slidenum">
              <a:rPr lang="en-US" altLang="en-US" sz="1200" b="0">
                <a:latin typeface="Tahoma" panose="020B0604030504040204" pitchFamily="34" charset="0"/>
              </a:rPr>
              <a:pPr eaLnBrk="1" hangingPunct="1"/>
              <a:t>10</a:t>
            </a:fld>
            <a:endParaRPr lang="en-US" altLang="en-US" sz="1200" b="0">
              <a:latin typeface="Tahoma" panose="020B0604030504040204" pitchFamily="34" charset="0"/>
            </a:endParaRPr>
          </a:p>
        </p:txBody>
      </p:sp>
      <p:sp>
        <p:nvSpPr>
          <p:cNvPr id="29699" name="Rectangle 2">
            <a:extLst>
              <a:ext uri="{FF2B5EF4-FFF2-40B4-BE49-F238E27FC236}">
                <a16:creationId xmlns:a16="http://schemas.microsoft.com/office/drawing/2014/main" id="{3A859630-C4DA-BC49-8139-9F97A393AFEF}"/>
              </a:ext>
            </a:extLst>
          </p:cNvPr>
          <p:cNvSpPr>
            <a:spLocks noGrp="1" noChangeArrowheads="1"/>
          </p:cNvSpPr>
          <p:nvPr>
            <p:ph type="title"/>
          </p:nvPr>
        </p:nvSpPr>
        <p:spPr>
          <a:xfrm>
            <a:off x="254330" y="285029"/>
            <a:ext cx="7543800" cy="1143000"/>
          </a:xfrm>
        </p:spPr>
        <p:txBody>
          <a:bodyPr/>
          <a:lstStyle/>
          <a:p>
            <a:pPr eaLnBrk="1" hangingPunct="1"/>
            <a:r>
              <a:rPr lang="en-US" altLang="en-US" sz="4000">
                <a:ea typeface="ＭＳ Ｐゴシック" panose="020B0600070205080204" pitchFamily="34" charset="-128"/>
              </a:rPr>
              <a:t>Little’s Law</a:t>
            </a:r>
          </a:p>
        </p:txBody>
      </p:sp>
      <mc:AlternateContent xmlns:mc="http://schemas.openxmlformats.org/markup-compatibility/2006">
        <mc:Choice xmlns:a14="http://schemas.microsoft.com/office/drawing/2010/main" Requires="a14">
          <p:sp>
            <p:nvSpPr>
              <p:cNvPr id="19460" name="Rectangle 3">
                <a:extLst>
                  <a:ext uri="{FF2B5EF4-FFF2-40B4-BE49-F238E27FC236}">
                    <a16:creationId xmlns:a16="http://schemas.microsoft.com/office/drawing/2014/main" id="{8B81ACAF-C776-3145-8837-146E4BE74997}"/>
                  </a:ext>
                </a:extLst>
              </p:cNvPr>
              <p:cNvSpPr>
                <a:spLocks noGrp="1" noChangeArrowheads="1"/>
              </p:cNvSpPr>
              <p:nvPr>
                <p:ph type="body" idx="1"/>
              </p:nvPr>
            </p:nvSpPr>
            <p:spPr>
              <a:xfrm>
                <a:off x="569129" y="1518950"/>
                <a:ext cx="11092440" cy="4383087"/>
              </a:xfrm>
            </p:spPr>
            <p:txBody>
              <a:bodyPr/>
              <a:lstStyle/>
              <a:p>
                <a:pPr eaLnBrk="1" hangingPunct="1">
                  <a:lnSpc>
                    <a:spcPct val="90000"/>
                  </a:lnSpc>
                </a:pPr>
                <a:r>
                  <a:rPr lang="en-US" altLang="en-US" sz="2400" dirty="0">
                    <a:ea typeface="ＭＳ Ｐゴシック" panose="020B0600070205080204" pitchFamily="34" charset="-128"/>
                  </a:rPr>
                  <a:t>Little’s law provides an important result that holds for all types of queues under the condition that the </a:t>
                </a:r>
                <a:r>
                  <a:rPr lang="en-US" altLang="en-US" sz="2400" u="sng" dirty="0">
                    <a:ea typeface="ＭＳ Ｐゴシック" panose="020B0600070205080204" pitchFamily="34" charset="-128"/>
                  </a:rPr>
                  <a:t>number of elements entering and leaving the queue are the same</a:t>
                </a:r>
                <a:r>
                  <a:rPr lang="en-US" altLang="en-US" sz="2400" dirty="0">
                    <a:ea typeface="ＭＳ Ｐゴシック" panose="020B0600070205080204" pitchFamily="34" charset="-128"/>
                  </a:rPr>
                  <a:t>.</a:t>
                </a:r>
              </a:p>
              <a:p>
                <a:pPr lvl="1" eaLnBrk="1" hangingPunct="1">
                  <a:lnSpc>
                    <a:spcPct val="90000"/>
                  </a:lnSpc>
                </a:pPr>
                <a:r>
                  <a:rPr lang="en-US" altLang="en-US" sz="2000" dirty="0">
                    <a:ea typeface="ＭＳ Ｐゴシック" panose="020B0600070205080204" pitchFamily="34" charset="-128"/>
                  </a:rPr>
                  <a:t>The expected number of elements,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in the queueing system is equal to the product of the expected value of the delay, </a:t>
                </a:r>
                <a:r>
                  <a:rPr lang="en-US" altLang="en-US" sz="2000" i="1" dirty="0">
                    <a:ea typeface="ＭＳ Ｐゴシック" panose="020B0600070205080204" pitchFamily="34" charset="-128"/>
                  </a:rPr>
                  <a:t>W</a:t>
                </a:r>
                <a:r>
                  <a:rPr lang="en-US" altLang="en-US" sz="2000" dirty="0">
                    <a:ea typeface="ＭＳ Ｐゴシック" panose="020B0600070205080204" pitchFamily="34" charset="-128"/>
                  </a:rPr>
                  <a:t>, for an element in the system and the arrival rate, </a:t>
                </a:r>
                <a14:m>
                  <m:oMath xmlns:m="http://schemas.openxmlformats.org/officeDocument/2006/math">
                    <m:sSub>
                      <m:sSubPr>
                        <m:ctrlPr>
                          <a:rPr lang="en-US" sz="2400" b="0" i="1" smtClean="0"/>
                        </m:ctrlPr>
                      </m:sSubPr>
                      <m:e>
                        <m:r>
                          <a:rPr lang="en-US" sz="2400" b="0" i="1" smtClean="0"/>
                          <m:t>𝜆</m:t>
                        </m:r>
                      </m:e>
                      <m:sub>
                        <m:r>
                          <a:rPr lang="en-US" sz="2400" b="0" i="1" smtClean="0"/>
                          <m:t>𝐴</m:t>
                        </m:r>
                      </m:sub>
                    </m:sSub>
                  </m:oMath>
                </a14:m>
                <a:r>
                  <a:rPr lang="en-US" altLang="en-US" sz="2000" dirty="0">
                    <a:ea typeface="ＭＳ Ｐゴシック" panose="020B0600070205080204" pitchFamily="34" charset="-128"/>
                  </a:rPr>
                  <a:t>.</a:t>
                </a:r>
              </a:p>
              <a:p>
                <a:pPr lvl="1" eaLnBrk="1" hangingPunct="1">
                  <a:lnSpc>
                    <a:spcPct val="90000"/>
                  </a:lnSpc>
                  <a:buFont typeface="Wingdings" pitchFamily="2" charset="2"/>
                  <a:buNone/>
                </a:pPr>
                <a:r>
                  <a:rPr lang="en-US" altLang="en-US" sz="2000" i="1" dirty="0">
                    <a:ea typeface="ＭＳ Ｐゴシック" panose="020B0600070205080204" pitchFamily="34" charset="-128"/>
                  </a:rPr>
                  <a:t>	 </a:t>
                </a:r>
                <a14:m>
                  <m:oMath xmlns:m="http://schemas.openxmlformats.org/officeDocument/2006/math">
                    <m:sSub>
                      <m:sSubPr>
                        <m:ctrlPr>
                          <a:rPr lang="en-US" sz="2400" b="0" i="1" smtClean="0"/>
                        </m:ctrlPr>
                      </m:sSubPr>
                      <m:e>
                        <m:r>
                          <a:rPr lang="en-US" sz="2400" b="0" i="1" smtClean="0"/>
                          <m:t>𝑁</m:t>
                        </m:r>
                        <m:r>
                          <a:rPr lang="en-US" sz="2400" b="0" i="1" smtClean="0"/>
                          <m:t>=</m:t>
                        </m:r>
                        <m:r>
                          <a:rPr lang="en-US" sz="2400" b="0" i="1" smtClean="0"/>
                          <m:t>𝜆</m:t>
                        </m:r>
                      </m:e>
                      <m:sub>
                        <m:r>
                          <a:rPr lang="en-US" sz="2400" b="0" i="1" smtClean="0"/>
                          <m:t>𝐴</m:t>
                        </m:r>
                      </m:sub>
                    </m:sSub>
                    <m:r>
                      <m:rPr>
                        <m:sty m:val="p"/>
                      </m:rPr>
                      <a:rPr lang="en-US" sz="2400" b="0" i="0" smtClean="0"/>
                      <m:t>W</m:t>
                    </m:r>
                  </m:oMath>
                </a14:m>
                <a:endParaRPr lang="en-US" altLang="en-US" sz="2000" i="1" dirty="0">
                  <a:ea typeface="ＭＳ Ｐゴシック" panose="020B0600070205080204" pitchFamily="34" charset="-128"/>
                </a:endParaRPr>
              </a:p>
              <a:p>
                <a:pPr lvl="2" eaLnBrk="1" hangingPunct="1">
                  <a:lnSpc>
                    <a:spcPct val="90000"/>
                  </a:lnSpc>
                </a:pPr>
                <a:r>
                  <a:rPr lang="en-US" altLang="en-US" sz="1600" dirty="0">
                    <a:ea typeface="ＭＳ Ｐゴシック" panose="020B0600070205080204" pitchFamily="34" charset="-128"/>
                  </a:rPr>
                  <a:t>The delay, </a:t>
                </a:r>
                <a:r>
                  <a:rPr lang="en-US" altLang="en-US" sz="1600" i="1" dirty="0">
                    <a:ea typeface="ＭＳ Ｐゴシック" panose="020B0600070205080204" pitchFamily="34" charset="-128"/>
                  </a:rPr>
                  <a:t>W</a:t>
                </a:r>
                <a:r>
                  <a:rPr lang="en-US" altLang="en-US" sz="1600" dirty="0">
                    <a:ea typeface="ＭＳ Ｐゴシック" panose="020B0600070205080204" pitchFamily="34" charset="-128"/>
                  </a:rPr>
                  <a:t>,  of an element is the time that expired between the element entering the queueing system and it leaving it (i.e. its wait time plus its service time).</a:t>
                </a:r>
              </a:p>
              <a:p>
                <a:pPr lvl="2" eaLnBrk="1" hangingPunct="1">
                  <a:lnSpc>
                    <a:spcPct val="90000"/>
                  </a:lnSpc>
                </a:pPr>
                <a:r>
                  <a:rPr lang="en-US" altLang="en-US" sz="1600" dirty="0">
                    <a:ea typeface="ＭＳ Ｐゴシック" panose="020B0600070205080204" pitchFamily="34" charset="-128"/>
                  </a:rPr>
                  <a:t>The arrival rate, </a:t>
                </a:r>
                <a14:m>
                  <m:oMath xmlns:m="http://schemas.openxmlformats.org/officeDocument/2006/math">
                    <m:sSub>
                      <m:sSubPr>
                        <m:ctrlPr>
                          <a:rPr lang="en-US" sz="2000" b="0" i="1" smtClean="0"/>
                        </m:ctrlPr>
                      </m:sSubPr>
                      <m:e>
                        <m:r>
                          <a:rPr lang="en-US" sz="2000" b="0" i="1" smtClean="0"/>
                          <m:t>𝜆</m:t>
                        </m:r>
                      </m:e>
                      <m:sub>
                        <m:r>
                          <a:rPr lang="en-US" sz="2000" b="0" i="1" smtClean="0"/>
                          <m:t>𝐴</m:t>
                        </m:r>
                      </m:sub>
                    </m:sSub>
                  </m:oMath>
                </a14:m>
                <a:r>
                  <a:rPr lang="en-US" sz="2000" dirty="0"/>
                  <a:t> </a:t>
                </a:r>
                <a:r>
                  <a:rPr lang="en-US" altLang="en-US" sz="1600" dirty="0">
                    <a:ea typeface="ＭＳ Ｐゴシック" panose="020B0600070205080204" pitchFamily="34" charset="-128"/>
                  </a:rPr>
                  <a:t>, is the expected number of elements that arrive at the queueing system every time unit</a:t>
                </a:r>
              </a:p>
              <a:p>
                <a:pPr marL="914400" lvl="2" indent="0" eaLnBrk="1" hangingPunct="1">
                  <a:lnSpc>
                    <a:spcPct val="90000"/>
                  </a:lnSpc>
                  <a:buNone/>
                </a:pPr>
                <a:endParaRPr lang="en-US" altLang="en-US" sz="1600" dirty="0">
                  <a:ea typeface="ＭＳ Ｐゴシック" panose="020B0600070205080204" pitchFamily="34" charset="-128"/>
                </a:endParaRPr>
              </a:p>
              <a:p>
                <a:r>
                  <a:rPr kumimoji="0" lang="en-US" altLang="en-US" sz="2400" i="0" u="none" strike="noStrike" cap="none" normalizeH="0" baseline="0" dirty="0">
                    <a:ln>
                      <a:noFill/>
                    </a:ln>
                    <a:solidFill>
                      <a:schemeClr val="tx1"/>
                    </a:solidFill>
                    <a:effectLst/>
                    <a:ea typeface="Calibri" panose="020F0502020204030204" pitchFamily="34" charset="0"/>
                    <a:cs typeface="Arial" panose="020B0604020202020204" pitchFamily="34" charset="0"/>
                  </a:rPr>
                  <a:t>Little’s Law (Applies to all stationary queuing process)</a:t>
                </a:r>
                <a:endParaRPr kumimoji="0" lang="en-US" altLang="en-US" sz="1900" i="0" u="none" strike="noStrike" cap="none" normalizeH="0" baseline="0" dirty="0">
                  <a:ln>
                    <a:noFill/>
                  </a:ln>
                  <a:solidFill>
                    <a:schemeClr val="tx1"/>
                  </a:solidFill>
                  <a:effectLst/>
                </a:endParaRPr>
              </a:p>
              <a:p>
                <a:pPr lvl="2" eaLnBrk="1" hangingPunct="1">
                  <a:lnSpc>
                    <a:spcPct val="90000"/>
                  </a:lnSpc>
                </a:pPr>
                <a:endParaRPr lang="en-US" altLang="en-US" sz="1600" dirty="0">
                  <a:ea typeface="ＭＳ Ｐゴシック" panose="020B0600070205080204" pitchFamily="34" charset="-128"/>
                </a:endParaRPr>
              </a:p>
            </p:txBody>
          </p:sp>
        </mc:Choice>
        <mc:Fallback>
          <p:sp>
            <p:nvSpPr>
              <p:cNvPr id="19460" name="Rectangle 3">
                <a:extLst>
                  <a:ext uri="{FF2B5EF4-FFF2-40B4-BE49-F238E27FC236}">
                    <a16:creationId xmlns:a16="http://schemas.microsoft.com/office/drawing/2014/main" id="{8B81ACAF-C776-3145-8837-146E4BE74997}"/>
                  </a:ext>
                </a:extLst>
              </p:cNvPr>
              <p:cNvSpPr>
                <a:spLocks noGrp="1" noRot="1" noChangeAspect="1" noMove="1" noResize="1" noEditPoints="1" noAdjustHandles="1" noChangeArrowheads="1" noChangeShapeType="1" noTextEdit="1"/>
              </p:cNvSpPr>
              <p:nvPr>
                <p:ph type="body" idx="1"/>
              </p:nvPr>
            </p:nvSpPr>
            <p:spPr>
              <a:xfrm>
                <a:off x="569129" y="1518950"/>
                <a:ext cx="11092440" cy="4383087"/>
              </a:xfrm>
              <a:blipFill>
                <a:blip r:embed="rId3"/>
                <a:stretch>
                  <a:fillRect l="-686" t="-1734"/>
                </a:stretch>
              </a:blipFill>
            </p:spPr>
            <p:txBody>
              <a:bodyPr/>
              <a:lstStyle/>
              <a:p>
                <a:r>
                  <a:rPr lang="en-US">
                    <a:noFill/>
                  </a:rPr>
                  <a:t> </a:t>
                </a:r>
              </a:p>
            </p:txBody>
          </p:sp>
        </mc:Fallback>
      </mc:AlternateContent>
      <p:pic>
        <p:nvPicPr>
          <p:cNvPr id="14339" name="Picture 36">
            <a:extLst>
              <a:ext uri="{FF2B5EF4-FFF2-40B4-BE49-F238E27FC236}">
                <a16:creationId xmlns:a16="http://schemas.microsoft.com/office/drawing/2014/main" id="{8FDE5675-9668-9E4C-85D8-606B0DEC5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998171"/>
            <a:ext cx="14605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39">
            <a:extLst>
              <a:ext uri="{FF2B5EF4-FFF2-40B4-BE49-F238E27FC236}">
                <a16:creationId xmlns:a16="http://schemas.microsoft.com/office/drawing/2014/main" id="{126D5DB3-E3BA-7741-B71C-8D68A48BC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264871"/>
            <a:ext cx="1460500" cy="2032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38">
            <a:extLst>
              <a:ext uri="{FF2B5EF4-FFF2-40B4-BE49-F238E27FC236}">
                <a16:creationId xmlns:a16="http://schemas.microsoft.com/office/drawing/2014/main" id="{EC44581B-CBEE-F246-9B75-186C6671A7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5607770"/>
            <a:ext cx="2413000" cy="190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DE7CA7A0-0C95-7148-B1A0-A417670F1964}"/>
              </a:ext>
            </a:extLst>
          </p:cNvPr>
          <p:cNvSpPr>
            <a:spLocks noChangeArrowheads="1"/>
          </p:cNvSpPr>
          <p:nvPr/>
        </p:nvSpPr>
        <p:spPr bwMode="auto">
          <a:xfrm>
            <a:off x="838200" y="45849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7C663A11-BFB4-1340-8787-2ACAD669D7E0}"/>
              </a:ext>
            </a:extLst>
          </p:cNvPr>
          <p:cNvSpPr>
            <a:spLocks noChangeArrowheads="1"/>
          </p:cNvSpPr>
          <p:nvPr/>
        </p:nvSpPr>
        <p:spPr bwMode="auto">
          <a:xfrm>
            <a:off x="838200" y="52648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C459A821-CE3B-4A46-8F8F-DF33F1F05EF1}"/>
              </a:ext>
            </a:extLst>
          </p:cNvPr>
          <p:cNvSpPr>
            <a:spLocks noChangeArrowheads="1"/>
          </p:cNvSpPr>
          <p:nvPr/>
        </p:nvSpPr>
        <p:spPr bwMode="auto">
          <a:xfrm>
            <a:off x="838200" y="61157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a:ln>
                  <a:noFill/>
                </a:ln>
                <a:solidFill>
                  <a:schemeClr val="tx1"/>
                </a:solidFill>
                <a:effectLst/>
                <a:ea typeface="Calibri" panose="020F0502020204030204" pitchFamily="34" charset="0"/>
                <a:cs typeface="Arial" panose="020B0604020202020204" pitchFamily="34" charset="0"/>
              </a:rPr>
            </a:br>
            <a:endParaRPr kumimoji="0" lang="en-US" altLang="en-US" sz="1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807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C664236-F9A8-7346-98AD-041CDD0C29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7766646-4A3F-EB42-BA93-2714D3F4A7C2}" type="slidenum">
              <a:rPr lang="en-US" altLang="en-US" sz="1200" b="0">
                <a:latin typeface="Tahoma" panose="020B0604030504040204" pitchFamily="34" charset="0"/>
              </a:rPr>
              <a:pPr eaLnBrk="1" hangingPunct="1"/>
              <a:t>11</a:t>
            </a:fld>
            <a:endParaRPr lang="en-US" altLang="en-US" sz="1200" b="0">
              <a:latin typeface="Tahoma" panose="020B0604030504040204" pitchFamily="34" charset="0"/>
            </a:endParaRPr>
          </a:p>
        </p:txBody>
      </p:sp>
      <p:sp>
        <p:nvSpPr>
          <p:cNvPr id="31747" name="Rectangle 2">
            <a:extLst>
              <a:ext uri="{FF2B5EF4-FFF2-40B4-BE49-F238E27FC236}">
                <a16:creationId xmlns:a16="http://schemas.microsoft.com/office/drawing/2014/main" id="{5CC74FB8-27E6-E54E-9CF6-754CEA20E018}"/>
              </a:ext>
            </a:extLst>
          </p:cNvPr>
          <p:cNvSpPr>
            <a:spLocks noGrp="1" noChangeArrowheads="1"/>
          </p:cNvSpPr>
          <p:nvPr>
            <p:ph type="title"/>
          </p:nvPr>
        </p:nvSpPr>
        <p:spPr>
          <a:xfrm>
            <a:off x="313706" y="249403"/>
            <a:ext cx="7543800" cy="1143000"/>
          </a:xfrm>
        </p:spPr>
        <p:txBody>
          <a:bodyPr/>
          <a:lstStyle/>
          <a:p>
            <a:pPr eaLnBrk="1" hangingPunct="1"/>
            <a:r>
              <a:rPr lang="en-US" altLang="en-US" sz="4000" dirty="0">
                <a:ea typeface="ＭＳ Ｐゴシック" panose="020B0600070205080204" pitchFamily="34" charset="-128"/>
              </a:rPr>
              <a:t>Little’s Law</a:t>
            </a:r>
          </a:p>
        </p:txBody>
      </p:sp>
      <mc:AlternateContent xmlns:mc="http://schemas.openxmlformats.org/markup-compatibility/2006">
        <mc:Choice xmlns:a14="http://schemas.microsoft.com/office/drawing/2010/main" Requires="a14">
          <p:sp>
            <p:nvSpPr>
              <p:cNvPr id="31748" name="Rectangle 3">
                <a:extLst>
                  <a:ext uri="{FF2B5EF4-FFF2-40B4-BE49-F238E27FC236}">
                    <a16:creationId xmlns:a16="http://schemas.microsoft.com/office/drawing/2014/main" id="{63476681-9FD7-314F-9C72-ED247E204BD5}"/>
                  </a:ext>
                </a:extLst>
              </p:cNvPr>
              <p:cNvSpPr>
                <a:spLocks noGrp="1" noChangeArrowheads="1"/>
              </p:cNvSpPr>
              <p:nvPr>
                <p:ph type="body" idx="1"/>
              </p:nvPr>
            </p:nvSpPr>
            <p:spPr>
              <a:xfrm>
                <a:off x="313706" y="1682833"/>
                <a:ext cx="11229110" cy="4383087"/>
              </a:xfrm>
            </p:spPr>
            <p:txBody>
              <a:bodyPr/>
              <a:lstStyle/>
              <a:p>
                <a:pPr eaLnBrk="1" hangingPunct="1">
                  <a:lnSpc>
                    <a:spcPct val="90000"/>
                  </a:lnSpc>
                </a:pPr>
                <a:r>
                  <a:rPr lang="en-US" altLang="en-US" sz="2400" dirty="0">
                    <a:ea typeface="ＭＳ Ｐゴシック" panose="020B0600070205080204" pitchFamily="34" charset="-128"/>
                  </a:rPr>
                  <a:t>Intuitively for a queueing system in steady-state with FIFO queue:</a:t>
                </a:r>
                <a:endParaRPr lang="en-US" altLang="en-US" sz="12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Assuming a queueing system with an arrival rate of </a:t>
                </a:r>
                <a14:m>
                  <m:oMath xmlns:m="http://schemas.openxmlformats.org/officeDocument/2006/math">
                    <m:sSub>
                      <m:sSubPr>
                        <m:ctrlPr>
                          <a:rPr lang="en-US" sz="2400" b="0" i="1" smtClean="0"/>
                        </m:ctrlPr>
                      </m:sSubPr>
                      <m:e>
                        <m:r>
                          <a:rPr lang="en-US" sz="2400" b="0" i="1" smtClean="0"/>
                          <m:t>𝜆</m:t>
                        </m:r>
                      </m:e>
                      <m:sub>
                        <m:r>
                          <a:rPr lang="en-US" sz="2400" b="0" i="1" smtClean="0"/>
                          <m:t>𝐴</m:t>
                        </m:r>
                      </m:sub>
                    </m:sSub>
                  </m:oMath>
                </a14:m>
                <a:r>
                  <a:rPr lang="en-US" altLang="en-US" sz="2000" dirty="0">
                    <a:ea typeface="ＭＳ Ｐゴシック" panose="020B0600070205080204" pitchFamily="34" charset="-128"/>
                  </a:rPr>
                  <a:t> that is in steady state with an average number of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jobs in the system:</a:t>
                </a:r>
              </a:p>
              <a:p>
                <a:pPr lvl="2" eaLnBrk="1" hangingPunct="1">
                  <a:lnSpc>
                    <a:spcPct val="90000"/>
                  </a:lnSpc>
                </a:pPr>
                <a:r>
                  <a:rPr lang="en-US" altLang="en-US" sz="1600" dirty="0">
                    <a:ea typeface="ＭＳ Ｐゴシック" panose="020B0600070205080204" pitchFamily="34" charset="-128"/>
                  </a:rPr>
                  <a:t>In any queueing system that is work preserving and in steady state, as many elements leave the system as are entering it at any point in time (i.e. the rate at which elements leave the system is </a:t>
                </a:r>
                <a:r>
                  <a:rPr lang="en-US" altLang="en-US" sz="1600" i="1" dirty="0" err="1">
                    <a:ea typeface="ＭＳ Ｐゴシック" panose="020B0600070205080204" pitchFamily="34" charset="-128"/>
                  </a:rPr>
                  <a:t>λ</a:t>
                </a:r>
                <a:r>
                  <a:rPr lang="en-US" altLang="en-US" sz="1600" dirty="0">
                    <a:ea typeface="ＭＳ Ｐゴシック" panose="020B0600070205080204" pitchFamily="34" charset="-128"/>
                  </a:rPr>
                  <a:t>)</a:t>
                </a:r>
              </a:p>
              <a:p>
                <a:pPr lvl="2"/>
                <a:r>
                  <a:rPr lang="en-US" altLang="en-US" sz="1600" dirty="0">
                    <a:ea typeface="ＭＳ Ｐゴシック" panose="020B0600070205080204" pitchFamily="34" charset="-128"/>
                  </a:rPr>
                  <a:t>A new element arriving in the system will on average be the N</a:t>
                </a:r>
                <a:r>
                  <a:rPr lang="en-US" altLang="en-US" sz="1600" baseline="30000" dirty="0">
                    <a:ea typeface="ＭＳ Ｐゴシック" panose="020B0600070205080204" pitchFamily="34" charset="-128"/>
                  </a:rPr>
                  <a:t>th</a:t>
                </a:r>
                <a:r>
                  <a:rPr lang="en-US" altLang="en-US" sz="1600" dirty="0">
                    <a:ea typeface="ＭＳ Ｐゴシック" panose="020B0600070205080204" pitchFamily="34" charset="-128"/>
                  </a:rPr>
                  <a:t> element in the system and given that elements leave the system at a rate of </a:t>
                </a:r>
                <a:r>
                  <a:rPr lang="en-US" altLang="en-US" sz="1600" dirty="0" err="1">
                    <a:ea typeface="ＭＳ Ｐゴシック" panose="020B0600070205080204" pitchFamily="34" charset="-128"/>
                  </a:rPr>
                  <a:t>λ</a:t>
                </a:r>
                <a:r>
                  <a:rPr lang="en-US" altLang="en-US" sz="1600" dirty="0">
                    <a:ea typeface="ＭＳ Ｐゴシック" panose="020B0600070205080204" pitchFamily="34" charset="-128"/>
                  </a:rPr>
                  <a:t>, it will take </a:t>
                </a:r>
                <a:r>
                  <a:rPr lang="en-US" altLang="en-US" sz="1600" i="1" dirty="0">
                    <a:ea typeface="ＭＳ Ｐゴシック" panose="020B0600070205080204" pitchFamily="34" charset="-128"/>
                  </a:rPr>
                  <a:t>N/</a:t>
                </a:r>
                <a:r>
                  <a:rPr lang="en-US" sz="2000" b="0" dirty="0"/>
                  <a:t> </a:t>
                </a:r>
                <a14:m>
                  <m:oMath xmlns:m="http://schemas.openxmlformats.org/officeDocument/2006/math">
                    <m:sSub>
                      <m:sSubPr>
                        <m:ctrlPr>
                          <a:rPr lang="en-US" sz="2000" b="0" i="1" smtClean="0"/>
                        </m:ctrlPr>
                      </m:sSubPr>
                      <m:e>
                        <m:r>
                          <a:rPr lang="en-US" sz="2000" b="0" i="1" smtClean="0"/>
                          <m:t>𝜆</m:t>
                        </m:r>
                      </m:e>
                      <m:sub>
                        <m:r>
                          <a:rPr lang="en-US" sz="2000" b="0" i="1" smtClean="0"/>
                          <m:t>𝐴</m:t>
                        </m:r>
                      </m:sub>
                    </m:sSub>
                  </m:oMath>
                </a14:m>
                <a:r>
                  <a:rPr lang="en-US" altLang="en-US" sz="1600" i="1" dirty="0">
                    <a:ea typeface="ＭＳ Ｐゴシック" panose="020B0600070205080204" pitchFamily="34" charset="-128"/>
                  </a:rPr>
                  <a:t> </a:t>
                </a:r>
                <a:r>
                  <a:rPr lang="en-US" altLang="en-US" sz="1600" dirty="0">
                    <a:ea typeface="ＭＳ Ｐゴシック" panose="020B0600070205080204" pitchFamily="34" charset="-128"/>
                  </a:rPr>
                  <a:t>time units until the N</a:t>
                </a:r>
                <a:r>
                  <a:rPr lang="en-US" altLang="en-US" sz="1600" baseline="30000" dirty="0">
                    <a:ea typeface="ＭＳ Ｐゴシック" panose="020B0600070205080204" pitchFamily="34" charset="-128"/>
                  </a:rPr>
                  <a:t>th</a:t>
                </a:r>
                <a:r>
                  <a:rPr lang="en-US" altLang="en-US" sz="1600" dirty="0">
                    <a:ea typeface="ＭＳ Ｐゴシック" panose="020B0600070205080204" pitchFamily="34" charset="-128"/>
                  </a:rPr>
                  <a:t> element will leave the queue, thus the delay time for the N</a:t>
                </a:r>
                <a:r>
                  <a:rPr lang="en-US" altLang="en-US" sz="1600" baseline="30000" dirty="0">
                    <a:ea typeface="ＭＳ Ｐゴシック" panose="020B0600070205080204" pitchFamily="34" charset="-128"/>
                  </a:rPr>
                  <a:t>th</a:t>
                </a:r>
                <a:r>
                  <a:rPr lang="en-US" altLang="en-US" sz="1600" dirty="0">
                    <a:ea typeface="ＭＳ Ｐゴシック" panose="020B0600070205080204" pitchFamily="34" charset="-128"/>
                  </a:rPr>
                  <a:t> element is     </a:t>
                </a:r>
                <a:r>
                  <a:rPr lang="en-US" altLang="en-US" sz="1600" i="1" dirty="0">
                    <a:ea typeface="ＭＳ Ｐゴシック" panose="020B0600070205080204" pitchFamily="34" charset="-128"/>
                  </a:rPr>
                  <a:t>W = N/</a:t>
                </a:r>
                <a:r>
                  <a:rPr lang="en-US" sz="1600" dirty="0"/>
                  <a:t> </a:t>
                </a:r>
                <a14:m>
                  <m:oMath xmlns:m="http://schemas.openxmlformats.org/officeDocument/2006/math">
                    <m:sSub>
                      <m:sSubPr>
                        <m:ctrlPr>
                          <a:rPr lang="en-US" sz="1600" i="1"/>
                        </m:ctrlPr>
                      </m:sSubPr>
                      <m:e>
                        <m:r>
                          <a:rPr lang="en-US" sz="1600" i="1"/>
                          <m:t>𝜆</m:t>
                        </m:r>
                      </m:e>
                      <m:sub>
                        <m:r>
                          <a:rPr lang="en-US" sz="1600" i="1"/>
                          <m:t>𝐴</m:t>
                        </m:r>
                      </m:sub>
                    </m:sSub>
                  </m:oMath>
                </a14:m>
                <a:r>
                  <a:rPr lang="en-US" altLang="en-US" sz="1600" i="1" dirty="0">
                    <a:ea typeface="ＭＳ Ｐゴシック" panose="020B0600070205080204" pitchFamily="34" charset="-128"/>
                  </a:rPr>
                  <a:t>.</a:t>
                </a:r>
                <a:r>
                  <a:rPr lang="en-US" altLang="en-US" sz="1600" dirty="0">
                    <a:ea typeface="ＭＳ Ｐゴシック" panose="020B0600070205080204" pitchFamily="34" charset="-128"/>
                  </a:rPr>
                  <a:t> Since in steady state every element behaves the same, this is also the expected wait time for every other element and thus, </a:t>
                </a:r>
                <a:r>
                  <a:rPr lang="en-US" altLang="en-US" sz="1600" i="1" dirty="0">
                    <a:ea typeface="ＭＳ Ｐゴシック" panose="020B0600070205080204" pitchFamily="34" charset="-128"/>
                  </a:rPr>
                  <a:t>N = </a:t>
                </a:r>
                <a14:m>
                  <m:oMath xmlns:m="http://schemas.openxmlformats.org/officeDocument/2006/math">
                    <m:sSub>
                      <m:sSubPr>
                        <m:ctrlPr>
                          <a:rPr lang="en-US" sz="1600" i="1"/>
                        </m:ctrlPr>
                      </m:sSubPr>
                      <m:e>
                        <m:r>
                          <a:rPr lang="en-US" sz="1600" i="1"/>
                          <m:t>𝜆</m:t>
                        </m:r>
                      </m:e>
                      <m:sub>
                        <m:r>
                          <a:rPr lang="en-US" sz="1600" i="1"/>
                          <m:t>𝐴</m:t>
                        </m:r>
                      </m:sub>
                    </m:sSub>
                  </m:oMath>
                </a14:m>
                <a:r>
                  <a:rPr lang="en-US" altLang="en-US" sz="1200" i="1" dirty="0">
                    <a:ea typeface="ＭＳ Ｐゴシック" panose="020B0600070205080204" pitchFamily="34" charset="-128"/>
                  </a:rPr>
                  <a:t> </a:t>
                </a:r>
                <a:r>
                  <a:rPr lang="en-US" altLang="en-US" sz="1600" i="1" dirty="0">
                    <a:ea typeface="ＭＳ Ｐゴシック" panose="020B0600070205080204" pitchFamily="34" charset="-128"/>
                  </a:rPr>
                  <a:t>W</a:t>
                </a:r>
              </a:p>
            </p:txBody>
          </p:sp>
        </mc:Choice>
        <mc:Fallback>
          <p:sp>
            <p:nvSpPr>
              <p:cNvPr id="31748" name="Rectangle 3">
                <a:extLst>
                  <a:ext uri="{FF2B5EF4-FFF2-40B4-BE49-F238E27FC236}">
                    <a16:creationId xmlns:a16="http://schemas.microsoft.com/office/drawing/2014/main" id="{63476681-9FD7-314F-9C72-ED247E204BD5}"/>
                  </a:ext>
                </a:extLst>
              </p:cNvPr>
              <p:cNvSpPr>
                <a:spLocks noGrp="1" noRot="1" noChangeAspect="1" noMove="1" noResize="1" noEditPoints="1" noAdjustHandles="1" noChangeArrowheads="1" noChangeShapeType="1" noTextEdit="1"/>
              </p:cNvSpPr>
              <p:nvPr>
                <p:ph type="body" idx="1"/>
              </p:nvPr>
            </p:nvSpPr>
            <p:spPr>
              <a:xfrm>
                <a:off x="313706" y="1682833"/>
                <a:ext cx="11229110" cy="4383087"/>
              </a:xfrm>
              <a:blipFill>
                <a:blip r:embed="rId3"/>
                <a:stretch>
                  <a:fillRect l="-677" t="-1734" r="-564"/>
                </a:stretch>
              </a:blipFill>
            </p:spPr>
            <p:txBody>
              <a:bodyPr/>
              <a:lstStyle/>
              <a:p>
                <a:r>
                  <a:rPr lang="en-US">
                    <a:noFill/>
                  </a:rPr>
                  <a:t> </a:t>
                </a:r>
              </a:p>
            </p:txBody>
          </p:sp>
        </mc:Fallback>
      </mc:AlternateContent>
    </p:spTree>
    <p:extLst>
      <p:ext uri="{BB962C8B-B14F-4D97-AF65-F5344CB8AC3E}">
        <p14:creationId xmlns:p14="http://schemas.microsoft.com/office/powerpoint/2010/main" val="231437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1C96DA60-C646-6246-8899-365A10F731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AD9283D5-F4C2-2C48-8AD4-E051109412A9}" type="slidenum">
              <a:rPr lang="en-US" altLang="en-US" sz="1200" b="0">
                <a:latin typeface="Tahoma" panose="020B0604030504040204" pitchFamily="34" charset="0"/>
              </a:rPr>
              <a:pPr eaLnBrk="1" hangingPunct="1"/>
              <a:t>12</a:t>
            </a:fld>
            <a:endParaRPr lang="en-US" altLang="en-US" sz="1200" b="0">
              <a:latin typeface="Tahoma" panose="020B0604030504040204" pitchFamily="34" charset="0"/>
            </a:endParaRPr>
          </a:p>
        </p:txBody>
      </p:sp>
      <p:sp>
        <p:nvSpPr>
          <p:cNvPr id="33795" name="Rectangle 2">
            <a:extLst>
              <a:ext uri="{FF2B5EF4-FFF2-40B4-BE49-F238E27FC236}">
                <a16:creationId xmlns:a16="http://schemas.microsoft.com/office/drawing/2014/main" id="{364E9175-741D-E240-9CE9-587E0FB1AF8C}"/>
              </a:ext>
            </a:extLst>
          </p:cNvPr>
          <p:cNvSpPr>
            <a:spLocks noGrp="1" noChangeArrowheads="1"/>
          </p:cNvSpPr>
          <p:nvPr>
            <p:ph type="title"/>
          </p:nvPr>
        </p:nvSpPr>
        <p:spPr>
          <a:xfrm>
            <a:off x="325582" y="237527"/>
            <a:ext cx="7543800" cy="1143000"/>
          </a:xfrm>
        </p:spPr>
        <p:txBody>
          <a:bodyPr/>
          <a:lstStyle/>
          <a:p>
            <a:pPr eaLnBrk="1" hangingPunct="1"/>
            <a:r>
              <a:rPr lang="en-US" altLang="en-US" sz="4000" dirty="0">
                <a:ea typeface="ＭＳ Ｐゴシック" panose="020B0600070205080204" pitchFamily="34" charset="-128"/>
              </a:rPr>
              <a:t>Queueing System Types</a:t>
            </a:r>
          </a:p>
        </p:txBody>
      </p:sp>
      <p:sp>
        <p:nvSpPr>
          <p:cNvPr id="33796" name="Rectangle 3">
            <a:extLst>
              <a:ext uri="{FF2B5EF4-FFF2-40B4-BE49-F238E27FC236}">
                <a16:creationId xmlns:a16="http://schemas.microsoft.com/office/drawing/2014/main" id="{169C67BD-3909-E04A-BFCC-FEEE0C7BE30A}"/>
              </a:ext>
            </a:extLst>
          </p:cNvPr>
          <p:cNvSpPr>
            <a:spLocks noGrp="1" noChangeArrowheads="1"/>
          </p:cNvSpPr>
          <p:nvPr>
            <p:ph type="body" idx="1"/>
          </p:nvPr>
        </p:nvSpPr>
        <p:spPr>
          <a:xfrm>
            <a:off x="509752" y="1676895"/>
            <a:ext cx="10985561" cy="4383087"/>
          </a:xfrm>
        </p:spPr>
        <p:txBody>
          <a:bodyPr>
            <a:normAutofit/>
          </a:bodyPr>
          <a:lstStyle/>
          <a:p>
            <a:pPr eaLnBrk="1" hangingPunct="1">
              <a:lnSpc>
                <a:spcPct val="90000"/>
              </a:lnSpc>
            </a:pPr>
            <a:r>
              <a:rPr lang="en-US" altLang="en-US" sz="2400" dirty="0">
                <a:ea typeface="ＭＳ Ｐゴシック" panose="020B0600070205080204" pitchFamily="34" charset="-128"/>
              </a:rPr>
              <a:t>Some of the simplest to analyze and most commonly used queueing system types are ones with Markov arrival and service processes</a:t>
            </a:r>
            <a:endParaRPr lang="en-US" altLang="en-US" sz="12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simplest Markov process model is the memoryless model using Poisson processes to describe the arrival and service processes</a:t>
            </a:r>
          </a:p>
          <a:p>
            <a:pPr lvl="2" eaLnBrk="1" hangingPunct="1">
              <a:lnSpc>
                <a:spcPct val="90000"/>
              </a:lnSpc>
            </a:pPr>
            <a:r>
              <a:rPr lang="en-US" altLang="en-US" sz="1600" dirty="0">
                <a:ea typeface="ＭＳ Ｐゴシック" panose="020B0600070205080204" pitchFamily="34" charset="-128"/>
              </a:rPr>
              <a:t>Arrival and service times follow exponential distributions with rates </a:t>
            </a:r>
            <a:r>
              <a:rPr lang="en-US" altLang="en-US" sz="1600" i="1" dirty="0" err="1">
                <a:ea typeface="ＭＳ Ｐゴシック" panose="020B0600070205080204" pitchFamily="34" charset="-128"/>
              </a:rPr>
              <a:t>λ</a:t>
            </a:r>
            <a:r>
              <a:rPr lang="en-US" altLang="en-US" sz="1600" i="1" dirty="0">
                <a:ea typeface="ＭＳ Ｐゴシック" panose="020B0600070205080204" pitchFamily="34" charset="-128"/>
              </a:rPr>
              <a:t>, </a:t>
            </a:r>
            <a:r>
              <a:rPr lang="en-US" altLang="en-US" sz="1600" i="1" dirty="0" err="1">
                <a:ea typeface="ＭＳ Ｐゴシック" panose="020B0600070205080204" pitchFamily="34" charset="-128"/>
              </a:rPr>
              <a:t>μ</a:t>
            </a:r>
            <a:r>
              <a:rPr lang="en-US" altLang="en-US" sz="1600" dirty="0">
                <a:ea typeface="ＭＳ Ｐゴシック" panose="020B0600070205080204" pitchFamily="34" charset="-128"/>
              </a:rPr>
              <a:t>, respectively</a:t>
            </a:r>
          </a:p>
          <a:p>
            <a:pPr lvl="1" eaLnBrk="1" hangingPunct="1">
              <a:lnSpc>
                <a:spcPct val="90000"/>
              </a:lnSpc>
            </a:pPr>
            <a:r>
              <a:rPr lang="en-US" altLang="en-US" sz="2000" dirty="0">
                <a:ea typeface="ＭＳ Ｐゴシック" panose="020B0600070205080204" pitchFamily="34" charset="-128"/>
              </a:rPr>
              <a:t>Memoryless Markov processes are usually indicated using the letter M in the arrival and service process fields of the Kendall notation.</a:t>
            </a:r>
          </a:p>
          <a:p>
            <a:pPr eaLnBrk="1" hangingPunct="1">
              <a:lnSpc>
                <a:spcPct val="90000"/>
              </a:lnSpc>
            </a:pPr>
            <a:r>
              <a:rPr lang="en-US" altLang="en-US" sz="2400" dirty="0">
                <a:ea typeface="ＭＳ Ｐゴシック" panose="020B0600070205080204" pitchFamily="34" charset="-128"/>
              </a:rPr>
              <a:t>Other frequently studied types use either the Erlang distribution (indicated by E) or deterministic or fixed interval processes (indicated by D)</a:t>
            </a:r>
          </a:p>
        </p:txBody>
      </p:sp>
    </p:spTree>
    <p:extLst>
      <p:ext uri="{BB962C8B-B14F-4D97-AF65-F5344CB8AC3E}">
        <p14:creationId xmlns:p14="http://schemas.microsoft.com/office/powerpoint/2010/main" val="80026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6EC2D1D5-9CBA-C440-A8F9-EA60FF61A1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FAE32441-B4F7-A84B-A9F2-59FCB0507800}" type="slidenum">
              <a:rPr lang="en-US" altLang="en-US" sz="1200" b="0">
                <a:latin typeface="Tahoma" panose="020B0604030504040204" pitchFamily="34" charset="0"/>
              </a:rPr>
              <a:pPr eaLnBrk="1" hangingPunct="1"/>
              <a:t>13</a:t>
            </a:fld>
            <a:endParaRPr lang="en-US" altLang="en-US" sz="1200" b="0">
              <a:latin typeface="Tahoma" panose="020B0604030504040204" pitchFamily="34" charset="0"/>
            </a:endParaRPr>
          </a:p>
        </p:txBody>
      </p:sp>
      <p:sp>
        <p:nvSpPr>
          <p:cNvPr id="35843" name="Rectangle 2">
            <a:extLst>
              <a:ext uri="{FF2B5EF4-FFF2-40B4-BE49-F238E27FC236}">
                <a16:creationId xmlns:a16="http://schemas.microsoft.com/office/drawing/2014/main" id="{7D69E406-6E2E-2446-B6B3-6BC8B7FFA339}"/>
              </a:ext>
            </a:extLst>
          </p:cNvPr>
          <p:cNvSpPr>
            <a:spLocks noGrp="1" noChangeArrowheads="1"/>
          </p:cNvSpPr>
          <p:nvPr>
            <p:ph type="title"/>
          </p:nvPr>
        </p:nvSpPr>
        <p:spPr>
          <a:xfrm>
            <a:off x="301831" y="273154"/>
            <a:ext cx="7543800" cy="1143000"/>
          </a:xfrm>
        </p:spPr>
        <p:txBody>
          <a:bodyPr/>
          <a:lstStyle/>
          <a:p>
            <a:pPr eaLnBrk="1" hangingPunct="1"/>
            <a:r>
              <a:rPr lang="en-US" altLang="en-US" sz="4000" dirty="0">
                <a:ea typeface="ＭＳ Ｐゴシック" panose="020B0600070205080204" pitchFamily="34" charset="-128"/>
              </a:rPr>
              <a:t>Markov Queues</a:t>
            </a:r>
          </a:p>
        </p:txBody>
      </p:sp>
      <p:sp>
        <p:nvSpPr>
          <p:cNvPr id="35844" name="Rectangle 3">
            <a:extLst>
              <a:ext uri="{FF2B5EF4-FFF2-40B4-BE49-F238E27FC236}">
                <a16:creationId xmlns:a16="http://schemas.microsoft.com/office/drawing/2014/main" id="{F5CDA150-4C15-1B4A-8875-B07FFB05865A}"/>
              </a:ext>
            </a:extLst>
          </p:cNvPr>
          <p:cNvSpPr>
            <a:spLocks noGrp="1" noChangeArrowheads="1"/>
          </p:cNvSpPr>
          <p:nvPr>
            <p:ph type="body" idx="1"/>
          </p:nvPr>
        </p:nvSpPr>
        <p:spPr>
          <a:xfrm>
            <a:off x="474127" y="1590203"/>
            <a:ext cx="10593676" cy="4383087"/>
          </a:xfrm>
        </p:spPr>
        <p:txBody>
          <a:bodyPr>
            <a:normAutofit/>
          </a:bodyPr>
          <a:lstStyle/>
          <a:p>
            <a:pPr eaLnBrk="1" hangingPunct="1">
              <a:lnSpc>
                <a:spcPct val="90000"/>
              </a:lnSpc>
            </a:pPr>
            <a:r>
              <a:rPr lang="en-US" altLang="en-US" sz="2400" dirty="0">
                <a:ea typeface="ＭＳ Ｐゴシック" panose="020B0600070205080204" pitchFamily="34" charset="-128"/>
              </a:rPr>
              <a:t>For Markov arrival and service processes, the likelihood of an element arriving in or leaving the system is determined by the state of the queue.</a:t>
            </a:r>
          </a:p>
          <a:p>
            <a:pPr lvl="1" eaLnBrk="1" hangingPunct="1">
              <a:lnSpc>
                <a:spcPct val="90000"/>
              </a:lnSpc>
            </a:pPr>
            <a:r>
              <a:rPr lang="en-US" altLang="en-US" sz="2000" dirty="0">
                <a:ea typeface="ＭＳ Ｐゴシック" panose="020B0600070205080204" pitchFamily="34" charset="-128"/>
              </a:rPr>
              <a:t>For a rate of </a:t>
            </a:r>
            <a:r>
              <a:rPr lang="en-US" altLang="en-US" sz="2000" dirty="0" err="1">
                <a:ea typeface="ＭＳ Ｐゴシック" panose="020B0600070205080204" pitchFamily="34" charset="-128"/>
              </a:rPr>
              <a:t>η</a:t>
            </a:r>
            <a:r>
              <a:rPr lang="en-US" altLang="en-US" sz="2000" dirty="0">
                <a:ea typeface="ＭＳ Ｐゴシック" panose="020B0600070205080204" pitchFamily="34" charset="-128"/>
              </a:rPr>
              <a:t> the probability would be </a:t>
            </a:r>
            <a:r>
              <a:rPr lang="en-US" altLang="en-US" sz="2000" dirty="0" err="1">
                <a:ea typeface="ＭＳ Ｐゴシック" panose="020B0600070205080204" pitchFamily="34" charset="-128"/>
              </a:rPr>
              <a:t>η</a:t>
            </a:r>
            <a:r>
              <a:rPr lang="en-US" altLang="en-US" sz="2000" dirty="0">
                <a:ea typeface="ＭＳ Ｐゴシック" panose="020B0600070205080204" pitchFamily="34" charset="-128"/>
              </a:rPr>
              <a:t>*dt.</a:t>
            </a:r>
          </a:p>
          <a:p>
            <a:pPr lvl="1" eaLnBrk="1" hangingPunct="1">
              <a:lnSpc>
                <a:spcPct val="90000"/>
              </a:lnSpc>
            </a:pPr>
            <a:r>
              <a:rPr lang="en-US" altLang="en-US" sz="2000" dirty="0">
                <a:ea typeface="ＭＳ Ｐゴシック" panose="020B0600070205080204" pitchFamily="34" charset="-128"/>
              </a:rPr>
              <a:t>The likelihood of a particular change of the state of the queue is therefor proportional to the arrival and service rate, respectively</a:t>
            </a:r>
          </a:p>
          <a:p>
            <a:pPr eaLnBrk="1" hangingPunct="1">
              <a:lnSpc>
                <a:spcPct val="90000"/>
              </a:lnSpc>
            </a:pPr>
            <a:r>
              <a:rPr lang="en-US" altLang="en-US" sz="2400" dirty="0">
                <a:ea typeface="ＭＳ Ｐゴシック" panose="020B0600070205080204" pitchFamily="34" charset="-128"/>
              </a:rPr>
              <a:t>This queueing system can be represented as a Markov chain where states indicate the number of elements in the system.</a:t>
            </a:r>
          </a:p>
          <a:p>
            <a:pPr lvl="1" eaLnBrk="1" hangingPunct="1">
              <a:lnSpc>
                <a:spcPct val="90000"/>
              </a:lnSpc>
            </a:pPr>
            <a:r>
              <a:rPr lang="en-US" altLang="en-US" sz="2000" dirty="0">
                <a:ea typeface="ＭＳ Ｐゴシック" panose="020B0600070205080204" pitchFamily="34" charset="-128"/>
              </a:rPr>
              <a:t>Transition probabilities to the next higher state are proportional to the arrival rate</a:t>
            </a:r>
          </a:p>
          <a:p>
            <a:pPr lvl="1" eaLnBrk="1" hangingPunct="1">
              <a:lnSpc>
                <a:spcPct val="90000"/>
              </a:lnSpc>
            </a:pPr>
            <a:r>
              <a:rPr lang="en-US" altLang="en-US" sz="2000" dirty="0">
                <a:ea typeface="ＭＳ Ｐゴシック" panose="020B0600070205080204" pitchFamily="34" charset="-128"/>
              </a:rPr>
              <a:t>Transition probabilities to the next lower state are proportional to the service rate </a:t>
            </a:r>
          </a:p>
        </p:txBody>
      </p:sp>
    </p:spTree>
    <p:extLst>
      <p:ext uri="{BB962C8B-B14F-4D97-AF65-F5344CB8AC3E}">
        <p14:creationId xmlns:p14="http://schemas.microsoft.com/office/powerpoint/2010/main" val="105021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E5155DDE-3B76-1642-ADD2-9D9923EEAA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8A6D2F83-5DE3-3D48-A80E-0865D56A7E5D}" type="slidenum">
              <a:rPr lang="en-US" altLang="en-US" sz="1200" b="0">
                <a:latin typeface="Tahoma" panose="020B0604030504040204" pitchFamily="34" charset="0"/>
              </a:rPr>
              <a:pPr eaLnBrk="1" hangingPunct="1"/>
              <a:t>14</a:t>
            </a:fld>
            <a:endParaRPr lang="en-US" altLang="en-US" sz="1200" b="0">
              <a:latin typeface="Tahoma" panose="020B0604030504040204" pitchFamily="34" charset="0"/>
            </a:endParaRPr>
          </a:p>
        </p:txBody>
      </p:sp>
      <p:sp>
        <p:nvSpPr>
          <p:cNvPr id="37891" name="Rectangle 2">
            <a:extLst>
              <a:ext uri="{FF2B5EF4-FFF2-40B4-BE49-F238E27FC236}">
                <a16:creationId xmlns:a16="http://schemas.microsoft.com/office/drawing/2014/main" id="{79055FF1-931C-3941-947E-28DCB71B45AC}"/>
              </a:ext>
            </a:extLst>
          </p:cNvPr>
          <p:cNvSpPr>
            <a:spLocks noGrp="1" noChangeArrowheads="1"/>
          </p:cNvSpPr>
          <p:nvPr>
            <p:ph type="title"/>
          </p:nvPr>
        </p:nvSpPr>
        <p:spPr>
          <a:xfrm>
            <a:off x="390526" y="263525"/>
            <a:ext cx="7543800" cy="1143000"/>
          </a:xfrm>
        </p:spPr>
        <p:txBody>
          <a:bodyPr/>
          <a:lstStyle/>
          <a:p>
            <a:pPr eaLnBrk="1" hangingPunct="1"/>
            <a:r>
              <a:rPr lang="en-US" altLang="en-US" sz="4000" dirty="0">
                <a:ea typeface="ＭＳ Ｐゴシック" panose="020B0600070205080204" pitchFamily="34" charset="-128"/>
              </a:rPr>
              <a:t>Markov Queues</a:t>
            </a:r>
          </a:p>
        </p:txBody>
      </p:sp>
      <p:sp>
        <p:nvSpPr>
          <p:cNvPr id="37892" name="Rectangle 3">
            <a:extLst>
              <a:ext uri="{FF2B5EF4-FFF2-40B4-BE49-F238E27FC236}">
                <a16:creationId xmlns:a16="http://schemas.microsoft.com/office/drawing/2014/main" id="{0A314740-CB9C-AF44-B4CB-4815D9CACF8A}"/>
              </a:ext>
            </a:extLst>
          </p:cNvPr>
          <p:cNvSpPr>
            <a:spLocks noGrp="1" noChangeArrowheads="1"/>
          </p:cNvSpPr>
          <p:nvPr>
            <p:ph type="body" idx="1"/>
          </p:nvPr>
        </p:nvSpPr>
        <p:spPr>
          <a:xfrm>
            <a:off x="478085" y="1106827"/>
            <a:ext cx="10875715" cy="4383087"/>
          </a:xfrm>
        </p:spPr>
        <p:txBody>
          <a:bodyPr/>
          <a:lstStyle/>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r>
              <a:rPr lang="en-US" altLang="en-US" sz="2400" dirty="0">
                <a:ea typeface="ＭＳ Ｐゴシック" panose="020B0600070205080204" pitchFamily="34" charset="-128"/>
              </a:rPr>
              <a:t>In this model, only one transition can happen at any point in time; either an arrival or a departure </a:t>
            </a:r>
          </a:p>
          <a:p>
            <a:pPr lvl="1" eaLnBrk="1" hangingPunct="1">
              <a:lnSpc>
                <a:spcPct val="90000"/>
              </a:lnSpc>
            </a:pPr>
            <a:r>
              <a:rPr lang="en-US" altLang="en-US" sz="2000" dirty="0">
                <a:ea typeface="ＭＳ Ｐゴシック" panose="020B0600070205080204" pitchFamily="34" charset="-128"/>
              </a:rPr>
              <a:t>This is a realistic model for a Poisson distribution if </a:t>
            </a:r>
            <a:r>
              <a:rPr lang="en-US" altLang="en-US" sz="2000" i="1" dirty="0">
                <a:ea typeface="ＭＳ Ｐゴシック" panose="020B0600070205080204" pitchFamily="34" charset="-128"/>
              </a:rPr>
              <a:t>dt</a:t>
            </a:r>
            <a:r>
              <a:rPr lang="en-US" altLang="en-US" sz="2000" dirty="0">
                <a:ea typeface="ＭＳ Ｐゴシック" panose="020B0600070205080204" pitchFamily="34" charset="-128"/>
              </a:rPr>
              <a:t> is sufficiently small, i.e. tends towards 0.</a:t>
            </a:r>
          </a:p>
          <a:p>
            <a:pPr lvl="1" eaLnBrk="1" hangingPunct="1">
              <a:lnSpc>
                <a:spcPct val="90000"/>
              </a:lnSpc>
            </a:pPr>
            <a:r>
              <a:rPr lang="en-US" altLang="en-US" sz="2000" dirty="0">
                <a:ea typeface="ＭＳ Ｐゴシック" panose="020B0600070205080204" pitchFamily="34" charset="-128"/>
              </a:rPr>
              <a:t>Since </a:t>
            </a:r>
            <a:r>
              <a:rPr lang="en-US" altLang="en-US" sz="2000" i="1" dirty="0">
                <a:ea typeface="ＭＳ Ｐゴシック" panose="020B0600070205080204" pitchFamily="34" charset="-128"/>
              </a:rPr>
              <a:t>dt</a:t>
            </a:r>
            <a:r>
              <a:rPr lang="en-US" altLang="en-US" sz="2000" dirty="0">
                <a:ea typeface="ＭＳ Ｐゴシック" panose="020B0600070205080204" pitchFamily="34" charset="-128"/>
              </a:rPr>
              <a:t> represents a scaling factor to adjust for the time interval, this model is often written without the </a:t>
            </a:r>
            <a:r>
              <a:rPr lang="en-US" altLang="en-US" sz="2000" i="1" dirty="0">
                <a:ea typeface="ＭＳ Ｐゴシック" panose="020B0600070205080204" pitchFamily="34" charset="-128"/>
              </a:rPr>
              <a:t>dt</a:t>
            </a:r>
            <a:endParaRPr lang="en-US" altLang="en-US" dirty="0">
              <a:ea typeface="ＭＳ Ｐゴシック" panose="020B0600070205080204" pitchFamily="34" charset="-128"/>
            </a:endParaRPr>
          </a:p>
          <a:p>
            <a:pPr eaLnBrk="1" hangingPunct="1">
              <a:lnSpc>
                <a:spcPct val="90000"/>
              </a:lnSpc>
            </a:pPr>
            <a:endParaRPr lang="en-US" altLang="en-US" sz="2400" i="1" dirty="0">
              <a:ea typeface="ＭＳ Ｐゴシック" panose="020B0600070205080204" pitchFamily="34" charset="-128"/>
            </a:endParaRPr>
          </a:p>
        </p:txBody>
      </p:sp>
      <p:grpSp>
        <p:nvGrpSpPr>
          <p:cNvPr id="2" name="Group 1">
            <a:extLst>
              <a:ext uri="{FF2B5EF4-FFF2-40B4-BE49-F238E27FC236}">
                <a16:creationId xmlns:a16="http://schemas.microsoft.com/office/drawing/2014/main" id="{FED731BA-8567-7C4F-AEF9-EED8EC8281D2}"/>
              </a:ext>
            </a:extLst>
          </p:cNvPr>
          <p:cNvGrpSpPr/>
          <p:nvPr/>
        </p:nvGrpSpPr>
        <p:grpSpPr>
          <a:xfrm>
            <a:off x="2033650" y="1677781"/>
            <a:ext cx="6099175" cy="1404937"/>
            <a:chOff x="2971800" y="2176464"/>
            <a:chExt cx="6099175" cy="1404937"/>
          </a:xfrm>
        </p:grpSpPr>
        <p:sp>
          <p:nvSpPr>
            <p:cNvPr id="37893" name="Oval 1">
              <a:extLst>
                <a:ext uri="{FF2B5EF4-FFF2-40B4-BE49-F238E27FC236}">
                  <a16:creationId xmlns:a16="http://schemas.microsoft.com/office/drawing/2014/main" id="{7DF0DB60-2ACD-FF41-8780-0D1827A4D163}"/>
                </a:ext>
              </a:extLst>
            </p:cNvPr>
            <p:cNvSpPr>
              <a:spLocks noChangeArrowheads="1"/>
            </p:cNvSpPr>
            <p:nvPr/>
          </p:nvSpPr>
          <p:spPr bwMode="auto">
            <a:xfrm>
              <a:off x="2971800" y="2633663"/>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0</a:t>
              </a:r>
            </a:p>
          </p:txBody>
        </p:sp>
        <p:sp>
          <p:nvSpPr>
            <p:cNvPr id="37894" name="Oval 8">
              <a:extLst>
                <a:ext uri="{FF2B5EF4-FFF2-40B4-BE49-F238E27FC236}">
                  <a16:creationId xmlns:a16="http://schemas.microsoft.com/office/drawing/2014/main" id="{1020CD26-5094-B94E-A425-A7C6512BAA17}"/>
                </a:ext>
              </a:extLst>
            </p:cNvPr>
            <p:cNvSpPr>
              <a:spLocks noChangeArrowheads="1"/>
            </p:cNvSpPr>
            <p:nvPr/>
          </p:nvSpPr>
          <p:spPr bwMode="auto">
            <a:xfrm>
              <a:off x="7772400" y="2633663"/>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4</a:t>
              </a:r>
            </a:p>
          </p:txBody>
        </p:sp>
        <p:sp>
          <p:nvSpPr>
            <p:cNvPr id="37895" name="Oval 9">
              <a:extLst>
                <a:ext uri="{FF2B5EF4-FFF2-40B4-BE49-F238E27FC236}">
                  <a16:creationId xmlns:a16="http://schemas.microsoft.com/office/drawing/2014/main" id="{CD3F0F3C-FC47-B641-BD62-635E97701050}"/>
                </a:ext>
              </a:extLst>
            </p:cNvPr>
            <p:cNvSpPr>
              <a:spLocks noChangeArrowheads="1"/>
            </p:cNvSpPr>
            <p:nvPr/>
          </p:nvSpPr>
          <p:spPr bwMode="auto">
            <a:xfrm>
              <a:off x="4114800" y="2633663"/>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a:t>
              </a:r>
            </a:p>
          </p:txBody>
        </p:sp>
        <p:sp>
          <p:nvSpPr>
            <p:cNvPr id="37896" name="Oval 10">
              <a:extLst>
                <a:ext uri="{FF2B5EF4-FFF2-40B4-BE49-F238E27FC236}">
                  <a16:creationId xmlns:a16="http://schemas.microsoft.com/office/drawing/2014/main" id="{FACC84CD-8671-7F46-B1B5-0B17184FF192}"/>
                </a:ext>
              </a:extLst>
            </p:cNvPr>
            <p:cNvSpPr>
              <a:spLocks noChangeArrowheads="1"/>
            </p:cNvSpPr>
            <p:nvPr/>
          </p:nvSpPr>
          <p:spPr bwMode="auto">
            <a:xfrm>
              <a:off x="5334000" y="2633663"/>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a:t>
              </a:r>
            </a:p>
          </p:txBody>
        </p:sp>
        <p:sp>
          <p:nvSpPr>
            <p:cNvPr id="37897" name="Oval 11">
              <a:extLst>
                <a:ext uri="{FF2B5EF4-FFF2-40B4-BE49-F238E27FC236}">
                  <a16:creationId xmlns:a16="http://schemas.microsoft.com/office/drawing/2014/main" id="{325F0EAC-1F39-F54C-A88C-E94704BBCD2A}"/>
                </a:ext>
              </a:extLst>
            </p:cNvPr>
            <p:cNvSpPr>
              <a:spLocks noChangeArrowheads="1"/>
            </p:cNvSpPr>
            <p:nvPr/>
          </p:nvSpPr>
          <p:spPr bwMode="auto">
            <a:xfrm>
              <a:off x="6553200" y="2633663"/>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3</a:t>
              </a:r>
            </a:p>
          </p:txBody>
        </p:sp>
        <p:cxnSp>
          <p:nvCxnSpPr>
            <p:cNvPr id="37898" name="Curved Connector 3">
              <a:extLst>
                <a:ext uri="{FF2B5EF4-FFF2-40B4-BE49-F238E27FC236}">
                  <a16:creationId xmlns:a16="http://schemas.microsoft.com/office/drawing/2014/main" id="{D21970A1-BF76-404C-8660-BD4DAEE10E90}"/>
                </a:ext>
              </a:extLst>
            </p:cNvPr>
            <p:cNvCxnSpPr>
              <a:cxnSpLocks noChangeShapeType="1"/>
              <a:stCxn id="37893" idx="7"/>
              <a:endCxn id="37895" idx="1"/>
            </p:cNvCxnSpPr>
            <p:nvPr/>
          </p:nvCxnSpPr>
          <p:spPr bwMode="auto">
            <a:xfrm rot="5400000" flipH="1" flipV="1">
              <a:off x="3810001" y="2328863"/>
              <a:ext cx="12700" cy="765175"/>
            </a:xfrm>
            <a:prstGeom prst="curvedConnector3">
              <a:avLst>
                <a:gd name="adj1" fmla="val 1573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899" name="Curved Connector 16">
              <a:extLst>
                <a:ext uri="{FF2B5EF4-FFF2-40B4-BE49-F238E27FC236}">
                  <a16:creationId xmlns:a16="http://schemas.microsoft.com/office/drawing/2014/main" id="{7B4253FA-0D83-E14E-AB90-44DDC166F322}"/>
                </a:ext>
              </a:extLst>
            </p:cNvPr>
            <p:cNvCxnSpPr>
              <a:cxnSpLocks noChangeShapeType="1"/>
              <a:stCxn id="37895" idx="7"/>
              <a:endCxn id="37896" idx="1"/>
            </p:cNvCxnSpPr>
            <p:nvPr/>
          </p:nvCxnSpPr>
          <p:spPr bwMode="auto">
            <a:xfrm rot="5400000" flipH="1" flipV="1">
              <a:off x="4991101" y="22907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0" name="Curved Connector 21">
              <a:extLst>
                <a:ext uri="{FF2B5EF4-FFF2-40B4-BE49-F238E27FC236}">
                  <a16:creationId xmlns:a16="http://schemas.microsoft.com/office/drawing/2014/main" id="{258AB387-FF0F-D24B-914C-36784C939B5D}"/>
                </a:ext>
              </a:extLst>
            </p:cNvPr>
            <p:cNvCxnSpPr>
              <a:cxnSpLocks noChangeShapeType="1"/>
            </p:cNvCxnSpPr>
            <p:nvPr/>
          </p:nvCxnSpPr>
          <p:spPr bwMode="auto">
            <a:xfrm rot="5400000" flipH="1" flipV="1">
              <a:off x="6205538" y="2295526"/>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1" name="Curved Connector 22">
              <a:extLst>
                <a:ext uri="{FF2B5EF4-FFF2-40B4-BE49-F238E27FC236}">
                  <a16:creationId xmlns:a16="http://schemas.microsoft.com/office/drawing/2014/main" id="{F463622F-1CA6-7445-8FB4-22A05F01E463}"/>
                </a:ext>
              </a:extLst>
            </p:cNvPr>
            <p:cNvCxnSpPr>
              <a:cxnSpLocks noChangeShapeType="1"/>
            </p:cNvCxnSpPr>
            <p:nvPr/>
          </p:nvCxnSpPr>
          <p:spPr bwMode="auto">
            <a:xfrm rot="5400000" flipH="1" flipV="1">
              <a:off x="7424738" y="2295526"/>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2" name="Curved Connector 23">
              <a:extLst>
                <a:ext uri="{FF2B5EF4-FFF2-40B4-BE49-F238E27FC236}">
                  <a16:creationId xmlns:a16="http://schemas.microsoft.com/office/drawing/2014/main" id="{1D11F4D9-FB7D-1845-8830-2DC1BB4687BF}"/>
                </a:ext>
              </a:extLst>
            </p:cNvPr>
            <p:cNvCxnSpPr>
              <a:cxnSpLocks noChangeShapeType="1"/>
              <a:stCxn id="37893" idx="5"/>
              <a:endCxn id="37895" idx="3"/>
            </p:cNvCxnSpPr>
            <p:nvPr/>
          </p:nvCxnSpPr>
          <p:spPr bwMode="auto">
            <a:xfrm rot="16200000" flipH="1">
              <a:off x="3810001" y="2706688"/>
              <a:ext cx="12700" cy="7651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903" name="Curved Connector 27">
              <a:extLst>
                <a:ext uri="{FF2B5EF4-FFF2-40B4-BE49-F238E27FC236}">
                  <a16:creationId xmlns:a16="http://schemas.microsoft.com/office/drawing/2014/main" id="{C833C09C-6340-F245-8F60-9354E4AF5CBA}"/>
                </a:ext>
              </a:extLst>
            </p:cNvPr>
            <p:cNvCxnSpPr>
              <a:cxnSpLocks noChangeShapeType="1"/>
              <a:stCxn id="37895" idx="5"/>
              <a:endCxn id="37896" idx="3"/>
            </p:cNvCxnSpPr>
            <p:nvPr/>
          </p:nvCxnSpPr>
          <p:spPr bwMode="auto">
            <a:xfrm rot="16200000" flipH="1">
              <a:off x="4991101" y="2668588"/>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904" name="Curved Connector 31">
              <a:extLst>
                <a:ext uri="{FF2B5EF4-FFF2-40B4-BE49-F238E27FC236}">
                  <a16:creationId xmlns:a16="http://schemas.microsoft.com/office/drawing/2014/main" id="{7161D758-DCE4-9142-B728-EF90355E66A5}"/>
                </a:ext>
              </a:extLst>
            </p:cNvPr>
            <p:cNvCxnSpPr>
              <a:cxnSpLocks noChangeShapeType="1"/>
            </p:cNvCxnSpPr>
            <p:nvPr/>
          </p:nvCxnSpPr>
          <p:spPr bwMode="auto">
            <a:xfrm rot="16200000" flipH="1">
              <a:off x="6205538" y="26765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905" name="Curved Connector 32">
              <a:extLst>
                <a:ext uri="{FF2B5EF4-FFF2-40B4-BE49-F238E27FC236}">
                  <a16:creationId xmlns:a16="http://schemas.microsoft.com/office/drawing/2014/main" id="{7331A40A-020E-DD42-9607-924098522103}"/>
                </a:ext>
              </a:extLst>
            </p:cNvPr>
            <p:cNvCxnSpPr>
              <a:cxnSpLocks noChangeShapeType="1"/>
            </p:cNvCxnSpPr>
            <p:nvPr/>
          </p:nvCxnSpPr>
          <p:spPr bwMode="auto">
            <a:xfrm rot="16200000" flipH="1">
              <a:off x="7424738" y="26765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7906" name="Curved Connector 33">
              <a:extLst>
                <a:ext uri="{FF2B5EF4-FFF2-40B4-BE49-F238E27FC236}">
                  <a16:creationId xmlns:a16="http://schemas.microsoft.com/office/drawing/2014/main" id="{300E76A8-09E9-924D-B73A-12DCFA5FBD10}"/>
                </a:ext>
              </a:extLst>
            </p:cNvPr>
            <p:cNvCxnSpPr>
              <a:cxnSpLocks noChangeShapeType="1"/>
            </p:cNvCxnSpPr>
            <p:nvPr/>
          </p:nvCxnSpPr>
          <p:spPr bwMode="auto">
            <a:xfrm rot="5400000" flipH="1" flipV="1">
              <a:off x="8643938" y="2295526"/>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907" name="Curved Connector 34">
              <a:extLst>
                <a:ext uri="{FF2B5EF4-FFF2-40B4-BE49-F238E27FC236}">
                  <a16:creationId xmlns:a16="http://schemas.microsoft.com/office/drawing/2014/main" id="{DBD247EE-BD7C-5549-B24F-093BB3DB5F8C}"/>
                </a:ext>
              </a:extLst>
            </p:cNvPr>
            <p:cNvCxnSpPr>
              <a:cxnSpLocks noChangeShapeType="1"/>
            </p:cNvCxnSpPr>
            <p:nvPr/>
          </p:nvCxnSpPr>
          <p:spPr bwMode="auto">
            <a:xfrm rot="16200000" flipH="1">
              <a:off x="8643938" y="26765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7908" name="TextBox 26">
              <a:extLst>
                <a:ext uri="{FF2B5EF4-FFF2-40B4-BE49-F238E27FC236}">
                  <a16:creationId xmlns:a16="http://schemas.microsoft.com/office/drawing/2014/main" id="{2559B9EE-D54E-714B-856A-0C7DF92EA078}"/>
                </a:ext>
              </a:extLst>
            </p:cNvPr>
            <p:cNvSpPr txBox="1">
              <a:spLocks noChangeArrowheads="1"/>
            </p:cNvSpPr>
            <p:nvPr/>
          </p:nvSpPr>
          <p:spPr bwMode="auto">
            <a:xfrm>
              <a:off x="3505201" y="2176464"/>
              <a:ext cx="582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λ</a:t>
              </a:r>
              <a:r>
                <a:rPr lang="en-US" altLang="en-US" sz="1600" baseline="-25000" dirty="0"/>
                <a:t>0</a:t>
              </a:r>
              <a:r>
                <a:rPr lang="en-US" altLang="en-US" sz="1600" dirty="0"/>
                <a:t>dt</a:t>
              </a:r>
            </a:p>
          </p:txBody>
        </p:sp>
        <p:sp>
          <p:nvSpPr>
            <p:cNvPr id="37909" name="TextBox 36">
              <a:extLst>
                <a:ext uri="{FF2B5EF4-FFF2-40B4-BE49-F238E27FC236}">
                  <a16:creationId xmlns:a16="http://schemas.microsoft.com/office/drawing/2014/main" id="{F2DB5595-79D4-0044-9298-DC713B351726}"/>
                </a:ext>
              </a:extLst>
            </p:cNvPr>
            <p:cNvSpPr txBox="1">
              <a:spLocks noChangeArrowheads="1"/>
            </p:cNvSpPr>
            <p:nvPr/>
          </p:nvSpPr>
          <p:spPr bwMode="auto">
            <a:xfrm>
              <a:off x="5867401" y="2176464"/>
              <a:ext cx="582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2</a:t>
              </a:r>
              <a:r>
                <a:rPr lang="en-US" altLang="en-US" sz="1600"/>
                <a:t>dt</a:t>
              </a:r>
            </a:p>
          </p:txBody>
        </p:sp>
        <p:sp>
          <p:nvSpPr>
            <p:cNvPr id="37910" name="TextBox 37">
              <a:extLst>
                <a:ext uri="{FF2B5EF4-FFF2-40B4-BE49-F238E27FC236}">
                  <a16:creationId xmlns:a16="http://schemas.microsoft.com/office/drawing/2014/main" id="{A397989B-A0BB-4346-9D12-5F90D5CFF6AF}"/>
                </a:ext>
              </a:extLst>
            </p:cNvPr>
            <p:cNvSpPr txBox="1">
              <a:spLocks noChangeArrowheads="1"/>
            </p:cNvSpPr>
            <p:nvPr/>
          </p:nvSpPr>
          <p:spPr bwMode="auto">
            <a:xfrm>
              <a:off x="4648201" y="2176464"/>
              <a:ext cx="582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1</a:t>
              </a:r>
              <a:r>
                <a:rPr lang="en-US" altLang="en-US" sz="1600"/>
                <a:t>dt</a:t>
              </a:r>
            </a:p>
          </p:txBody>
        </p:sp>
        <p:sp>
          <p:nvSpPr>
            <p:cNvPr id="37911" name="TextBox 38">
              <a:extLst>
                <a:ext uri="{FF2B5EF4-FFF2-40B4-BE49-F238E27FC236}">
                  <a16:creationId xmlns:a16="http://schemas.microsoft.com/office/drawing/2014/main" id="{896B13A8-A7BA-F244-97F6-E3050D16FBDD}"/>
                </a:ext>
              </a:extLst>
            </p:cNvPr>
            <p:cNvSpPr txBox="1">
              <a:spLocks noChangeArrowheads="1"/>
            </p:cNvSpPr>
            <p:nvPr/>
          </p:nvSpPr>
          <p:spPr bwMode="auto">
            <a:xfrm>
              <a:off x="8305801" y="2176464"/>
              <a:ext cx="582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4</a:t>
              </a:r>
              <a:r>
                <a:rPr lang="en-US" altLang="en-US" sz="1600"/>
                <a:t>dt</a:t>
              </a:r>
            </a:p>
          </p:txBody>
        </p:sp>
        <p:sp>
          <p:nvSpPr>
            <p:cNvPr id="37912" name="TextBox 39">
              <a:extLst>
                <a:ext uri="{FF2B5EF4-FFF2-40B4-BE49-F238E27FC236}">
                  <a16:creationId xmlns:a16="http://schemas.microsoft.com/office/drawing/2014/main" id="{54F760E1-F8C4-C746-BA0C-71351CA3B2EA}"/>
                </a:ext>
              </a:extLst>
            </p:cNvPr>
            <p:cNvSpPr txBox="1">
              <a:spLocks noChangeArrowheads="1"/>
            </p:cNvSpPr>
            <p:nvPr/>
          </p:nvSpPr>
          <p:spPr bwMode="auto">
            <a:xfrm>
              <a:off x="7086601" y="2176464"/>
              <a:ext cx="582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3</a:t>
              </a:r>
              <a:r>
                <a:rPr lang="en-US" altLang="en-US" sz="1600"/>
                <a:t>dt</a:t>
              </a:r>
            </a:p>
          </p:txBody>
        </p:sp>
        <p:sp>
          <p:nvSpPr>
            <p:cNvPr id="37913" name="TextBox 40">
              <a:extLst>
                <a:ext uri="{FF2B5EF4-FFF2-40B4-BE49-F238E27FC236}">
                  <a16:creationId xmlns:a16="http://schemas.microsoft.com/office/drawing/2014/main" id="{0D6A4F86-5AB3-0F41-AA73-23254CADD5C3}"/>
                </a:ext>
              </a:extLst>
            </p:cNvPr>
            <p:cNvSpPr txBox="1">
              <a:spLocks noChangeArrowheads="1"/>
            </p:cNvSpPr>
            <p:nvPr/>
          </p:nvSpPr>
          <p:spPr bwMode="auto">
            <a:xfrm>
              <a:off x="3582989" y="3243264"/>
              <a:ext cx="579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1</a:t>
              </a:r>
              <a:r>
                <a:rPr lang="en-US" altLang="en-US" sz="1600"/>
                <a:t>dt</a:t>
              </a:r>
            </a:p>
          </p:txBody>
        </p:sp>
        <p:sp>
          <p:nvSpPr>
            <p:cNvPr id="37914" name="TextBox 41">
              <a:extLst>
                <a:ext uri="{FF2B5EF4-FFF2-40B4-BE49-F238E27FC236}">
                  <a16:creationId xmlns:a16="http://schemas.microsoft.com/office/drawing/2014/main" id="{A55DC26B-8345-9A41-A17D-D87D977A9E87}"/>
                </a:ext>
              </a:extLst>
            </p:cNvPr>
            <p:cNvSpPr txBox="1">
              <a:spLocks noChangeArrowheads="1"/>
            </p:cNvSpPr>
            <p:nvPr/>
          </p:nvSpPr>
          <p:spPr bwMode="auto">
            <a:xfrm>
              <a:off x="4800600" y="3243264"/>
              <a:ext cx="579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2</a:t>
              </a:r>
              <a:r>
                <a:rPr lang="en-US" altLang="en-US" sz="1600"/>
                <a:t>dt</a:t>
              </a:r>
            </a:p>
          </p:txBody>
        </p:sp>
        <p:sp>
          <p:nvSpPr>
            <p:cNvPr id="37915" name="TextBox 42">
              <a:extLst>
                <a:ext uri="{FF2B5EF4-FFF2-40B4-BE49-F238E27FC236}">
                  <a16:creationId xmlns:a16="http://schemas.microsoft.com/office/drawing/2014/main" id="{F48DE15A-3EC7-4843-8ACF-B77744D899CF}"/>
                </a:ext>
              </a:extLst>
            </p:cNvPr>
            <p:cNvSpPr txBox="1">
              <a:spLocks noChangeArrowheads="1"/>
            </p:cNvSpPr>
            <p:nvPr/>
          </p:nvSpPr>
          <p:spPr bwMode="auto">
            <a:xfrm>
              <a:off x="5943600" y="3243264"/>
              <a:ext cx="579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3</a:t>
              </a:r>
              <a:r>
                <a:rPr lang="en-US" altLang="en-US" sz="1600"/>
                <a:t>dt</a:t>
              </a:r>
            </a:p>
          </p:txBody>
        </p:sp>
        <p:sp>
          <p:nvSpPr>
            <p:cNvPr id="37916" name="TextBox 43">
              <a:extLst>
                <a:ext uri="{FF2B5EF4-FFF2-40B4-BE49-F238E27FC236}">
                  <a16:creationId xmlns:a16="http://schemas.microsoft.com/office/drawing/2014/main" id="{49345B2C-051E-994E-9E59-5520EFD1837D}"/>
                </a:ext>
              </a:extLst>
            </p:cNvPr>
            <p:cNvSpPr txBox="1">
              <a:spLocks noChangeArrowheads="1"/>
            </p:cNvSpPr>
            <p:nvPr/>
          </p:nvSpPr>
          <p:spPr bwMode="auto">
            <a:xfrm>
              <a:off x="7162800" y="3243264"/>
              <a:ext cx="579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4</a:t>
              </a:r>
              <a:r>
                <a:rPr lang="en-US" altLang="en-US" sz="1600"/>
                <a:t>dt</a:t>
              </a:r>
            </a:p>
          </p:txBody>
        </p:sp>
        <p:sp>
          <p:nvSpPr>
            <p:cNvPr id="37917" name="TextBox 44">
              <a:extLst>
                <a:ext uri="{FF2B5EF4-FFF2-40B4-BE49-F238E27FC236}">
                  <a16:creationId xmlns:a16="http://schemas.microsoft.com/office/drawing/2014/main" id="{31CCB77B-034E-6743-9142-1A6E4E861C8F}"/>
                </a:ext>
              </a:extLst>
            </p:cNvPr>
            <p:cNvSpPr txBox="1">
              <a:spLocks noChangeArrowheads="1"/>
            </p:cNvSpPr>
            <p:nvPr/>
          </p:nvSpPr>
          <p:spPr bwMode="auto">
            <a:xfrm>
              <a:off x="8382000" y="3243264"/>
              <a:ext cx="579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5</a:t>
              </a:r>
              <a:r>
                <a:rPr lang="en-US" altLang="en-US" sz="1600"/>
                <a:t>dt</a:t>
              </a:r>
            </a:p>
          </p:txBody>
        </p:sp>
      </p:grpSp>
    </p:spTree>
    <p:extLst>
      <p:ext uri="{BB962C8B-B14F-4D97-AF65-F5344CB8AC3E}">
        <p14:creationId xmlns:p14="http://schemas.microsoft.com/office/powerpoint/2010/main" val="62292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CDEEA39B-5745-924A-A9D8-2276936AC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8CDC4A64-193C-3649-B18F-06BC272C952D}" type="slidenum">
              <a:rPr lang="en-US" altLang="en-US" sz="1200" b="0">
                <a:latin typeface="Tahoma" panose="020B0604030504040204" pitchFamily="34" charset="0"/>
              </a:rPr>
              <a:pPr eaLnBrk="1" hangingPunct="1"/>
              <a:t>15</a:t>
            </a:fld>
            <a:endParaRPr lang="en-US" altLang="en-US" sz="1200" b="0">
              <a:latin typeface="Tahoma" panose="020B0604030504040204" pitchFamily="34" charset="0"/>
            </a:endParaRPr>
          </a:p>
        </p:txBody>
      </p:sp>
      <p:sp>
        <p:nvSpPr>
          <p:cNvPr id="39939" name="Rectangle 2">
            <a:extLst>
              <a:ext uri="{FF2B5EF4-FFF2-40B4-BE49-F238E27FC236}">
                <a16:creationId xmlns:a16="http://schemas.microsoft.com/office/drawing/2014/main" id="{D9D0EE61-7BBE-F143-B088-229E2F0BD45F}"/>
              </a:ext>
            </a:extLst>
          </p:cNvPr>
          <p:cNvSpPr>
            <a:spLocks noGrp="1" noChangeArrowheads="1"/>
          </p:cNvSpPr>
          <p:nvPr>
            <p:ph type="title"/>
          </p:nvPr>
        </p:nvSpPr>
        <p:spPr>
          <a:xfrm>
            <a:off x="315914" y="247649"/>
            <a:ext cx="7543800" cy="1143000"/>
          </a:xfrm>
        </p:spPr>
        <p:txBody>
          <a:bodyPr/>
          <a:lstStyle/>
          <a:p>
            <a:pPr eaLnBrk="1" hangingPunct="1"/>
            <a:r>
              <a:rPr lang="en-US" altLang="en-US" sz="4000" dirty="0">
                <a:ea typeface="ＭＳ Ｐゴシック" panose="020B0600070205080204" pitchFamily="34" charset="-128"/>
              </a:rPr>
              <a:t>Markov Queues</a:t>
            </a:r>
          </a:p>
        </p:txBody>
      </p:sp>
      <p:sp>
        <p:nvSpPr>
          <p:cNvPr id="35844" name="Rectangle 3">
            <a:extLst>
              <a:ext uri="{FF2B5EF4-FFF2-40B4-BE49-F238E27FC236}">
                <a16:creationId xmlns:a16="http://schemas.microsoft.com/office/drawing/2014/main" id="{4B7A306E-9DC1-8845-A8B1-40E5B4437C15}"/>
              </a:ext>
            </a:extLst>
          </p:cNvPr>
          <p:cNvSpPr>
            <a:spLocks noGrp="1" noChangeArrowheads="1"/>
          </p:cNvSpPr>
          <p:nvPr>
            <p:ph type="body" idx="1"/>
          </p:nvPr>
        </p:nvSpPr>
        <p:spPr>
          <a:xfrm>
            <a:off x="238125" y="1465697"/>
            <a:ext cx="11744768" cy="4383087"/>
          </a:xfrm>
        </p:spPr>
        <p:txBody>
          <a:bodyPr/>
          <a:lstStyle/>
          <a:p>
            <a:pPr eaLnBrk="1" hangingPunct="1">
              <a:lnSpc>
                <a:spcPct val="90000"/>
              </a:lnSpc>
              <a:buFont typeface="Wingdings" charset="0"/>
              <a:buChar char="n"/>
              <a:defRPr/>
            </a:pPr>
            <a:endParaRPr lang="en-US" sz="2400" dirty="0">
              <a:ea typeface="ＭＳ Ｐゴシック" charset="0"/>
              <a:cs typeface="ＭＳ Ｐゴシック" charset="0"/>
            </a:endParaRPr>
          </a:p>
          <a:p>
            <a:pPr eaLnBrk="1" hangingPunct="1">
              <a:lnSpc>
                <a:spcPct val="90000"/>
              </a:lnSpc>
              <a:buFont typeface="Wingdings" charset="0"/>
              <a:buChar char="n"/>
              <a:defRPr/>
            </a:pPr>
            <a:endParaRPr lang="en-US" sz="2400" dirty="0">
              <a:ea typeface="ＭＳ Ｐゴシック" charset="0"/>
              <a:cs typeface="ＭＳ Ｐゴシック" charset="0"/>
            </a:endParaRPr>
          </a:p>
          <a:p>
            <a:pPr eaLnBrk="1" hangingPunct="1">
              <a:lnSpc>
                <a:spcPct val="90000"/>
              </a:lnSpc>
              <a:buFont typeface="Wingdings" charset="0"/>
              <a:buChar char="n"/>
              <a:defRPr/>
            </a:pPr>
            <a:endParaRPr lang="en-US" sz="2400" dirty="0">
              <a:ea typeface="ＭＳ Ｐゴシック" charset="0"/>
              <a:cs typeface="ＭＳ Ｐゴシック" charset="0"/>
            </a:endParaRPr>
          </a:p>
          <a:p>
            <a:pPr marL="0" indent="0">
              <a:buNone/>
              <a:defRPr/>
            </a:pPr>
            <a:endParaRPr lang="en-US" sz="1400" dirty="0">
              <a:ea typeface="ＭＳ Ｐゴシック" charset="0"/>
              <a:cs typeface="ＭＳ Ｐゴシック" charset="0"/>
            </a:endParaRPr>
          </a:p>
          <a:p>
            <a:pPr eaLnBrk="1" hangingPunct="1">
              <a:lnSpc>
                <a:spcPct val="90000"/>
              </a:lnSpc>
              <a:buFont typeface="Wingdings" charset="0"/>
              <a:buChar char="n"/>
              <a:defRPr/>
            </a:pPr>
            <a:r>
              <a:rPr lang="en-US" sz="2400" dirty="0">
                <a:ea typeface="ＭＳ Ｐゴシック" charset="0"/>
                <a:cs typeface="ＭＳ Ｐゴシック" charset="0"/>
              </a:rPr>
              <a:t>If the queue is in steady state, the probability to be in a given state, </a:t>
            </a:r>
            <a:r>
              <a:rPr lang="en-US" sz="2400" i="1" dirty="0">
                <a:ea typeface="ＭＳ Ｐゴシック" charset="0"/>
                <a:cs typeface="ＭＳ Ｐゴシック" charset="0"/>
              </a:rPr>
              <a:t>P(</a:t>
            </a:r>
            <a:r>
              <a:rPr lang="en-US" sz="2400" i="1" dirty="0" err="1">
                <a:ea typeface="ＭＳ Ｐゴシック" charset="0"/>
                <a:cs typeface="ＭＳ Ｐゴシック" charset="0"/>
              </a:rPr>
              <a:t>i</a:t>
            </a:r>
            <a:r>
              <a:rPr lang="en-US" sz="2400" i="1" dirty="0">
                <a:ea typeface="ＭＳ Ｐゴシック" charset="0"/>
                <a:cs typeface="ＭＳ Ｐゴシック" charset="0"/>
              </a:rPr>
              <a:t>)</a:t>
            </a:r>
            <a:r>
              <a:rPr lang="en-US" sz="2400" dirty="0">
                <a:ea typeface="ＭＳ Ｐゴシック" charset="0"/>
                <a:cs typeface="ＭＳ Ｐゴシック" charset="0"/>
              </a:rPr>
              <a:t>, is a constant</a:t>
            </a:r>
          </a:p>
          <a:p>
            <a:pPr lvl="1" eaLnBrk="1" hangingPunct="1">
              <a:lnSpc>
                <a:spcPct val="90000"/>
              </a:lnSpc>
              <a:buFont typeface="Wingdings" charset="0"/>
              <a:buChar char="n"/>
              <a:defRPr/>
            </a:pPr>
            <a:r>
              <a:rPr lang="en-US" sz="1900" dirty="0">
                <a:ea typeface="ＭＳ Ｐゴシック" charset="0"/>
                <a:cs typeface="ＭＳ Ｐゴシック" charset="0"/>
              </a:rPr>
              <a:t>The expected number of elements leaving a state has to be the same as the expected number entering it</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r>
              <a:rPr lang="en-US" sz="1900" dirty="0">
                <a:ea typeface="ＭＳ Ｐゴシック" charset="0"/>
                <a:cs typeface="ＭＳ Ｐゴシック" charset="0"/>
              </a:rPr>
              <a:t>The expected number of elements crossing upwards between two states is the same as the number crossing downwards</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marL="0" indent="0" eaLnBrk="1" hangingPunct="1">
              <a:lnSpc>
                <a:spcPct val="90000"/>
              </a:lnSpc>
              <a:buNone/>
              <a:defRPr/>
            </a:pPr>
            <a:endParaRPr lang="en-US" sz="2400" i="1" dirty="0">
              <a:ea typeface="ＭＳ Ｐゴシック" charset="0"/>
              <a:cs typeface="ＭＳ Ｐゴシック" charset="0"/>
            </a:endParaRPr>
          </a:p>
        </p:txBody>
      </p:sp>
      <p:grpSp>
        <p:nvGrpSpPr>
          <p:cNvPr id="2" name="Group 1">
            <a:extLst>
              <a:ext uri="{FF2B5EF4-FFF2-40B4-BE49-F238E27FC236}">
                <a16:creationId xmlns:a16="http://schemas.microsoft.com/office/drawing/2014/main" id="{892AEB91-B74E-114A-B401-9121691CF256}"/>
              </a:ext>
            </a:extLst>
          </p:cNvPr>
          <p:cNvGrpSpPr/>
          <p:nvPr/>
        </p:nvGrpSpPr>
        <p:grpSpPr>
          <a:xfrm>
            <a:off x="1887684" y="1465697"/>
            <a:ext cx="6099175" cy="1404938"/>
            <a:chOff x="2971800" y="1905000"/>
            <a:chExt cx="6099175" cy="1404938"/>
          </a:xfrm>
        </p:grpSpPr>
        <p:sp>
          <p:nvSpPr>
            <p:cNvPr id="39941" name="Oval 1">
              <a:extLst>
                <a:ext uri="{FF2B5EF4-FFF2-40B4-BE49-F238E27FC236}">
                  <a16:creationId xmlns:a16="http://schemas.microsoft.com/office/drawing/2014/main" id="{2B9613F9-9B14-E549-ABCB-D0C31A6F8167}"/>
                </a:ext>
              </a:extLst>
            </p:cNvPr>
            <p:cNvSpPr>
              <a:spLocks noChangeArrowheads="1"/>
            </p:cNvSpPr>
            <p:nvPr/>
          </p:nvSpPr>
          <p:spPr bwMode="auto">
            <a:xfrm>
              <a:off x="29718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0</a:t>
              </a:r>
            </a:p>
          </p:txBody>
        </p:sp>
        <p:sp>
          <p:nvSpPr>
            <p:cNvPr id="39942" name="Oval 8">
              <a:extLst>
                <a:ext uri="{FF2B5EF4-FFF2-40B4-BE49-F238E27FC236}">
                  <a16:creationId xmlns:a16="http://schemas.microsoft.com/office/drawing/2014/main" id="{AF1DA57B-4490-224C-A45E-193574F06AE3}"/>
                </a:ext>
              </a:extLst>
            </p:cNvPr>
            <p:cNvSpPr>
              <a:spLocks noChangeArrowheads="1"/>
            </p:cNvSpPr>
            <p:nvPr/>
          </p:nvSpPr>
          <p:spPr bwMode="auto">
            <a:xfrm>
              <a:off x="77724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4</a:t>
              </a:r>
            </a:p>
          </p:txBody>
        </p:sp>
        <p:sp>
          <p:nvSpPr>
            <p:cNvPr id="39943" name="Oval 9">
              <a:extLst>
                <a:ext uri="{FF2B5EF4-FFF2-40B4-BE49-F238E27FC236}">
                  <a16:creationId xmlns:a16="http://schemas.microsoft.com/office/drawing/2014/main" id="{E46E0A83-D5EE-8D4D-B206-D3C9526BFFA8}"/>
                </a:ext>
              </a:extLst>
            </p:cNvPr>
            <p:cNvSpPr>
              <a:spLocks noChangeArrowheads="1"/>
            </p:cNvSpPr>
            <p:nvPr/>
          </p:nvSpPr>
          <p:spPr bwMode="auto">
            <a:xfrm>
              <a:off x="41148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a:t>
              </a:r>
            </a:p>
          </p:txBody>
        </p:sp>
        <p:sp>
          <p:nvSpPr>
            <p:cNvPr id="39944" name="Oval 10">
              <a:extLst>
                <a:ext uri="{FF2B5EF4-FFF2-40B4-BE49-F238E27FC236}">
                  <a16:creationId xmlns:a16="http://schemas.microsoft.com/office/drawing/2014/main" id="{C24CAA55-7678-D04B-93AB-55E686AD5D75}"/>
                </a:ext>
              </a:extLst>
            </p:cNvPr>
            <p:cNvSpPr>
              <a:spLocks noChangeArrowheads="1"/>
            </p:cNvSpPr>
            <p:nvPr/>
          </p:nvSpPr>
          <p:spPr bwMode="auto">
            <a:xfrm>
              <a:off x="53340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a:t>
              </a:r>
            </a:p>
          </p:txBody>
        </p:sp>
        <p:sp>
          <p:nvSpPr>
            <p:cNvPr id="39945" name="Oval 11">
              <a:extLst>
                <a:ext uri="{FF2B5EF4-FFF2-40B4-BE49-F238E27FC236}">
                  <a16:creationId xmlns:a16="http://schemas.microsoft.com/office/drawing/2014/main" id="{0733CE60-331D-1845-A91E-49638E1D935B}"/>
                </a:ext>
              </a:extLst>
            </p:cNvPr>
            <p:cNvSpPr>
              <a:spLocks noChangeArrowheads="1"/>
            </p:cNvSpPr>
            <p:nvPr/>
          </p:nvSpPr>
          <p:spPr bwMode="auto">
            <a:xfrm>
              <a:off x="65532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3</a:t>
              </a:r>
            </a:p>
          </p:txBody>
        </p:sp>
        <p:cxnSp>
          <p:nvCxnSpPr>
            <p:cNvPr id="39946" name="Curved Connector 3">
              <a:extLst>
                <a:ext uri="{FF2B5EF4-FFF2-40B4-BE49-F238E27FC236}">
                  <a16:creationId xmlns:a16="http://schemas.microsoft.com/office/drawing/2014/main" id="{42BCB2B8-6E96-2C4C-A4CB-70A588D68750}"/>
                </a:ext>
              </a:extLst>
            </p:cNvPr>
            <p:cNvCxnSpPr>
              <a:cxnSpLocks noChangeShapeType="1"/>
              <a:stCxn id="39941" idx="7"/>
              <a:endCxn id="39943" idx="1"/>
            </p:cNvCxnSpPr>
            <p:nvPr/>
          </p:nvCxnSpPr>
          <p:spPr bwMode="auto">
            <a:xfrm rot="5400000" flipH="1" flipV="1">
              <a:off x="3810001" y="2057401"/>
              <a:ext cx="12700" cy="765175"/>
            </a:xfrm>
            <a:prstGeom prst="curvedConnector3">
              <a:avLst>
                <a:gd name="adj1" fmla="val 1573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47" name="Curved Connector 16">
              <a:extLst>
                <a:ext uri="{FF2B5EF4-FFF2-40B4-BE49-F238E27FC236}">
                  <a16:creationId xmlns:a16="http://schemas.microsoft.com/office/drawing/2014/main" id="{6A0D836B-8C76-9F43-924E-B76D50A74951}"/>
                </a:ext>
              </a:extLst>
            </p:cNvPr>
            <p:cNvCxnSpPr>
              <a:cxnSpLocks noChangeShapeType="1"/>
              <a:stCxn id="39943" idx="7"/>
              <a:endCxn id="39944" idx="1"/>
            </p:cNvCxnSpPr>
            <p:nvPr/>
          </p:nvCxnSpPr>
          <p:spPr bwMode="auto">
            <a:xfrm rot="5400000" flipH="1" flipV="1">
              <a:off x="4991101" y="2019301"/>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48" name="Curved Connector 21">
              <a:extLst>
                <a:ext uri="{FF2B5EF4-FFF2-40B4-BE49-F238E27FC236}">
                  <a16:creationId xmlns:a16="http://schemas.microsoft.com/office/drawing/2014/main" id="{1BF43693-2EBC-024B-A631-12CB53B101A3}"/>
                </a:ext>
              </a:extLst>
            </p:cNvPr>
            <p:cNvCxnSpPr>
              <a:cxnSpLocks noChangeShapeType="1"/>
            </p:cNvCxnSpPr>
            <p:nvPr/>
          </p:nvCxnSpPr>
          <p:spPr bwMode="auto">
            <a:xfrm rot="5400000" flipH="1" flipV="1">
              <a:off x="62055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49" name="Curved Connector 22">
              <a:extLst>
                <a:ext uri="{FF2B5EF4-FFF2-40B4-BE49-F238E27FC236}">
                  <a16:creationId xmlns:a16="http://schemas.microsoft.com/office/drawing/2014/main" id="{D3DB2BDB-9937-8241-A5A2-E15C8E5E9048}"/>
                </a:ext>
              </a:extLst>
            </p:cNvPr>
            <p:cNvCxnSpPr>
              <a:cxnSpLocks noChangeShapeType="1"/>
            </p:cNvCxnSpPr>
            <p:nvPr/>
          </p:nvCxnSpPr>
          <p:spPr bwMode="auto">
            <a:xfrm rot="5400000" flipH="1" flipV="1">
              <a:off x="74247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0" name="Curved Connector 23">
              <a:extLst>
                <a:ext uri="{FF2B5EF4-FFF2-40B4-BE49-F238E27FC236}">
                  <a16:creationId xmlns:a16="http://schemas.microsoft.com/office/drawing/2014/main" id="{A1A28939-7C81-8D4D-9774-0096CF6DEE39}"/>
                </a:ext>
              </a:extLst>
            </p:cNvPr>
            <p:cNvCxnSpPr>
              <a:cxnSpLocks noChangeShapeType="1"/>
              <a:stCxn id="39941" idx="5"/>
              <a:endCxn id="39943" idx="3"/>
            </p:cNvCxnSpPr>
            <p:nvPr/>
          </p:nvCxnSpPr>
          <p:spPr bwMode="auto">
            <a:xfrm rot="16200000" flipH="1">
              <a:off x="3810001" y="2435226"/>
              <a:ext cx="12700" cy="7651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951" name="Curved Connector 27">
              <a:extLst>
                <a:ext uri="{FF2B5EF4-FFF2-40B4-BE49-F238E27FC236}">
                  <a16:creationId xmlns:a16="http://schemas.microsoft.com/office/drawing/2014/main" id="{45CDD1FD-FBFA-DE45-8370-F7075BCDCDC1}"/>
                </a:ext>
              </a:extLst>
            </p:cNvPr>
            <p:cNvCxnSpPr>
              <a:cxnSpLocks noChangeShapeType="1"/>
              <a:stCxn id="39943" idx="5"/>
              <a:endCxn id="39944" idx="3"/>
            </p:cNvCxnSpPr>
            <p:nvPr/>
          </p:nvCxnSpPr>
          <p:spPr bwMode="auto">
            <a:xfrm rot="16200000" flipH="1">
              <a:off x="4991101" y="23971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952" name="Curved Connector 31">
              <a:extLst>
                <a:ext uri="{FF2B5EF4-FFF2-40B4-BE49-F238E27FC236}">
                  <a16:creationId xmlns:a16="http://schemas.microsoft.com/office/drawing/2014/main" id="{C1F08B6F-1525-E24C-A42B-770D33A7EC78}"/>
                </a:ext>
              </a:extLst>
            </p:cNvPr>
            <p:cNvCxnSpPr>
              <a:cxnSpLocks noChangeShapeType="1"/>
            </p:cNvCxnSpPr>
            <p:nvPr/>
          </p:nvCxnSpPr>
          <p:spPr bwMode="auto">
            <a:xfrm rot="16200000" flipH="1">
              <a:off x="62055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953" name="Curved Connector 32">
              <a:extLst>
                <a:ext uri="{FF2B5EF4-FFF2-40B4-BE49-F238E27FC236}">
                  <a16:creationId xmlns:a16="http://schemas.microsoft.com/office/drawing/2014/main" id="{DF3647AD-4780-2C41-B48A-87C19FF488A4}"/>
                </a:ext>
              </a:extLst>
            </p:cNvPr>
            <p:cNvCxnSpPr>
              <a:cxnSpLocks noChangeShapeType="1"/>
            </p:cNvCxnSpPr>
            <p:nvPr/>
          </p:nvCxnSpPr>
          <p:spPr bwMode="auto">
            <a:xfrm rot="16200000" flipH="1">
              <a:off x="74247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39954" name="Curved Connector 33">
              <a:extLst>
                <a:ext uri="{FF2B5EF4-FFF2-40B4-BE49-F238E27FC236}">
                  <a16:creationId xmlns:a16="http://schemas.microsoft.com/office/drawing/2014/main" id="{ACD92BFB-73F2-B44A-ACCB-5DA0FAEAA0DF}"/>
                </a:ext>
              </a:extLst>
            </p:cNvPr>
            <p:cNvCxnSpPr>
              <a:cxnSpLocks noChangeShapeType="1"/>
            </p:cNvCxnSpPr>
            <p:nvPr/>
          </p:nvCxnSpPr>
          <p:spPr bwMode="auto">
            <a:xfrm rot="5400000" flipH="1" flipV="1">
              <a:off x="86439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955" name="Curved Connector 34">
              <a:extLst>
                <a:ext uri="{FF2B5EF4-FFF2-40B4-BE49-F238E27FC236}">
                  <a16:creationId xmlns:a16="http://schemas.microsoft.com/office/drawing/2014/main" id="{0646F196-7676-2B4A-B42A-33938C249E06}"/>
                </a:ext>
              </a:extLst>
            </p:cNvPr>
            <p:cNvCxnSpPr>
              <a:cxnSpLocks noChangeShapeType="1"/>
            </p:cNvCxnSpPr>
            <p:nvPr/>
          </p:nvCxnSpPr>
          <p:spPr bwMode="auto">
            <a:xfrm rot="16200000" flipH="1">
              <a:off x="86439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39956" name="TextBox 26">
              <a:extLst>
                <a:ext uri="{FF2B5EF4-FFF2-40B4-BE49-F238E27FC236}">
                  <a16:creationId xmlns:a16="http://schemas.microsoft.com/office/drawing/2014/main" id="{83B39EB6-3194-F048-9425-0AD9AE416811}"/>
                </a:ext>
              </a:extLst>
            </p:cNvPr>
            <p:cNvSpPr txBox="1">
              <a:spLocks noChangeArrowheads="1"/>
            </p:cNvSpPr>
            <p:nvPr/>
          </p:nvSpPr>
          <p:spPr bwMode="auto">
            <a:xfrm>
              <a:off x="3505201" y="19050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0</a:t>
              </a:r>
              <a:r>
                <a:rPr lang="en-US" altLang="en-US" sz="1600"/>
                <a:t>dt</a:t>
              </a:r>
            </a:p>
          </p:txBody>
        </p:sp>
        <p:sp>
          <p:nvSpPr>
            <p:cNvPr id="39957" name="TextBox 36">
              <a:extLst>
                <a:ext uri="{FF2B5EF4-FFF2-40B4-BE49-F238E27FC236}">
                  <a16:creationId xmlns:a16="http://schemas.microsoft.com/office/drawing/2014/main" id="{69D0F907-6A59-2347-8315-BFECFF3EA9FB}"/>
                </a:ext>
              </a:extLst>
            </p:cNvPr>
            <p:cNvSpPr txBox="1">
              <a:spLocks noChangeArrowheads="1"/>
            </p:cNvSpPr>
            <p:nvPr/>
          </p:nvSpPr>
          <p:spPr bwMode="auto">
            <a:xfrm>
              <a:off x="5867401" y="19050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2</a:t>
              </a:r>
              <a:r>
                <a:rPr lang="en-US" altLang="en-US" sz="1600"/>
                <a:t>dt</a:t>
              </a:r>
            </a:p>
          </p:txBody>
        </p:sp>
        <p:sp>
          <p:nvSpPr>
            <p:cNvPr id="39958" name="TextBox 37">
              <a:extLst>
                <a:ext uri="{FF2B5EF4-FFF2-40B4-BE49-F238E27FC236}">
                  <a16:creationId xmlns:a16="http://schemas.microsoft.com/office/drawing/2014/main" id="{66EC2805-E603-484F-890E-A24FA66C5566}"/>
                </a:ext>
              </a:extLst>
            </p:cNvPr>
            <p:cNvSpPr txBox="1">
              <a:spLocks noChangeArrowheads="1"/>
            </p:cNvSpPr>
            <p:nvPr/>
          </p:nvSpPr>
          <p:spPr bwMode="auto">
            <a:xfrm>
              <a:off x="4648201" y="19050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1</a:t>
              </a:r>
              <a:r>
                <a:rPr lang="en-US" altLang="en-US" sz="1600"/>
                <a:t>dt</a:t>
              </a:r>
            </a:p>
          </p:txBody>
        </p:sp>
        <p:sp>
          <p:nvSpPr>
            <p:cNvPr id="39959" name="TextBox 38">
              <a:extLst>
                <a:ext uri="{FF2B5EF4-FFF2-40B4-BE49-F238E27FC236}">
                  <a16:creationId xmlns:a16="http://schemas.microsoft.com/office/drawing/2014/main" id="{D816BAB2-8300-324C-AEBC-F34CA7AD00FD}"/>
                </a:ext>
              </a:extLst>
            </p:cNvPr>
            <p:cNvSpPr txBox="1">
              <a:spLocks noChangeArrowheads="1"/>
            </p:cNvSpPr>
            <p:nvPr/>
          </p:nvSpPr>
          <p:spPr bwMode="auto">
            <a:xfrm>
              <a:off x="8305801" y="19050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4</a:t>
              </a:r>
              <a:r>
                <a:rPr lang="en-US" altLang="en-US" sz="1600"/>
                <a:t>dt</a:t>
              </a:r>
            </a:p>
          </p:txBody>
        </p:sp>
        <p:sp>
          <p:nvSpPr>
            <p:cNvPr id="39960" name="TextBox 39">
              <a:extLst>
                <a:ext uri="{FF2B5EF4-FFF2-40B4-BE49-F238E27FC236}">
                  <a16:creationId xmlns:a16="http://schemas.microsoft.com/office/drawing/2014/main" id="{142B9C3F-81BD-364C-A62E-9E22610EF238}"/>
                </a:ext>
              </a:extLst>
            </p:cNvPr>
            <p:cNvSpPr txBox="1">
              <a:spLocks noChangeArrowheads="1"/>
            </p:cNvSpPr>
            <p:nvPr/>
          </p:nvSpPr>
          <p:spPr bwMode="auto">
            <a:xfrm>
              <a:off x="7086601" y="1905000"/>
              <a:ext cx="582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r>
                <a:rPr lang="en-US" altLang="en-US" sz="1600" baseline="-25000"/>
                <a:t>3</a:t>
              </a:r>
              <a:r>
                <a:rPr lang="en-US" altLang="en-US" sz="1600"/>
                <a:t>dt</a:t>
              </a:r>
            </a:p>
          </p:txBody>
        </p:sp>
        <p:sp>
          <p:nvSpPr>
            <p:cNvPr id="39961" name="TextBox 40">
              <a:extLst>
                <a:ext uri="{FF2B5EF4-FFF2-40B4-BE49-F238E27FC236}">
                  <a16:creationId xmlns:a16="http://schemas.microsoft.com/office/drawing/2014/main" id="{75FF144F-3BD4-D54B-BF2D-E097F510961F}"/>
                </a:ext>
              </a:extLst>
            </p:cNvPr>
            <p:cNvSpPr txBox="1">
              <a:spLocks noChangeArrowheads="1"/>
            </p:cNvSpPr>
            <p:nvPr/>
          </p:nvSpPr>
          <p:spPr bwMode="auto">
            <a:xfrm>
              <a:off x="3582989" y="2971800"/>
              <a:ext cx="579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1</a:t>
              </a:r>
              <a:r>
                <a:rPr lang="en-US" altLang="en-US" sz="1600"/>
                <a:t>dt</a:t>
              </a:r>
            </a:p>
          </p:txBody>
        </p:sp>
        <p:sp>
          <p:nvSpPr>
            <p:cNvPr id="39962" name="TextBox 41">
              <a:extLst>
                <a:ext uri="{FF2B5EF4-FFF2-40B4-BE49-F238E27FC236}">
                  <a16:creationId xmlns:a16="http://schemas.microsoft.com/office/drawing/2014/main" id="{4CC47748-D6C6-4443-9834-4C60F4499F07}"/>
                </a:ext>
              </a:extLst>
            </p:cNvPr>
            <p:cNvSpPr txBox="1">
              <a:spLocks noChangeArrowheads="1"/>
            </p:cNvSpPr>
            <p:nvPr/>
          </p:nvSpPr>
          <p:spPr bwMode="auto">
            <a:xfrm>
              <a:off x="4800600" y="2971800"/>
              <a:ext cx="57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2</a:t>
              </a:r>
              <a:r>
                <a:rPr lang="en-US" altLang="en-US" sz="1600"/>
                <a:t>dt</a:t>
              </a:r>
            </a:p>
          </p:txBody>
        </p:sp>
        <p:sp>
          <p:nvSpPr>
            <p:cNvPr id="39963" name="TextBox 42">
              <a:extLst>
                <a:ext uri="{FF2B5EF4-FFF2-40B4-BE49-F238E27FC236}">
                  <a16:creationId xmlns:a16="http://schemas.microsoft.com/office/drawing/2014/main" id="{61C41FEE-7BE7-8A4B-8593-3B8401356176}"/>
                </a:ext>
              </a:extLst>
            </p:cNvPr>
            <p:cNvSpPr txBox="1">
              <a:spLocks noChangeArrowheads="1"/>
            </p:cNvSpPr>
            <p:nvPr/>
          </p:nvSpPr>
          <p:spPr bwMode="auto">
            <a:xfrm>
              <a:off x="5943600" y="2971800"/>
              <a:ext cx="57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3</a:t>
              </a:r>
              <a:r>
                <a:rPr lang="en-US" altLang="en-US" sz="1600"/>
                <a:t>dt</a:t>
              </a:r>
            </a:p>
          </p:txBody>
        </p:sp>
        <p:sp>
          <p:nvSpPr>
            <p:cNvPr id="39964" name="TextBox 43">
              <a:extLst>
                <a:ext uri="{FF2B5EF4-FFF2-40B4-BE49-F238E27FC236}">
                  <a16:creationId xmlns:a16="http://schemas.microsoft.com/office/drawing/2014/main" id="{1E10F1FD-3DB1-CD4D-B27B-6CDDCCEE4E37}"/>
                </a:ext>
              </a:extLst>
            </p:cNvPr>
            <p:cNvSpPr txBox="1">
              <a:spLocks noChangeArrowheads="1"/>
            </p:cNvSpPr>
            <p:nvPr/>
          </p:nvSpPr>
          <p:spPr bwMode="auto">
            <a:xfrm>
              <a:off x="7162800" y="2971800"/>
              <a:ext cx="57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4</a:t>
              </a:r>
              <a:r>
                <a:rPr lang="en-US" altLang="en-US" sz="1600"/>
                <a:t>dt</a:t>
              </a:r>
            </a:p>
          </p:txBody>
        </p:sp>
        <p:sp>
          <p:nvSpPr>
            <p:cNvPr id="39965" name="TextBox 44">
              <a:extLst>
                <a:ext uri="{FF2B5EF4-FFF2-40B4-BE49-F238E27FC236}">
                  <a16:creationId xmlns:a16="http://schemas.microsoft.com/office/drawing/2014/main" id="{6E035D7E-9D2C-B245-9E38-EECF6E60B023}"/>
                </a:ext>
              </a:extLst>
            </p:cNvPr>
            <p:cNvSpPr txBox="1">
              <a:spLocks noChangeArrowheads="1"/>
            </p:cNvSpPr>
            <p:nvPr/>
          </p:nvSpPr>
          <p:spPr bwMode="auto">
            <a:xfrm>
              <a:off x="8382000" y="2971800"/>
              <a:ext cx="57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r>
                <a:rPr lang="en-US" altLang="en-US" sz="1600" baseline="-25000"/>
                <a:t>5</a:t>
              </a:r>
              <a:r>
                <a:rPr lang="en-US" altLang="en-US" sz="1600"/>
                <a:t>dt</a:t>
              </a:r>
            </a:p>
          </p:txBody>
        </p:sp>
      </p:grpSp>
      <p:graphicFrame>
        <p:nvGraphicFramePr>
          <p:cNvPr id="39966" name="Object 2">
            <a:extLst>
              <a:ext uri="{FF2B5EF4-FFF2-40B4-BE49-F238E27FC236}">
                <a16:creationId xmlns:a16="http://schemas.microsoft.com/office/drawing/2014/main" id="{9D982092-7F53-AA4B-BA2C-7C84CDF7D51E}"/>
              </a:ext>
            </a:extLst>
          </p:cNvPr>
          <p:cNvGraphicFramePr>
            <a:graphicFrameLocks noChangeAspect="1"/>
          </p:cNvGraphicFramePr>
          <p:nvPr>
            <p:extLst>
              <p:ext uri="{D42A27DB-BD31-4B8C-83A1-F6EECF244321}">
                <p14:modId xmlns:p14="http://schemas.microsoft.com/office/powerpoint/2010/main" val="841095172"/>
              </p:ext>
            </p:extLst>
          </p:nvPr>
        </p:nvGraphicFramePr>
        <p:xfrm>
          <a:off x="2259216" y="4089834"/>
          <a:ext cx="4210050" cy="681038"/>
        </p:xfrm>
        <a:graphic>
          <a:graphicData uri="http://schemas.openxmlformats.org/presentationml/2006/ole">
            <mc:AlternateContent xmlns:mc="http://schemas.openxmlformats.org/markup-compatibility/2006">
              <mc:Choice xmlns:v="urn:schemas-microsoft-com:vml" Requires="v">
                <p:oleObj spid="_x0000_s24647" name="Equation" r:id="rId4" imgW="2794000" imgH="469900" progId="Equation.3">
                  <p:embed/>
                </p:oleObj>
              </mc:Choice>
              <mc:Fallback>
                <p:oleObj name="Equation" r:id="rId4" imgW="2794000" imgH="469900" progId="Equation.3">
                  <p:embed/>
                  <p:pic>
                    <p:nvPicPr>
                      <p:cNvPr id="39966" name="Object 2">
                        <a:extLst>
                          <a:ext uri="{FF2B5EF4-FFF2-40B4-BE49-F238E27FC236}">
                            <a16:creationId xmlns:a16="http://schemas.microsoft.com/office/drawing/2014/main" id="{9D982092-7F53-AA4B-BA2C-7C84CDF7D5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9216" y="4089834"/>
                        <a:ext cx="42100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67" name="Object 35">
            <a:extLst>
              <a:ext uri="{FF2B5EF4-FFF2-40B4-BE49-F238E27FC236}">
                <a16:creationId xmlns:a16="http://schemas.microsoft.com/office/drawing/2014/main" id="{01E5CDBD-56A0-DB49-84C5-98710F31151E}"/>
              </a:ext>
            </a:extLst>
          </p:cNvPr>
          <p:cNvGraphicFramePr>
            <a:graphicFrameLocks noChangeAspect="1"/>
          </p:cNvGraphicFramePr>
          <p:nvPr>
            <p:extLst>
              <p:ext uri="{D42A27DB-BD31-4B8C-83A1-F6EECF244321}">
                <p14:modId xmlns:p14="http://schemas.microsoft.com/office/powerpoint/2010/main" val="2206156216"/>
              </p:ext>
            </p:extLst>
          </p:nvPr>
        </p:nvGraphicFramePr>
        <p:xfrm>
          <a:off x="3111501" y="5365508"/>
          <a:ext cx="1952625" cy="644525"/>
        </p:xfrm>
        <a:graphic>
          <a:graphicData uri="http://schemas.openxmlformats.org/presentationml/2006/ole">
            <mc:AlternateContent xmlns:mc="http://schemas.openxmlformats.org/markup-compatibility/2006">
              <mc:Choice xmlns:v="urn:schemas-microsoft-com:vml" Requires="v">
                <p:oleObj spid="_x0000_s24648" name="Equation" r:id="rId6" imgW="1295400" imgH="444500" progId="Equation.3">
                  <p:embed/>
                </p:oleObj>
              </mc:Choice>
              <mc:Fallback>
                <p:oleObj name="Equation" r:id="rId6" imgW="1295400" imgH="444500" progId="Equation.3">
                  <p:embed/>
                  <p:pic>
                    <p:nvPicPr>
                      <p:cNvPr id="39967" name="Object 35">
                        <a:extLst>
                          <a:ext uri="{FF2B5EF4-FFF2-40B4-BE49-F238E27FC236}">
                            <a16:creationId xmlns:a16="http://schemas.microsoft.com/office/drawing/2014/main" id="{01E5CDBD-56A0-DB49-84C5-98710F3115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501" y="5365508"/>
                        <a:ext cx="19526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888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D9C901FA-BC03-A047-8AB1-FE7BC6FC6C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80D303E8-10CC-044C-9CCC-150D5D2D72B9}" type="slidenum">
              <a:rPr lang="en-US" altLang="en-US" sz="1200" b="0">
                <a:latin typeface="Tahoma" panose="020B0604030504040204" pitchFamily="34" charset="0"/>
              </a:rPr>
              <a:pPr eaLnBrk="1" hangingPunct="1"/>
              <a:t>16</a:t>
            </a:fld>
            <a:endParaRPr lang="en-US" altLang="en-US" sz="1200" b="0">
              <a:latin typeface="Tahoma" panose="020B0604030504040204" pitchFamily="34" charset="0"/>
            </a:endParaRPr>
          </a:p>
        </p:txBody>
      </p:sp>
      <p:sp>
        <p:nvSpPr>
          <p:cNvPr id="41987" name="Rectangle 2">
            <a:extLst>
              <a:ext uri="{FF2B5EF4-FFF2-40B4-BE49-F238E27FC236}">
                <a16:creationId xmlns:a16="http://schemas.microsoft.com/office/drawing/2014/main" id="{8524A5DB-5C58-F840-B4F2-3ECA44F9A6CD}"/>
              </a:ext>
            </a:extLst>
          </p:cNvPr>
          <p:cNvSpPr>
            <a:spLocks noGrp="1" noChangeArrowheads="1"/>
          </p:cNvSpPr>
          <p:nvPr>
            <p:ph type="title"/>
          </p:nvPr>
        </p:nvSpPr>
        <p:spPr>
          <a:xfrm>
            <a:off x="304800" y="188913"/>
            <a:ext cx="7543800" cy="1143000"/>
          </a:xfrm>
        </p:spPr>
        <p:txBody>
          <a:bodyPr/>
          <a:lstStyle/>
          <a:p>
            <a:pPr eaLnBrk="1" hangingPunct="1"/>
            <a:r>
              <a:rPr lang="en-US" altLang="en-US" sz="4000" dirty="0">
                <a:ea typeface="ＭＳ Ｐゴシック" panose="020B0600070205080204" pitchFamily="34" charset="-128"/>
              </a:rPr>
              <a:t>M/M/1 Queueing Systems</a:t>
            </a:r>
          </a:p>
        </p:txBody>
      </p:sp>
      <p:sp>
        <p:nvSpPr>
          <p:cNvPr id="35844" name="Rectangle 3">
            <a:extLst>
              <a:ext uri="{FF2B5EF4-FFF2-40B4-BE49-F238E27FC236}">
                <a16:creationId xmlns:a16="http://schemas.microsoft.com/office/drawing/2014/main" id="{428B599B-753A-2248-9949-F3BD218BF73E}"/>
              </a:ext>
            </a:extLst>
          </p:cNvPr>
          <p:cNvSpPr>
            <a:spLocks noGrp="1" noChangeArrowheads="1"/>
          </p:cNvSpPr>
          <p:nvPr>
            <p:ph type="body" idx="1"/>
          </p:nvPr>
        </p:nvSpPr>
        <p:spPr>
          <a:xfrm>
            <a:off x="673245" y="1408114"/>
            <a:ext cx="10988324" cy="4383087"/>
          </a:xfrm>
        </p:spPr>
        <p:txBody>
          <a:bodyPr/>
          <a:lstStyle/>
          <a:p>
            <a:pPr eaLnBrk="1" hangingPunct="1">
              <a:lnSpc>
                <a:spcPct val="90000"/>
              </a:lnSpc>
              <a:buFont typeface="Wingdings" charset="0"/>
              <a:buChar char="n"/>
              <a:defRPr/>
            </a:pPr>
            <a:endParaRPr lang="en-US" sz="2400" dirty="0">
              <a:ea typeface="ＭＳ Ｐゴシック" charset="0"/>
              <a:cs typeface="ＭＳ Ｐゴシック" charset="0"/>
            </a:endParaRPr>
          </a:p>
          <a:p>
            <a:pPr eaLnBrk="1" hangingPunct="1">
              <a:lnSpc>
                <a:spcPct val="90000"/>
              </a:lnSpc>
              <a:buFont typeface="Wingdings" charset="0"/>
              <a:buChar char="n"/>
              <a:defRPr/>
            </a:pPr>
            <a:endParaRPr lang="en-US" sz="2400" dirty="0">
              <a:ea typeface="ＭＳ Ｐゴシック" charset="0"/>
              <a:cs typeface="ＭＳ Ｐゴシック" charset="0"/>
            </a:endParaRPr>
          </a:p>
          <a:p>
            <a:pPr eaLnBrk="1" hangingPunct="1">
              <a:lnSpc>
                <a:spcPct val="90000"/>
              </a:lnSpc>
              <a:buFont typeface="Wingdings" charset="0"/>
              <a:buChar char="n"/>
              <a:defRPr/>
            </a:pPr>
            <a:endParaRPr lang="en-US" sz="2400" dirty="0">
              <a:ea typeface="ＭＳ Ｐゴシック" charset="0"/>
              <a:cs typeface="ＭＳ Ｐゴシック" charset="0"/>
            </a:endParaRPr>
          </a:p>
          <a:p>
            <a:pPr marL="0" indent="0">
              <a:buNone/>
              <a:defRPr/>
            </a:pPr>
            <a:endParaRPr lang="en-US" sz="1400" dirty="0">
              <a:ea typeface="ＭＳ Ｐゴシック" charset="0"/>
              <a:cs typeface="ＭＳ Ｐゴシック" charset="0"/>
            </a:endParaRPr>
          </a:p>
          <a:p>
            <a:pPr eaLnBrk="1" hangingPunct="1">
              <a:lnSpc>
                <a:spcPct val="90000"/>
              </a:lnSpc>
              <a:buFont typeface="Wingdings" charset="0"/>
              <a:buChar char="n"/>
              <a:defRPr/>
            </a:pPr>
            <a:r>
              <a:rPr lang="en-US" sz="2300" dirty="0">
                <a:ea typeface="ＭＳ Ｐゴシック" charset="0"/>
                <a:cs typeface="ＭＳ Ｐゴシック" charset="0"/>
              </a:rPr>
              <a:t>An M/M/1 queue has 1 server and arrival and service are Poisson with the same rate for every state</a:t>
            </a:r>
          </a:p>
          <a:p>
            <a:pPr lvl="1" eaLnBrk="1" hangingPunct="1">
              <a:lnSpc>
                <a:spcPct val="90000"/>
              </a:lnSpc>
              <a:buFont typeface="Wingdings" charset="0"/>
              <a:buChar char="n"/>
              <a:defRPr/>
            </a:pPr>
            <a:r>
              <a:rPr lang="en-US" sz="2000" dirty="0">
                <a:ea typeface="ＭＳ Ｐゴシック" charset="0"/>
                <a:cs typeface="ＭＳ Ｐゴシック" charset="0"/>
              </a:rPr>
              <a:t>Using the utilization                  , the probability of a state is</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2" eaLnBrk="1" hangingPunct="1">
              <a:lnSpc>
                <a:spcPct val="90000"/>
              </a:lnSpc>
              <a:buFont typeface="Wingdings" charset="0"/>
              <a:buChar char="n"/>
              <a:defRPr/>
            </a:pPr>
            <a:r>
              <a:rPr lang="en-US" sz="1600" dirty="0">
                <a:ea typeface="ＭＳ Ｐゴシック" charset="0"/>
                <a:cs typeface="ＭＳ Ｐゴシック" charset="0"/>
              </a:rPr>
              <a:t>To determine P(0)</a:t>
            </a:r>
          </a:p>
          <a:p>
            <a:pPr marL="457200" lvl="1" indent="0" eaLnBrk="1" hangingPunct="1">
              <a:lnSpc>
                <a:spcPct val="90000"/>
              </a:lnSpc>
              <a:buNone/>
              <a:defRPr/>
            </a:pPr>
            <a:endParaRPr lang="en-US" sz="2000" dirty="0">
              <a:ea typeface="ＭＳ Ｐゴシック" charset="0"/>
              <a:cs typeface="ＭＳ Ｐゴシック" charset="0"/>
            </a:endParaRPr>
          </a:p>
        </p:txBody>
      </p:sp>
      <p:grpSp>
        <p:nvGrpSpPr>
          <p:cNvPr id="2" name="Group 1">
            <a:extLst>
              <a:ext uri="{FF2B5EF4-FFF2-40B4-BE49-F238E27FC236}">
                <a16:creationId xmlns:a16="http://schemas.microsoft.com/office/drawing/2014/main" id="{FF0CFBD3-A541-8B44-86E1-9C2A6C7C7FE9}"/>
              </a:ext>
            </a:extLst>
          </p:cNvPr>
          <p:cNvGrpSpPr/>
          <p:nvPr/>
        </p:nvGrpSpPr>
        <p:grpSpPr>
          <a:xfrm>
            <a:off x="2306782" y="1393470"/>
            <a:ext cx="6099175" cy="1404938"/>
            <a:chOff x="2971800" y="1905000"/>
            <a:chExt cx="6099175" cy="1404938"/>
          </a:xfrm>
        </p:grpSpPr>
        <p:sp>
          <p:nvSpPr>
            <p:cNvPr id="41989" name="Oval 1">
              <a:extLst>
                <a:ext uri="{FF2B5EF4-FFF2-40B4-BE49-F238E27FC236}">
                  <a16:creationId xmlns:a16="http://schemas.microsoft.com/office/drawing/2014/main" id="{E4779EB3-4BF7-B74E-83F6-93F961A975D0}"/>
                </a:ext>
              </a:extLst>
            </p:cNvPr>
            <p:cNvSpPr>
              <a:spLocks noChangeArrowheads="1"/>
            </p:cNvSpPr>
            <p:nvPr/>
          </p:nvSpPr>
          <p:spPr bwMode="auto">
            <a:xfrm>
              <a:off x="29718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0</a:t>
              </a:r>
            </a:p>
          </p:txBody>
        </p:sp>
        <p:sp>
          <p:nvSpPr>
            <p:cNvPr id="41990" name="Oval 8">
              <a:extLst>
                <a:ext uri="{FF2B5EF4-FFF2-40B4-BE49-F238E27FC236}">
                  <a16:creationId xmlns:a16="http://schemas.microsoft.com/office/drawing/2014/main" id="{E4AF4AEA-B566-D146-9A8D-9E34CAF9BAB2}"/>
                </a:ext>
              </a:extLst>
            </p:cNvPr>
            <p:cNvSpPr>
              <a:spLocks noChangeArrowheads="1"/>
            </p:cNvSpPr>
            <p:nvPr/>
          </p:nvSpPr>
          <p:spPr bwMode="auto">
            <a:xfrm>
              <a:off x="77724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4</a:t>
              </a:r>
            </a:p>
          </p:txBody>
        </p:sp>
        <p:sp>
          <p:nvSpPr>
            <p:cNvPr id="41991" name="Oval 9">
              <a:extLst>
                <a:ext uri="{FF2B5EF4-FFF2-40B4-BE49-F238E27FC236}">
                  <a16:creationId xmlns:a16="http://schemas.microsoft.com/office/drawing/2014/main" id="{FD40618D-922E-D64D-87A4-954CDCEC9EBE}"/>
                </a:ext>
              </a:extLst>
            </p:cNvPr>
            <p:cNvSpPr>
              <a:spLocks noChangeArrowheads="1"/>
            </p:cNvSpPr>
            <p:nvPr/>
          </p:nvSpPr>
          <p:spPr bwMode="auto">
            <a:xfrm>
              <a:off x="41148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a:t>
              </a:r>
            </a:p>
          </p:txBody>
        </p:sp>
        <p:sp>
          <p:nvSpPr>
            <p:cNvPr id="41992" name="Oval 10">
              <a:extLst>
                <a:ext uri="{FF2B5EF4-FFF2-40B4-BE49-F238E27FC236}">
                  <a16:creationId xmlns:a16="http://schemas.microsoft.com/office/drawing/2014/main" id="{68C418BF-A4F2-2B45-B5C3-C5204A741807}"/>
                </a:ext>
              </a:extLst>
            </p:cNvPr>
            <p:cNvSpPr>
              <a:spLocks noChangeArrowheads="1"/>
            </p:cNvSpPr>
            <p:nvPr/>
          </p:nvSpPr>
          <p:spPr bwMode="auto">
            <a:xfrm>
              <a:off x="53340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a:t>
              </a:r>
            </a:p>
          </p:txBody>
        </p:sp>
        <p:sp>
          <p:nvSpPr>
            <p:cNvPr id="41993" name="Oval 11">
              <a:extLst>
                <a:ext uri="{FF2B5EF4-FFF2-40B4-BE49-F238E27FC236}">
                  <a16:creationId xmlns:a16="http://schemas.microsoft.com/office/drawing/2014/main" id="{56A425D2-7564-B840-ADEC-5FE8B1BEF78E}"/>
                </a:ext>
              </a:extLst>
            </p:cNvPr>
            <p:cNvSpPr>
              <a:spLocks noChangeArrowheads="1"/>
            </p:cNvSpPr>
            <p:nvPr/>
          </p:nvSpPr>
          <p:spPr bwMode="auto">
            <a:xfrm>
              <a:off x="6553200" y="2362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3</a:t>
              </a:r>
            </a:p>
          </p:txBody>
        </p:sp>
        <p:cxnSp>
          <p:nvCxnSpPr>
            <p:cNvPr id="41994" name="Curved Connector 3">
              <a:extLst>
                <a:ext uri="{FF2B5EF4-FFF2-40B4-BE49-F238E27FC236}">
                  <a16:creationId xmlns:a16="http://schemas.microsoft.com/office/drawing/2014/main" id="{05357365-B470-7D45-A321-2E30FCB52B9E}"/>
                </a:ext>
              </a:extLst>
            </p:cNvPr>
            <p:cNvCxnSpPr>
              <a:cxnSpLocks noChangeShapeType="1"/>
              <a:stCxn id="41989" idx="7"/>
              <a:endCxn id="41991" idx="1"/>
            </p:cNvCxnSpPr>
            <p:nvPr/>
          </p:nvCxnSpPr>
          <p:spPr bwMode="auto">
            <a:xfrm rot="5400000" flipH="1" flipV="1">
              <a:off x="3810001" y="2057401"/>
              <a:ext cx="12700" cy="765175"/>
            </a:xfrm>
            <a:prstGeom prst="curvedConnector3">
              <a:avLst>
                <a:gd name="adj1" fmla="val 1573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5" name="Curved Connector 16">
              <a:extLst>
                <a:ext uri="{FF2B5EF4-FFF2-40B4-BE49-F238E27FC236}">
                  <a16:creationId xmlns:a16="http://schemas.microsoft.com/office/drawing/2014/main" id="{BA897A0D-44BE-6E47-85EC-3CFE10BAC3DF}"/>
                </a:ext>
              </a:extLst>
            </p:cNvPr>
            <p:cNvCxnSpPr>
              <a:cxnSpLocks noChangeShapeType="1"/>
              <a:stCxn id="41991" idx="7"/>
              <a:endCxn id="41992" idx="1"/>
            </p:cNvCxnSpPr>
            <p:nvPr/>
          </p:nvCxnSpPr>
          <p:spPr bwMode="auto">
            <a:xfrm rot="5400000" flipH="1" flipV="1">
              <a:off x="4991101" y="2019301"/>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6" name="Curved Connector 21">
              <a:extLst>
                <a:ext uri="{FF2B5EF4-FFF2-40B4-BE49-F238E27FC236}">
                  <a16:creationId xmlns:a16="http://schemas.microsoft.com/office/drawing/2014/main" id="{37085144-CE42-A24C-AFD6-14BB021F79F1}"/>
                </a:ext>
              </a:extLst>
            </p:cNvPr>
            <p:cNvCxnSpPr>
              <a:cxnSpLocks noChangeShapeType="1"/>
            </p:cNvCxnSpPr>
            <p:nvPr/>
          </p:nvCxnSpPr>
          <p:spPr bwMode="auto">
            <a:xfrm rot="5400000" flipH="1" flipV="1">
              <a:off x="62055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7" name="Curved Connector 22">
              <a:extLst>
                <a:ext uri="{FF2B5EF4-FFF2-40B4-BE49-F238E27FC236}">
                  <a16:creationId xmlns:a16="http://schemas.microsoft.com/office/drawing/2014/main" id="{CB1C134A-F235-9647-ADB5-6AE4F423F5C7}"/>
                </a:ext>
              </a:extLst>
            </p:cNvPr>
            <p:cNvCxnSpPr>
              <a:cxnSpLocks noChangeShapeType="1"/>
            </p:cNvCxnSpPr>
            <p:nvPr/>
          </p:nvCxnSpPr>
          <p:spPr bwMode="auto">
            <a:xfrm rot="5400000" flipH="1" flipV="1">
              <a:off x="74247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998" name="Curved Connector 23">
              <a:extLst>
                <a:ext uri="{FF2B5EF4-FFF2-40B4-BE49-F238E27FC236}">
                  <a16:creationId xmlns:a16="http://schemas.microsoft.com/office/drawing/2014/main" id="{28D1C073-3714-E747-A0ED-62B2E092E62D}"/>
                </a:ext>
              </a:extLst>
            </p:cNvPr>
            <p:cNvCxnSpPr>
              <a:cxnSpLocks noChangeShapeType="1"/>
              <a:stCxn id="41989" idx="5"/>
              <a:endCxn id="41991" idx="3"/>
            </p:cNvCxnSpPr>
            <p:nvPr/>
          </p:nvCxnSpPr>
          <p:spPr bwMode="auto">
            <a:xfrm rot="16200000" flipH="1">
              <a:off x="3810001" y="2435226"/>
              <a:ext cx="12700" cy="7651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1999" name="Curved Connector 27">
              <a:extLst>
                <a:ext uri="{FF2B5EF4-FFF2-40B4-BE49-F238E27FC236}">
                  <a16:creationId xmlns:a16="http://schemas.microsoft.com/office/drawing/2014/main" id="{25EEFEF3-07B9-C04A-AE7B-6EDDD8DEEDC4}"/>
                </a:ext>
              </a:extLst>
            </p:cNvPr>
            <p:cNvCxnSpPr>
              <a:cxnSpLocks noChangeShapeType="1"/>
              <a:stCxn id="41991" idx="5"/>
              <a:endCxn id="41992" idx="3"/>
            </p:cNvCxnSpPr>
            <p:nvPr/>
          </p:nvCxnSpPr>
          <p:spPr bwMode="auto">
            <a:xfrm rot="16200000" flipH="1">
              <a:off x="4991101" y="23971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2000" name="Curved Connector 31">
              <a:extLst>
                <a:ext uri="{FF2B5EF4-FFF2-40B4-BE49-F238E27FC236}">
                  <a16:creationId xmlns:a16="http://schemas.microsoft.com/office/drawing/2014/main" id="{B5B582FD-19AE-4F4C-A2F3-CCFE3278D3D6}"/>
                </a:ext>
              </a:extLst>
            </p:cNvPr>
            <p:cNvCxnSpPr>
              <a:cxnSpLocks noChangeShapeType="1"/>
            </p:cNvCxnSpPr>
            <p:nvPr/>
          </p:nvCxnSpPr>
          <p:spPr bwMode="auto">
            <a:xfrm rot="16200000" flipH="1">
              <a:off x="62055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2001" name="Curved Connector 32">
              <a:extLst>
                <a:ext uri="{FF2B5EF4-FFF2-40B4-BE49-F238E27FC236}">
                  <a16:creationId xmlns:a16="http://schemas.microsoft.com/office/drawing/2014/main" id="{E88E1465-83B6-6048-A25D-368D485C2449}"/>
                </a:ext>
              </a:extLst>
            </p:cNvPr>
            <p:cNvCxnSpPr>
              <a:cxnSpLocks noChangeShapeType="1"/>
            </p:cNvCxnSpPr>
            <p:nvPr/>
          </p:nvCxnSpPr>
          <p:spPr bwMode="auto">
            <a:xfrm rot="16200000" flipH="1">
              <a:off x="74247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2002" name="Curved Connector 33">
              <a:extLst>
                <a:ext uri="{FF2B5EF4-FFF2-40B4-BE49-F238E27FC236}">
                  <a16:creationId xmlns:a16="http://schemas.microsoft.com/office/drawing/2014/main" id="{C5144BBA-3171-874C-9367-D80E78F1FFE6}"/>
                </a:ext>
              </a:extLst>
            </p:cNvPr>
            <p:cNvCxnSpPr>
              <a:cxnSpLocks noChangeShapeType="1"/>
            </p:cNvCxnSpPr>
            <p:nvPr/>
          </p:nvCxnSpPr>
          <p:spPr bwMode="auto">
            <a:xfrm rot="5400000" flipH="1" flipV="1">
              <a:off x="8643938" y="2024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03" name="Curved Connector 34">
              <a:extLst>
                <a:ext uri="{FF2B5EF4-FFF2-40B4-BE49-F238E27FC236}">
                  <a16:creationId xmlns:a16="http://schemas.microsoft.com/office/drawing/2014/main" id="{1DB394B5-A204-4049-8345-02A1C889F094}"/>
                </a:ext>
              </a:extLst>
            </p:cNvPr>
            <p:cNvCxnSpPr>
              <a:cxnSpLocks noChangeShapeType="1"/>
            </p:cNvCxnSpPr>
            <p:nvPr/>
          </p:nvCxnSpPr>
          <p:spPr bwMode="auto">
            <a:xfrm rot="16200000" flipH="1">
              <a:off x="8643938" y="2405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2004" name="TextBox 26">
              <a:extLst>
                <a:ext uri="{FF2B5EF4-FFF2-40B4-BE49-F238E27FC236}">
                  <a16:creationId xmlns:a16="http://schemas.microsoft.com/office/drawing/2014/main" id="{AEEF3D74-9598-DF4B-8B2F-E3C64A04657D}"/>
                </a:ext>
              </a:extLst>
            </p:cNvPr>
            <p:cNvSpPr txBox="1">
              <a:spLocks noChangeArrowheads="1"/>
            </p:cNvSpPr>
            <p:nvPr/>
          </p:nvSpPr>
          <p:spPr bwMode="auto">
            <a:xfrm>
              <a:off x="3640138" y="1905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2005" name="TextBox 36">
              <a:extLst>
                <a:ext uri="{FF2B5EF4-FFF2-40B4-BE49-F238E27FC236}">
                  <a16:creationId xmlns:a16="http://schemas.microsoft.com/office/drawing/2014/main" id="{0646BBBC-0150-064C-995D-0D8DEB0D1084}"/>
                </a:ext>
              </a:extLst>
            </p:cNvPr>
            <p:cNvSpPr txBox="1">
              <a:spLocks noChangeArrowheads="1"/>
            </p:cNvSpPr>
            <p:nvPr/>
          </p:nvSpPr>
          <p:spPr bwMode="auto">
            <a:xfrm>
              <a:off x="6002338" y="1905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2006" name="TextBox 37">
              <a:extLst>
                <a:ext uri="{FF2B5EF4-FFF2-40B4-BE49-F238E27FC236}">
                  <a16:creationId xmlns:a16="http://schemas.microsoft.com/office/drawing/2014/main" id="{BAF6D2EE-AC37-4141-A8EB-2630545DF8CA}"/>
                </a:ext>
              </a:extLst>
            </p:cNvPr>
            <p:cNvSpPr txBox="1">
              <a:spLocks noChangeArrowheads="1"/>
            </p:cNvSpPr>
            <p:nvPr/>
          </p:nvSpPr>
          <p:spPr bwMode="auto">
            <a:xfrm>
              <a:off x="4783138" y="1905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2007" name="TextBox 38">
              <a:extLst>
                <a:ext uri="{FF2B5EF4-FFF2-40B4-BE49-F238E27FC236}">
                  <a16:creationId xmlns:a16="http://schemas.microsoft.com/office/drawing/2014/main" id="{1A641763-7391-724E-B2D2-36A168953C8F}"/>
                </a:ext>
              </a:extLst>
            </p:cNvPr>
            <p:cNvSpPr txBox="1">
              <a:spLocks noChangeArrowheads="1"/>
            </p:cNvSpPr>
            <p:nvPr/>
          </p:nvSpPr>
          <p:spPr bwMode="auto">
            <a:xfrm>
              <a:off x="8440738" y="1905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2008" name="TextBox 39">
              <a:extLst>
                <a:ext uri="{FF2B5EF4-FFF2-40B4-BE49-F238E27FC236}">
                  <a16:creationId xmlns:a16="http://schemas.microsoft.com/office/drawing/2014/main" id="{14D3E28E-1C0E-824D-A419-8E8AA4F9FE55}"/>
                </a:ext>
              </a:extLst>
            </p:cNvPr>
            <p:cNvSpPr txBox="1">
              <a:spLocks noChangeArrowheads="1"/>
            </p:cNvSpPr>
            <p:nvPr/>
          </p:nvSpPr>
          <p:spPr bwMode="auto">
            <a:xfrm>
              <a:off x="7221538" y="1905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2009" name="TextBox 40">
              <a:extLst>
                <a:ext uri="{FF2B5EF4-FFF2-40B4-BE49-F238E27FC236}">
                  <a16:creationId xmlns:a16="http://schemas.microsoft.com/office/drawing/2014/main" id="{3A585872-3DDD-3845-9729-BFF3CB3710CC}"/>
                </a:ext>
              </a:extLst>
            </p:cNvPr>
            <p:cNvSpPr txBox="1">
              <a:spLocks noChangeArrowheads="1"/>
            </p:cNvSpPr>
            <p:nvPr/>
          </p:nvSpPr>
          <p:spPr bwMode="auto">
            <a:xfrm>
              <a:off x="3717926" y="2971800"/>
              <a:ext cx="309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42010" name="TextBox 41">
              <a:extLst>
                <a:ext uri="{FF2B5EF4-FFF2-40B4-BE49-F238E27FC236}">
                  <a16:creationId xmlns:a16="http://schemas.microsoft.com/office/drawing/2014/main" id="{9A7F861F-068D-5042-BA62-829B8F67AE66}"/>
                </a:ext>
              </a:extLst>
            </p:cNvPr>
            <p:cNvSpPr txBox="1">
              <a:spLocks noChangeArrowheads="1"/>
            </p:cNvSpPr>
            <p:nvPr/>
          </p:nvSpPr>
          <p:spPr bwMode="auto">
            <a:xfrm>
              <a:off x="4935538" y="2971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42011" name="TextBox 42">
              <a:extLst>
                <a:ext uri="{FF2B5EF4-FFF2-40B4-BE49-F238E27FC236}">
                  <a16:creationId xmlns:a16="http://schemas.microsoft.com/office/drawing/2014/main" id="{FAF616A5-4901-3B4C-B53E-16626968A012}"/>
                </a:ext>
              </a:extLst>
            </p:cNvPr>
            <p:cNvSpPr txBox="1">
              <a:spLocks noChangeArrowheads="1"/>
            </p:cNvSpPr>
            <p:nvPr/>
          </p:nvSpPr>
          <p:spPr bwMode="auto">
            <a:xfrm>
              <a:off x="6078538" y="2971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42012" name="TextBox 43">
              <a:extLst>
                <a:ext uri="{FF2B5EF4-FFF2-40B4-BE49-F238E27FC236}">
                  <a16:creationId xmlns:a16="http://schemas.microsoft.com/office/drawing/2014/main" id="{86AF0C0B-DE01-2344-BDC5-B0C16665E639}"/>
                </a:ext>
              </a:extLst>
            </p:cNvPr>
            <p:cNvSpPr txBox="1">
              <a:spLocks noChangeArrowheads="1"/>
            </p:cNvSpPr>
            <p:nvPr/>
          </p:nvSpPr>
          <p:spPr bwMode="auto">
            <a:xfrm>
              <a:off x="7297738" y="2971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42013" name="TextBox 44">
              <a:extLst>
                <a:ext uri="{FF2B5EF4-FFF2-40B4-BE49-F238E27FC236}">
                  <a16:creationId xmlns:a16="http://schemas.microsoft.com/office/drawing/2014/main" id="{45475114-A45C-EA40-934E-D1E2043330CD}"/>
                </a:ext>
              </a:extLst>
            </p:cNvPr>
            <p:cNvSpPr txBox="1">
              <a:spLocks noChangeArrowheads="1"/>
            </p:cNvSpPr>
            <p:nvPr/>
          </p:nvSpPr>
          <p:spPr bwMode="auto">
            <a:xfrm>
              <a:off x="8516938" y="2971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grpSp>
      <p:graphicFrame>
        <p:nvGraphicFramePr>
          <p:cNvPr id="42014" name="Object 35">
            <a:extLst>
              <a:ext uri="{FF2B5EF4-FFF2-40B4-BE49-F238E27FC236}">
                <a16:creationId xmlns:a16="http://schemas.microsoft.com/office/drawing/2014/main" id="{8C457305-3832-404D-971E-20CA217123B3}"/>
              </a:ext>
            </a:extLst>
          </p:cNvPr>
          <p:cNvGraphicFramePr>
            <a:graphicFrameLocks noChangeAspect="1"/>
          </p:cNvGraphicFramePr>
          <p:nvPr>
            <p:extLst>
              <p:ext uri="{D42A27DB-BD31-4B8C-83A1-F6EECF244321}">
                <p14:modId xmlns:p14="http://schemas.microsoft.com/office/powerpoint/2010/main" val="266419354"/>
              </p:ext>
            </p:extLst>
          </p:nvPr>
        </p:nvGraphicFramePr>
        <p:xfrm>
          <a:off x="7316597" y="4172093"/>
          <a:ext cx="1914525" cy="993775"/>
        </p:xfrm>
        <a:graphic>
          <a:graphicData uri="http://schemas.openxmlformats.org/presentationml/2006/ole">
            <mc:AlternateContent xmlns:mc="http://schemas.openxmlformats.org/markup-compatibility/2006">
              <mc:Choice xmlns:v="urn:schemas-microsoft-com:vml" Requires="v">
                <p:oleObj spid="_x0000_s26730" name="Equation" r:id="rId4" imgW="1270000" imgH="685800" progId="Equation.3">
                  <p:embed/>
                </p:oleObj>
              </mc:Choice>
              <mc:Fallback>
                <p:oleObj name="Equation" r:id="rId4" imgW="1270000" imgH="685800" progId="Equation.3">
                  <p:embed/>
                  <p:pic>
                    <p:nvPicPr>
                      <p:cNvPr id="42014" name="Object 35">
                        <a:extLst>
                          <a:ext uri="{FF2B5EF4-FFF2-40B4-BE49-F238E27FC236}">
                            <a16:creationId xmlns:a16="http://schemas.microsoft.com/office/drawing/2014/main" id="{8C457305-3832-404D-971E-20CA217123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6597" y="4172093"/>
                        <a:ext cx="19145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5" name="Object 4">
            <a:extLst>
              <a:ext uri="{FF2B5EF4-FFF2-40B4-BE49-F238E27FC236}">
                <a16:creationId xmlns:a16="http://schemas.microsoft.com/office/drawing/2014/main" id="{425930EF-A51A-6144-8BDF-3F3396452895}"/>
              </a:ext>
            </a:extLst>
          </p:cNvPr>
          <p:cNvGraphicFramePr>
            <a:graphicFrameLocks noChangeAspect="1"/>
          </p:cNvGraphicFramePr>
          <p:nvPr>
            <p:extLst>
              <p:ext uri="{D42A27DB-BD31-4B8C-83A1-F6EECF244321}">
                <p14:modId xmlns:p14="http://schemas.microsoft.com/office/powerpoint/2010/main" val="894066904"/>
              </p:ext>
            </p:extLst>
          </p:nvPr>
        </p:nvGraphicFramePr>
        <p:xfrm>
          <a:off x="3611842" y="3816705"/>
          <a:ext cx="887612" cy="338138"/>
        </p:xfrm>
        <a:graphic>
          <a:graphicData uri="http://schemas.openxmlformats.org/presentationml/2006/ole">
            <mc:AlternateContent xmlns:mc="http://schemas.openxmlformats.org/markup-compatibility/2006">
              <mc:Choice xmlns:v="urn:schemas-microsoft-com:vml" Requires="v">
                <p:oleObj spid="_x0000_s26731" name="Equation" r:id="rId6" imgW="533400" imgH="203200" progId="Equation.3">
                  <p:embed/>
                </p:oleObj>
              </mc:Choice>
              <mc:Fallback>
                <p:oleObj name="Equation" r:id="rId6" imgW="533400" imgH="203200" progId="Equation.3">
                  <p:embed/>
                  <p:pic>
                    <p:nvPicPr>
                      <p:cNvPr id="42015" name="Object 4">
                        <a:extLst>
                          <a:ext uri="{FF2B5EF4-FFF2-40B4-BE49-F238E27FC236}">
                            <a16:creationId xmlns:a16="http://schemas.microsoft.com/office/drawing/2014/main" id="{425930EF-A51A-6144-8BDF-3F33964528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1842" y="3816705"/>
                        <a:ext cx="887612" cy="338138"/>
                      </a:xfrm>
                      <a:prstGeom prst="rect">
                        <a:avLst/>
                      </a:prstGeom>
                      <a:noFill/>
                      <a:ln>
                        <a:noFill/>
                      </a:ln>
                    </p:spPr>
                  </p:pic>
                </p:oleObj>
              </mc:Fallback>
            </mc:AlternateContent>
          </a:graphicData>
        </a:graphic>
      </p:graphicFrame>
      <p:graphicFrame>
        <p:nvGraphicFramePr>
          <p:cNvPr id="42016" name="Object 45">
            <a:extLst>
              <a:ext uri="{FF2B5EF4-FFF2-40B4-BE49-F238E27FC236}">
                <a16:creationId xmlns:a16="http://schemas.microsoft.com/office/drawing/2014/main" id="{36A5E828-F40E-4041-9B22-C083A337587A}"/>
              </a:ext>
            </a:extLst>
          </p:cNvPr>
          <p:cNvGraphicFramePr>
            <a:graphicFrameLocks noChangeAspect="1"/>
          </p:cNvGraphicFramePr>
          <p:nvPr>
            <p:extLst>
              <p:ext uri="{D42A27DB-BD31-4B8C-83A1-F6EECF244321}">
                <p14:modId xmlns:p14="http://schemas.microsoft.com/office/powerpoint/2010/main" val="3341477495"/>
              </p:ext>
            </p:extLst>
          </p:nvPr>
        </p:nvGraphicFramePr>
        <p:xfrm>
          <a:off x="3911745" y="5321027"/>
          <a:ext cx="3905250" cy="792163"/>
        </p:xfrm>
        <a:graphic>
          <a:graphicData uri="http://schemas.openxmlformats.org/presentationml/2006/ole">
            <mc:AlternateContent xmlns:mc="http://schemas.openxmlformats.org/markup-compatibility/2006">
              <mc:Choice xmlns:v="urn:schemas-microsoft-com:vml" Requires="v">
                <p:oleObj spid="_x0000_s26732" name="Equation" r:id="rId8" imgW="2590800" imgH="546100" progId="Equation.3">
                  <p:embed/>
                </p:oleObj>
              </mc:Choice>
              <mc:Fallback>
                <p:oleObj name="Equation" r:id="rId8" imgW="2590800" imgH="546100" progId="Equation.3">
                  <p:embed/>
                  <p:pic>
                    <p:nvPicPr>
                      <p:cNvPr id="42016" name="Object 45">
                        <a:extLst>
                          <a:ext uri="{FF2B5EF4-FFF2-40B4-BE49-F238E27FC236}">
                            <a16:creationId xmlns:a16="http://schemas.microsoft.com/office/drawing/2014/main" id="{36A5E828-F40E-4041-9B22-C083A33758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1745" y="5321027"/>
                        <a:ext cx="39052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017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84FF9C75-63A8-7F4E-8B17-1DA4B6D3A4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2E50BF81-5273-4F41-ACCF-046468ADBE6F}" type="slidenum">
              <a:rPr lang="en-US" altLang="en-US" sz="1200" b="0">
                <a:latin typeface="Tahoma" panose="020B0604030504040204" pitchFamily="34" charset="0"/>
              </a:rPr>
              <a:pPr eaLnBrk="1" hangingPunct="1"/>
              <a:t>17</a:t>
            </a:fld>
            <a:endParaRPr lang="en-US" altLang="en-US" sz="1200" b="0">
              <a:latin typeface="Tahoma" panose="020B0604030504040204" pitchFamily="34" charset="0"/>
            </a:endParaRPr>
          </a:p>
        </p:txBody>
      </p:sp>
      <p:sp>
        <p:nvSpPr>
          <p:cNvPr id="44035" name="Rectangle 2">
            <a:extLst>
              <a:ext uri="{FF2B5EF4-FFF2-40B4-BE49-F238E27FC236}">
                <a16:creationId xmlns:a16="http://schemas.microsoft.com/office/drawing/2014/main" id="{0BDF4B17-84E7-814B-86FF-752BA95FF40F}"/>
              </a:ext>
            </a:extLst>
          </p:cNvPr>
          <p:cNvSpPr>
            <a:spLocks noGrp="1" noChangeArrowheads="1"/>
          </p:cNvSpPr>
          <p:nvPr>
            <p:ph type="title"/>
          </p:nvPr>
        </p:nvSpPr>
        <p:spPr>
          <a:xfrm>
            <a:off x="266205" y="228599"/>
            <a:ext cx="7543800" cy="1143000"/>
          </a:xfrm>
        </p:spPr>
        <p:txBody>
          <a:bodyPr/>
          <a:lstStyle/>
          <a:p>
            <a:pPr eaLnBrk="1" hangingPunct="1"/>
            <a:r>
              <a:rPr lang="en-US" altLang="en-US" sz="4000" dirty="0">
                <a:ea typeface="ＭＳ Ｐゴシック" panose="020B0600070205080204" pitchFamily="34" charset="-128"/>
              </a:rPr>
              <a:t>M/M/1 Queueing Systems</a:t>
            </a:r>
          </a:p>
        </p:txBody>
      </p:sp>
      <p:sp>
        <p:nvSpPr>
          <p:cNvPr id="35844" name="Rectangle 3">
            <a:extLst>
              <a:ext uri="{FF2B5EF4-FFF2-40B4-BE49-F238E27FC236}">
                <a16:creationId xmlns:a16="http://schemas.microsoft.com/office/drawing/2014/main" id="{05731494-8ABA-0547-B27B-A9587DCDF8CE}"/>
              </a:ext>
            </a:extLst>
          </p:cNvPr>
          <p:cNvSpPr>
            <a:spLocks noGrp="1" noChangeArrowheads="1"/>
          </p:cNvSpPr>
          <p:nvPr>
            <p:ph type="body" idx="1"/>
          </p:nvPr>
        </p:nvSpPr>
        <p:spPr>
          <a:xfrm>
            <a:off x="305892" y="1672431"/>
            <a:ext cx="11343801" cy="4383087"/>
          </a:xfrm>
        </p:spPr>
        <p:txBody>
          <a:bodyPr/>
          <a:lstStyle/>
          <a:p>
            <a:pPr eaLnBrk="1" hangingPunct="1">
              <a:lnSpc>
                <a:spcPct val="90000"/>
              </a:lnSpc>
            </a:pPr>
            <a:r>
              <a:rPr lang="en-US" altLang="en-US" sz="2300" dirty="0">
                <a:ea typeface="ＭＳ Ｐゴシック" panose="020B0600070205080204" pitchFamily="34" charset="-128"/>
              </a:rPr>
              <a:t>Given this steady state probability distribution over queue states a number of questions can be answered</a:t>
            </a:r>
          </a:p>
          <a:p>
            <a:pPr lvl="1" eaLnBrk="1" hangingPunct="1">
              <a:lnSpc>
                <a:spcPct val="90000"/>
              </a:lnSpc>
            </a:pPr>
            <a:r>
              <a:rPr lang="en-US" altLang="en-US" sz="2000" dirty="0">
                <a:ea typeface="ＭＳ Ｐゴシック" panose="020B0600070205080204" pitchFamily="34" charset="-128"/>
              </a:rPr>
              <a:t>To reach a stable distribution (and thus steady state): </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expected number of elements in the system:</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 typeface="Wingdings" pitchFamily="2" charset="2"/>
              <a:buNone/>
            </a:pPr>
            <a:endParaRPr lang="en-US" altLang="en-US"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expected delay in the system (from Little’s law):</a:t>
            </a:r>
          </a:p>
          <a:p>
            <a:pPr eaLnBrk="1" hangingPunct="1">
              <a:lnSpc>
                <a:spcPct val="90000"/>
              </a:lnSpc>
            </a:pPr>
            <a:endParaRPr lang="en-US" altLang="en-US" sz="2400" i="1" dirty="0">
              <a:ea typeface="ＭＳ Ｐゴシック" panose="020B0600070205080204" pitchFamily="34" charset="-128"/>
            </a:endParaRPr>
          </a:p>
        </p:txBody>
      </p:sp>
      <p:graphicFrame>
        <p:nvGraphicFramePr>
          <p:cNvPr id="44037" name="Object 46">
            <a:extLst>
              <a:ext uri="{FF2B5EF4-FFF2-40B4-BE49-F238E27FC236}">
                <a16:creationId xmlns:a16="http://schemas.microsoft.com/office/drawing/2014/main" id="{16869BBE-D8E6-A149-BF93-FD4DDDBA7985}"/>
              </a:ext>
            </a:extLst>
          </p:cNvPr>
          <p:cNvGraphicFramePr>
            <a:graphicFrameLocks noChangeAspect="1"/>
          </p:cNvGraphicFramePr>
          <p:nvPr>
            <p:extLst>
              <p:ext uri="{D42A27DB-BD31-4B8C-83A1-F6EECF244321}">
                <p14:modId xmlns:p14="http://schemas.microsoft.com/office/powerpoint/2010/main" val="1796244107"/>
              </p:ext>
            </p:extLst>
          </p:nvPr>
        </p:nvGraphicFramePr>
        <p:xfrm>
          <a:off x="6873380" y="2407447"/>
          <a:ext cx="1873250" cy="366713"/>
        </p:xfrm>
        <a:graphic>
          <a:graphicData uri="http://schemas.openxmlformats.org/presentationml/2006/ole">
            <mc:AlternateContent xmlns:mc="http://schemas.openxmlformats.org/markup-compatibility/2006">
              <mc:Choice xmlns:v="urn:schemas-microsoft-com:vml" Requires="v">
                <p:oleObj spid="_x0000_s28778" name="Equation" r:id="rId4" imgW="1003300" imgH="203200" progId="Equation.3">
                  <p:embed/>
                </p:oleObj>
              </mc:Choice>
              <mc:Fallback>
                <p:oleObj name="Equation" r:id="rId4" imgW="1003300" imgH="203200" progId="Equation.3">
                  <p:embed/>
                  <p:pic>
                    <p:nvPicPr>
                      <p:cNvPr id="44037" name="Object 46">
                        <a:extLst>
                          <a:ext uri="{FF2B5EF4-FFF2-40B4-BE49-F238E27FC236}">
                            <a16:creationId xmlns:a16="http://schemas.microsoft.com/office/drawing/2014/main" id="{16869BBE-D8E6-A149-BF93-FD4DDDBA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380" y="2407447"/>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47">
            <a:extLst>
              <a:ext uri="{FF2B5EF4-FFF2-40B4-BE49-F238E27FC236}">
                <a16:creationId xmlns:a16="http://schemas.microsoft.com/office/drawing/2014/main" id="{41D30E7A-15DB-2C4D-B36B-3AC7BCDF4716}"/>
              </a:ext>
            </a:extLst>
          </p:cNvPr>
          <p:cNvGraphicFramePr>
            <a:graphicFrameLocks noChangeAspect="1"/>
          </p:cNvGraphicFramePr>
          <p:nvPr>
            <p:extLst>
              <p:ext uri="{D42A27DB-BD31-4B8C-83A1-F6EECF244321}">
                <p14:modId xmlns:p14="http://schemas.microsoft.com/office/powerpoint/2010/main" val="345552556"/>
              </p:ext>
            </p:extLst>
          </p:nvPr>
        </p:nvGraphicFramePr>
        <p:xfrm>
          <a:off x="4981864" y="3338514"/>
          <a:ext cx="6032500" cy="1785937"/>
        </p:xfrm>
        <a:graphic>
          <a:graphicData uri="http://schemas.openxmlformats.org/presentationml/2006/ole">
            <mc:AlternateContent xmlns:mc="http://schemas.openxmlformats.org/markup-compatibility/2006">
              <mc:Choice xmlns:v="urn:schemas-microsoft-com:vml" Requires="v">
                <p:oleObj spid="_x0000_s28779" name="Equation" r:id="rId6" imgW="4000500" imgH="1231900" progId="Equation.3">
                  <p:embed/>
                </p:oleObj>
              </mc:Choice>
              <mc:Fallback>
                <p:oleObj name="Equation" r:id="rId6" imgW="4000500" imgH="1231900" progId="Equation.3">
                  <p:embed/>
                  <p:pic>
                    <p:nvPicPr>
                      <p:cNvPr id="44038" name="Object 47">
                        <a:extLst>
                          <a:ext uri="{FF2B5EF4-FFF2-40B4-BE49-F238E27FC236}">
                            <a16:creationId xmlns:a16="http://schemas.microsoft.com/office/drawing/2014/main" id="{41D30E7A-15DB-2C4D-B36B-3AC7BCDF47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1864" y="3338514"/>
                        <a:ext cx="60325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48">
            <a:extLst>
              <a:ext uri="{FF2B5EF4-FFF2-40B4-BE49-F238E27FC236}">
                <a16:creationId xmlns:a16="http://schemas.microsoft.com/office/drawing/2014/main" id="{816B3D9D-F3D8-3047-A909-A3282DBF0E33}"/>
              </a:ext>
            </a:extLst>
          </p:cNvPr>
          <p:cNvGraphicFramePr>
            <a:graphicFrameLocks noChangeAspect="1"/>
          </p:cNvGraphicFramePr>
          <p:nvPr>
            <p:extLst>
              <p:ext uri="{D42A27DB-BD31-4B8C-83A1-F6EECF244321}">
                <p14:modId xmlns:p14="http://schemas.microsoft.com/office/powerpoint/2010/main" val="3410610697"/>
              </p:ext>
            </p:extLst>
          </p:nvPr>
        </p:nvGraphicFramePr>
        <p:xfrm>
          <a:off x="5443538" y="5586644"/>
          <a:ext cx="4538662" cy="627062"/>
        </p:xfrm>
        <a:graphic>
          <a:graphicData uri="http://schemas.openxmlformats.org/presentationml/2006/ole">
            <mc:AlternateContent xmlns:mc="http://schemas.openxmlformats.org/markup-compatibility/2006">
              <mc:Choice xmlns:v="urn:schemas-microsoft-com:vml" Requires="v">
                <p:oleObj spid="_x0000_s28780" name="Equation" r:id="rId8" imgW="3009900" imgH="431800" progId="Equation.3">
                  <p:embed/>
                </p:oleObj>
              </mc:Choice>
              <mc:Fallback>
                <p:oleObj name="Equation" r:id="rId8" imgW="3009900" imgH="431800" progId="Equation.3">
                  <p:embed/>
                  <p:pic>
                    <p:nvPicPr>
                      <p:cNvPr id="44039" name="Object 48">
                        <a:extLst>
                          <a:ext uri="{FF2B5EF4-FFF2-40B4-BE49-F238E27FC236}">
                            <a16:creationId xmlns:a16="http://schemas.microsoft.com/office/drawing/2014/main" id="{816B3D9D-F3D8-3047-A909-A3282DBF0E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3538" y="5586644"/>
                        <a:ext cx="453866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52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CDA3D0BC-22B6-214F-B61C-3419A48B7A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DA91A954-1642-0B47-8421-CDE9987EA7FA}" type="slidenum">
              <a:rPr lang="en-US" altLang="en-US" sz="1200" b="0">
                <a:latin typeface="Tahoma" panose="020B0604030504040204" pitchFamily="34" charset="0"/>
              </a:rPr>
              <a:pPr eaLnBrk="1" hangingPunct="1"/>
              <a:t>18</a:t>
            </a:fld>
            <a:endParaRPr lang="en-US" altLang="en-US" sz="1200" b="0">
              <a:latin typeface="Tahoma" panose="020B0604030504040204" pitchFamily="34" charset="0"/>
            </a:endParaRPr>
          </a:p>
        </p:txBody>
      </p:sp>
      <p:sp>
        <p:nvSpPr>
          <p:cNvPr id="46083" name="Rectangle 2">
            <a:extLst>
              <a:ext uri="{FF2B5EF4-FFF2-40B4-BE49-F238E27FC236}">
                <a16:creationId xmlns:a16="http://schemas.microsoft.com/office/drawing/2014/main" id="{B4ED49F3-E2E4-AE4B-88F5-3380D1EF7871}"/>
              </a:ext>
            </a:extLst>
          </p:cNvPr>
          <p:cNvSpPr>
            <a:spLocks noGrp="1" noChangeArrowheads="1"/>
          </p:cNvSpPr>
          <p:nvPr>
            <p:ph type="title"/>
          </p:nvPr>
        </p:nvSpPr>
        <p:spPr>
          <a:xfrm>
            <a:off x="266205" y="246064"/>
            <a:ext cx="7543800" cy="1143000"/>
          </a:xfrm>
        </p:spPr>
        <p:txBody>
          <a:bodyPr/>
          <a:lstStyle/>
          <a:p>
            <a:pPr eaLnBrk="1" hangingPunct="1"/>
            <a:r>
              <a:rPr lang="en-US" altLang="en-US" sz="4000" dirty="0">
                <a:ea typeface="ＭＳ Ｐゴシック" panose="020B0600070205080204" pitchFamily="34" charset="-128"/>
              </a:rPr>
              <a:t>M/M/1 Queueing Systems</a:t>
            </a:r>
          </a:p>
        </p:txBody>
      </p:sp>
      <p:sp>
        <p:nvSpPr>
          <p:cNvPr id="35844" name="Rectangle 3">
            <a:extLst>
              <a:ext uri="{FF2B5EF4-FFF2-40B4-BE49-F238E27FC236}">
                <a16:creationId xmlns:a16="http://schemas.microsoft.com/office/drawing/2014/main" id="{D706D9E4-5F13-E445-82DD-B892350E5DC7}"/>
              </a:ext>
            </a:extLst>
          </p:cNvPr>
          <p:cNvSpPr>
            <a:spLocks noGrp="1" noChangeArrowheads="1"/>
          </p:cNvSpPr>
          <p:nvPr>
            <p:ph type="body" idx="1"/>
          </p:nvPr>
        </p:nvSpPr>
        <p:spPr>
          <a:xfrm>
            <a:off x="266205" y="1597820"/>
            <a:ext cx="11561618" cy="4383087"/>
          </a:xfrm>
        </p:spPr>
        <p:txBody>
          <a:bodyPr/>
          <a:lstStyle/>
          <a:p>
            <a:pPr lvl="1" eaLnBrk="1" hangingPunct="1">
              <a:lnSpc>
                <a:spcPct val="90000"/>
              </a:lnSpc>
            </a:pPr>
            <a:r>
              <a:rPr lang="en-US" altLang="en-US" sz="2000">
                <a:ea typeface="ＭＳ Ｐゴシック" panose="020B0600070205080204" pitchFamily="34" charset="-128"/>
              </a:rPr>
              <a:t>The expected waiting time in the queue (excluding service time):</a:t>
            </a:r>
          </a:p>
          <a:p>
            <a:pPr lvl="1" eaLnBrk="1" hangingPunct="1">
              <a:lnSpc>
                <a:spcPct val="90000"/>
              </a:lnSpc>
            </a:pPr>
            <a:endParaRPr lang="en-US" altLang="en-US" sz="2000">
              <a:ea typeface="ＭＳ Ｐゴシック" panose="020B0600070205080204" pitchFamily="34" charset="-128"/>
            </a:endParaRPr>
          </a:p>
          <a:p>
            <a:pPr lvl="1" eaLnBrk="1" hangingPunct="1">
              <a:lnSpc>
                <a:spcPct val="90000"/>
              </a:lnSpc>
              <a:buFont typeface="Wingdings" pitchFamily="2" charset="2"/>
              <a:buNone/>
            </a:pPr>
            <a:endParaRPr lang="en-US" altLang="en-US">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The expected number elements waiting in the queue (from Little’s law):</a:t>
            </a:r>
          </a:p>
          <a:p>
            <a:pPr lvl="1" eaLnBrk="1" hangingPunct="1">
              <a:lnSpc>
                <a:spcPct val="90000"/>
              </a:lnSpc>
            </a:pPr>
            <a:endParaRPr lang="en-US" altLang="en-US" sz="2000">
              <a:ea typeface="ＭＳ Ｐゴシック" panose="020B0600070205080204" pitchFamily="34" charset="-128"/>
            </a:endParaRPr>
          </a:p>
          <a:p>
            <a:pPr lvl="1" eaLnBrk="1" hangingPunct="1">
              <a:lnSpc>
                <a:spcPct val="90000"/>
              </a:lnSpc>
            </a:pPr>
            <a:endParaRPr lang="en-US" altLang="en-US" sz="2000">
              <a:ea typeface="ＭＳ Ｐゴシック" panose="020B0600070205080204" pitchFamily="34" charset="-128"/>
            </a:endParaRPr>
          </a:p>
          <a:p>
            <a:pPr lvl="1" eaLnBrk="1" hangingPunct="1">
              <a:lnSpc>
                <a:spcPct val="90000"/>
              </a:lnSpc>
            </a:pPr>
            <a:endParaRPr lang="en-US" altLang="en-US" sz="2000">
              <a:ea typeface="ＭＳ Ｐゴシック" panose="020B0600070205080204" pitchFamily="34" charset="-128"/>
            </a:endParaRPr>
          </a:p>
          <a:p>
            <a:pPr lvl="1" eaLnBrk="1" hangingPunct="1">
              <a:lnSpc>
                <a:spcPct val="90000"/>
              </a:lnSpc>
            </a:pPr>
            <a:r>
              <a:rPr lang="en-US" altLang="en-US" sz="2000">
                <a:ea typeface="ＭＳ Ｐゴシック" panose="020B0600070205080204" pitchFamily="34" charset="-128"/>
              </a:rPr>
              <a:t>Probability that there are n or more elements in the system:</a:t>
            </a:r>
          </a:p>
          <a:p>
            <a:pPr lvl="1" eaLnBrk="1" hangingPunct="1">
              <a:lnSpc>
                <a:spcPct val="90000"/>
              </a:lnSpc>
              <a:buFont typeface="Wingdings" pitchFamily="2" charset="2"/>
              <a:buNone/>
            </a:pPr>
            <a:endParaRPr lang="en-US" altLang="en-US" sz="2000">
              <a:ea typeface="ＭＳ Ｐゴシック" panose="020B0600070205080204" pitchFamily="34" charset="-128"/>
            </a:endParaRPr>
          </a:p>
          <a:p>
            <a:pPr lvl="1" eaLnBrk="1" hangingPunct="1">
              <a:lnSpc>
                <a:spcPct val="90000"/>
              </a:lnSpc>
              <a:buFont typeface="Wingdings" pitchFamily="2" charset="2"/>
              <a:buNone/>
            </a:pPr>
            <a:endParaRPr lang="en-US" altLang="en-US" sz="2000">
              <a:ea typeface="ＭＳ Ｐゴシック" panose="020B0600070205080204" pitchFamily="34" charset="-128"/>
            </a:endParaRPr>
          </a:p>
          <a:p>
            <a:pPr marL="914400" lvl="2" indent="0">
              <a:buNone/>
            </a:pPr>
            <a:endParaRPr lang="en-US" altLang="en-US" sz="1600">
              <a:ea typeface="ＭＳ Ｐゴシック" panose="020B0600070205080204" pitchFamily="34" charset="-128"/>
            </a:endParaRPr>
          </a:p>
          <a:p>
            <a:pPr lvl="1" eaLnBrk="1" hangingPunct="1">
              <a:lnSpc>
                <a:spcPct val="90000"/>
              </a:lnSpc>
            </a:pPr>
            <a:endParaRPr lang="en-US" altLang="en-US" sz="2000">
              <a:ea typeface="ＭＳ Ｐゴシック" panose="020B0600070205080204" pitchFamily="34" charset="-128"/>
            </a:endParaRPr>
          </a:p>
          <a:p>
            <a:pPr lvl="1" eaLnBrk="1" hangingPunct="1">
              <a:lnSpc>
                <a:spcPct val="90000"/>
              </a:lnSpc>
            </a:pPr>
            <a:endParaRPr lang="en-US" altLang="en-US" sz="2000">
              <a:ea typeface="ＭＳ Ｐゴシック" panose="020B0600070205080204" pitchFamily="34" charset="-128"/>
            </a:endParaRPr>
          </a:p>
          <a:p>
            <a:pPr eaLnBrk="1" hangingPunct="1">
              <a:lnSpc>
                <a:spcPct val="90000"/>
              </a:lnSpc>
            </a:pPr>
            <a:endParaRPr lang="en-US" altLang="en-US" sz="2400" i="1">
              <a:ea typeface="ＭＳ Ｐゴシック" panose="020B0600070205080204" pitchFamily="34" charset="-128"/>
            </a:endParaRPr>
          </a:p>
        </p:txBody>
      </p:sp>
      <p:graphicFrame>
        <p:nvGraphicFramePr>
          <p:cNvPr id="46085" name="Object 48">
            <a:extLst>
              <a:ext uri="{FF2B5EF4-FFF2-40B4-BE49-F238E27FC236}">
                <a16:creationId xmlns:a16="http://schemas.microsoft.com/office/drawing/2014/main" id="{3A4113F1-D230-7549-9C16-A6F1D4B089C6}"/>
              </a:ext>
            </a:extLst>
          </p:cNvPr>
          <p:cNvGraphicFramePr>
            <a:graphicFrameLocks noChangeAspect="1"/>
          </p:cNvGraphicFramePr>
          <p:nvPr>
            <p:extLst>
              <p:ext uri="{D42A27DB-BD31-4B8C-83A1-F6EECF244321}">
                <p14:modId xmlns:p14="http://schemas.microsoft.com/office/powerpoint/2010/main" val="342967492"/>
              </p:ext>
            </p:extLst>
          </p:nvPr>
        </p:nvGraphicFramePr>
        <p:xfrm>
          <a:off x="3906983" y="1938870"/>
          <a:ext cx="5210175" cy="627063"/>
        </p:xfrm>
        <a:graphic>
          <a:graphicData uri="http://schemas.openxmlformats.org/presentationml/2006/ole">
            <mc:AlternateContent xmlns:mc="http://schemas.openxmlformats.org/markup-compatibility/2006">
              <mc:Choice xmlns:v="urn:schemas-microsoft-com:vml" Requires="v">
                <p:oleObj spid="_x0000_s30826" name="Equation" r:id="rId4" imgW="3454400" imgH="431800" progId="Equation.3">
                  <p:embed/>
                </p:oleObj>
              </mc:Choice>
              <mc:Fallback>
                <p:oleObj name="Equation" r:id="rId4" imgW="3454400" imgH="431800" progId="Equation.3">
                  <p:embed/>
                  <p:pic>
                    <p:nvPicPr>
                      <p:cNvPr id="46085" name="Object 48">
                        <a:extLst>
                          <a:ext uri="{FF2B5EF4-FFF2-40B4-BE49-F238E27FC236}">
                            <a16:creationId xmlns:a16="http://schemas.microsoft.com/office/drawing/2014/main" id="{3A4113F1-D230-7549-9C16-A6F1D4B089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983" y="1938870"/>
                        <a:ext cx="52101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8">
            <a:extLst>
              <a:ext uri="{FF2B5EF4-FFF2-40B4-BE49-F238E27FC236}">
                <a16:creationId xmlns:a16="http://schemas.microsoft.com/office/drawing/2014/main" id="{0EFAD94D-7DBB-D146-AFB0-9267FDFBE112}"/>
              </a:ext>
            </a:extLst>
          </p:cNvPr>
          <p:cNvGraphicFramePr>
            <a:graphicFrameLocks noChangeAspect="1"/>
          </p:cNvGraphicFramePr>
          <p:nvPr>
            <p:extLst>
              <p:ext uri="{D42A27DB-BD31-4B8C-83A1-F6EECF244321}">
                <p14:modId xmlns:p14="http://schemas.microsoft.com/office/powerpoint/2010/main" val="3827872375"/>
              </p:ext>
            </p:extLst>
          </p:nvPr>
        </p:nvGraphicFramePr>
        <p:xfrm>
          <a:off x="3123211" y="3105943"/>
          <a:ext cx="4348163" cy="646113"/>
        </p:xfrm>
        <a:graphic>
          <a:graphicData uri="http://schemas.openxmlformats.org/presentationml/2006/ole">
            <mc:AlternateContent xmlns:mc="http://schemas.openxmlformats.org/markup-compatibility/2006">
              <mc:Choice xmlns:v="urn:schemas-microsoft-com:vml" Requires="v">
                <p:oleObj spid="_x0000_s30827" name="Equation" r:id="rId6" imgW="2882900" imgH="444500" progId="Equation.3">
                  <p:embed/>
                </p:oleObj>
              </mc:Choice>
              <mc:Fallback>
                <p:oleObj name="Equation" r:id="rId6" imgW="2882900" imgH="444500" progId="Equation.3">
                  <p:embed/>
                  <p:pic>
                    <p:nvPicPr>
                      <p:cNvPr id="46086" name="Object 8">
                        <a:extLst>
                          <a:ext uri="{FF2B5EF4-FFF2-40B4-BE49-F238E27FC236}">
                            <a16:creationId xmlns:a16="http://schemas.microsoft.com/office/drawing/2014/main" id="{0EFAD94D-7DBB-D146-AFB0-9267FDFBE1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3211" y="3105943"/>
                        <a:ext cx="4348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9">
            <a:extLst>
              <a:ext uri="{FF2B5EF4-FFF2-40B4-BE49-F238E27FC236}">
                <a16:creationId xmlns:a16="http://schemas.microsoft.com/office/drawing/2014/main" id="{8B4FC01E-C43B-894F-9749-7570D39CF438}"/>
              </a:ext>
            </a:extLst>
          </p:cNvPr>
          <p:cNvGraphicFramePr>
            <a:graphicFrameLocks noChangeAspect="1"/>
          </p:cNvGraphicFramePr>
          <p:nvPr>
            <p:extLst>
              <p:ext uri="{D42A27DB-BD31-4B8C-83A1-F6EECF244321}">
                <p14:modId xmlns:p14="http://schemas.microsoft.com/office/powerpoint/2010/main" val="1278259800"/>
              </p:ext>
            </p:extLst>
          </p:nvPr>
        </p:nvGraphicFramePr>
        <p:xfrm>
          <a:off x="2909580" y="4764112"/>
          <a:ext cx="5286375" cy="460375"/>
        </p:xfrm>
        <a:graphic>
          <a:graphicData uri="http://schemas.openxmlformats.org/presentationml/2006/ole">
            <mc:AlternateContent xmlns:mc="http://schemas.openxmlformats.org/markup-compatibility/2006">
              <mc:Choice xmlns:v="urn:schemas-microsoft-com:vml" Requires="v">
                <p:oleObj spid="_x0000_s30828" name="Equation" r:id="rId8" imgW="3505200" imgH="317500" progId="Equation.3">
                  <p:embed/>
                </p:oleObj>
              </mc:Choice>
              <mc:Fallback>
                <p:oleObj name="Equation" r:id="rId8" imgW="3505200" imgH="317500" progId="Equation.3">
                  <p:embed/>
                  <p:pic>
                    <p:nvPicPr>
                      <p:cNvPr id="46087" name="Object 9">
                        <a:extLst>
                          <a:ext uri="{FF2B5EF4-FFF2-40B4-BE49-F238E27FC236}">
                            <a16:creationId xmlns:a16="http://schemas.microsoft.com/office/drawing/2014/main" id="{8B4FC01E-C43B-894F-9749-7570D39CF4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9580" y="4764112"/>
                        <a:ext cx="5286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11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BAD56B4F-96EF-124D-8507-7C00D52F08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224A0A3-F4DE-AF40-AB84-71FB287A59F6}" type="slidenum">
              <a:rPr lang="en-US" altLang="en-US" sz="1200" b="0">
                <a:latin typeface="Tahoma" panose="020B0604030504040204" pitchFamily="34" charset="0"/>
              </a:rPr>
              <a:pPr eaLnBrk="1" hangingPunct="1"/>
              <a:t>19</a:t>
            </a:fld>
            <a:endParaRPr lang="en-US" altLang="en-US" sz="1200" b="0">
              <a:latin typeface="Tahoma" panose="020B0604030504040204" pitchFamily="34" charset="0"/>
            </a:endParaRPr>
          </a:p>
        </p:txBody>
      </p:sp>
      <p:sp>
        <p:nvSpPr>
          <p:cNvPr id="48131" name="Rectangle 2">
            <a:extLst>
              <a:ext uri="{FF2B5EF4-FFF2-40B4-BE49-F238E27FC236}">
                <a16:creationId xmlns:a16="http://schemas.microsoft.com/office/drawing/2014/main" id="{A53F5E3A-5F95-5D43-ACBF-E0B4C9E6A133}"/>
              </a:ext>
            </a:extLst>
          </p:cNvPr>
          <p:cNvSpPr>
            <a:spLocks noGrp="1" noChangeArrowheads="1"/>
          </p:cNvSpPr>
          <p:nvPr>
            <p:ph type="title"/>
          </p:nvPr>
        </p:nvSpPr>
        <p:spPr>
          <a:xfrm>
            <a:off x="255847" y="162738"/>
            <a:ext cx="7543800" cy="1143000"/>
          </a:xfrm>
        </p:spPr>
        <p:txBody>
          <a:bodyPr/>
          <a:lstStyle/>
          <a:p>
            <a:pPr eaLnBrk="1" hangingPunct="1"/>
            <a:r>
              <a:rPr lang="en-US" altLang="en-US" sz="4000" dirty="0">
                <a:ea typeface="ＭＳ Ｐゴシック" panose="020B0600070205080204" pitchFamily="34" charset="-128"/>
              </a:rPr>
              <a:t>M/M/n Queueing Systems</a:t>
            </a:r>
          </a:p>
        </p:txBody>
      </p:sp>
      <p:sp>
        <p:nvSpPr>
          <p:cNvPr id="35844" name="Rectangle 3">
            <a:extLst>
              <a:ext uri="{FF2B5EF4-FFF2-40B4-BE49-F238E27FC236}">
                <a16:creationId xmlns:a16="http://schemas.microsoft.com/office/drawing/2014/main" id="{D01B4E9C-1D3B-ED4B-A5AF-F9DCECE2ED4F}"/>
              </a:ext>
            </a:extLst>
          </p:cNvPr>
          <p:cNvSpPr>
            <a:spLocks noGrp="1" noChangeArrowheads="1"/>
          </p:cNvSpPr>
          <p:nvPr>
            <p:ph type="body" idx="1"/>
          </p:nvPr>
        </p:nvSpPr>
        <p:spPr>
          <a:xfrm>
            <a:off x="295535" y="1398490"/>
            <a:ext cx="10879146" cy="4383087"/>
          </a:xfrm>
        </p:spPr>
        <p:txBody>
          <a:bodyPr/>
          <a:lstStyle/>
          <a:p>
            <a:pPr eaLnBrk="1" hangingPunct="1">
              <a:lnSpc>
                <a:spcPct val="90000"/>
              </a:lnSpc>
            </a:pPr>
            <a:r>
              <a:rPr lang="en-US" altLang="en-US" sz="2400" dirty="0">
                <a:ea typeface="ＭＳ Ｐゴシック" panose="020B0600070205080204" pitchFamily="34" charset="-128"/>
              </a:rPr>
              <a:t>An M/M/n queueing system has n servers, each with a Poisson service process with rate </a:t>
            </a:r>
            <a:r>
              <a:rPr lang="en-US" altLang="en-US" sz="2400" i="1" dirty="0" err="1">
                <a:latin typeface="Lucida Grande" panose="020B0600040502020204" pitchFamily="34" charset="0"/>
                <a:ea typeface="ＭＳ Ｐゴシック" panose="020B0600070205080204" pitchFamily="34" charset="-128"/>
              </a:rPr>
              <a:t>μ</a:t>
            </a:r>
            <a:endParaRPr lang="en-US" altLang="en-US" sz="2400" i="1" dirty="0">
              <a:latin typeface="Lucida Grande" panose="020B0600040502020204" pitchFamily="34" charset="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service rate depends on the number of elements in the queue while the arrival rate is fixed</a:t>
            </a: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pPr>
            <a:endParaRPr lang="en-US" altLang="en-US" sz="2400" dirty="0">
              <a:ea typeface="ＭＳ Ｐゴシック" panose="020B0600070205080204" pitchFamily="34" charset="-128"/>
            </a:endParaRPr>
          </a:p>
          <a:p>
            <a:pPr eaLnBrk="1" hangingPunct="1">
              <a:lnSpc>
                <a:spcPct val="90000"/>
              </a:lnSpc>
              <a:buFont typeface="Wingdings" pitchFamily="2" charset="2"/>
              <a:buNone/>
            </a:pPr>
            <a:endParaRPr lang="en-US" altLang="en-US" sz="1400" dirty="0">
              <a:ea typeface="ＭＳ Ｐゴシック" panose="020B0600070205080204" pitchFamily="34" charset="-128"/>
            </a:endParaRPr>
          </a:p>
          <a:p>
            <a:pPr eaLnBrk="1" hangingPunct="1">
              <a:lnSpc>
                <a:spcPct val="90000"/>
              </a:lnSpc>
              <a:buFont typeface="Wingdings" pitchFamily="2" charset="2"/>
              <a:buNone/>
            </a:pPr>
            <a:endParaRPr lang="en-US" altLang="en-US" sz="23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Using utilization                    , the steady state is:</a:t>
            </a:r>
            <a:endParaRPr lang="en-US" altLang="en-US" sz="16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pPr>
            <a:endParaRPr lang="en-US" altLang="en-US" sz="2400" i="1" dirty="0">
              <a:ea typeface="ＭＳ Ｐゴシック" panose="020B0600070205080204" pitchFamily="34" charset="-128"/>
            </a:endParaRPr>
          </a:p>
        </p:txBody>
      </p:sp>
      <p:grpSp>
        <p:nvGrpSpPr>
          <p:cNvPr id="48133" name="Group 25">
            <a:extLst>
              <a:ext uri="{FF2B5EF4-FFF2-40B4-BE49-F238E27FC236}">
                <a16:creationId xmlns:a16="http://schemas.microsoft.com/office/drawing/2014/main" id="{F373C2FE-450D-F645-945D-D697F7D3F84A}"/>
              </a:ext>
            </a:extLst>
          </p:cNvPr>
          <p:cNvGrpSpPr>
            <a:grpSpLocks/>
          </p:cNvGrpSpPr>
          <p:nvPr/>
        </p:nvGrpSpPr>
        <p:grpSpPr bwMode="auto">
          <a:xfrm>
            <a:off x="1676400" y="2848474"/>
            <a:ext cx="6934200" cy="1321889"/>
            <a:chOff x="838200" y="3395246"/>
            <a:chExt cx="7696200" cy="1434091"/>
          </a:xfrm>
        </p:grpSpPr>
        <p:sp>
          <p:nvSpPr>
            <p:cNvPr id="48136" name="Oval 1">
              <a:extLst>
                <a:ext uri="{FF2B5EF4-FFF2-40B4-BE49-F238E27FC236}">
                  <a16:creationId xmlns:a16="http://schemas.microsoft.com/office/drawing/2014/main" id="{7AFE2ED5-E4BB-6E47-AF1A-0F337E92E6B5}"/>
                </a:ext>
              </a:extLst>
            </p:cNvPr>
            <p:cNvSpPr>
              <a:spLocks noChangeArrowheads="1"/>
            </p:cNvSpPr>
            <p:nvPr/>
          </p:nvSpPr>
          <p:spPr bwMode="auto">
            <a:xfrm>
              <a:off x="838200" y="3852446"/>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0</a:t>
              </a:r>
            </a:p>
          </p:txBody>
        </p:sp>
        <p:sp>
          <p:nvSpPr>
            <p:cNvPr id="48137" name="Oval 8">
              <a:extLst>
                <a:ext uri="{FF2B5EF4-FFF2-40B4-BE49-F238E27FC236}">
                  <a16:creationId xmlns:a16="http://schemas.microsoft.com/office/drawing/2014/main" id="{546F749E-B472-424C-AAB1-BAE0AB82D69C}"/>
                </a:ext>
              </a:extLst>
            </p:cNvPr>
            <p:cNvSpPr>
              <a:spLocks noChangeArrowheads="1"/>
            </p:cNvSpPr>
            <p:nvPr/>
          </p:nvSpPr>
          <p:spPr bwMode="auto">
            <a:xfrm>
              <a:off x="7235170" y="3852446"/>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n+1</a:t>
              </a:r>
            </a:p>
          </p:txBody>
        </p:sp>
        <p:sp>
          <p:nvSpPr>
            <p:cNvPr id="48138" name="Oval 9">
              <a:extLst>
                <a:ext uri="{FF2B5EF4-FFF2-40B4-BE49-F238E27FC236}">
                  <a16:creationId xmlns:a16="http://schemas.microsoft.com/office/drawing/2014/main" id="{D2C8EC71-A604-2341-81DC-61918EA6DBAD}"/>
                </a:ext>
              </a:extLst>
            </p:cNvPr>
            <p:cNvSpPr>
              <a:spLocks noChangeArrowheads="1"/>
            </p:cNvSpPr>
            <p:nvPr/>
          </p:nvSpPr>
          <p:spPr bwMode="auto">
            <a:xfrm>
              <a:off x="1981200" y="3852446"/>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a:t>
              </a:r>
            </a:p>
          </p:txBody>
        </p:sp>
        <p:sp>
          <p:nvSpPr>
            <p:cNvPr id="48139" name="Oval 10">
              <a:extLst>
                <a:ext uri="{FF2B5EF4-FFF2-40B4-BE49-F238E27FC236}">
                  <a16:creationId xmlns:a16="http://schemas.microsoft.com/office/drawing/2014/main" id="{4A519255-B856-C043-B2ED-90A89BC034DB}"/>
                </a:ext>
              </a:extLst>
            </p:cNvPr>
            <p:cNvSpPr>
              <a:spLocks noChangeArrowheads="1"/>
            </p:cNvSpPr>
            <p:nvPr/>
          </p:nvSpPr>
          <p:spPr bwMode="auto">
            <a:xfrm>
              <a:off x="3200400" y="3852446"/>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a:t>
              </a:r>
            </a:p>
          </p:txBody>
        </p:sp>
        <p:sp>
          <p:nvSpPr>
            <p:cNvPr id="48140" name="Oval 11">
              <a:extLst>
                <a:ext uri="{FF2B5EF4-FFF2-40B4-BE49-F238E27FC236}">
                  <a16:creationId xmlns:a16="http://schemas.microsoft.com/office/drawing/2014/main" id="{9474ED02-B423-3F42-B680-C7C6D8754F47}"/>
                </a:ext>
              </a:extLst>
            </p:cNvPr>
            <p:cNvSpPr>
              <a:spLocks noChangeArrowheads="1"/>
            </p:cNvSpPr>
            <p:nvPr/>
          </p:nvSpPr>
          <p:spPr bwMode="auto">
            <a:xfrm>
              <a:off x="6015970" y="3852446"/>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n</a:t>
              </a:r>
            </a:p>
          </p:txBody>
        </p:sp>
        <p:cxnSp>
          <p:nvCxnSpPr>
            <p:cNvPr id="48141" name="Curved Connector 3">
              <a:extLst>
                <a:ext uri="{FF2B5EF4-FFF2-40B4-BE49-F238E27FC236}">
                  <a16:creationId xmlns:a16="http://schemas.microsoft.com/office/drawing/2014/main" id="{D5470A68-569C-3944-8324-7FE1798ABBA0}"/>
                </a:ext>
              </a:extLst>
            </p:cNvPr>
            <p:cNvCxnSpPr>
              <a:cxnSpLocks noChangeShapeType="1"/>
              <a:stCxn id="48136" idx="7"/>
              <a:endCxn id="48138" idx="1"/>
            </p:cNvCxnSpPr>
            <p:nvPr/>
          </p:nvCxnSpPr>
          <p:spPr bwMode="auto">
            <a:xfrm rot="5400000" flipH="1" flipV="1">
              <a:off x="1676400" y="3547646"/>
              <a:ext cx="12700" cy="765830"/>
            </a:xfrm>
            <a:prstGeom prst="curvedConnector3">
              <a:avLst>
                <a:gd name="adj1" fmla="val 1573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2" name="Curved Connector 16">
              <a:extLst>
                <a:ext uri="{FF2B5EF4-FFF2-40B4-BE49-F238E27FC236}">
                  <a16:creationId xmlns:a16="http://schemas.microsoft.com/office/drawing/2014/main" id="{4E1A848C-CB77-5649-A920-2DA4970CD35E}"/>
                </a:ext>
              </a:extLst>
            </p:cNvPr>
            <p:cNvCxnSpPr>
              <a:cxnSpLocks noChangeShapeType="1"/>
              <a:stCxn id="48138" idx="7"/>
              <a:endCxn id="48139" idx="1"/>
            </p:cNvCxnSpPr>
            <p:nvPr/>
          </p:nvCxnSpPr>
          <p:spPr bwMode="auto">
            <a:xfrm rot="5400000" flipH="1" flipV="1">
              <a:off x="2857500" y="3509546"/>
              <a:ext cx="12700" cy="842030"/>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3" name="Curved Connector 21">
              <a:extLst>
                <a:ext uri="{FF2B5EF4-FFF2-40B4-BE49-F238E27FC236}">
                  <a16:creationId xmlns:a16="http://schemas.microsoft.com/office/drawing/2014/main" id="{7DF6E42A-3083-2B4E-A466-0187E073A686}"/>
                </a:ext>
              </a:extLst>
            </p:cNvPr>
            <p:cNvCxnSpPr>
              <a:cxnSpLocks noChangeShapeType="1"/>
            </p:cNvCxnSpPr>
            <p:nvPr/>
          </p:nvCxnSpPr>
          <p:spPr bwMode="auto">
            <a:xfrm rot="5400000" flipH="1" flipV="1">
              <a:off x="4072265" y="3513981"/>
              <a:ext cx="12700" cy="842030"/>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4" name="Curved Connector 22">
              <a:extLst>
                <a:ext uri="{FF2B5EF4-FFF2-40B4-BE49-F238E27FC236}">
                  <a16:creationId xmlns:a16="http://schemas.microsoft.com/office/drawing/2014/main" id="{E5A4E295-8483-A34B-B8EE-B5C9B9F0A7FD}"/>
                </a:ext>
              </a:extLst>
            </p:cNvPr>
            <p:cNvCxnSpPr>
              <a:cxnSpLocks noChangeShapeType="1"/>
            </p:cNvCxnSpPr>
            <p:nvPr/>
          </p:nvCxnSpPr>
          <p:spPr bwMode="auto">
            <a:xfrm rot="5400000" flipH="1" flipV="1">
              <a:off x="6887835" y="3513981"/>
              <a:ext cx="12700" cy="842030"/>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5" name="Curved Connector 23">
              <a:extLst>
                <a:ext uri="{FF2B5EF4-FFF2-40B4-BE49-F238E27FC236}">
                  <a16:creationId xmlns:a16="http://schemas.microsoft.com/office/drawing/2014/main" id="{FF7168C7-94A1-3940-A405-1644DB154FF9}"/>
                </a:ext>
              </a:extLst>
            </p:cNvPr>
            <p:cNvCxnSpPr>
              <a:cxnSpLocks noChangeShapeType="1"/>
              <a:stCxn id="48136" idx="5"/>
              <a:endCxn id="48138" idx="3"/>
            </p:cNvCxnSpPr>
            <p:nvPr/>
          </p:nvCxnSpPr>
          <p:spPr bwMode="auto">
            <a:xfrm rot="16200000" flipH="1">
              <a:off x="1676400" y="3924816"/>
              <a:ext cx="12700" cy="765830"/>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46" name="Curved Connector 27">
              <a:extLst>
                <a:ext uri="{FF2B5EF4-FFF2-40B4-BE49-F238E27FC236}">
                  <a16:creationId xmlns:a16="http://schemas.microsoft.com/office/drawing/2014/main" id="{A59004DC-F778-3A4F-9509-5E7467FBBF7E}"/>
                </a:ext>
              </a:extLst>
            </p:cNvPr>
            <p:cNvCxnSpPr>
              <a:cxnSpLocks noChangeShapeType="1"/>
              <a:stCxn id="48138" idx="5"/>
              <a:endCxn id="48139" idx="3"/>
            </p:cNvCxnSpPr>
            <p:nvPr/>
          </p:nvCxnSpPr>
          <p:spPr bwMode="auto">
            <a:xfrm rot="16200000" flipH="1">
              <a:off x="2857500" y="3886716"/>
              <a:ext cx="12700" cy="842030"/>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47" name="Curved Connector 31">
              <a:extLst>
                <a:ext uri="{FF2B5EF4-FFF2-40B4-BE49-F238E27FC236}">
                  <a16:creationId xmlns:a16="http://schemas.microsoft.com/office/drawing/2014/main" id="{B4364A91-7E6B-5044-8E1D-5169366E10D8}"/>
                </a:ext>
              </a:extLst>
            </p:cNvPr>
            <p:cNvCxnSpPr>
              <a:cxnSpLocks noChangeShapeType="1"/>
            </p:cNvCxnSpPr>
            <p:nvPr/>
          </p:nvCxnSpPr>
          <p:spPr bwMode="auto">
            <a:xfrm rot="16200000" flipH="1">
              <a:off x="4072265" y="3894981"/>
              <a:ext cx="12700" cy="842030"/>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48" name="Curved Connector 32">
              <a:extLst>
                <a:ext uri="{FF2B5EF4-FFF2-40B4-BE49-F238E27FC236}">
                  <a16:creationId xmlns:a16="http://schemas.microsoft.com/office/drawing/2014/main" id="{A646756B-E6D8-B547-B544-C8974D347F77}"/>
                </a:ext>
              </a:extLst>
            </p:cNvPr>
            <p:cNvCxnSpPr>
              <a:cxnSpLocks noChangeShapeType="1"/>
            </p:cNvCxnSpPr>
            <p:nvPr/>
          </p:nvCxnSpPr>
          <p:spPr bwMode="auto">
            <a:xfrm rot="16200000" flipH="1">
              <a:off x="6887835" y="3894981"/>
              <a:ext cx="12700" cy="842030"/>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49" name="Curved Connector 33">
              <a:extLst>
                <a:ext uri="{FF2B5EF4-FFF2-40B4-BE49-F238E27FC236}">
                  <a16:creationId xmlns:a16="http://schemas.microsoft.com/office/drawing/2014/main" id="{6D378FEA-AB80-7244-991C-3C9B7BF16BB0}"/>
                </a:ext>
              </a:extLst>
            </p:cNvPr>
            <p:cNvCxnSpPr>
              <a:cxnSpLocks noChangeShapeType="1"/>
            </p:cNvCxnSpPr>
            <p:nvPr/>
          </p:nvCxnSpPr>
          <p:spPr bwMode="auto">
            <a:xfrm rot="5400000" flipH="1" flipV="1">
              <a:off x="8107035" y="3513981"/>
              <a:ext cx="12700" cy="842030"/>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0" name="Curved Connector 34">
              <a:extLst>
                <a:ext uri="{FF2B5EF4-FFF2-40B4-BE49-F238E27FC236}">
                  <a16:creationId xmlns:a16="http://schemas.microsoft.com/office/drawing/2014/main" id="{FCA917DA-9E83-924D-8F0A-A8DAD8497F69}"/>
                </a:ext>
              </a:extLst>
            </p:cNvPr>
            <p:cNvCxnSpPr>
              <a:cxnSpLocks noChangeShapeType="1"/>
            </p:cNvCxnSpPr>
            <p:nvPr/>
          </p:nvCxnSpPr>
          <p:spPr bwMode="auto">
            <a:xfrm rot="16200000" flipH="1">
              <a:off x="8107035" y="3894981"/>
              <a:ext cx="12700" cy="842030"/>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8151" name="TextBox 26">
              <a:extLst>
                <a:ext uri="{FF2B5EF4-FFF2-40B4-BE49-F238E27FC236}">
                  <a16:creationId xmlns:a16="http://schemas.microsoft.com/office/drawing/2014/main" id="{79A5D969-B521-F04D-AB28-E6150B93554E}"/>
                </a:ext>
              </a:extLst>
            </p:cNvPr>
            <p:cNvSpPr txBox="1">
              <a:spLocks noChangeArrowheads="1"/>
            </p:cNvSpPr>
            <p:nvPr/>
          </p:nvSpPr>
          <p:spPr bwMode="auto">
            <a:xfrm>
              <a:off x="1506251" y="3395246"/>
              <a:ext cx="331280"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52" name="TextBox 36">
              <a:extLst>
                <a:ext uri="{FF2B5EF4-FFF2-40B4-BE49-F238E27FC236}">
                  <a16:creationId xmlns:a16="http://schemas.microsoft.com/office/drawing/2014/main" id="{B4DF3715-AEA9-664C-8946-B8BC05FB4ADD}"/>
                </a:ext>
              </a:extLst>
            </p:cNvPr>
            <p:cNvSpPr txBox="1">
              <a:spLocks noChangeArrowheads="1"/>
            </p:cNvSpPr>
            <p:nvPr/>
          </p:nvSpPr>
          <p:spPr bwMode="auto">
            <a:xfrm>
              <a:off x="3868451" y="3395246"/>
              <a:ext cx="331280"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53" name="TextBox 37">
              <a:extLst>
                <a:ext uri="{FF2B5EF4-FFF2-40B4-BE49-F238E27FC236}">
                  <a16:creationId xmlns:a16="http://schemas.microsoft.com/office/drawing/2014/main" id="{CFD95A94-1849-3244-92AF-5418C3BB981F}"/>
                </a:ext>
              </a:extLst>
            </p:cNvPr>
            <p:cNvSpPr txBox="1">
              <a:spLocks noChangeArrowheads="1"/>
            </p:cNvSpPr>
            <p:nvPr/>
          </p:nvSpPr>
          <p:spPr bwMode="auto">
            <a:xfrm>
              <a:off x="2649251" y="3395246"/>
              <a:ext cx="331280"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54" name="TextBox 38">
              <a:extLst>
                <a:ext uri="{FF2B5EF4-FFF2-40B4-BE49-F238E27FC236}">
                  <a16:creationId xmlns:a16="http://schemas.microsoft.com/office/drawing/2014/main" id="{689AAB23-C31B-5D45-8480-3C614BE8D6BF}"/>
                </a:ext>
              </a:extLst>
            </p:cNvPr>
            <p:cNvSpPr txBox="1">
              <a:spLocks noChangeArrowheads="1"/>
            </p:cNvSpPr>
            <p:nvPr/>
          </p:nvSpPr>
          <p:spPr bwMode="auto">
            <a:xfrm>
              <a:off x="7903222" y="3395246"/>
              <a:ext cx="331280"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55" name="TextBox 39">
              <a:extLst>
                <a:ext uri="{FF2B5EF4-FFF2-40B4-BE49-F238E27FC236}">
                  <a16:creationId xmlns:a16="http://schemas.microsoft.com/office/drawing/2014/main" id="{81F086C8-9B3A-7448-A2B6-494DE1C0A115}"/>
                </a:ext>
              </a:extLst>
            </p:cNvPr>
            <p:cNvSpPr txBox="1">
              <a:spLocks noChangeArrowheads="1"/>
            </p:cNvSpPr>
            <p:nvPr/>
          </p:nvSpPr>
          <p:spPr bwMode="auto">
            <a:xfrm>
              <a:off x="6684021" y="3395246"/>
              <a:ext cx="331280"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56" name="TextBox 40">
              <a:extLst>
                <a:ext uri="{FF2B5EF4-FFF2-40B4-BE49-F238E27FC236}">
                  <a16:creationId xmlns:a16="http://schemas.microsoft.com/office/drawing/2014/main" id="{571564A3-6580-1940-A481-E2ADC29CE135}"/>
                </a:ext>
              </a:extLst>
            </p:cNvPr>
            <p:cNvSpPr txBox="1">
              <a:spLocks noChangeArrowheads="1"/>
            </p:cNvSpPr>
            <p:nvPr/>
          </p:nvSpPr>
          <p:spPr bwMode="auto">
            <a:xfrm>
              <a:off x="1583804" y="4462046"/>
              <a:ext cx="343733" cy="36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48157" name="TextBox 41">
              <a:extLst>
                <a:ext uri="{FF2B5EF4-FFF2-40B4-BE49-F238E27FC236}">
                  <a16:creationId xmlns:a16="http://schemas.microsoft.com/office/drawing/2014/main" id="{4E7A487D-897B-C34E-974C-A9A317FAEEFE}"/>
                </a:ext>
              </a:extLst>
            </p:cNvPr>
            <p:cNvSpPr txBox="1">
              <a:spLocks noChangeArrowheads="1"/>
            </p:cNvSpPr>
            <p:nvPr/>
          </p:nvSpPr>
          <p:spPr bwMode="auto">
            <a:xfrm>
              <a:off x="2704888" y="4462047"/>
              <a:ext cx="559012"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2*μ</a:t>
              </a:r>
            </a:p>
          </p:txBody>
        </p:sp>
        <p:sp>
          <p:nvSpPr>
            <p:cNvPr id="48158" name="TextBox 42">
              <a:extLst>
                <a:ext uri="{FF2B5EF4-FFF2-40B4-BE49-F238E27FC236}">
                  <a16:creationId xmlns:a16="http://schemas.microsoft.com/office/drawing/2014/main" id="{55C3EA7A-8B17-EF41-AC9D-0748B44D0E3B}"/>
                </a:ext>
              </a:extLst>
            </p:cNvPr>
            <p:cNvSpPr txBox="1">
              <a:spLocks noChangeArrowheads="1"/>
            </p:cNvSpPr>
            <p:nvPr/>
          </p:nvSpPr>
          <p:spPr bwMode="auto">
            <a:xfrm>
              <a:off x="3847888" y="4462047"/>
              <a:ext cx="559012"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3*μ</a:t>
              </a:r>
            </a:p>
          </p:txBody>
        </p:sp>
        <p:sp>
          <p:nvSpPr>
            <p:cNvPr id="48159" name="TextBox 43">
              <a:extLst>
                <a:ext uri="{FF2B5EF4-FFF2-40B4-BE49-F238E27FC236}">
                  <a16:creationId xmlns:a16="http://schemas.microsoft.com/office/drawing/2014/main" id="{4E994FF0-09FE-0146-BFA0-DC3381A074C3}"/>
                </a:ext>
              </a:extLst>
            </p:cNvPr>
            <p:cNvSpPr txBox="1">
              <a:spLocks noChangeArrowheads="1"/>
            </p:cNvSpPr>
            <p:nvPr/>
          </p:nvSpPr>
          <p:spPr bwMode="auto">
            <a:xfrm>
              <a:off x="6657848" y="4462047"/>
              <a:ext cx="571466"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n*μ</a:t>
              </a:r>
            </a:p>
          </p:txBody>
        </p:sp>
        <p:sp>
          <p:nvSpPr>
            <p:cNvPr id="48160" name="TextBox 44">
              <a:extLst>
                <a:ext uri="{FF2B5EF4-FFF2-40B4-BE49-F238E27FC236}">
                  <a16:creationId xmlns:a16="http://schemas.microsoft.com/office/drawing/2014/main" id="{3FFA81C7-71C8-CC41-8C86-EC8121A81B74}"/>
                </a:ext>
              </a:extLst>
            </p:cNvPr>
            <p:cNvSpPr txBox="1">
              <a:spLocks noChangeArrowheads="1"/>
            </p:cNvSpPr>
            <p:nvPr/>
          </p:nvSpPr>
          <p:spPr bwMode="auto">
            <a:xfrm>
              <a:off x="7877048" y="4462047"/>
              <a:ext cx="571466"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n*μ</a:t>
              </a:r>
            </a:p>
          </p:txBody>
        </p:sp>
        <p:sp>
          <p:nvSpPr>
            <p:cNvPr id="48161" name="Oval 46">
              <a:extLst>
                <a:ext uri="{FF2B5EF4-FFF2-40B4-BE49-F238E27FC236}">
                  <a16:creationId xmlns:a16="http://schemas.microsoft.com/office/drawing/2014/main" id="{B5BA0C59-BFD0-E24F-8FAE-F2878284EE98}"/>
                </a:ext>
              </a:extLst>
            </p:cNvPr>
            <p:cNvSpPr>
              <a:spLocks noChangeArrowheads="1"/>
            </p:cNvSpPr>
            <p:nvPr/>
          </p:nvSpPr>
          <p:spPr bwMode="auto">
            <a:xfrm>
              <a:off x="4419600" y="385748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3</a:t>
              </a:r>
            </a:p>
          </p:txBody>
        </p:sp>
        <p:sp>
          <p:nvSpPr>
            <p:cNvPr id="48162" name="TextBox 49">
              <a:extLst>
                <a:ext uri="{FF2B5EF4-FFF2-40B4-BE49-F238E27FC236}">
                  <a16:creationId xmlns:a16="http://schemas.microsoft.com/office/drawing/2014/main" id="{26DF9B46-88BD-004A-9C6B-795641B96ABD}"/>
                </a:ext>
              </a:extLst>
            </p:cNvPr>
            <p:cNvSpPr txBox="1">
              <a:spLocks noChangeArrowheads="1"/>
            </p:cNvSpPr>
            <p:nvPr/>
          </p:nvSpPr>
          <p:spPr bwMode="auto">
            <a:xfrm>
              <a:off x="4800600" y="3505200"/>
              <a:ext cx="331280"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63" name="TextBox 50">
              <a:extLst>
                <a:ext uri="{FF2B5EF4-FFF2-40B4-BE49-F238E27FC236}">
                  <a16:creationId xmlns:a16="http://schemas.microsoft.com/office/drawing/2014/main" id="{6272F1B3-03C9-6844-BBC2-914340DA3D37}"/>
                </a:ext>
              </a:extLst>
            </p:cNvPr>
            <p:cNvSpPr txBox="1">
              <a:spLocks noChangeArrowheads="1"/>
            </p:cNvSpPr>
            <p:nvPr/>
          </p:nvSpPr>
          <p:spPr bwMode="auto">
            <a:xfrm>
              <a:off x="5733015" y="4419600"/>
              <a:ext cx="571466"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n*μ</a:t>
              </a:r>
            </a:p>
          </p:txBody>
        </p:sp>
        <p:cxnSp>
          <p:nvCxnSpPr>
            <p:cNvPr id="48164" name="Straight Arrow Connector 13">
              <a:extLst>
                <a:ext uri="{FF2B5EF4-FFF2-40B4-BE49-F238E27FC236}">
                  <a16:creationId xmlns:a16="http://schemas.microsoft.com/office/drawing/2014/main" id="{0D5FFAD8-2A3D-674F-9E0B-C50ACB60E934}"/>
                </a:ext>
              </a:extLst>
            </p:cNvPr>
            <p:cNvCxnSpPr>
              <a:cxnSpLocks noChangeShapeType="1"/>
              <a:stCxn id="48161" idx="7"/>
            </p:cNvCxnSpPr>
            <p:nvPr/>
          </p:nvCxnSpPr>
          <p:spPr bwMode="auto">
            <a:xfrm flipV="1">
              <a:off x="4874885" y="3810000"/>
              <a:ext cx="306715" cy="1255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65" name="Straight Arrow Connector 15">
              <a:extLst>
                <a:ext uri="{FF2B5EF4-FFF2-40B4-BE49-F238E27FC236}">
                  <a16:creationId xmlns:a16="http://schemas.microsoft.com/office/drawing/2014/main" id="{AA29E2DF-DB13-3A4B-B30E-16A87FD27C47}"/>
                </a:ext>
              </a:extLst>
            </p:cNvPr>
            <p:cNvCxnSpPr>
              <a:cxnSpLocks noChangeShapeType="1"/>
              <a:stCxn id="48140" idx="3"/>
            </p:cNvCxnSpPr>
            <p:nvPr/>
          </p:nvCxnSpPr>
          <p:spPr bwMode="auto">
            <a:xfrm flipH="1">
              <a:off x="5791200" y="4307731"/>
              <a:ext cx="302885" cy="18806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66" name="Straight Arrow Connector 18">
              <a:extLst>
                <a:ext uri="{FF2B5EF4-FFF2-40B4-BE49-F238E27FC236}">
                  <a16:creationId xmlns:a16="http://schemas.microsoft.com/office/drawing/2014/main" id="{D843B359-CEF6-344C-A677-D96A845E86D2}"/>
                </a:ext>
              </a:extLst>
            </p:cNvPr>
            <p:cNvCxnSpPr>
              <a:cxnSpLocks noChangeShapeType="1"/>
              <a:stCxn id="48161" idx="5"/>
            </p:cNvCxnSpPr>
            <p:nvPr/>
          </p:nvCxnSpPr>
          <p:spPr bwMode="auto">
            <a:xfrm>
              <a:off x="4874885" y="4312765"/>
              <a:ext cx="306715" cy="183035"/>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8167" name="Straight Arrow Connector 20">
              <a:extLst>
                <a:ext uri="{FF2B5EF4-FFF2-40B4-BE49-F238E27FC236}">
                  <a16:creationId xmlns:a16="http://schemas.microsoft.com/office/drawing/2014/main" id="{F6B4E3D2-9977-C040-B53C-E31565D3E8D4}"/>
                </a:ext>
              </a:extLst>
            </p:cNvPr>
            <p:cNvCxnSpPr>
              <a:cxnSpLocks noChangeShapeType="1"/>
              <a:stCxn id="48140" idx="1"/>
            </p:cNvCxnSpPr>
            <p:nvPr/>
          </p:nvCxnSpPr>
          <p:spPr bwMode="auto">
            <a:xfrm flipH="1" flipV="1">
              <a:off x="5791200" y="3810000"/>
              <a:ext cx="302885" cy="120561"/>
            </a:xfrm>
            <a:prstGeom prst="straightConnector1">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48168" name="TextBox 51">
              <a:extLst>
                <a:ext uri="{FF2B5EF4-FFF2-40B4-BE49-F238E27FC236}">
                  <a16:creationId xmlns:a16="http://schemas.microsoft.com/office/drawing/2014/main" id="{51E34108-70FF-E540-97CD-B126EAB70365}"/>
                </a:ext>
              </a:extLst>
            </p:cNvPr>
            <p:cNvSpPr txBox="1">
              <a:spLocks noChangeArrowheads="1"/>
            </p:cNvSpPr>
            <p:nvPr/>
          </p:nvSpPr>
          <p:spPr bwMode="auto">
            <a:xfrm>
              <a:off x="5859294" y="3505200"/>
              <a:ext cx="331280"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48169" name="TextBox 52">
              <a:extLst>
                <a:ext uri="{FF2B5EF4-FFF2-40B4-BE49-F238E27FC236}">
                  <a16:creationId xmlns:a16="http://schemas.microsoft.com/office/drawing/2014/main" id="{B997AC77-3D15-AF46-AB1B-B343D9395C23}"/>
                </a:ext>
              </a:extLst>
            </p:cNvPr>
            <p:cNvSpPr txBox="1">
              <a:spLocks noChangeArrowheads="1"/>
            </p:cNvSpPr>
            <p:nvPr/>
          </p:nvSpPr>
          <p:spPr bwMode="auto">
            <a:xfrm>
              <a:off x="4753636" y="4462047"/>
              <a:ext cx="559012" cy="3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4*μ</a:t>
              </a:r>
            </a:p>
          </p:txBody>
        </p:sp>
        <p:sp>
          <p:nvSpPr>
            <p:cNvPr id="48170" name="TextBox 24">
              <a:extLst>
                <a:ext uri="{FF2B5EF4-FFF2-40B4-BE49-F238E27FC236}">
                  <a16:creationId xmlns:a16="http://schemas.microsoft.com/office/drawing/2014/main" id="{ACAE72BF-887C-2349-9D8D-32758627D102}"/>
                </a:ext>
              </a:extLst>
            </p:cNvPr>
            <p:cNvSpPr txBox="1">
              <a:spLocks noChangeArrowheads="1"/>
            </p:cNvSpPr>
            <p:nvPr/>
          </p:nvSpPr>
          <p:spPr bwMode="auto">
            <a:xfrm>
              <a:off x="5141010" y="3593270"/>
              <a:ext cx="774289" cy="76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a:t>
              </a:r>
            </a:p>
          </p:txBody>
        </p:sp>
      </p:grpSp>
      <p:graphicFrame>
        <p:nvGraphicFramePr>
          <p:cNvPr id="48134" name="Object 54">
            <a:extLst>
              <a:ext uri="{FF2B5EF4-FFF2-40B4-BE49-F238E27FC236}">
                <a16:creationId xmlns:a16="http://schemas.microsoft.com/office/drawing/2014/main" id="{C8614A61-7B7B-4443-8C74-D1A7AD41D775}"/>
              </a:ext>
            </a:extLst>
          </p:cNvPr>
          <p:cNvGraphicFramePr>
            <a:graphicFrameLocks noChangeAspect="1"/>
          </p:cNvGraphicFramePr>
          <p:nvPr>
            <p:extLst>
              <p:ext uri="{D42A27DB-BD31-4B8C-83A1-F6EECF244321}">
                <p14:modId xmlns:p14="http://schemas.microsoft.com/office/powerpoint/2010/main" val="268034871"/>
              </p:ext>
            </p:extLst>
          </p:nvPr>
        </p:nvGraphicFramePr>
        <p:xfrm>
          <a:off x="2427547" y="4832779"/>
          <a:ext cx="6416675" cy="1381125"/>
        </p:xfrm>
        <a:graphic>
          <a:graphicData uri="http://schemas.openxmlformats.org/presentationml/2006/ole">
            <mc:AlternateContent xmlns:mc="http://schemas.openxmlformats.org/markup-compatibility/2006">
              <mc:Choice xmlns:v="urn:schemas-microsoft-com:vml" Requires="v">
                <p:oleObj spid="_x0000_s32839" name="Equation" r:id="rId4" imgW="4254500" imgH="952500" progId="Equation.3">
                  <p:embed/>
                </p:oleObj>
              </mc:Choice>
              <mc:Fallback>
                <p:oleObj name="Equation" r:id="rId4" imgW="4254500" imgH="952500" progId="Equation.3">
                  <p:embed/>
                  <p:pic>
                    <p:nvPicPr>
                      <p:cNvPr id="48134" name="Object 54">
                        <a:extLst>
                          <a:ext uri="{FF2B5EF4-FFF2-40B4-BE49-F238E27FC236}">
                            <a16:creationId xmlns:a16="http://schemas.microsoft.com/office/drawing/2014/main" id="{C8614A61-7B7B-4443-8C74-D1A7AD41D7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7547" y="4832779"/>
                        <a:ext cx="64166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55">
            <a:extLst>
              <a:ext uri="{FF2B5EF4-FFF2-40B4-BE49-F238E27FC236}">
                <a16:creationId xmlns:a16="http://schemas.microsoft.com/office/drawing/2014/main" id="{432A2956-7C20-0647-9BF0-7BD2134FCF73}"/>
              </a:ext>
            </a:extLst>
          </p:cNvPr>
          <p:cNvGraphicFramePr>
            <a:graphicFrameLocks noChangeAspect="1"/>
          </p:cNvGraphicFramePr>
          <p:nvPr>
            <p:extLst>
              <p:ext uri="{D42A27DB-BD31-4B8C-83A1-F6EECF244321}">
                <p14:modId xmlns:p14="http://schemas.microsoft.com/office/powerpoint/2010/main" val="3057057096"/>
              </p:ext>
            </p:extLst>
          </p:nvPr>
        </p:nvGraphicFramePr>
        <p:xfrm>
          <a:off x="2706232" y="4442619"/>
          <a:ext cx="1143000" cy="381000"/>
        </p:xfrm>
        <a:graphic>
          <a:graphicData uri="http://schemas.openxmlformats.org/presentationml/2006/ole">
            <mc:AlternateContent xmlns:mc="http://schemas.openxmlformats.org/markup-compatibility/2006">
              <mc:Choice xmlns:v="urn:schemas-microsoft-com:vml" Requires="v">
                <p:oleObj spid="_x0000_s32840" name="Equation" r:id="rId6" imgW="609600" imgH="203200" progId="Equation.3">
                  <p:embed/>
                </p:oleObj>
              </mc:Choice>
              <mc:Fallback>
                <p:oleObj name="Equation" r:id="rId6" imgW="609600" imgH="203200" progId="Equation.3">
                  <p:embed/>
                  <p:pic>
                    <p:nvPicPr>
                      <p:cNvPr id="48135" name="Object 55">
                        <a:extLst>
                          <a:ext uri="{FF2B5EF4-FFF2-40B4-BE49-F238E27FC236}">
                            <a16:creationId xmlns:a16="http://schemas.microsoft.com/office/drawing/2014/main" id="{432A2956-7C20-0647-9BF0-7BD2134FCF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6232" y="4442619"/>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505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CA995646-70BE-8A4B-A6EF-B5E39EDD8C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B25372F0-572A-7346-BAA3-E58B1A7FD533}" type="slidenum">
              <a:rPr lang="en-US" altLang="en-US" sz="1200" b="0">
                <a:latin typeface="Tahoma" panose="020B0604030504040204" pitchFamily="34" charset="0"/>
              </a:rPr>
              <a:pPr eaLnBrk="1" hangingPunct="1"/>
              <a:t>2</a:t>
            </a:fld>
            <a:endParaRPr lang="en-US" altLang="en-US" sz="1200" b="0">
              <a:latin typeface="Tahoma" panose="020B0604030504040204" pitchFamily="34" charset="0"/>
            </a:endParaRPr>
          </a:p>
        </p:txBody>
      </p:sp>
      <p:sp>
        <p:nvSpPr>
          <p:cNvPr id="19459" name="Rectangle 2">
            <a:extLst>
              <a:ext uri="{FF2B5EF4-FFF2-40B4-BE49-F238E27FC236}">
                <a16:creationId xmlns:a16="http://schemas.microsoft.com/office/drawing/2014/main" id="{DF98F3F6-D918-5849-BCA3-84D8A4C88B5D}"/>
              </a:ext>
            </a:extLst>
          </p:cNvPr>
          <p:cNvSpPr>
            <a:spLocks noGrp="1" noChangeArrowheads="1"/>
          </p:cNvSpPr>
          <p:nvPr>
            <p:ph type="title"/>
          </p:nvPr>
        </p:nvSpPr>
        <p:spPr>
          <a:xfrm>
            <a:off x="230578" y="166276"/>
            <a:ext cx="11442865" cy="1143000"/>
          </a:xfrm>
        </p:spPr>
        <p:txBody>
          <a:bodyPr/>
          <a:lstStyle/>
          <a:p>
            <a:pPr eaLnBrk="1" hangingPunct="1"/>
            <a:r>
              <a:rPr lang="en-US" altLang="en-US" sz="4000" dirty="0">
                <a:ea typeface="ＭＳ Ｐゴシック" panose="020B0600070205080204" pitchFamily="34" charset="-128"/>
              </a:rPr>
              <a:t>Queueing Systems</a:t>
            </a:r>
          </a:p>
        </p:txBody>
      </p:sp>
      <p:sp>
        <p:nvSpPr>
          <p:cNvPr id="19460" name="Rectangle 3">
            <a:extLst>
              <a:ext uri="{FF2B5EF4-FFF2-40B4-BE49-F238E27FC236}">
                <a16:creationId xmlns:a16="http://schemas.microsoft.com/office/drawing/2014/main" id="{11D9518A-5A76-504E-A60E-643F47009C9F}"/>
              </a:ext>
            </a:extLst>
          </p:cNvPr>
          <p:cNvSpPr>
            <a:spLocks noGrp="1" noChangeArrowheads="1"/>
          </p:cNvSpPr>
          <p:nvPr>
            <p:ph type="body" idx="1"/>
          </p:nvPr>
        </p:nvSpPr>
        <p:spPr>
          <a:xfrm>
            <a:off x="510742" y="1498250"/>
            <a:ext cx="10843058" cy="4383087"/>
          </a:xfrm>
        </p:spPr>
        <p:txBody>
          <a:bodyPr/>
          <a:lstStyle/>
          <a:p>
            <a:pPr eaLnBrk="1" hangingPunct="1">
              <a:lnSpc>
                <a:spcPct val="90000"/>
              </a:lnSpc>
            </a:pPr>
            <a:r>
              <a:rPr lang="en-US" altLang="en-US" sz="2400" dirty="0">
                <a:ea typeface="ＭＳ Ｐゴシック" panose="020B0600070205080204" pitchFamily="34" charset="-128"/>
              </a:rPr>
              <a:t>Queueing theory is concerned with the study of the behavior of queueing systems </a:t>
            </a:r>
          </a:p>
          <a:p>
            <a:pPr eaLnBrk="1" hangingPunct="1">
              <a:lnSpc>
                <a:spcPct val="90000"/>
              </a:lnSpc>
            </a:pPr>
            <a:r>
              <a:rPr lang="en-US" altLang="en-US" sz="2400" dirty="0">
                <a:ea typeface="ＭＳ Ｐゴシック" panose="020B0600070205080204" pitchFamily="34" charset="-128"/>
              </a:rPr>
              <a:t>Queueing systems model a wide range of systems</a:t>
            </a:r>
          </a:p>
          <a:p>
            <a:pPr lvl="1" eaLnBrk="1" hangingPunct="1">
              <a:lnSpc>
                <a:spcPct val="90000"/>
              </a:lnSpc>
            </a:pPr>
            <a:r>
              <a:rPr lang="en-US" altLang="en-US" sz="2000" dirty="0">
                <a:ea typeface="ＭＳ Ｐゴシック" panose="020B0600070205080204" pitchFamily="34" charset="-128"/>
              </a:rPr>
              <a:t>Supermarket lines</a:t>
            </a:r>
          </a:p>
          <a:p>
            <a:pPr lvl="1" eaLnBrk="1" hangingPunct="1">
              <a:lnSpc>
                <a:spcPct val="90000"/>
              </a:lnSpc>
            </a:pPr>
            <a:r>
              <a:rPr lang="en-US" altLang="en-US" sz="2000" dirty="0">
                <a:ea typeface="ＭＳ Ｐゴシック" panose="020B0600070205080204" pitchFamily="34" charset="-128"/>
              </a:rPr>
              <a:t>Traffic lights</a:t>
            </a:r>
          </a:p>
          <a:p>
            <a:pPr lvl="1" eaLnBrk="1" hangingPunct="1">
              <a:lnSpc>
                <a:spcPct val="90000"/>
              </a:lnSpc>
            </a:pPr>
            <a:r>
              <a:rPr lang="en-US" altLang="en-US" sz="2000" dirty="0">
                <a:ea typeface="ＭＳ Ｐゴシック" panose="020B0600070205080204" pitchFamily="34" charset="-128"/>
              </a:rPr>
              <a:t>Computer network traffic</a:t>
            </a:r>
          </a:p>
          <a:p>
            <a:pPr eaLnBrk="1" hangingPunct="1">
              <a:lnSpc>
                <a:spcPct val="90000"/>
              </a:lnSpc>
            </a:pPr>
            <a:r>
              <a:rPr lang="en-US" altLang="en-US" sz="2400" dirty="0">
                <a:ea typeface="ＭＳ Ｐゴシック" panose="020B0600070205080204" pitchFamily="34" charset="-128"/>
              </a:rPr>
              <a:t>Queueing theory is concerned with modeling the behavior of elements in these queueing systems</a:t>
            </a:r>
          </a:p>
          <a:p>
            <a:pPr lvl="1" eaLnBrk="1" hangingPunct="1">
              <a:lnSpc>
                <a:spcPct val="90000"/>
              </a:lnSpc>
            </a:pPr>
            <a:r>
              <a:rPr lang="en-US" altLang="en-US" sz="2000" dirty="0">
                <a:ea typeface="ＭＳ Ｐゴシック" panose="020B0600070205080204" pitchFamily="34" charset="-128"/>
              </a:rPr>
              <a:t>Queue length</a:t>
            </a:r>
          </a:p>
          <a:p>
            <a:pPr lvl="1" eaLnBrk="1" hangingPunct="1">
              <a:lnSpc>
                <a:spcPct val="90000"/>
              </a:lnSpc>
            </a:pPr>
            <a:r>
              <a:rPr lang="en-US" altLang="en-US" sz="2000" dirty="0">
                <a:ea typeface="ＭＳ Ｐゴシック" panose="020B0600070205080204" pitchFamily="34" charset="-128"/>
              </a:rPr>
              <a:t>Delay times</a:t>
            </a:r>
          </a:p>
          <a:p>
            <a:pPr lvl="1" eaLnBrk="1" hangingPunct="1">
              <a:lnSpc>
                <a:spcPct val="90000"/>
              </a:lnSpc>
            </a:pPr>
            <a:r>
              <a:rPr lang="en-US" altLang="en-US" sz="2000" dirty="0">
                <a:ea typeface="ＭＳ Ｐゴシック" panose="020B0600070205080204" pitchFamily="34" charset="-128"/>
              </a:rPr>
              <a:t>Wait times</a:t>
            </a:r>
          </a:p>
          <a:p>
            <a:pPr lvl="1" eaLnBrk="1" hangingPunct="1">
              <a:lnSpc>
                <a:spcPct val="90000"/>
              </a:lnSpc>
            </a:pPr>
            <a:r>
              <a:rPr lang="en-US" altLang="en-US" sz="2000" dirty="0">
                <a:ea typeface="ＭＳ Ｐゴシック" panose="020B0600070205080204" pitchFamily="34" charset="-128"/>
              </a:rPr>
              <a:t>Drop rates</a:t>
            </a:r>
          </a:p>
          <a:p>
            <a:pPr lvl="1" eaLnBrk="1" hangingPunct="1">
              <a:lnSpc>
                <a:spcPct val="90000"/>
              </a:lnSpc>
            </a:pPr>
            <a:endParaRPr lang="en-US" altLang="en-US" sz="400" dirty="0">
              <a:ea typeface="ＭＳ Ｐゴシック" panose="020B0600070205080204" pitchFamily="34" charset="-128"/>
            </a:endParaRPr>
          </a:p>
        </p:txBody>
      </p:sp>
    </p:spTree>
    <p:extLst>
      <p:ext uri="{BB962C8B-B14F-4D97-AF65-F5344CB8AC3E}">
        <p14:creationId xmlns:p14="http://schemas.microsoft.com/office/powerpoint/2010/main" val="343409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338EE7E6-5AE4-C940-BD6B-E053592EDC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408F3240-F015-A947-B7A4-AC772EC99EA2}" type="slidenum">
              <a:rPr lang="en-US" altLang="en-US" sz="1200" b="0">
                <a:latin typeface="Tahoma" panose="020B0604030504040204" pitchFamily="34" charset="0"/>
              </a:rPr>
              <a:pPr eaLnBrk="1" hangingPunct="1"/>
              <a:t>20</a:t>
            </a:fld>
            <a:endParaRPr lang="en-US" altLang="en-US" sz="1200" b="0">
              <a:latin typeface="Tahoma" panose="020B0604030504040204" pitchFamily="34" charset="0"/>
            </a:endParaRPr>
          </a:p>
        </p:txBody>
      </p:sp>
      <p:sp>
        <p:nvSpPr>
          <p:cNvPr id="50179" name="Rectangle 2">
            <a:extLst>
              <a:ext uri="{FF2B5EF4-FFF2-40B4-BE49-F238E27FC236}">
                <a16:creationId xmlns:a16="http://schemas.microsoft.com/office/drawing/2014/main" id="{18D485AE-3E05-FC47-907D-A09586638808}"/>
              </a:ext>
            </a:extLst>
          </p:cNvPr>
          <p:cNvSpPr>
            <a:spLocks noGrp="1" noChangeArrowheads="1"/>
          </p:cNvSpPr>
          <p:nvPr>
            <p:ph type="title"/>
          </p:nvPr>
        </p:nvSpPr>
        <p:spPr>
          <a:xfrm>
            <a:off x="160338" y="136525"/>
            <a:ext cx="7543800" cy="1143000"/>
          </a:xfrm>
        </p:spPr>
        <p:txBody>
          <a:bodyPr/>
          <a:lstStyle/>
          <a:p>
            <a:pPr algn="ctr" eaLnBrk="1" hangingPunct="1"/>
            <a:r>
              <a:rPr lang="en-US" altLang="en-US" sz="4000" dirty="0">
                <a:ea typeface="ＭＳ Ｐゴシック" panose="020B0600070205080204" pitchFamily="34" charset="-128"/>
              </a:rPr>
              <a:t>M/M/n Queueing Systems</a:t>
            </a:r>
          </a:p>
        </p:txBody>
      </p:sp>
      <p:sp>
        <p:nvSpPr>
          <p:cNvPr id="35844" name="Rectangle 3">
            <a:extLst>
              <a:ext uri="{FF2B5EF4-FFF2-40B4-BE49-F238E27FC236}">
                <a16:creationId xmlns:a16="http://schemas.microsoft.com/office/drawing/2014/main" id="{8ECEA8F0-0194-6D4E-B74C-C4C0594AE5CB}"/>
              </a:ext>
            </a:extLst>
          </p:cNvPr>
          <p:cNvSpPr>
            <a:spLocks noGrp="1" noChangeArrowheads="1"/>
          </p:cNvSpPr>
          <p:nvPr>
            <p:ph type="body" idx="1"/>
          </p:nvPr>
        </p:nvSpPr>
        <p:spPr>
          <a:xfrm>
            <a:off x="402875" y="1412072"/>
            <a:ext cx="11389322" cy="4383087"/>
          </a:xfrm>
        </p:spPr>
        <p:txBody>
          <a:bodyPr/>
          <a:lstStyle/>
          <a:p>
            <a:pPr lvl="1" eaLnBrk="1" hangingPunct="1">
              <a:lnSpc>
                <a:spcPct val="90000"/>
              </a:lnSpc>
              <a:buFont typeface="Wingdings" charset="0"/>
              <a:buChar char="n"/>
              <a:defRPr/>
            </a:pPr>
            <a:r>
              <a:rPr lang="en-US" sz="2000" dirty="0">
                <a:ea typeface="ＭＳ Ｐゴシック" charset="0"/>
                <a:cs typeface="ＭＳ Ｐゴシック" charset="0"/>
              </a:rPr>
              <a:t>To determine P(0):</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r>
              <a:rPr lang="en-US" sz="2000" dirty="0">
                <a:ea typeface="ＭＳ Ｐゴシック" charset="0"/>
                <a:cs typeface="ＭＳ Ｐゴシック" charset="0"/>
              </a:rPr>
              <a:t>The probability that a new arrival will have to be queued (i.e. that it can not immediately served):</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2" eaLnBrk="1" hangingPunct="1">
              <a:lnSpc>
                <a:spcPct val="90000"/>
              </a:lnSpc>
              <a:buFont typeface="Wingdings" charset="0"/>
              <a:buChar char="n"/>
              <a:defRPr/>
            </a:pPr>
            <a:r>
              <a:rPr lang="en-US" sz="1600" dirty="0">
                <a:ea typeface="ＭＳ Ｐゴシック" charset="0"/>
                <a:cs typeface="ＭＳ Ｐゴシック" charset="0"/>
              </a:rPr>
              <a:t>Erlang C Formula</a:t>
            </a: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eaLnBrk="1" hangingPunct="1">
              <a:lnSpc>
                <a:spcPct val="90000"/>
              </a:lnSpc>
              <a:buFont typeface="Wingdings" charset="0"/>
              <a:buChar char="n"/>
              <a:defRPr/>
            </a:pPr>
            <a:endParaRPr lang="en-US" sz="2400" i="1" dirty="0">
              <a:ea typeface="ＭＳ Ｐゴシック" charset="0"/>
              <a:cs typeface="ＭＳ Ｐゴシック" charset="0"/>
            </a:endParaRPr>
          </a:p>
        </p:txBody>
      </p:sp>
      <p:graphicFrame>
        <p:nvGraphicFramePr>
          <p:cNvPr id="50181" name="Object 45">
            <a:extLst>
              <a:ext uri="{FF2B5EF4-FFF2-40B4-BE49-F238E27FC236}">
                <a16:creationId xmlns:a16="http://schemas.microsoft.com/office/drawing/2014/main" id="{701FA637-6F4E-7944-AFFC-B008B2100170}"/>
              </a:ext>
            </a:extLst>
          </p:cNvPr>
          <p:cNvGraphicFramePr>
            <a:graphicFrameLocks noChangeAspect="1"/>
          </p:cNvGraphicFramePr>
          <p:nvPr>
            <p:extLst>
              <p:ext uri="{D42A27DB-BD31-4B8C-83A1-F6EECF244321}">
                <p14:modId xmlns:p14="http://schemas.microsoft.com/office/powerpoint/2010/main" val="1902186472"/>
              </p:ext>
            </p:extLst>
          </p:nvPr>
        </p:nvGraphicFramePr>
        <p:xfrm>
          <a:off x="3703638" y="1412072"/>
          <a:ext cx="6278562" cy="2228850"/>
        </p:xfrm>
        <a:graphic>
          <a:graphicData uri="http://schemas.openxmlformats.org/presentationml/2006/ole">
            <mc:AlternateContent xmlns:mc="http://schemas.openxmlformats.org/markup-compatibility/2006">
              <mc:Choice xmlns:v="urn:schemas-microsoft-com:vml" Requires="v">
                <p:oleObj spid="_x0000_s34887" name="Equation" r:id="rId4" imgW="4165600" imgH="1536700" progId="Equation.3">
                  <p:embed/>
                </p:oleObj>
              </mc:Choice>
              <mc:Fallback>
                <p:oleObj name="Equation" r:id="rId4" imgW="4165600" imgH="1536700" progId="Equation.3">
                  <p:embed/>
                  <p:pic>
                    <p:nvPicPr>
                      <p:cNvPr id="50181" name="Object 45">
                        <a:extLst>
                          <a:ext uri="{FF2B5EF4-FFF2-40B4-BE49-F238E27FC236}">
                            <a16:creationId xmlns:a16="http://schemas.microsoft.com/office/drawing/2014/main" id="{701FA637-6F4E-7944-AFFC-B008B2100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638" y="1412072"/>
                        <a:ext cx="627856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53">
            <a:extLst>
              <a:ext uri="{FF2B5EF4-FFF2-40B4-BE49-F238E27FC236}">
                <a16:creationId xmlns:a16="http://schemas.microsoft.com/office/drawing/2014/main" id="{71A1CDAD-88A7-FA4F-8C03-35B605B179B8}"/>
              </a:ext>
            </a:extLst>
          </p:cNvPr>
          <p:cNvGraphicFramePr>
            <a:graphicFrameLocks noChangeAspect="1"/>
          </p:cNvGraphicFramePr>
          <p:nvPr>
            <p:extLst>
              <p:ext uri="{D42A27DB-BD31-4B8C-83A1-F6EECF244321}">
                <p14:modId xmlns:p14="http://schemas.microsoft.com/office/powerpoint/2010/main" val="3100181102"/>
              </p:ext>
            </p:extLst>
          </p:nvPr>
        </p:nvGraphicFramePr>
        <p:xfrm>
          <a:off x="3441535" y="5042066"/>
          <a:ext cx="7442200" cy="582613"/>
        </p:xfrm>
        <a:graphic>
          <a:graphicData uri="http://schemas.openxmlformats.org/presentationml/2006/ole">
            <mc:AlternateContent xmlns:mc="http://schemas.openxmlformats.org/markup-compatibility/2006">
              <mc:Choice xmlns:v="urn:schemas-microsoft-com:vml" Requires="v">
                <p:oleObj spid="_x0000_s34888" name="Equation" r:id="rId6" imgW="5473700" imgH="444500" progId="Equation.3">
                  <p:embed/>
                </p:oleObj>
              </mc:Choice>
              <mc:Fallback>
                <p:oleObj name="Equation" r:id="rId6" imgW="5473700" imgH="444500" progId="Equation.3">
                  <p:embed/>
                  <p:pic>
                    <p:nvPicPr>
                      <p:cNvPr id="50182" name="Object 53">
                        <a:extLst>
                          <a:ext uri="{FF2B5EF4-FFF2-40B4-BE49-F238E27FC236}">
                            <a16:creationId xmlns:a16="http://schemas.microsoft.com/office/drawing/2014/main" id="{71A1CDAD-88A7-FA4F-8C03-35B605B179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535" y="5042066"/>
                        <a:ext cx="74422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68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8BA86198-BC54-A842-BAE7-FB35FE318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A4C36F9-AFF5-1B40-8064-56F6A5F0F502}" type="slidenum">
              <a:rPr lang="en-US" altLang="en-US" sz="1200" b="0">
                <a:latin typeface="Tahoma" panose="020B0604030504040204" pitchFamily="34" charset="0"/>
              </a:rPr>
              <a:pPr eaLnBrk="1" hangingPunct="1"/>
              <a:t>21</a:t>
            </a:fld>
            <a:endParaRPr lang="en-US" altLang="en-US" sz="1200" b="0">
              <a:latin typeface="Tahoma" panose="020B0604030504040204" pitchFamily="34" charset="0"/>
            </a:endParaRPr>
          </a:p>
        </p:txBody>
      </p:sp>
      <p:sp>
        <p:nvSpPr>
          <p:cNvPr id="52227" name="Rectangle 2">
            <a:extLst>
              <a:ext uri="{FF2B5EF4-FFF2-40B4-BE49-F238E27FC236}">
                <a16:creationId xmlns:a16="http://schemas.microsoft.com/office/drawing/2014/main" id="{B4F1D917-479F-2B49-A773-FFCE96F1AF92}"/>
              </a:ext>
            </a:extLst>
          </p:cNvPr>
          <p:cNvSpPr>
            <a:spLocks noGrp="1" noChangeArrowheads="1"/>
          </p:cNvSpPr>
          <p:nvPr>
            <p:ph type="title"/>
          </p:nvPr>
        </p:nvSpPr>
        <p:spPr>
          <a:xfrm>
            <a:off x="301832" y="124381"/>
            <a:ext cx="7543800" cy="1143000"/>
          </a:xfrm>
        </p:spPr>
        <p:txBody>
          <a:bodyPr/>
          <a:lstStyle/>
          <a:p>
            <a:pPr eaLnBrk="1" hangingPunct="1"/>
            <a:r>
              <a:rPr lang="en-US" altLang="en-US" sz="4000" dirty="0">
                <a:ea typeface="ＭＳ Ｐゴシック" panose="020B0600070205080204" pitchFamily="34" charset="-128"/>
              </a:rPr>
              <a:t>M/M/n Queueing Systems</a:t>
            </a:r>
          </a:p>
        </p:txBody>
      </p:sp>
      <p:sp>
        <p:nvSpPr>
          <p:cNvPr id="35844" name="Rectangle 3">
            <a:extLst>
              <a:ext uri="{FF2B5EF4-FFF2-40B4-BE49-F238E27FC236}">
                <a16:creationId xmlns:a16="http://schemas.microsoft.com/office/drawing/2014/main" id="{7E7783E2-0840-9946-B555-C8AC968EF044}"/>
              </a:ext>
            </a:extLst>
          </p:cNvPr>
          <p:cNvSpPr>
            <a:spLocks noGrp="1" noChangeArrowheads="1"/>
          </p:cNvSpPr>
          <p:nvPr>
            <p:ph type="body" idx="1"/>
          </p:nvPr>
        </p:nvSpPr>
        <p:spPr>
          <a:xfrm>
            <a:off x="301832" y="1262062"/>
            <a:ext cx="11229108" cy="4383087"/>
          </a:xfrm>
        </p:spPr>
        <p:txBody>
          <a:bodyPr>
            <a:normAutofit fontScale="77500" lnSpcReduction="20000"/>
          </a:bodyPr>
          <a:lstStyle/>
          <a:p>
            <a:pPr eaLnBrk="1" hangingPunct="1">
              <a:lnSpc>
                <a:spcPct val="90000"/>
              </a:lnSpc>
            </a:pPr>
            <a:r>
              <a:rPr lang="en-US" altLang="en-US" sz="2300" dirty="0">
                <a:ea typeface="ＭＳ Ｐゴシック" panose="020B0600070205080204" pitchFamily="34" charset="-128"/>
              </a:rPr>
              <a:t>Given this steady state probability distribution over queue states a number of questions can be answered</a:t>
            </a:r>
          </a:p>
          <a:p>
            <a:pPr lvl="1" eaLnBrk="1" hangingPunct="1">
              <a:lnSpc>
                <a:spcPct val="90000"/>
              </a:lnSpc>
            </a:pPr>
            <a:r>
              <a:rPr lang="en-US" altLang="en-US" sz="2000" dirty="0">
                <a:ea typeface="ＭＳ Ｐゴシック" panose="020B0600070205080204" pitchFamily="34" charset="-128"/>
              </a:rPr>
              <a:t>To reach </a:t>
            </a:r>
            <a:r>
              <a:rPr lang="en-US" altLang="en-US" sz="2000" dirty="0" err="1">
                <a:ea typeface="ＭＳ Ｐゴシック" panose="020B0600070205080204" pitchFamily="34" charset="-128"/>
              </a:rPr>
              <a:t>stady</a:t>
            </a:r>
            <a:r>
              <a:rPr lang="en-US" altLang="en-US" sz="2000" dirty="0">
                <a:ea typeface="ＭＳ Ｐゴシック" panose="020B0600070205080204" pitchFamily="34" charset="-128"/>
              </a:rPr>
              <a:t> state:</a:t>
            </a:r>
          </a:p>
          <a:p>
            <a:pPr lvl="1" eaLnBrk="1" hangingPunct="1">
              <a:lnSpc>
                <a:spcPct val="90000"/>
              </a:lnSpc>
            </a:pPr>
            <a:endParaRPr lang="en-US" altLang="en-US" sz="16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expected number of elements waiting in the queue (i.e. excluding the ones being serviced):</a:t>
            </a:r>
          </a:p>
          <a:p>
            <a:pPr lvl="2" eaLnBrk="1" hangingPunct="1">
              <a:lnSpc>
                <a:spcPct val="90000"/>
              </a:lnSpc>
            </a:pPr>
            <a:r>
              <a:rPr lang="en-US" altLang="en-US" sz="1600" dirty="0">
                <a:ea typeface="ＭＳ Ｐゴシック" panose="020B0600070205080204" pitchFamily="34" charset="-128"/>
              </a:rPr>
              <a:t>Since there are n servers, there are no elements waiting in the queue if there are less than or equal to n elements in the system</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 typeface="Wingdings" pitchFamily="2" charset="2"/>
              <a:buNone/>
            </a:pPr>
            <a:endParaRPr lang="en-US" altLang="en-US" sz="3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expected wait time in the queue (from Little’s law):</a:t>
            </a: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This gives the resulting steady state probability distribution of the queue state</a:t>
            </a:r>
          </a:p>
          <a:p>
            <a:pPr lvl="2" eaLnBrk="1" hangingPunct="1">
              <a:lnSpc>
                <a:spcPct val="90000"/>
              </a:lnSpc>
            </a:pPr>
            <a:r>
              <a:rPr lang="en-US" altLang="en-US" sz="1600" dirty="0">
                <a:ea typeface="ＭＳ Ｐゴシック" panose="020B0600070205080204" pitchFamily="34" charset="-128"/>
              </a:rPr>
              <a:t>To reach steady state:</a:t>
            </a: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pPr>
            <a:endParaRPr lang="en-US" altLang="en-US" sz="2400" i="1" dirty="0">
              <a:ea typeface="ＭＳ Ｐゴシック" panose="020B0600070205080204" pitchFamily="34" charset="-128"/>
            </a:endParaRPr>
          </a:p>
        </p:txBody>
      </p:sp>
      <p:graphicFrame>
        <p:nvGraphicFramePr>
          <p:cNvPr id="52229" name="Object 7">
            <a:extLst>
              <a:ext uri="{FF2B5EF4-FFF2-40B4-BE49-F238E27FC236}">
                <a16:creationId xmlns:a16="http://schemas.microsoft.com/office/drawing/2014/main" id="{49D97E75-06D9-B746-B87E-60149F2211A7}"/>
              </a:ext>
            </a:extLst>
          </p:cNvPr>
          <p:cNvGraphicFramePr>
            <a:graphicFrameLocks noChangeAspect="1"/>
          </p:cNvGraphicFramePr>
          <p:nvPr>
            <p:extLst>
              <p:ext uri="{D42A27DB-BD31-4B8C-83A1-F6EECF244321}">
                <p14:modId xmlns:p14="http://schemas.microsoft.com/office/powerpoint/2010/main" val="205674085"/>
              </p:ext>
            </p:extLst>
          </p:nvPr>
        </p:nvGraphicFramePr>
        <p:xfrm>
          <a:off x="3417125" y="3592514"/>
          <a:ext cx="7046913" cy="1252538"/>
        </p:xfrm>
        <a:graphic>
          <a:graphicData uri="http://schemas.openxmlformats.org/presentationml/2006/ole">
            <mc:AlternateContent xmlns:mc="http://schemas.openxmlformats.org/markup-compatibility/2006">
              <mc:Choice xmlns:v="urn:schemas-microsoft-com:vml" Requires="v">
                <p:oleObj spid="_x0000_s36970" name="Equation" r:id="rId4" imgW="4673600" imgH="863600" progId="Equation.3">
                  <p:embed/>
                </p:oleObj>
              </mc:Choice>
              <mc:Fallback>
                <p:oleObj name="Equation" r:id="rId4" imgW="4673600" imgH="863600" progId="Equation.3">
                  <p:embed/>
                  <p:pic>
                    <p:nvPicPr>
                      <p:cNvPr id="52229" name="Object 7">
                        <a:extLst>
                          <a:ext uri="{FF2B5EF4-FFF2-40B4-BE49-F238E27FC236}">
                            <a16:creationId xmlns:a16="http://schemas.microsoft.com/office/drawing/2014/main" id="{49D97E75-06D9-B746-B87E-60149F2211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7125" y="3592514"/>
                        <a:ext cx="7046913"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0" name="Object 8">
            <a:extLst>
              <a:ext uri="{FF2B5EF4-FFF2-40B4-BE49-F238E27FC236}">
                <a16:creationId xmlns:a16="http://schemas.microsoft.com/office/drawing/2014/main" id="{0A7E7D28-547C-CB43-84AD-19CF65E53740}"/>
              </a:ext>
            </a:extLst>
          </p:cNvPr>
          <p:cNvGraphicFramePr>
            <a:graphicFrameLocks noChangeAspect="1"/>
          </p:cNvGraphicFramePr>
          <p:nvPr>
            <p:extLst>
              <p:ext uri="{D42A27DB-BD31-4B8C-83A1-F6EECF244321}">
                <p14:modId xmlns:p14="http://schemas.microsoft.com/office/powerpoint/2010/main" val="2448159051"/>
              </p:ext>
            </p:extLst>
          </p:nvPr>
        </p:nvGraphicFramePr>
        <p:xfrm>
          <a:off x="3712029" y="2514600"/>
          <a:ext cx="2014538" cy="366713"/>
        </p:xfrm>
        <a:graphic>
          <a:graphicData uri="http://schemas.openxmlformats.org/presentationml/2006/ole">
            <mc:AlternateContent xmlns:mc="http://schemas.openxmlformats.org/markup-compatibility/2006">
              <mc:Choice xmlns:v="urn:schemas-microsoft-com:vml" Requires="v">
                <p:oleObj spid="_x0000_s36971" name="Equation" r:id="rId6" imgW="1079500" imgH="203200" progId="Equation.3">
                  <p:embed/>
                </p:oleObj>
              </mc:Choice>
              <mc:Fallback>
                <p:oleObj name="Equation" r:id="rId6" imgW="1079500" imgH="203200" progId="Equation.3">
                  <p:embed/>
                  <p:pic>
                    <p:nvPicPr>
                      <p:cNvPr id="52230" name="Object 8">
                        <a:extLst>
                          <a:ext uri="{FF2B5EF4-FFF2-40B4-BE49-F238E27FC236}">
                            <a16:creationId xmlns:a16="http://schemas.microsoft.com/office/drawing/2014/main" id="{0A7E7D28-547C-CB43-84AD-19CF65E537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2029" y="2514600"/>
                        <a:ext cx="2014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9">
            <a:extLst>
              <a:ext uri="{FF2B5EF4-FFF2-40B4-BE49-F238E27FC236}">
                <a16:creationId xmlns:a16="http://schemas.microsoft.com/office/drawing/2014/main" id="{7F37F1E2-2AF2-1B4C-8366-9A4EFFEFA9A9}"/>
              </a:ext>
            </a:extLst>
          </p:cNvPr>
          <p:cNvGraphicFramePr>
            <a:graphicFrameLocks noChangeAspect="1"/>
          </p:cNvGraphicFramePr>
          <p:nvPr>
            <p:extLst>
              <p:ext uri="{D42A27DB-BD31-4B8C-83A1-F6EECF244321}">
                <p14:modId xmlns:p14="http://schemas.microsoft.com/office/powerpoint/2010/main" val="3121026651"/>
              </p:ext>
            </p:extLst>
          </p:nvPr>
        </p:nvGraphicFramePr>
        <p:xfrm>
          <a:off x="4229100" y="5556253"/>
          <a:ext cx="3733800" cy="646112"/>
        </p:xfrm>
        <a:graphic>
          <a:graphicData uri="http://schemas.openxmlformats.org/presentationml/2006/ole">
            <mc:AlternateContent xmlns:mc="http://schemas.openxmlformats.org/markup-compatibility/2006">
              <mc:Choice xmlns:v="urn:schemas-microsoft-com:vml" Requires="v">
                <p:oleObj spid="_x0000_s36972" name="Equation" r:id="rId8" imgW="2476500" imgH="444500" progId="Equation.3">
                  <p:embed/>
                </p:oleObj>
              </mc:Choice>
              <mc:Fallback>
                <p:oleObj name="Equation" r:id="rId8" imgW="2476500" imgH="444500" progId="Equation.3">
                  <p:embed/>
                  <p:pic>
                    <p:nvPicPr>
                      <p:cNvPr id="52231" name="Object 9">
                        <a:extLst>
                          <a:ext uri="{FF2B5EF4-FFF2-40B4-BE49-F238E27FC236}">
                            <a16:creationId xmlns:a16="http://schemas.microsoft.com/office/drawing/2014/main" id="{7F37F1E2-2AF2-1B4C-8366-9A4EFFEFA9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9100" y="5556253"/>
                        <a:ext cx="373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1181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38C1D0D5-B2C5-EE4E-AFFE-B6F8AE8636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4E1EC02-7B37-C24C-9E93-8CA0609530DE}" type="slidenum">
              <a:rPr lang="en-US" altLang="en-US" sz="1200" b="0">
                <a:latin typeface="Tahoma" panose="020B0604030504040204" pitchFamily="34" charset="0"/>
              </a:rPr>
              <a:pPr eaLnBrk="1" hangingPunct="1"/>
              <a:t>22</a:t>
            </a:fld>
            <a:endParaRPr lang="en-US" altLang="en-US" sz="1200" b="0">
              <a:latin typeface="Tahoma" panose="020B0604030504040204" pitchFamily="34" charset="0"/>
            </a:endParaRPr>
          </a:p>
        </p:txBody>
      </p:sp>
      <p:sp>
        <p:nvSpPr>
          <p:cNvPr id="54275" name="Rectangle 2">
            <a:extLst>
              <a:ext uri="{FF2B5EF4-FFF2-40B4-BE49-F238E27FC236}">
                <a16:creationId xmlns:a16="http://schemas.microsoft.com/office/drawing/2014/main" id="{FAD11A47-539E-6B47-888B-A0723972E0E9}"/>
              </a:ext>
            </a:extLst>
          </p:cNvPr>
          <p:cNvSpPr>
            <a:spLocks noGrp="1" noChangeArrowheads="1"/>
          </p:cNvSpPr>
          <p:nvPr>
            <p:ph type="title"/>
          </p:nvPr>
        </p:nvSpPr>
        <p:spPr>
          <a:xfrm>
            <a:off x="206828" y="107950"/>
            <a:ext cx="7543800" cy="1143000"/>
          </a:xfrm>
        </p:spPr>
        <p:txBody>
          <a:bodyPr/>
          <a:lstStyle/>
          <a:p>
            <a:pPr eaLnBrk="1" hangingPunct="1"/>
            <a:r>
              <a:rPr lang="en-US" altLang="en-US" sz="4000" dirty="0">
                <a:ea typeface="ＭＳ Ｐゴシック" panose="020B0600070205080204" pitchFamily="34" charset="-128"/>
              </a:rPr>
              <a:t>M/M/n Queueing Systems</a:t>
            </a:r>
          </a:p>
        </p:txBody>
      </p:sp>
      <p:sp>
        <p:nvSpPr>
          <p:cNvPr id="35844" name="Rectangle 3">
            <a:extLst>
              <a:ext uri="{FF2B5EF4-FFF2-40B4-BE49-F238E27FC236}">
                <a16:creationId xmlns:a16="http://schemas.microsoft.com/office/drawing/2014/main" id="{89CBBCB5-E959-B841-B09A-2145EFA044E5}"/>
              </a:ext>
            </a:extLst>
          </p:cNvPr>
          <p:cNvSpPr>
            <a:spLocks noGrp="1" noChangeArrowheads="1"/>
          </p:cNvSpPr>
          <p:nvPr>
            <p:ph type="body" idx="1"/>
          </p:nvPr>
        </p:nvSpPr>
        <p:spPr>
          <a:xfrm>
            <a:off x="246515" y="1542701"/>
            <a:ext cx="11664435" cy="4383087"/>
          </a:xfrm>
        </p:spPr>
        <p:txBody>
          <a:bodyPr>
            <a:normAutofit/>
          </a:bodyPr>
          <a:lstStyle/>
          <a:p>
            <a:pPr lvl="1" eaLnBrk="1" hangingPunct="1">
              <a:lnSpc>
                <a:spcPct val="90000"/>
              </a:lnSpc>
            </a:pPr>
            <a:r>
              <a:rPr lang="en-US" altLang="en-US" sz="2000" dirty="0">
                <a:ea typeface="ＭＳ Ｐゴシック" panose="020B0600070205080204" pitchFamily="34" charset="-128"/>
              </a:rPr>
              <a:t>The expected delay time for an element (wait time plus service time):</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 typeface="Wingdings" pitchFamily="2" charset="2"/>
              <a:buNone/>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The expected number of elements in the system (from Little’s law):</a:t>
            </a: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2" eaLnBrk="1" hangingPunct="1">
              <a:lnSpc>
                <a:spcPct val="90000"/>
              </a:lnSpc>
            </a:pPr>
            <a:endParaRPr lang="en-US" altLang="en-US" sz="1600" dirty="0">
              <a:ea typeface="ＭＳ Ｐゴシック" panose="020B0600070205080204" pitchFamily="34" charset="-128"/>
            </a:endParaRPr>
          </a:p>
          <a:p>
            <a:pPr lvl="1" eaLnBrk="1" hangingPunct="1">
              <a:lnSpc>
                <a:spcPct val="90000"/>
              </a:lnSpc>
              <a:buFont typeface="Wingdings" pitchFamily="2" charset="2"/>
              <a:buNone/>
            </a:pPr>
            <a:endParaRPr lang="en-US" altLang="en-US" sz="2000" dirty="0">
              <a:ea typeface="ＭＳ Ｐゴシック" panose="020B0600070205080204" pitchFamily="34" charset="-128"/>
            </a:endParaRPr>
          </a:p>
          <a:p>
            <a:pPr eaLnBrk="1" hangingPunct="1">
              <a:lnSpc>
                <a:spcPct val="90000"/>
              </a:lnSpc>
            </a:pPr>
            <a:r>
              <a:rPr lang="en-US" altLang="en-US" sz="2400" dirty="0">
                <a:ea typeface="ＭＳ Ｐゴシック" panose="020B0600070205080204" pitchFamily="34" charset="-128"/>
              </a:rPr>
              <a:t>M/M/n queueing system behaves differently from a M/M/1 system with n times the server speed</a:t>
            </a:r>
          </a:p>
          <a:p>
            <a:pPr lvl="1" eaLnBrk="1" hangingPunct="1">
              <a:lnSpc>
                <a:spcPct val="90000"/>
              </a:lnSpc>
            </a:pPr>
            <a:r>
              <a:rPr lang="en-US" altLang="en-US" sz="2000" dirty="0">
                <a:ea typeface="ＭＳ Ｐゴシック" panose="020B0600070205080204" pitchFamily="34" charset="-128"/>
              </a:rPr>
              <a:t>When less than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elements are in the system the M/M/n system’s service rate is below </a:t>
            </a:r>
            <a:r>
              <a:rPr lang="en-US" altLang="en-US" sz="2000" i="1" dirty="0" err="1">
                <a:ea typeface="ＭＳ Ｐゴシック" panose="020B0600070205080204" pitchFamily="34" charset="-128"/>
              </a:rPr>
              <a:t>n</a:t>
            </a:r>
            <a:r>
              <a:rPr lang="en-US" altLang="en-US" sz="2000" i="1" dirty="0" err="1">
                <a:latin typeface="Lucida Grande" panose="020B0600040502020204" pitchFamily="34" charset="0"/>
                <a:ea typeface="ＭＳ Ｐゴシック" panose="020B0600070205080204" pitchFamily="34" charset="-128"/>
              </a:rPr>
              <a:t>μ</a:t>
            </a:r>
            <a:endParaRPr lang="en-US" altLang="en-US" sz="2000" i="1"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2" eaLnBrk="1" hangingPunct="1">
              <a:lnSpc>
                <a:spcPct val="90000"/>
              </a:lnSpc>
              <a:buFont typeface="Wingdings" pitchFamily="2" charset="2"/>
              <a:buNone/>
            </a:pPr>
            <a:endParaRPr lang="en-US" altLang="en-US" sz="16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pPr>
            <a:endParaRPr lang="en-US" altLang="en-US" sz="2400" i="1" dirty="0">
              <a:ea typeface="ＭＳ Ｐゴシック" panose="020B0600070205080204" pitchFamily="34" charset="-128"/>
            </a:endParaRPr>
          </a:p>
        </p:txBody>
      </p:sp>
      <p:graphicFrame>
        <p:nvGraphicFramePr>
          <p:cNvPr id="54277" name="Object 7">
            <a:extLst>
              <a:ext uri="{FF2B5EF4-FFF2-40B4-BE49-F238E27FC236}">
                <a16:creationId xmlns:a16="http://schemas.microsoft.com/office/drawing/2014/main" id="{56BBC02C-D67D-E544-BAAB-C95BE2525337}"/>
              </a:ext>
            </a:extLst>
          </p:cNvPr>
          <p:cNvGraphicFramePr>
            <a:graphicFrameLocks noChangeAspect="1"/>
          </p:cNvGraphicFramePr>
          <p:nvPr>
            <p:extLst>
              <p:ext uri="{D42A27DB-BD31-4B8C-83A1-F6EECF244321}">
                <p14:modId xmlns:p14="http://schemas.microsoft.com/office/powerpoint/2010/main" val="721598411"/>
              </p:ext>
            </p:extLst>
          </p:nvPr>
        </p:nvGraphicFramePr>
        <p:xfrm>
          <a:off x="3665539" y="3276600"/>
          <a:ext cx="6069013" cy="757237"/>
        </p:xfrm>
        <a:graphic>
          <a:graphicData uri="http://schemas.openxmlformats.org/presentationml/2006/ole">
            <mc:AlternateContent xmlns:mc="http://schemas.openxmlformats.org/markup-compatibility/2006">
              <mc:Choice xmlns:v="urn:schemas-microsoft-com:vml" Requires="v">
                <p:oleObj spid="_x0000_s38983" name="Equation" r:id="rId4" imgW="3619500" imgH="469900" progId="Equation.3">
                  <p:embed/>
                </p:oleObj>
              </mc:Choice>
              <mc:Fallback>
                <p:oleObj name="Equation" r:id="rId4" imgW="3619500" imgH="469900" progId="Equation.3">
                  <p:embed/>
                  <p:pic>
                    <p:nvPicPr>
                      <p:cNvPr id="54277" name="Object 7">
                        <a:extLst>
                          <a:ext uri="{FF2B5EF4-FFF2-40B4-BE49-F238E27FC236}">
                            <a16:creationId xmlns:a16="http://schemas.microsoft.com/office/drawing/2014/main" id="{56BBC02C-D67D-E544-BAAB-C95BE25253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5539" y="3276600"/>
                        <a:ext cx="6069013"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9">
            <a:extLst>
              <a:ext uri="{FF2B5EF4-FFF2-40B4-BE49-F238E27FC236}">
                <a16:creationId xmlns:a16="http://schemas.microsoft.com/office/drawing/2014/main" id="{3BF1507A-FEF2-A34A-9C4C-C644A9D38B98}"/>
              </a:ext>
            </a:extLst>
          </p:cNvPr>
          <p:cNvGraphicFramePr>
            <a:graphicFrameLocks noChangeAspect="1"/>
          </p:cNvGraphicFramePr>
          <p:nvPr>
            <p:extLst>
              <p:ext uri="{D42A27DB-BD31-4B8C-83A1-F6EECF244321}">
                <p14:modId xmlns:p14="http://schemas.microsoft.com/office/powerpoint/2010/main" val="2838636267"/>
              </p:ext>
            </p:extLst>
          </p:nvPr>
        </p:nvGraphicFramePr>
        <p:xfrm>
          <a:off x="7483475" y="1937657"/>
          <a:ext cx="2498725" cy="685800"/>
        </p:xfrm>
        <a:graphic>
          <a:graphicData uri="http://schemas.openxmlformats.org/presentationml/2006/ole">
            <mc:AlternateContent xmlns:mc="http://schemas.openxmlformats.org/markup-compatibility/2006">
              <mc:Choice xmlns:v="urn:schemas-microsoft-com:vml" Requires="v">
                <p:oleObj spid="_x0000_s38984" name="Equation" r:id="rId6" imgW="1562100" imgH="444500" progId="Equation.3">
                  <p:embed/>
                </p:oleObj>
              </mc:Choice>
              <mc:Fallback>
                <p:oleObj name="Equation" r:id="rId6" imgW="1562100" imgH="444500" progId="Equation.3">
                  <p:embed/>
                  <p:pic>
                    <p:nvPicPr>
                      <p:cNvPr id="54278" name="Object 9">
                        <a:extLst>
                          <a:ext uri="{FF2B5EF4-FFF2-40B4-BE49-F238E27FC236}">
                            <a16:creationId xmlns:a16="http://schemas.microsoft.com/office/drawing/2014/main" id="{3BF1507A-FEF2-A34A-9C4C-C644A9D38B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3475" y="1937657"/>
                        <a:ext cx="2498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965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DA52C792-7AEE-8E45-87A2-2F8D48EBD3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D2DFBB7B-8D0A-864C-A708-BEBA6CFB23A8}" type="slidenum">
              <a:rPr lang="en-US" altLang="en-US" sz="1200" b="0">
                <a:latin typeface="Tahoma" panose="020B0604030504040204" pitchFamily="34" charset="0"/>
              </a:rPr>
              <a:pPr eaLnBrk="1" hangingPunct="1"/>
              <a:t>23</a:t>
            </a:fld>
            <a:endParaRPr lang="en-US" altLang="en-US" sz="1200" b="0">
              <a:latin typeface="Tahoma" panose="020B0604030504040204" pitchFamily="34" charset="0"/>
            </a:endParaRPr>
          </a:p>
        </p:txBody>
      </p:sp>
      <p:sp>
        <p:nvSpPr>
          <p:cNvPr id="56323" name="Rectangle 2">
            <a:extLst>
              <a:ext uri="{FF2B5EF4-FFF2-40B4-BE49-F238E27FC236}">
                <a16:creationId xmlns:a16="http://schemas.microsoft.com/office/drawing/2014/main" id="{98D3DCB4-11D7-8E4A-AD78-7698FE1A5FFC}"/>
              </a:ext>
            </a:extLst>
          </p:cNvPr>
          <p:cNvSpPr>
            <a:spLocks noGrp="1" noChangeArrowheads="1"/>
          </p:cNvSpPr>
          <p:nvPr>
            <p:ph type="title"/>
          </p:nvPr>
        </p:nvSpPr>
        <p:spPr>
          <a:xfrm>
            <a:off x="179120" y="139396"/>
            <a:ext cx="7543800" cy="1143000"/>
          </a:xfrm>
        </p:spPr>
        <p:txBody>
          <a:bodyPr/>
          <a:lstStyle/>
          <a:p>
            <a:pPr eaLnBrk="1" hangingPunct="1"/>
            <a:r>
              <a:rPr lang="en-US" altLang="en-US" sz="4000" dirty="0">
                <a:ea typeface="ＭＳ Ｐゴシック" panose="020B0600070205080204" pitchFamily="34" charset="-128"/>
              </a:rPr>
              <a:t>M/M/1/k Queueing Systems</a:t>
            </a:r>
          </a:p>
        </p:txBody>
      </p:sp>
      <p:sp>
        <p:nvSpPr>
          <p:cNvPr id="35844" name="Rectangle 3">
            <a:extLst>
              <a:ext uri="{FF2B5EF4-FFF2-40B4-BE49-F238E27FC236}">
                <a16:creationId xmlns:a16="http://schemas.microsoft.com/office/drawing/2014/main" id="{D3144DE5-BB78-B146-9116-3BE7086BF3A4}"/>
              </a:ext>
            </a:extLst>
          </p:cNvPr>
          <p:cNvSpPr>
            <a:spLocks noGrp="1" noChangeArrowheads="1"/>
          </p:cNvSpPr>
          <p:nvPr>
            <p:ph type="body" idx="1"/>
          </p:nvPr>
        </p:nvSpPr>
        <p:spPr>
          <a:xfrm>
            <a:off x="250368" y="1401228"/>
            <a:ext cx="10935139" cy="4383087"/>
          </a:xfrm>
        </p:spPr>
        <p:txBody>
          <a:bodyPr/>
          <a:lstStyle/>
          <a:p>
            <a:pPr eaLnBrk="1" hangingPunct="1">
              <a:lnSpc>
                <a:spcPct val="90000"/>
              </a:lnSpc>
            </a:pPr>
            <a:r>
              <a:rPr lang="en-US" altLang="en-US" sz="2300" dirty="0">
                <a:ea typeface="ＭＳ Ｐゴシック" panose="020B0600070205080204" pitchFamily="34" charset="-128"/>
              </a:rPr>
              <a:t>An M/M/1/k queue is an M/M/1 queueing system with a limited capacity of k elements that can be in the system at the same time</a:t>
            </a:r>
          </a:p>
          <a:p>
            <a:pPr lvl="1" eaLnBrk="1" hangingPunct="1">
              <a:lnSpc>
                <a:spcPct val="90000"/>
              </a:lnSpc>
            </a:pPr>
            <a:r>
              <a:rPr lang="en-US" altLang="en-US" sz="1900" dirty="0">
                <a:ea typeface="ＭＳ Ｐゴシック" panose="020B0600070205080204" pitchFamily="34" charset="-128"/>
              </a:rPr>
              <a:t>Elements arriving when the system is full are dropped (and thus never enter the queueing system – i.e. they are not reflected in the Markov chain)</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 typeface="Wingdings" pitchFamily="2" charset="2"/>
              <a:buNone/>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r>
              <a:rPr lang="en-US" altLang="en-US" sz="2000" dirty="0">
                <a:ea typeface="ＭＳ Ｐゴシック" panose="020B0600070205080204" pitchFamily="34" charset="-128"/>
              </a:rPr>
              <a:t>Using the utilization                       , the probability of a state is</a:t>
            </a: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buFont typeface="Wingdings" pitchFamily="2" charset="2"/>
              <a:buNone/>
            </a:pPr>
            <a:endParaRPr lang="en-US" altLang="en-US" sz="2000" dirty="0">
              <a:ea typeface="ＭＳ Ｐゴシック" panose="020B0600070205080204" pitchFamily="34" charset="-128"/>
            </a:endParaRPr>
          </a:p>
          <a:p>
            <a:pPr marL="914400" lvl="2" indent="0">
              <a:buNone/>
            </a:pPr>
            <a:endParaRPr lang="en-US" altLang="en-US" sz="16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lvl="1" eaLnBrk="1" hangingPunct="1">
              <a:lnSpc>
                <a:spcPct val="90000"/>
              </a:lnSpc>
            </a:pPr>
            <a:endParaRPr lang="en-US" altLang="en-US" sz="2000" dirty="0">
              <a:ea typeface="ＭＳ Ｐゴシック" panose="020B0600070205080204" pitchFamily="34" charset="-128"/>
            </a:endParaRPr>
          </a:p>
          <a:p>
            <a:pPr eaLnBrk="1" hangingPunct="1">
              <a:lnSpc>
                <a:spcPct val="90000"/>
              </a:lnSpc>
            </a:pPr>
            <a:endParaRPr lang="en-US" altLang="en-US" sz="2400" i="1" dirty="0">
              <a:ea typeface="ＭＳ Ｐゴシック" panose="020B0600070205080204" pitchFamily="34" charset="-128"/>
            </a:endParaRPr>
          </a:p>
        </p:txBody>
      </p:sp>
      <p:graphicFrame>
        <p:nvGraphicFramePr>
          <p:cNvPr id="56350" name="Object 35">
            <a:extLst>
              <a:ext uri="{FF2B5EF4-FFF2-40B4-BE49-F238E27FC236}">
                <a16:creationId xmlns:a16="http://schemas.microsoft.com/office/drawing/2014/main" id="{D98F80C4-9955-5141-8DED-80ED98995840}"/>
              </a:ext>
            </a:extLst>
          </p:cNvPr>
          <p:cNvGraphicFramePr>
            <a:graphicFrameLocks noChangeAspect="1"/>
          </p:cNvGraphicFramePr>
          <p:nvPr>
            <p:extLst>
              <p:ext uri="{D42A27DB-BD31-4B8C-83A1-F6EECF244321}">
                <p14:modId xmlns:p14="http://schemas.microsoft.com/office/powerpoint/2010/main" val="4085821940"/>
              </p:ext>
            </p:extLst>
          </p:nvPr>
        </p:nvGraphicFramePr>
        <p:xfrm>
          <a:off x="7653337" y="4751129"/>
          <a:ext cx="1914525" cy="993775"/>
        </p:xfrm>
        <a:graphic>
          <a:graphicData uri="http://schemas.openxmlformats.org/presentationml/2006/ole">
            <mc:AlternateContent xmlns:mc="http://schemas.openxmlformats.org/markup-compatibility/2006">
              <mc:Choice xmlns:v="urn:schemas-microsoft-com:vml" Requires="v">
                <p:oleObj spid="_x0000_s41031" name="Equation" r:id="rId4" imgW="1270000" imgH="685800" progId="Equation.3">
                  <p:embed/>
                </p:oleObj>
              </mc:Choice>
              <mc:Fallback>
                <p:oleObj name="Equation" r:id="rId4" imgW="1270000" imgH="685800" progId="Equation.3">
                  <p:embed/>
                  <p:pic>
                    <p:nvPicPr>
                      <p:cNvPr id="56350" name="Object 35">
                        <a:extLst>
                          <a:ext uri="{FF2B5EF4-FFF2-40B4-BE49-F238E27FC236}">
                            <a16:creationId xmlns:a16="http://schemas.microsoft.com/office/drawing/2014/main" id="{D98F80C4-9955-5141-8DED-80ED989958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3337" y="4751129"/>
                        <a:ext cx="191452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51" name="Object 4">
            <a:extLst>
              <a:ext uri="{FF2B5EF4-FFF2-40B4-BE49-F238E27FC236}">
                <a16:creationId xmlns:a16="http://schemas.microsoft.com/office/drawing/2014/main" id="{4B8853E6-7591-DC47-98A3-125C3A61C12B}"/>
              </a:ext>
            </a:extLst>
          </p:cNvPr>
          <p:cNvGraphicFramePr>
            <a:graphicFrameLocks noChangeAspect="1"/>
          </p:cNvGraphicFramePr>
          <p:nvPr>
            <p:extLst>
              <p:ext uri="{D42A27DB-BD31-4B8C-83A1-F6EECF244321}">
                <p14:modId xmlns:p14="http://schemas.microsoft.com/office/powerpoint/2010/main" val="2127194814"/>
              </p:ext>
            </p:extLst>
          </p:nvPr>
        </p:nvGraphicFramePr>
        <p:xfrm>
          <a:off x="3081338" y="4705541"/>
          <a:ext cx="1000125" cy="381000"/>
        </p:xfrm>
        <a:graphic>
          <a:graphicData uri="http://schemas.openxmlformats.org/presentationml/2006/ole">
            <mc:AlternateContent xmlns:mc="http://schemas.openxmlformats.org/markup-compatibility/2006">
              <mc:Choice xmlns:v="urn:schemas-microsoft-com:vml" Requires="v">
                <p:oleObj spid="_x0000_s41032" name="Equation" r:id="rId6" imgW="533400" imgH="203200" progId="Equation.3">
                  <p:embed/>
                </p:oleObj>
              </mc:Choice>
              <mc:Fallback>
                <p:oleObj name="Equation" r:id="rId6" imgW="533400" imgH="203200" progId="Equation.3">
                  <p:embed/>
                  <p:pic>
                    <p:nvPicPr>
                      <p:cNvPr id="56351" name="Object 4">
                        <a:extLst>
                          <a:ext uri="{FF2B5EF4-FFF2-40B4-BE49-F238E27FC236}">
                            <a16:creationId xmlns:a16="http://schemas.microsoft.com/office/drawing/2014/main" id="{4B8853E6-7591-DC47-98A3-125C3A61C1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1338" y="4705541"/>
                        <a:ext cx="1000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
            <a:extLst>
              <a:ext uri="{FF2B5EF4-FFF2-40B4-BE49-F238E27FC236}">
                <a16:creationId xmlns:a16="http://schemas.microsoft.com/office/drawing/2014/main" id="{4975066D-4974-F94F-AAF0-DCD034FA749C}"/>
              </a:ext>
            </a:extLst>
          </p:cNvPr>
          <p:cNvGrpSpPr/>
          <p:nvPr/>
        </p:nvGrpSpPr>
        <p:grpSpPr>
          <a:xfrm>
            <a:off x="2388920" y="2774156"/>
            <a:ext cx="6553200" cy="1404938"/>
            <a:chOff x="3505200" y="3810000"/>
            <a:chExt cx="6553200" cy="1404938"/>
          </a:xfrm>
        </p:grpSpPr>
        <p:sp>
          <p:nvSpPr>
            <p:cNvPr id="56325" name="Oval 1">
              <a:extLst>
                <a:ext uri="{FF2B5EF4-FFF2-40B4-BE49-F238E27FC236}">
                  <a16:creationId xmlns:a16="http://schemas.microsoft.com/office/drawing/2014/main" id="{0EB64495-EB5B-5C4B-9C73-28AABE02C376}"/>
                </a:ext>
              </a:extLst>
            </p:cNvPr>
            <p:cNvSpPr>
              <a:spLocks noChangeArrowheads="1"/>
            </p:cNvSpPr>
            <p:nvPr/>
          </p:nvSpPr>
          <p:spPr bwMode="auto">
            <a:xfrm>
              <a:off x="3505200" y="4267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0</a:t>
              </a:r>
            </a:p>
          </p:txBody>
        </p:sp>
        <p:sp>
          <p:nvSpPr>
            <p:cNvPr id="56326" name="Oval 8">
              <a:extLst>
                <a:ext uri="{FF2B5EF4-FFF2-40B4-BE49-F238E27FC236}">
                  <a16:creationId xmlns:a16="http://schemas.microsoft.com/office/drawing/2014/main" id="{1D485995-B68E-854E-94F4-CCF4DD8CF7D6}"/>
                </a:ext>
              </a:extLst>
            </p:cNvPr>
            <p:cNvSpPr>
              <a:spLocks noChangeArrowheads="1"/>
            </p:cNvSpPr>
            <p:nvPr/>
          </p:nvSpPr>
          <p:spPr bwMode="auto">
            <a:xfrm>
              <a:off x="8305800" y="4267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4</a:t>
              </a:r>
            </a:p>
          </p:txBody>
        </p:sp>
        <p:sp>
          <p:nvSpPr>
            <p:cNvPr id="56327" name="Oval 9">
              <a:extLst>
                <a:ext uri="{FF2B5EF4-FFF2-40B4-BE49-F238E27FC236}">
                  <a16:creationId xmlns:a16="http://schemas.microsoft.com/office/drawing/2014/main" id="{7A69ACE5-165E-924A-85D3-2A89BA57315D}"/>
                </a:ext>
              </a:extLst>
            </p:cNvPr>
            <p:cNvSpPr>
              <a:spLocks noChangeArrowheads="1"/>
            </p:cNvSpPr>
            <p:nvPr/>
          </p:nvSpPr>
          <p:spPr bwMode="auto">
            <a:xfrm>
              <a:off x="4648200" y="4267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a:t>
              </a:r>
            </a:p>
          </p:txBody>
        </p:sp>
        <p:sp>
          <p:nvSpPr>
            <p:cNvPr id="56328" name="Oval 10">
              <a:extLst>
                <a:ext uri="{FF2B5EF4-FFF2-40B4-BE49-F238E27FC236}">
                  <a16:creationId xmlns:a16="http://schemas.microsoft.com/office/drawing/2014/main" id="{E9577A52-87E6-9943-B450-2EB536BFFA6C}"/>
                </a:ext>
              </a:extLst>
            </p:cNvPr>
            <p:cNvSpPr>
              <a:spLocks noChangeArrowheads="1"/>
            </p:cNvSpPr>
            <p:nvPr/>
          </p:nvSpPr>
          <p:spPr bwMode="auto">
            <a:xfrm>
              <a:off x="5867400" y="4267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2</a:t>
              </a:r>
            </a:p>
          </p:txBody>
        </p:sp>
        <p:sp>
          <p:nvSpPr>
            <p:cNvPr id="56329" name="Oval 11">
              <a:extLst>
                <a:ext uri="{FF2B5EF4-FFF2-40B4-BE49-F238E27FC236}">
                  <a16:creationId xmlns:a16="http://schemas.microsoft.com/office/drawing/2014/main" id="{5C00D61E-0DA8-204E-8454-C2BCA90D04C8}"/>
                </a:ext>
              </a:extLst>
            </p:cNvPr>
            <p:cNvSpPr>
              <a:spLocks noChangeArrowheads="1"/>
            </p:cNvSpPr>
            <p:nvPr/>
          </p:nvSpPr>
          <p:spPr bwMode="auto">
            <a:xfrm>
              <a:off x="9525000" y="4267200"/>
              <a:ext cx="533400" cy="533400"/>
            </a:xfrm>
            <a:prstGeom prst="ellipse">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k</a:t>
              </a:r>
            </a:p>
          </p:txBody>
        </p:sp>
        <p:cxnSp>
          <p:nvCxnSpPr>
            <p:cNvPr id="56330" name="Curved Connector 3">
              <a:extLst>
                <a:ext uri="{FF2B5EF4-FFF2-40B4-BE49-F238E27FC236}">
                  <a16:creationId xmlns:a16="http://schemas.microsoft.com/office/drawing/2014/main" id="{A1A92053-6DAF-ED4E-88CA-701DD372D8B1}"/>
                </a:ext>
              </a:extLst>
            </p:cNvPr>
            <p:cNvCxnSpPr>
              <a:cxnSpLocks noChangeShapeType="1"/>
              <a:stCxn id="56325" idx="7"/>
              <a:endCxn id="56327" idx="1"/>
            </p:cNvCxnSpPr>
            <p:nvPr/>
          </p:nvCxnSpPr>
          <p:spPr bwMode="auto">
            <a:xfrm rot="5400000" flipH="1" flipV="1">
              <a:off x="4343401" y="3962401"/>
              <a:ext cx="12700" cy="765175"/>
            </a:xfrm>
            <a:prstGeom prst="curvedConnector3">
              <a:avLst>
                <a:gd name="adj1" fmla="val 15738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1" name="Curved Connector 16">
              <a:extLst>
                <a:ext uri="{FF2B5EF4-FFF2-40B4-BE49-F238E27FC236}">
                  <a16:creationId xmlns:a16="http://schemas.microsoft.com/office/drawing/2014/main" id="{D7F6C32D-4821-A146-96E0-973637B237A0}"/>
                </a:ext>
              </a:extLst>
            </p:cNvPr>
            <p:cNvCxnSpPr>
              <a:cxnSpLocks noChangeShapeType="1"/>
              <a:stCxn id="56327" idx="7"/>
              <a:endCxn id="56328" idx="1"/>
            </p:cNvCxnSpPr>
            <p:nvPr/>
          </p:nvCxnSpPr>
          <p:spPr bwMode="auto">
            <a:xfrm rot="5400000" flipH="1" flipV="1">
              <a:off x="5524501" y="3924301"/>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2" name="Curved Connector 21">
              <a:extLst>
                <a:ext uri="{FF2B5EF4-FFF2-40B4-BE49-F238E27FC236}">
                  <a16:creationId xmlns:a16="http://schemas.microsoft.com/office/drawing/2014/main" id="{63D178DA-68DC-2347-BDA2-EB5456DC5F99}"/>
                </a:ext>
              </a:extLst>
            </p:cNvPr>
            <p:cNvCxnSpPr>
              <a:cxnSpLocks noChangeShapeType="1"/>
            </p:cNvCxnSpPr>
            <p:nvPr/>
          </p:nvCxnSpPr>
          <p:spPr bwMode="auto">
            <a:xfrm rot="5400000" flipH="1" flipV="1">
              <a:off x="6738938" y="3929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3" name="Curved Connector 22">
              <a:extLst>
                <a:ext uri="{FF2B5EF4-FFF2-40B4-BE49-F238E27FC236}">
                  <a16:creationId xmlns:a16="http://schemas.microsoft.com/office/drawing/2014/main" id="{3A4333E9-87B4-6C4C-AABE-B6C832EBE19C}"/>
                </a:ext>
              </a:extLst>
            </p:cNvPr>
            <p:cNvCxnSpPr>
              <a:cxnSpLocks noChangeShapeType="1"/>
            </p:cNvCxnSpPr>
            <p:nvPr/>
          </p:nvCxnSpPr>
          <p:spPr bwMode="auto">
            <a:xfrm rot="5400000" flipH="1" flipV="1">
              <a:off x="7958138" y="3929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4" name="Curved Connector 23">
              <a:extLst>
                <a:ext uri="{FF2B5EF4-FFF2-40B4-BE49-F238E27FC236}">
                  <a16:creationId xmlns:a16="http://schemas.microsoft.com/office/drawing/2014/main" id="{6548CB5C-FA0D-824E-9861-C46FA07744A6}"/>
                </a:ext>
              </a:extLst>
            </p:cNvPr>
            <p:cNvCxnSpPr>
              <a:cxnSpLocks noChangeShapeType="1"/>
              <a:stCxn id="56325" idx="5"/>
              <a:endCxn id="56327" idx="3"/>
            </p:cNvCxnSpPr>
            <p:nvPr/>
          </p:nvCxnSpPr>
          <p:spPr bwMode="auto">
            <a:xfrm rot="16200000" flipH="1">
              <a:off x="4343401" y="4340226"/>
              <a:ext cx="12700" cy="7651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6335" name="Curved Connector 27">
              <a:extLst>
                <a:ext uri="{FF2B5EF4-FFF2-40B4-BE49-F238E27FC236}">
                  <a16:creationId xmlns:a16="http://schemas.microsoft.com/office/drawing/2014/main" id="{675E1B84-9BC7-0046-A295-6018D90A959B}"/>
                </a:ext>
              </a:extLst>
            </p:cNvPr>
            <p:cNvCxnSpPr>
              <a:cxnSpLocks noChangeShapeType="1"/>
              <a:stCxn id="56327" idx="5"/>
              <a:endCxn id="56328" idx="3"/>
            </p:cNvCxnSpPr>
            <p:nvPr/>
          </p:nvCxnSpPr>
          <p:spPr bwMode="auto">
            <a:xfrm rot="16200000" flipH="1">
              <a:off x="5524501" y="4302126"/>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6336" name="Curved Connector 31">
              <a:extLst>
                <a:ext uri="{FF2B5EF4-FFF2-40B4-BE49-F238E27FC236}">
                  <a16:creationId xmlns:a16="http://schemas.microsoft.com/office/drawing/2014/main" id="{DC42A723-47B4-5641-97E2-7EDCA6EF99D6}"/>
                </a:ext>
              </a:extLst>
            </p:cNvPr>
            <p:cNvCxnSpPr>
              <a:cxnSpLocks noChangeShapeType="1"/>
            </p:cNvCxnSpPr>
            <p:nvPr/>
          </p:nvCxnSpPr>
          <p:spPr bwMode="auto">
            <a:xfrm rot="16200000" flipH="1">
              <a:off x="6738938" y="4310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6337" name="Curved Connector 32">
              <a:extLst>
                <a:ext uri="{FF2B5EF4-FFF2-40B4-BE49-F238E27FC236}">
                  <a16:creationId xmlns:a16="http://schemas.microsoft.com/office/drawing/2014/main" id="{4E3E67DB-34C3-1C4A-9B94-2B3374B891BE}"/>
                </a:ext>
              </a:extLst>
            </p:cNvPr>
            <p:cNvCxnSpPr>
              <a:cxnSpLocks noChangeShapeType="1"/>
            </p:cNvCxnSpPr>
            <p:nvPr/>
          </p:nvCxnSpPr>
          <p:spPr bwMode="auto">
            <a:xfrm rot="16200000" flipH="1">
              <a:off x="7958138" y="4310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6338" name="Curved Connector 33">
              <a:extLst>
                <a:ext uri="{FF2B5EF4-FFF2-40B4-BE49-F238E27FC236}">
                  <a16:creationId xmlns:a16="http://schemas.microsoft.com/office/drawing/2014/main" id="{6687BD41-225B-2247-88D0-7046FC7CCABE}"/>
                </a:ext>
              </a:extLst>
            </p:cNvPr>
            <p:cNvCxnSpPr>
              <a:cxnSpLocks noChangeShapeType="1"/>
            </p:cNvCxnSpPr>
            <p:nvPr/>
          </p:nvCxnSpPr>
          <p:spPr bwMode="auto">
            <a:xfrm rot="5400000" flipH="1" flipV="1">
              <a:off x="9177338" y="3929063"/>
              <a:ext cx="12700" cy="841375"/>
            </a:xfrm>
            <a:prstGeom prst="curvedConnector3">
              <a:avLst>
                <a:gd name="adj1" fmla="val 176081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9" name="Curved Connector 34">
              <a:extLst>
                <a:ext uri="{FF2B5EF4-FFF2-40B4-BE49-F238E27FC236}">
                  <a16:creationId xmlns:a16="http://schemas.microsoft.com/office/drawing/2014/main" id="{1943EBB2-5487-B049-BBD9-77C3F63E8A5F}"/>
                </a:ext>
              </a:extLst>
            </p:cNvPr>
            <p:cNvCxnSpPr>
              <a:cxnSpLocks noChangeShapeType="1"/>
            </p:cNvCxnSpPr>
            <p:nvPr/>
          </p:nvCxnSpPr>
          <p:spPr bwMode="auto">
            <a:xfrm rot="16200000" flipH="1">
              <a:off x="9177338" y="4310063"/>
              <a:ext cx="12700" cy="841375"/>
            </a:xfrm>
            <a:prstGeom prst="curvedConnector3">
              <a:avLst>
                <a:gd name="adj1" fmla="val 1667347"/>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6340" name="TextBox 26">
              <a:extLst>
                <a:ext uri="{FF2B5EF4-FFF2-40B4-BE49-F238E27FC236}">
                  <a16:creationId xmlns:a16="http://schemas.microsoft.com/office/drawing/2014/main" id="{652BD6D1-A124-4F48-973D-D0311F928134}"/>
                </a:ext>
              </a:extLst>
            </p:cNvPr>
            <p:cNvSpPr txBox="1">
              <a:spLocks noChangeArrowheads="1"/>
            </p:cNvSpPr>
            <p:nvPr/>
          </p:nvSpPr>
          <p:spPr bwMode="auto">
            <a:xfrm>
              <a:off x="4173538" y="3810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56341" name="TextBox 36">
              <a:extLst>
                <a:ext uri="{FF2B5EF4-FFF2-40B4-BE49-F238E27FC236}">
                  <a16:creationId xmlns:a16="http://schemas.microsoft.com/office/drawing/2014/main" id="{7E1B3815-7366-0145-B2C7-B13460B9BC18}"/>
                </a:ext>
              </a:extLst>
            </p:cNvPr>
            <p:cNvSpPr txBox="1">
              <a:spLocks noChangeArrowheads="1"/>
            </p:cNvSpPr>
            <p:nvPr/>
          </p:nvSpPr>
          <p:spPr bwMode="auto">
            <a:xfrm>
              <a:off x="6535738" y="3810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56342" name="TextBox 37">
              <a:extLst>
                <a:ext uri="{FF2B5EF4-FFF2-40B4-BE49-F238E27FC236}">
                  <a16:creationId xmlns:a16="http://schemas.microsoft.com/office/drawing/2014/main" id="{57618190-3D54-5146-8E8D-353FFE9131CE}"/>
                </a:ext>
              </a:extLst>
            </p:cNvPr>
            <p:cNvSpPr txBox="1">
              <a:spLocks noChangeArrowheads="1"/>
            </p:cNvSpPr>
            <p:nvPr/>
          </p:nvSpPr>
          <p:spPr bwMode="auto">
            <a:xfrm>
              <a:off x="5316538" y="3810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56343" name="TextBox 38">
              <a:extLst>
                <a:ext uri="{FF2B5EF4-FFF2-40B4-BE49-F238E27FC236}">
                  <a16:creationId xmlns:a16="http://schemas.microsoft.com/office/drawing/2014/main" id="{B020C141-5903-6044-982F-AE6E8C44AF55}"/>
                </a:ext>
              </a:extLst>
            </p:cNvPr>
            <p:cNvSpPr txBox="1">
              <a:spLocks noChangeArrowheads="1"/>
            </p:cNvSpPr>
            <p:nvPr/>
          </p:nvSpPr>
          <p:spPr bwMode="auto">
            <a:xfrm>
              <a:off x="8974138" y="3810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56344" name="TextBox 39">
              <a:extLst>
                <a:ext uri="{FF2B5EF4-FFF2-40B4-BE49-F238E27FC236}">
                  <a16:creationId xmlns:a16="http://schemas.microsoft.com/office/drawing/2014/main" id="{224F3A33-B051-7A4E-906F-A7964C954820}"/>
                </a:ext>
              </a:extLst>
            </p:cNvPr>
            <p:cNvSpPr txBox="1">
              <a:spLocks noChangeArrowheads="1"/>
            </p:cNvSpPr>
            <p:nvPr/>
          </p:nvSpPr>
          <p:spPr bwMode="auto">
            <a:xfrm>
              <a:off x="7754938" y="38100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56345" name="TextBox 40">
              <a:extLst>
                <a:ext uri="{FF2B5EF4-FFF2-40B4-BE49-F238E27FC236}">
                  <a16:creationId xmlns:a16="http://schemas.microsoft.com/office/drawing/2014/main" id="{C752D8E7-0DEF-824A-B23B-5C7614BCD9C0}"/>
                </a:ext>
              </a:extLst>
            </p:cNvPr>
            <p:cNvSpPr txBox="1">
              <a:spLocks noChangeArrowheads="1"/>
            </p:cNvSpPr>
            <p:nvPr/>
          </p:nvSpPr>
          <p:spPr bwMode="auto">
            <a:xfrm>
              <a:off x="4251326" y="4876800"/>
              <a:ext cx="309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56346" name="TextBox 41">
              <a:extLst>
                <a:ext uri="{FF2B5EF4-FFF2-40B4-BE49-F238E27FC236}">
                  <a16:creationId xmlns:a16="http://schemas.microsoft.com/office/drawing/2014/main" id="{264967D1-3CBB-CB4F-80B4-A9090C5DCC02}"/>
                </a:ext>
              </a:extLst>
            </p:cNvPr>
            <p:cNvSpPr txBox="1">
              <a:spLocks noChangeArrowheads="1"/>
            </p:cNvSpPr>
            <p:nvPr/>
          </p:nvSpPr>
          <p:spPr bwMode="auto">
            <a:xfrm>
              <a:off x="5468938" y="4876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56347" name="TextBox 42">
              <a:extLst>
                <a:ext uri="{FF2B5EF4-FFF2-40B4-BE49-F238E27FC236}">
                  <a16:creationId xmlns:a16="http://schemas.microsoft.com/office/drawing/2014/main" id="{03A12FA7-0684-0847-90B7-F96A6C594D74}"/>
                </a:ext>
              </a:extLst>
            </p:cNvPr>
            <p:cNvSpPr txBox="1">
              <a:spLocks noChangeArrowheads="1"/>
            </p:cNvSpPr>
            <p:nvPr/>
          </p:nvSpPr>
          <p:spPr bwMode="auto">
            <a:xfrm>
              <a:off x="6611938" y="4876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56348" name="TextBox 43">
              <a:extLst>
                <a:ext uri="{FF2B5EF4-FFF2-40B4-BE49-F238E27FC236}">
                  <a16:creationId xmlns:a16="http://schemas.microsoft.com/office/drawing/2014/main" id="{E4313E00-1127-CC49-86BD-39833283357C}"/>
                </a:ext>
              </a:extLst>
            </p:cNvPr>
            <p:cNvSpPr txBox="1">
              <a:spLocks noChangeArrowheads="1"/>
            </p:cNvSpPr>
            <p:nvPr/>
          </p:nvSpPr>
          <p:spPr bwMode="auto">
            <a:xfrm>
              <a:off x="7831138" y="4876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56349" name="TextBox 44">
              <a:extLst>
                <a:ext uri="{FF2B5EF4-FFF2-40B4-BE49-F238E27FC236}">
                  <a16:creationId xmlns:a16="http://schemas.microsoft.com/office/drawing/2014/main" id="{FBF6E86C-5202-FB4F-8D40-1CAC39C3C67E}"/>
                </a:ext>
              </a:extLst>
            </p:cNvPr>
            <p:cNvSpPr txBox="1">
              <a:spLocks noChangeArrowheads="1"/>
            </p:cNvSpPr>
            <p:nvPr/>
          </p:nvSpPr>
          <p:spPr bwMode="auto">
            <a:xfrm>
              <a:off x="9050338" y="4876800"/>
              <a:ext cx="309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μ</a:t>
              </a:r>
            </a:p>
          </p:txBody>
        </p:sp>
        <p:sp>
          <p:nvSpPr>
            <p:cNvPr id="56352" name="TextBox 46">
              <a:extLst>
                <a:ext uri="{FF2B5EF4-FFF2-40B4-BE49-F238E27FC236}">
                  <a16:creationId xmlns:a16="http://schemas.microsoft.com/office/drawing/2014/main" id="{7D1C9A44-5641-EC49-939F-479F253975E6}"/>
                </a:ext>
              </a:extLst>
            </p:cNvPr>
            <p:cNvSpPr txBox="1">
              <a:spLocks noChangeArrowheads="1"/>
            </p:cNvSpPr>
            <p:nvPr/>
          </p:nvSpPr>
          <p:spPr bwMode="auto">
            <a:xfrm>
              <a:off x="7010401" y="4029075"/>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4000"/>
                <a:t>…</a:t>
              </a:r>
            </a:p>
          </p:txBody>
        </p:sp>
      </p:grpSp>
    </p:spTree>
    <p:extLst>
      <p:ext uri="{BB962C8B-B14F-4D97-AF65-F5344CB8AC3E}">
        <p14:creationId xmlns:p14="http://schemas.microsoft.com/office/powerpoint/2010/main" val="32182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B0CC89C5-1EBC-484E-88E8-F6FE44B8C4D0}"/>
              </a:ext>
            </a:extLst>
          </p:cNvPr>
          <p:cNvSpPr>
            <a:spLocks noGrp="1"/>
          </p:cNvSpPr>
          <p:nvPr>
            <p:ph type="sldNum" sz="quarter" idx="12"/>
          </p:nvPr>
        </p:nvSpPr>
        <p:spPr>
          <a:xfrm>
            <a:off x="8859982" y="6109086"/>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7C377624-62C4-8145-85EB-66CABCC1292B}" type="slidenum">
              <a:rPr lang="en-US" altLang="en-US" sz="1200" b="0">
                <a:latin typeface="Tahoma" panose="020B0604030504040204" pitchFamily="34" charset="0"/>
              </a:rPr>
              <a:pPr eaLnBrk="1" hangingPunct="1"/>
              <a:t>24</a:t>
            </a:fld>
            <a:endParaRPr lang="en-US" altLang="en-US" sz="1200" b="0" dirty="0">
              <a:latin typeface="Tahoma" panose="020B0604030504040204" pitchFamily="34" charset="0"/>
            </a:endParaRPr>
          </a:p>
        </p:txBody>
      </p:sp>
      <p:sp>
        <p:nvSpPr>
          <p:cNvPr id="58371" name="Rectangle 2">
            <a:extLst>
              <a:ext uri="{FF2B5EF4-FFF2-40B4-BE49-F238E27FC236}">
                <a16:creationId xmlns:a16="http://schemas.microsoft.com/office/drawing/2014/main" id="{6FDA964B-0751-D44F-93F9-99CD3F6A7C24}"/>
              </a:ext>
            </a:extLst>
          </p:cNvPr>
          <p:cNvSpPr>
            <a:spLocks noGrp="1" noChangeArrowheads="1"/>
          </p:cNvSpPr>
          <p:nvPr>
            <p:ph type="title"/>
          </p:nvPr>
        </p:nvSpPr>
        <p:spPr>
          <a:xfrm>
            <a:off x="342901" y="227013"/>
            <a:ext cx="7543800" cy="1143000"/>
          </a:xfrm>
        </p:spPr>
        <p:txBody>
          <a:bodyPr/>
          <a:lstStyle/>
          <a:p>
            <a:pPr algn="ctr" eaLnBrk="1" hangingPunct="1"/>
            <a:r>
              <a:rPr lang="en-US" altLang="en-US" sz="4000" dirty="0">
                <a:ea typeface="ＭＳ Ｐゴシック" panose="020B0600070205080204" pitchFamily="34" charset="-128"/>
              </a:rPr>
              <a:t>M/M/1/k Queueing Systems</a:t>
            </a:r>
          </a:p>
        </p:txBody>
      </p:sp>
      <p:sp>
        <p:nvSpPr>
          <p:cNvPr id="35844" name="Rectangle 3">
            <a:extLst>
              <a:ext uri="{FF2B5EF4-FFF2-40B4-BE49-F238E27FC236}">
                <a16:creationId xmlns:a16="http://schemas.microsoft.com/office/drawing/2014/main" id="{BEB70AD0-C1DE-AD43-A158-E1872808A6F3}"/>
              </a:ext>
            </a:extLst>
          </p:cNvPr>
          <p:cNvSpPr>
            <a:spLocks noGrp="1" noChangeArrowheads="1"/>
          </p:cNvSpPr>
          <p:nvPr>
            <p:ph type="body" idx="1"/>
          </p:nvPr>
        </p:nvSpPr>
        <p:spPr>
          <a:xfrm>
            <a:off x="438500" y="1542701"/>
            <a:ext cx="10890559" cy="4383087"/>
          </a:xfrm>
        </p:spPr>
        <p:txBody>
          <a:bodyPr>
            <a:normAutofit lnSpcReduction="10000"/>
          </a:bodyPr>
          <a:lstStyle/>
          <a:p>
            <a:pPr lvl="1" eaLnBrk="1" hangingPunct="1">
              <a:lnSpc>
                <a:spcPct val="90000"/>
              </a:lnSpc>
              <a:buFont typeface="Wingdings" charset="0"/>
              <a:buChar char="n"/>
              <a:defRPr/>
            </a:pPr>
            <a:r>
              <a:rPr lang="en-US" sz="2000" dirty="0">
                <a:ea typeface="ＭＳ Ｐゴシック" charset="0"/>
                <a:cs typeface="ＭＳ Ｐゴシック" charset="0"/>
              </a:rPr>
              <a:t>To determine P(0):</a:t>
            </a: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endParaRPr lang="en-US" sz="2000" dirty="0">
              <a:ea typeface="ＭＳ Ｐゴシック" charset="0"/>
              <a:cs typeface="ＭＳ Ｐゴシック" charset="0"/>
            </a:endParaRPr>
          </a:p>
          <a:p>
            <a:pPr marL="457200" lvl="1" indent="0">
              <a:buNone/>
              <a:defRPr/>
            </a:pPr>
            <a:endParaRPr lang="en-US" sz="2000" dirty="0">
              <a:ea typeface="ＭＳ Ｐゴシック" charset="0"/>
              <a:cs typeface="ＭＳ Ｐゴシック" charset="0"/>
            </a:endParaRPr>
          </a:p>
          <a:p>
            <a:pPr lvl="1" eaLnBrk="1" hangingPunct="1">
              <a:lnSpc>
                <a:spcPct val="90000"/>
              </a:lnSpc>
              <a:buFont typeface="Wingdings" charset="0"/>
              <a:buChar char="n"/>
              <a:defRPr/>
            </a:pPr>
            <a:r>
              <a:rPr lang="en-US" sz="2000" dirty="0">
                <a:ea typeface="ＭＳ Ｐゴシック" charset="0"/>
                <a:cs typeface="ＭＳ Ｐゴシック" charset="0"/>
              </a:rPr>
              <a:t>The probability of an element being dropped:</a:t>
            </a:r>
          </a:p>
          <a:p>
            <a:pPr lvl="2" eaLnBrk="1" hangingPunct="1">
              <a:lnSpc>
                <a:spcPct val="90000"/>
              </a:lnSpc>
              <a:buFont typeface="Wingdings" charset="0"/>
              <a:buChar char="n"/>
              <a:defRPr/>
            </a:pPr>
            <a:r>
              <a:rPr lang="en-US" sz="1600" dirty="0">
                <a:ea typeface="ＭＳ Ｐゴシック" charset="0"/>
                <a:cs typeface="ＭＳ Ｐゴシック" charset="0"/>
              </a:rPr>
              <a:t>In steady state with a Poisson arrival, the likelihood for a new arrival to be dropped is the likelihood that the system is in state </a:t>
            </a:r>
            <a:r>
              <a:rPr lang="en-US" sz="1600" i="1" dirty="0">
                <a:ea typeface="ＭＳ Ｐゴシック" charset="0"/>
                <a:cs typeface="ＭＳ Ｐゴシック" charset="0"/>
              </a:rPr>
              <a:t>k</a:t>
            </a:r>
          </a:p>
          <a:p>
            <a:pPr lvl="2" eaLnBrk="1" hangingPunct="1">
              <a:lnSpc>
                <a:spcPct val="90000"/>
              </a:lnSpc>
              <a:buFont typeface="Wingdings" charset="0"/>
              <a:buChar char="n"/>
              <a:defRPr/>
            </a:pPr>
            <a:endParaRPr lang="en-US" sz="1600" i="1" dirty="0">
              <a:ea typeface="ＭＳ Ｐゴシック" charset="0"/>
              <a:cs typeface="ＭＳ Ｐゴシック" charset="0"/>
            </a:endParaRPr>
          </a:p>
          <a:p>
            <a:pPr marL="914400" lvl="2" indent="0">
              <a:buNone/>
              <a:defRPr/>
            </a:pPr>
            <a:endParaRPr lang="en-US" i="1" dirty="0">
              <a:ea typeface="ＭＳ Ｐゴシック" charset="0"/>
              <a:cs typeface="ＭＳ Ｐゴシック" charset="0"/>
            </a:endParaRPr>
          </a:p>
          <a:p>
            <a:pPr lvl="2" eaLnBrk="1" hangingPunct="1">
              <a:lnSpc>
                <a:spcPct val="90000"/>
              </a:lnSpc>
              <a:buFont typeface="Wingdings" charset="0"/>
              <a:buChar char="n"/>
              <a:defRPr/>
            </a:pPr>
            <a:r>
              <a:rPr lang="en-US" sz="1600" dirty="0">
                <a:ea typeface="ＭＳ Ｐゴシック" charset="0"/>
                <a:cs typeface="ＭＳ Ｐゴシック" charset="0"/>
              </a:rPr>
              <a:t>The drop rate is </a:t>
            </a:r>
          </a:p>
          <a:p>
            <a:pPr lvl="2" eaLnBrk="1" hangingPunct="1">
              <a:lnSpc>
                <a:spcPct val="90000"/>
              </a:lnSpc>
              <a:buFont typeface="Wingdings" charset="0"/>
              <a:buChar char="n"/>
              <a:defRPr/>
            </a:pPr>
            <a:endParaRPr lang="en-US" sz="1600" dirty="0">
              <a:ea typeface="ＭＳ Ｐゴシック" charset="0"/>
              <a:cs typeface="ＭＳ Ｐゴシック" charset="0"/>
            </a:endParaRPr>
          </a:p>
          <a:p>
            <a:pPr lvl="2" eaLnBrk="1" hangingPunct="1">
              <a:lnSpc>
                <a:spcPct val="90000"/>
              </a:lnSpc>
              <a:buFont typeface="Wingdings" charset="0"/>
              <a:buChar char="n"/>
              <a:defRPr/>
            </a:pPr>
            <a:endParaRPr lang="en-US" sz="1600" dirty="0">
              <a:ea typeface="ＭＳ Ｐゴシック" charset="0"/>
              <a:cs typeface="ＭＳ Ｐゴシック" charset="0"/>
            </a:endParaRPr>
          </a:p>
          <a:p>
            <a:pPr lvl="2" eaLnBrk="1" hangingPunct="1">
              <a:lnSpc>
                <a:spcPct val="90000"/>
              </a:lnSpc>
              <a:buFont typeface="Wingdings" charset="0"/>
              <a:buChar char="n"/>
              <a:defRPr/>
            </a:pPr>
            <a:endParaRPr lang="en-US" sz="800" dirty="0">
              <a:ea typeface="ＭＳ Ｐゴシック" charset="0"/>
              <a:cs typeface="ＭＳ Ｐゴシック" charset="0"/>
            </a:endParaRPr>
          </a:p>
          <a:p>
            <a:pPr lvl="2" eaLnBrk="1" hangingPunct="1">
              <a:lnSpc>
                <a:spcPct val="90000"/>
              </a:lnSpc>
              <a:buFont typeface="Wingdings" charset="0"/>
              <a:buChar char="n"/>
              <a:defRPr/>
            </a:pPr>
            <a:r>
              <a:rPr lang="en-US" sz="1600" dirty="0">
                <a:ea typeface="ＭＳ Ｐゴシック" charset="0"/>
                <a:cs typeface="ＭＳ Ｐゴシック" charset="0"/>
              </a:rPr>
              <a:t>Thus the rate at which elements exit the queue in steady state is:</a:t>
            </a:r>
          </a:p>
        </p:txBody>
      </p:sp>
      <p:graphicFrame>
        <p:nvGraphicFramePr>
          <p:cNvPr id="58373" name="Object 45">
            <a:extLst>
              <a:ext uri="{FF2B5EF4-FFF2-40B4-BE49-F238E27FC236}">
                <a16:creationId xmlns:a16="http://schemas.microsoft.com/office/drawing/2014/main" id="{528E9BF6-C089-4846-BDFC-E471F56B9B54}"/>
              </a:ext>
            </a:extLst>
          </p:cNvPr>
          <p:cNvGraphicFramePr>
            <a:graphicFrameLocks noChangeAspect="1"/>
          </p:cNvGraphicFramePr>
          <p:nvPr>
            <p:extLst>
              <p:ext uri="{D42A27DB-BD31-4B8C-83A1-F6EECF244321}">
                <p14:modId xmlns:p14="http://schemas.microsoft.com/office/powerpoint/2010/main" val="1191288219"/>
              </p:ext>
            </p:extLst>
          </p:nvPr>
        </p:nvGraphicFramePr>
        <p:xfrm>
          <a:off x="1384651" y="1836387"/>
          <a:ext cx="5110162" cy="1270000"/>
        </p:xfrm>
        <a:graphic>
          <a:graphicData uri="http://schemas.openxmlformats.org/presentationml/2006/ole">
            <mc:AlternateContent xmlns:mc="http://schemas.openxmlformats.org/markup-compatibility/2006">
              <mc:Choice xmlns:v="urn:schemas-microsoft-com:vml" Requires="v">
                <p:oleObj spid="_x0000_s43149" name="Equation" r:id="rId4" imgW="3390900" imgH="876300" progId="Equation.3">
                  <p:embed/>
                </p:oleObj>
              </mc:Choice>
              <mc:Fallback>
                <p:oleObj name="Equation" r:id="rId4" imgW="3390900" imgH="876300" progId="Equation.3">
                  <p:embed/>
                  <p:pic>
                    <p:nvPicPr>
                      <p:cNvPr id="58373" name="Object 45">
                        <a:extLst>
                          <a:ext uri="{FF2B5EF4-FFF2-40B4-BE49-F238E27FC236}">
                            <a16:creationId xmlns:a16="http://schemas.microsoft.com/office/drawing/2014/main" id="{528E9BF6-C089-4846-BDFC-E471F56B9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651" y="1836387"/>
                        <a:ext cx="5110162" cy="1270000"/>
                      </a:xfrm>
                      <a:prstGeom prst="rect">
                        <a:avLst/>
                      </a:prstGeom>
                      <a:noFill/>
                      <a:ln>
                        <a:noFill/>
                      </a:ln>
                    </p:spPr>
                  </p:pic>
                </p:oleObj>
              </mc:Fallback>
            </mc:AlternateContent>
          </a:graphicData>
        </a:graphic>
      </p:graphicFrame>
      <p:graphicFrame>
        <p:nvGraphicFramePr>
          <p:cNvPr id="58374" name="Object 53">
            <a:extLst>
              <a:ext uri="{FF2B5EF4-FFF2-40B4-BE49-F238E27FC236}">
                <a16:creationId xmlns:a16="http://schemas.microsoft.com/office/drawing/2014/main" id="{6914F71D-84C4-2E47-815E-B36D9064953F}"/>
              </a:ext>
            </a:extLst>
          </p:cNvPr>
          <p:cNvGraphicFramePr>
            <a:graphicFrameLocks noChangeAspect="1"/>
          </p:cNvGraphicFramePr>
          <p:nvPr>
            <p:extLst>
              <p:ext uri="{D42A27DB-BD31-4B8C-83A1-F6EECF244321}">
                <p14:modId xmlns:p14="http://schemas.microsoft.com/office/powerpoint/2010/main" val="3110146469"/>
              </p:ext>
            </p:extLst>
          </p:nvPr>
        </p:nvGraphicFramePr>
        <p:xfrm>
          <a:off x="3049144" y="3755818"/>
          <a:ext cx="1781175" cy="685800"/>
        </p:xfrm>
        <a:graphic>
          <a:graphicData uri="http://schemas.openxmlformats.org/presentationml/2006/ole">
            <mc:AlternateContent xmlns:mc="http://schemas.openxmlformats.org/markup-compatibility/2006">
              <mc:Choice xmlns:v="urn:schemas-microsoft-com:vml" Requires="v">
                <p:oleObj spid="_x0000_s43150" name="Equation" r:id="rId6" imgW="1079500" imgH="431800" progId="Equation.3">
                  <p:embed/>
                </p:oleObj>
              </mc:Choice>
              <mc:Fallback>
                <p:oleObj name="Equation" r:id="rId6" imgW="1079500" imgH="431800" progId="Equation.3">
                  <p:embed/>
                  <p:pic>
                    <p:nvPicPr>
                      <p:cNvPr id="58374" name="Object 53">
                        <a:extLst>
                          <a:ext uri="{FF2B5EF4-FFF2-40B4-BE49-F238E27FC236}">
                            <a16:creationId xmlns:a16="http://schemas.microsoft.com/office/drawing/2014/main" id="{6914F71D-84C4-2E47-815E-B36D906495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9144" y="3755818"/>
                        <a:ext cx="1781175" cy="685800"/>
                      </a:xfrm>
                      <a:prstGeom prst="rect">
                        <a:avLst/>
                      </a:prstGeom>
                      <a:noFill/>
                      <a:ln>
                        <a:noFill/>
                      </a:ln>
                    </p:spPr>
                  </p:pic>
                </p:oleObj>
              </mc:Fallback>
            </mc:AlternateContent>
          </a:graphicData>
        </a:graphic>
      </p:graphicFrame>
      <p:graphicFrame>
        <p:nvGraphicFramePr>
          <p:cNvPr id="58375" name="Object 7">
            <a:extLst>
              <a:ext uri="{FF2B5EF4-FFF2-40B4-BE49-F238E27FC236}">
                <a16:creationId xmlns:a16="http://schemas.microsoft.com/office/drawing/2014/main" id="{8D957B54-EA73-1447-B353-B452443EB825}"/>
              </a:ext>
            </a:extLst>
          </p:cNvPr>
          <p:cNvGraphicFramePr>
            <a:graphicFrameLocks noChangeAspect="1"/>
          </p:cNvGraphicFramePr>
          <p:nvPr>
            <p:extLst>
              <p:ext uri="{D42A27DB-BD31-4B8C-83A1-F6EECF244321}">
                <p14:modId xmlns:p14="http://schemas.microsoft.com/office/powerpoint/2010/main" val="4007798585"/>
              </p:ext>
            </p:extLst>
          </p:nvPr>
        </p:nvGraphicFramePr>
        <p:xfrm>
          <a:off x="3327904" y="4497903"/>
          <a:ext cx="2555875" cy="685800"/>
        </p:xfrm>
        <a:graphic>
          <a:graphicData uri="http://schemas.openxmlformats.org/presentationml/2006/ole">
            <mc:AlternateContent xmlns:mc="http://schemas.openxmlformats.org/markup-compatibility/2006">
              <mc:Choice xmlns:v="urn:schemas-microsoft-com:vml" Requires="v">
                <p:oleObj spid="_x0000_s43151" name="Equation" r:id="rId8" imgW="1549400" imgH="431800" progId="Equation.3">
                  <p:embed/>
                </p:oleObj>
              </mc:Choice>
              <mc:Fallback>
                <p:oleObj name="Equation" r:id="rId8" imgW="1549400" imgH="431800" progId="Equation.3">
                  <p:embed/>
                  <p:pic>
                    <p:nvPicPr>
                      <p:cNvPr id="58375" name="Object 7">
                        <a:extLst>
                          <a:ext uri="{FF2B5EF4-FFF2-40B4-BE49-F238E27FC236}">
                            <a16:creationId xmlns:a16="http://schemas.microsoft.com/office/drawing/2014/main" id="{8D957B54-EA73-1447-B353-B452443EB8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7904" y="4497903"/>
                        <a:ext cx="2555875" cy="685800"/>
                      </a:xfrm>
                      <a:prstGeom prst="rect">
                        <a:avLst/>
                      </a:prstGeom>
                      <a:noFill/>
                      <a:ln>
                        <a:noFill/>
                      </a:ln>
                    </p:spPr>
                  </p:pic>
                </p:oleObj>
              </mc:Fallback>
            </mc:AlternateContent>
          </a:graphicData>
        </a:graphic>
      </p:graphicFrame>
      <p:graphicFrame>
        <p:nvGraphicFramePr>
          <p:cNvPr id="58376" name="Object 8">
            <a:extLst>
              <a:ext uri="{FF2B5EF4-FFF2-40B4-BE49-F238E27FC236}">
                <a16:creationId xmlns:a16="http://schemas.microsoft.com/office/drawing/2014/main" id="{6FC3A9D9-6DB0-8E44-A06E-FB424BFF21F2}"/>
              </a:ext>
            </a:extLst>
          </p:cNvPr>
          <p:cNvGraphicFramePr>
            <a:graphicFrameLocks noChangeAspect="1"/>
          </p:cNvGraphicFramePr>
          <p:nvPr>
            <p:extLst>
              <p:ext uri="{D42A27DB-BD31-4B8C-83A1-F6EECF244321}">
                <p14:modId xmlns:p14="http://schemas.microsoft.com/office/powerpoint/2010/main" val="1416179970"/>
              </p:ext>
            </p:extLst>
          </p:nvPr>
        </p:nvGraphicFramePr>
        <p:xfrm>
          <a:off x="7215188" y="5315299"/>
          <a:ext cx="671513" cy="342900"/>
        </p:xfrm>
        <a:graphic>
          <a:graphicData uri="http://schemas.openxmlformats.org/presentationml/2006/ole">
            <mc:AlternateContent xmlns:mc="http://schemas.openxmlformats.org/markup-compatibility/2006">
              <mc:Choice xmlns:v="urn:schemas-microsoft-com:vml" Requires="v">
                <p:oleObj spid="_x0000_s43152" name="Equation" r:id="rId10" imgW="406400" imgH="215900" progId="Equation.3">
                  <p:embed/>
                </p:oleObj>
              </mc:Choice>
              <mc:Fallback>
                <p:oleObj name="Equation" r:id="rId10" imgW="406400" imgH="215900" progId="Equation.3">
                  <p:embed/>
                  <p:pic>
                    <p:nvPicPr>
                      <p:cNvPr id="58376" name="Object 8">
                        <a:extLst>
                          <a:ext uri="{FF2B5EF4-FFF2-40B4-BE49-F238E27FC236}">
                            <a16:creationId xmlns:a16="http://schemas.microsoft.com/office/drawing/2014/main" id="{6FC3A9D9-6DB0-8E44-A06E-FB424BFF21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5188" y="5315299"/>
                        <a:ext cx="671513" cy="34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973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F036FE3B-F004-8142-82E1-3B98C5CEEB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C654221-0D9B-3249-944F-4ABAAB27A1DC}" type="slidenum">
              <a:rPr lang="en-US" altLang="en-US" sz="1200" b="0">
                <a:latin typeface="Tahoma" panose="020B0604030504040204" pitchFamily="34" charset="0"/>
              </a:rPr>
              <a:pPr eaLnBrk="1" hangingPunct="1"/>
              <a:t>25</a:t>
            </a:fld>
            <a:endParaRPr lang="en-US" altLang="en-US" sz="1200" b="0">
              <a:latin typeface="Tahoma" panose="020B0604030504040204" pitchFamily="34" charset="0"/>
            </a:endParaRPr>
          </a:p>
        </p:txBody>
      </p:sp>
      <p:sp>
        <p:nvSpPr>
          <p:cNvPr id="60419" name="Rectangle 2">
            <a:extLst>
              <a:ext uri="{FF2B5EF4-FFF2-40B4-BE49-F238E27FC236}">
                <a16:creationId xmlns:a16="http://schemas.microsoft.com/office/drawing/2014/main" id="{6249FDF4-C052-2D40-9303-9B35C21CEA73}"/>
              </a:ext>
            </a:extLst>
          </p:cNvPr>
          <p:cNvSpPr>
            <a:spLocks noGrp="1" noChangeArrowheads="1"/>
          </p:cNvSpPr>
          <p:nvPr>
            <p:ph type="title"/>
          </p:nvPr>
        </p:nvSpPr>
        <p:spPr>
          <a:xfrm>
            <a:off x="289956" y="261278"/>
            <a:ext cx="7543800" cy="1143000"/>
          </a:xfrm>
        </p:spPr>
        <p:txBody>
          <a:bodyPr/>
          <a:lstStyle/>
          <a:p>
            <a:pPr eaLnBrk="1" hangingPunct="1"/>
            <a:r>
              <a:rPr lang="en-US" altLang="en-US" sz="4000" dirty="0">
                <a:ea typeface="ＭＳ Ｐゴシック" panose="020B0600070205080204" pitchFamily="34" charset="-128"/>
              </a:rPr>
              <a:t>M/M/1/k Queueing Systems</a:t>
            </a:r>
          </a:p>
        </p:txBody>
      </p:sp>
      <p:sp>
        <p:nvSpPr>
          <p:cNvPr id="35844" name="Rectangle 3">
            <a:extLst>
              <a:ext uri="{FF2B5EF4-FFF2-40B4-BE49-F238E27FC236}">
                <a16:creationId xmlns:a16="http://schemas.microsoft.com/office/drawing/2014/main" id="{D28996B6-6EAE-2D42-B2D9-1F679B980E65}"/>
              </a:ext>
            </a:extLst>
          </p:cNvPr>
          <p:cNvSpPr>
            <a:spLocks noGrp="1" noChangeArrowheads="1"/>
          </p:cNvSpPr>
          <p:nvPr>
            <p:ph type="body" idx="1"/>
          </p:nvPr>
        </p:nvSpPr>
        <p:spPr>
          <a:xfrm>
            <a:off x="545378" y="1590202"/>
            <a:ext cx="10808422" cy="4383087"/>
          </a:xfrm>
        </p:spPr>
        <p:txBody>
          <a:bodyPr/>
          <a:lstStyle/>
          <a:p>
            <a:pPr eaLnBrk="1" hangingPunct="1">
              <a:lnSpc>
                <a:spcPct val="90000"/>
              </a:lnSpc>
              <a:buFont typeface="Wingdings" charset="0"/>
              <a:buChar char="n"/>
              <a:defRPr/>
            </a:pPr>
            <a:r>
              <a:rPr lang="en-US" sz="2300" dirty="0">
                <a:ea typeface="ＭＳ Ｐゴシック" charset="0"/>
                <a:cs typeface="ＭＳ Ｐゴシック" charset="0"/>
              </a:rPr>
              <a:t>Given this steady state probability distribution over queue states a number of questions can be answered</a:t>
            </a:r>
          </a:p>
          <a:p>
            <a:pPr lvl="1" eaLnBrk="1" hangingPunct="1">
              <a:lnSpc>
                <a:spcPct val="90000"/>
              </a:lnSpc>
              <a:buFont typeface="Wingdings" charset="0"/>
              <a:buChar char="n"/>
              <a:defRPr/>
            </a:pPr>
            <a:r>
              <a:rPr lang="en-US" sz="2000" dirty="0">
                <a:ea typeface="ＭＳ Ｐゴシック" charset="0"/>
                <a:cs typeface="ＭＳ Ｐゴシック" charset="0"/>
              </a:rPr>
              <a:t>To reach a stable distribution (and thus steady state):</a:t>
            </a:r>
          </a:p>
          <a:p>
            <a:pPr lvl="2" eaLnBrk="1" hangingPunct="1">
              <a:lnSpc>
                <a:spcPct val="90000"/>
              </a:lnSpc>
              <a:buFont typeface="Wingdings" charset="0"/>
              <a:buChar char="n"/>
              <a:defRPr/>
            </a:pPr>
            <a:r>
              <a:rPr lang="en-US" sz="1600" dirty="0">
                <a:ea typeface="ＭＳ Ｐゴシック" charset="0"/>
                <a:cs typeface="ＭＳ Ｐゴシック" charset="0"/>
              </a:rPr>
              <a:t>Always since drops reduce the rate appropriately  </a:t>
            </a:r>
          </a:p>
          <a:p>
            <a:pPr lvl="2" eaLnBrk="1" hangingPunct="1">
              <a:lnSpc>
                <a:spcPct val="90000"/>
              </a:lnSpc>
              <a:buFont typeface="Wingdings" charset="0"/>
              <a:buChar char="n"/>
              <a:defRPr/>
            </a:pPr>
            <a:endParaRPr lang="en-US" dirty="0">
              <a:ea typeface="ＭＳ Ｐゴシック" charset="0"/>
              <a:cs typeface="ＭＳ Ｐゴシック" charset="0"/>
            </a:endParaRPr>
          </a:p>
          <a:p>
            <a:pPr lvl="1" eaLnBrk="1" hangingPunct="1">
              <a:lnSpc>
                <a:spcPct val="90000"/>
              </a:lnSpc>
              <a:buFont typeface="Wingdings" charset="0"/>
              <a:buChar char="n"/>
              <a:defRPr/>
            </a:pPr>
            <a:r>
              <a:rPr lang="en-US" sz="2000" dirty="0">
                <a:ea typeface="ＭＳ Ｐゴシック" charset="0"/>
                <a:cs typeface="ＭＳ Ｐゴシック" charset="0"/>
              </a:rPr>
              <a:t>All other calculations follow the same scheme as for the standard M/M/1 queue (except for the new value for P(0))</a:t>
            </a:r>
          </a:p>
          <a:p>
            <a:pPr eaLnBrk="1" hangingPunct="1">
              <a:lnSpc>
                <a:spcPct val="90000"/>
              </a:lnSpc>
              <a:buFont typeface="Wingdings" charset="0"/>
              <a:buChar char="n"/>
              <a:defRPr/>
            </a:pPr>
            <a:endParaRPr lang="en-US" sz="2400" dirty="0">
              <a:ea typeface="ＭＳ Ｐゴシック" charset="0"/>
              <a:cs typeface="ＭＳ Ｐゴシック" charset="0"/>
            </a:endParaRPr>
          </a:p>
          <a:p>
            <a:pPr eaLnBrk="1" hangingPunct="1">
              <a:lnSpc>
                <a:spcPct val="90000"/>
              </a:lnSpc>
              <a:buFont typeface="Wingdings" charset="0"/>
              <a:buChar char="n"/>
              <a:defRPr/>
            </a:pPr>
            <a:r>
              <a:rPr lang="en-US" sz="2400" dirty="0">
                <a:ea typeface="ＭＳ Ｐゴシック" charset="0"/>
                <a:cs typeface="ＭＳ Ｐゴシック" charset="0"/>
              </a:rPr>
              <a:t>Similarly, M/M/n queueing systems can be extended to M/M/n/k queueing systems</a:t>
            </a:r>
          </a:p>
        </p:txBody>
      </p:sp>
    </p:spTree>
    <p:extLst>
      <p:ext uri="{BB962C8B-B14F-4D97-AF65-F5344CB8AC3E}">
        <p14:creationId xmlns:p14="http://schemas.microsoft.com/office/powerpoint/2010/main" val="321421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7">
            <a:extLst>
              <a:ext uri="{FF2B5EF4-FFF2-40B4-BE49-F238E27FC236}">
                <a16:creationId xmlns:a16="http://schemas.microsoft.com/office/drawing/2014/main" id="{A3D2E5B9-9572-7040-930D-60EF43EF4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51B13C0E-E4EE-0B44-89E0-4A32DAD37137}" type="slidenum">
              <a:rPr lang="en-US" altLang="en-US" sz="1200" b="0">
                <a:latin typeface="Tahoma" panose="020B0604030504040204" pitchFamily="34" charset="0"/>
              </a:rPr>
              <a:pPr eaLnBrk="1" hangingPunct="1"/>
              <a:t>26</a:t>
            </a:fld>
            <a:endParaRPr lang="en-US" altLang="en-US" sz="1200" b="0">
              <a:latin typeface="Tahoma" panose="020B0604030504040204" pitchFamily="34" charset="0"/>
            </a:endParaRPr>
          </a:p>
        </p:txBody>
      </p:sp>
      <p:sp>
        <p:nvSpPr>
          <p:cNvPr id="62467" name="Rectangle 2">
            <a:extLst>
              <a:ext uri="{FF2B5EF4-FFF2-40B4-BE49-F238E27FC236}">
                <a16:creationId xmlns:a16="http://schemas.microsoft.com/office/drawing/2014/main" id="{A791D91C-5F0E-B345-9A36-985F6FABD3FA}"/>
              </a:ext>
            </a:extLst>
          </p:cNvPr>
          <p:cNvSpPr>
            <a:spLocks noGrp="1" noChangeArrowheads="1"/>
          </p:cNvSpPr>
          <p:nvPr>
            <p:ph type="title"/>
          </p:nvPr>
        </p:nvSpPr>
        <p:spPr>
          <a:xfrm>
            <a:off x="263925" y="249403"/>
            <a:ext cx="10390716" cy="1143000"/>
          </a:xfrm>
        </p:spPr>
        <p:txBody>
          <a:bodyPr/>
          <a:lstStyle/>
          <a:p>
            <a:pPr eaLnBrk="1" hangingPunct="1"/>
            <a:r>
              <a:rPr lang="en-US" altLang="en-US" dirty="0">
                <a:ea typeface="ＭＳ Ｐゴシック" panose="020B0600070205080204" pitchFamily="34" charset="-128"/>
              </a:rPr>
              <a:t>Queueing Networks</a:t>
            </a:r>
          </a:p>
        </p:txBody>
      </p:sp>
      <p:sp>
        <p:nvSpPr>
          <p:cNvPr id="62468" name="Rectangle 3">
            <a:extLst>
              <a:ext uri="{FF2B5EF4-FFF2-40B4-BE49-F238E27FC236}">
                <a16:creationId xmlns:a16="http://schemas.microsoft.com/office/drawing/2014/main" id="{1A9AEBB2-0173-D347-8BC0-1F4698648C9E}"/>
              </a:ext>
            </a:extLst>
          </p:cNvPr>
          <p:cNvSpPr>
            <a:spLocks noGrp="1" noChangeArrowheads="1"/>
          </p:cNvSpPr>
          <p:nvPr>
            <p:ph type="body" sz="half" idx="1"/>
          </p:nvPr>
        </p:nvSpPr>
        <p:spPr>
          <a:xfrm>
            <a:off x="592880" y="1781175"/>
            <a:ext cx="10938060" cy="4459287"/>
          </a:xfrm>
        </p:spPr>
        <p:txBody>
          <a:bodyPr/>
          <a:lstStyle/>
          <a:p>
            <a:pPr eaLnBrk="1" hangingPunct="1">
              <a:lnSpc>
                <a:spcPct val="110000"/>
              </a:lnSpc>
            </a:pPr>
            <a:r>
              <a:rPr lang="en-US" altLang="en-US" sz="2400" dirty="0">
                <a:ea typeface="ＭＳ Ｐゴシック" panose="020B0600070205080204" pitchFamily="34" charset="-128"/>
              </a:rPr>
              <a:t>Queueing networks are systems of connected queues and can contain</a:t>
            </a:r>
          </a:p>
          <a:p>
            <a:pPr lvl="1" eaLnBrk="1" hangingPunct="1">
              <a:lnSpc>
                <a:spcPct val="110000"/>
              </a:lnSpc>
            </a:pPr>
            <a:r>
              <a:rPr lang="en-US" altLang="en-US" sz="1900" dirty="0">
                <a:ea typeface="ＭＳ Ｐゴシック" panose="020B0600070205080204" pitchFamily="34" charset="-128"/>
              </a:rPr>
              <a:t>Merges where multiple element streams merge</a:t>
            </a:r>
          </a:p>
          <a:p>
            <a:pPr lvl="1" eaLnBrk="1" hangingPunct="1">
              <a:lnSpc>
                <a:spcPct val="110000"/>
              </a:lnSpc>
            </a:pPr>
            <a:r>
              <a:rPr lang="en-US" altLang="en-US" sz="1900" dirty="0">
                <a:ea typeface="ＭＳ Ｐゴシック" panose="020B0600070205080204" pitchFamily="34" charset="-128"/>
              </a:rPr>
              <a:t>Splits where an element stream splits into multiple streams according to some (potentially random) criterion </a:t>
            </a:r>
          </a:p>
          <a:p>
            <a:pPr lvl="1" eaLnBrk="1" hangingPunct="1">
              <a:lnSpc>
                <a:spcPct val="110000"/>
              </a:lnSpc>
            </a:pPr>
            <a:r>
              <a:rPr lang="en-US" altLang="en-US" sz="1900" dirty="0">
                <a:ea typeface="ＭＳ Ｐゴシック" panose="020B0600070205080204" pitchFamily="34" charset="-128"/>
              </a:rPr>
              <a:t>Queueing systems where elements are queued and serviced</a:t>
            </a:r>
          </a:p>
          <a:p>
            <a:pPr eaLnBrk="1" hangingPunct="1">
              <a:lnSpc>
                <a:spcPct val="110000"/>
              </a:lnSpc>
            </a:pPr>
            <a:r>
              <a:rPr lang="en-US" altLang="en-US" sz="2400" dirty="0">
                <a:ea typeface="ＭＳ Ｐゴシック" panose="020B0600070205080204" pitchFamily="34" charset="-128"/>
              </a:rPr>
              <a:t>Study of queueing networks is looking at the same types of properties as for single queueing systems</a:t>
            </a:r>
          </a:p>
          <a:p>
            <a:pPr lvl="1" eaLnBrk="1" hangingPunct="1">
              <a:lnSpc>
                <a:spcPct val="110000"/>
              </a:lnSpc>
            </a:pPr>
            <a:r>
              <a:rPr lang="en-US" altLang="en-US" sz="1900" dirty="0">
                <a:ea typeface="ＭＳ Ｐゴシック" panose="020B0600070205080204" pitchFamily="34" charset="-128"/>
              </a:rPr>
              <a:t>Overall expected delay time</a:t>
            </a:r>
          </a:p>
          <a:p>
            <a:pPr lvl="1" eaLnBrk="1" hangingPunct="1">
              <a:lnSpc>
                <a:spcPct val="110000"/>
              </a:lnSpc>
            </a:pPr>
            <a:r>
              <a:rPr lang="en-US" altLang="en-US" sz="1900" dirty="0">
                <a:ea typeface="ＭＳ Ｐゴシック" panose="020B0600070205080204" pitchFamily="34" charset="-128"/>
              </a:rPr>
              <a:t>Lengths of the individual queues</a:t>
            </a:r>
          </a:p>
          <a:p>
            <a:pPr lvl="1" eaLnBrk="1" hangingPunct="1">
              <a:lnSpc>
                <a:spcPct val="110000"/>
              </a:lnSpc>
            </a:pPr>
            <a:r>
              <a:rPr lang="en-US" altLang="en-US" sz="1900" dirty="0">
                <a:ea typeface="ＭＳ Ｐゴシック" panose="020B0600070205080204" pitchFamily="34" charset="-128"/>
              </a:rPr>
              <a:t>Utilization of different parts of the network</a:t>
            </a:r>
          </a:p>
        </p:txBody>
      </p:sp>
    </p:spTree>
    <p:extLst>
      <p:ext uri="{BB962C8B-B14F-4D97-AF65-F5344CB8AC3E}">
        <p14:creationId xmlns:p14="http://schemas.microsoft.com/office/powerpoint/2010/main" val="12748020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7">
            <a:extLst>
              <a:ext uri="{FF2B5EF4-FFF2-40B4-BE49-F238E27FC236}">
                <a16:creationId xmlns:a16="http://schemas.microsoft.com/office/drawing/2014/main" id="{9865A800-C919-BA49-94D1-AF252C500C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48543384-6A33-864D-8EA8-A18C1B099FC2}" type="slidenum">
              <a:rPr lang="en-US" altLang="en-US" sz="1200" b="0">
                <a:latin typeface="Tahoma" panose="020B0604030504040204" pitchFamily="34" charset="0"/>
              </a:rPr>
              <a:pPr eaLnBrk="1" hangingPunct="1"/>
              <a:t>27</a:t>
            </a:fld>
            <a:endParaRPr lang="en-US" altLang="en-US" sz="1200" b="0">
              <a:latin typeface="Tahoma" panose="020B0604030504040204" pitchFamily="34" charset="0"/>
            </a:endParaRPr>
          </a:p>
        </p:txBody>
      </p:sp>
      <p:sp>
        <p:nvSpPr>
          <p:cNvPr id="64515" name="Rectangle 2">
            <a:extLst>
              <a:ext uri="{FF2B5EF4-FFF2-40B4-BE49-F238E27FC236}">
                <a16:creationId xmlns:a16="http://schemas.microsoft.com/office/drawing/2014/main" id="{66E9D765-9B5A-6443-8F49-0829C1E84641}"/>
              </a:ext>
            </a:extLst>
          </p:cNvPr>
          <p:cNvSpPr>
            <a:spLocks noGrp="1" noChangeArrowheads="1"/>
          </p:cNvSpPr>
          <p:nvPr>
            <p:ph type="title"/>
          </p:nvPr>
        </p:nvSpPr>
        <p:spPr>
          <a:xfrm>
            <a:off x="157047" y="207171"/>
            <a:ext cx="11825156" cy="1143000"/>
          </a:xfrm>
        </p:spPr>
        <p:txBody>
          <a:bodyPr>
            <a:normAutofit fontScale="90000"/>
          </a:bodyPr>
          <a:lstStyle/>
          <a:p>
            <a:pPr algn="ctr" eaLnBrk="1" hangingPunct="1"/>
            <a:r>
              <a:rPr lang="en-US" altLang="en-US" sz="4000" dirty="0">
                <a:ea typeface="ＭＳ Ｐゴシック" panose="020B0600070205080204" pitchFamily="34" charset="-128"/>
              </a:rPr>
              <a:t>Queueing Networks with Poisson Arrivals and M/M Queues</a:t>
            </a:r>
          </a:p>
        </p:txBody>
      </p:sp>
      <p:sp>
        <p:nvSpPr>
          <p:cNvPr id="37892" name="Rectangle 3">
            <a:extLst>
              <a:ext uri="{FF2B5EF4-FFF2-40B4-BE49-F238E27FC236}">
                <a16:creationId xmlns:a16="http://schemas.microsoft.com/office/drawing/2014/main" id="{F964F113-E022-3349-A7BB-1E618698DBA9}"/>
              </a:ext>
            </a:extLst>
          </p:cNvPr>
          <p:cNvSpPr>
            <a:spLocks noGrp="1" noChangeArrowheads="1"/>
          </p:cNvSpPr>
          <p:nvPr>
            <p:ph type="body" sz="half" idx="1"/>
          </p:nvPr>
        </p:nvSpPr>
        <p:spPr>
          <a:xfrm>
            <a:off x="682626" y="1623617"/>
            <a:ext cx="10671174" cy="4459287"/>
          </a:xfrm>
        </p:spPr>
        <p:txBody>
          <a:bodyPr>
            <a:normAutofit/>
          </a:bodyPr>
          <a:lstStyle/>
          <a:p>
            <a:pPr eaLnBrk="1" hangingPunct="1">
              <a:lnSpc>
                <a:spcPct val="110000"/>
              </a:lnSpc>
              <a:buFont typeface="Wingdings" charset="0"/>
              <a:buChar char="n"/>
              <a:defRPr/>
            </a:pPr>
            <a:r>
              <a:rPr lang="en-US" sz="2400" dirty="0">
                <a:ea typeface="ＭＳ Ｐゴシック" charset="0"/>
                <a:cs typeface="ＭＳ Ｐゴシック" charset="0"/>
              </a:rPr>
              <a:t>If all arrival and service processes are Poisson, a number of properties can be used to simplify the analysis of the </a:t>
            </a:r>
            <a:r>
              <a:rPr lang="en-US" sz="2400" dirty="0" err="1">
                <a:ea typeface="ＭＳ Ｐゴシック" charset="0"/>
                <a:cs typeface="ＭＳ Ｐゴシック" charset="0"/>
              </a:rPr>
              <a:t>queueing</a:t>
            </a:r>
            <a:r>
              <a:rPr lang="en-US" sz="2400" dirty="0">
                <a:ea typeface="ＭＳ Ｐゴシック" charset="0"/>
                <a:cs typeface="ＭＳ Ｐゴシック" charset="0"/>
              </a:rPr>
              <a:t> network</a:t>
            </a:r>
          </a:p>
          <a:p>
            <a:pPr lvl="1" eaLnBrk="1" hangingPunct="1">
              <a:lnSpc>
                <a:spcPct val="110000"/>
              </a:lnSpc>
              <a:buFont typeface="Wingdings" charset="0"/>
              <a:buChar char="n"/>
              <a:defRPr/>
            </a:pPr>
            <a:r>
              <a:rPr lang="en-US" sz="2000" dirty="0">
                <a:ea typeface="ＭＳ Ｐゴシック" charset="0"/>
                <a:cs typeface="ＭＳ Ｐゴシック" charset="0"/>
              </a:rPr>
              <a:t>Merges:</a:t>
            </a:r>
          </a:p>
          <a:p>
            <a:pPr lvl="2" eaLnBrk="1" hangingPunct="1">
              <a:lnSpc>
                <a:spcPct val="110000"/>
              </a:lnSpc>
              <a:buFont typeface="Wingdings" charset="0"/>
              <a:buChar char="n"/>
              <a:defRPr/>
            </a:pPr>
            <a:r>
              <a:rPr lang="en-US" sz="1600" dirty="0">
                <a:ea typeface="ＭＳ Ｐゴシック" charset="0"/>
                <a:cs typeface="ＭＳ Ｐゴシック" charset="0"/>
              </a:rPr>
              <a:t>Merging two Poisson arrival processes (of the same event) can be modeled as a Poisson process with a rate equal to the sum of the rates of the two original processes</a:t>
            </a:r>
          </a:p>
          <a:p>
            <a:pPr marL="914400" lvl="2" indent="0">
              <a:lnSpc>
                <a:spcPct val="110000"/>
              </a:lnSpc>
              <a:buNone/>
              <a:defRPr/>
            </a:pPr>
            <a:endParaRPr lang="en-US" sz="1000" dirty="0">
              <a:ea typeface="ＭＳ Ｐゴシック" charset="0"/>
              <a:cs typeface="ＭＳ Ｐゴシック" charset="0"/>
            </a:endParaRPr>
          </a:p>
          <a:p>
            <a:pPr lvl="1" eaLnBrk="1" hangingPunct="1">
              <a:lnSpc>
                <a:spcPct val="110000"/>
              </a:lnSpc>
              <a:buFont typeface="Wingdings" charset="0"/>
              <a:buChar char="n"/>
              <a:defRPr/>
            </a:pPr>
            <a:r>
              <a:rPr lang="en-US" sz="1900" dirty="0">
                <a:ea typeface="ＭＳ Ｐゴシック" charset="0"/>
                <a:cs typeface="ＭＳ Ｐゴシック" charset="0"/>
              </a:rPr>
              <a:t> Splits:</a:t>
            </a:r>
          </a:p>
          <a:p>
            <a:pPr lvl="2" eaLnBrk="1" hangingPunct="1">
              <a:lnSpc>
                <a:spcPct val="110000"/>
              </a:lnSpc>
              <a:buFont typeface="Wingdings" charset="0"/>
              <a:buChar char="n"/>
              <a:defRPr/>
            </a:pPr>
            <a:r>
              <a:rPr lang="en-US" sz="1500" dirty="0">
                <a:ea typeface="ＭＳ Ｐゴシック" charset="0"/>
                <a:cs typeface="ＭＳ Ｐゴシック" charset="0"/>
              </a:rPr>
              <a:t>If events generated by a Poisson process are distributed into two streams according to a criterion that is independent of the sequence of events (i.e. by performing a Bernoulli experiment with probability </a:t>
            </a:r>
            <a:r>
              <a:rPr lang="en-US" sz="1500" i="1" dirty="0">
                <a:ea typeface="ＭＳ Ｐゴシック" charset="0"/>
                <a:cs typeface="ＭＳ Ｐゴシック" charset="0"/>
              </a:rPr>
              <a:t>P</a:t>
            </a:r>
            <a:r>
              <a:rPr lang="en-US" sz="1500" dirty="0">
                <a:ea typeface="ＭＳ Ｐゴシック" charset="0"/>
                <a:cs typeface="ＭＳ Ｐゴシック" charset="0"/>
              </a:rPr>
              <a:t>), the resulting event streams can be modeled by Poisson processes with rates equal to the original rate times the probability of an event being sent to the stream</a:t>
            </a:r>
            <a:endParaRPr lang="en-US" sz="1900" dirty="0">
              <a:ea typeface="ＭＳ Ｐゴシック" charset="0"/>
              <a:cs typeface="ＭＳ Ｐゴシック" charset="0"/>
            </a:endParaRPr>
          </a:p>
        </p:txBody>
      </p:sp>
      <p:graphicFrame>
        <p:nvGraphicFramePr>
          <p:cNvPr id="64517" name="Object 5">
            <a:extLst>
              <a:ext uri="{FF2B5EF4-FFF2-40B4-BE49-F238E27FC236}">
                <a16:creationId xmlns:a16="http://schemas.microsoft.com/office/drawing/2014/main" id="{166B61B3-69B6-4946-97E0-55026CFB5053}"/>
              </a:ext>
            </a:extLst>
          </p:cNvPr>
          <p:cNvGraphicFramePr>
            <a:graphicFrameLocks noChangeAspect="1"/>
          </p:cNvGraphicFramePr>
          <p:nvPr>
            <p:extLst>
              <p:ext uri="{D42A27DB-BD31-4B8C-83A1-F6EECF244321}">
                <p14:modId xmlns:p14="http://schemas.microsoft.com/office/powerpoint/2010/main" val="4240187083"/>
              </p:ext>
            </p:extLst>
          </p:nvPr>
        </p:nvGraphicFramePr>
        <p:xfrm>
          <a:off x="6695190" y="3369866"/>
          <a:ext cx="1112837" cy="322263"/>
        </p:xfrm>
        <a:graphic>
          <a:graphicData uri="http://schemas.openxmlformats.org/presentationml/2006/ole">
            <mc:AlternateContent xmlns:mc="http://schemas.openxmlformats.org/markup-compatibility/2006">
              <mc:Choice xmlns:v="urn:schemas-microsoft-com:vml" Requires="v">
                <p:oleObj spid="_x0000_s50247" name="Equation" r:id="rId4" imgW="673100" imgH="203200" progId="Equation.3">
                  <p:embed/>
                </p:oleObj>
              </mc:Choice>
              <mc:Fallback>
                <p:oleObj name="Equation" r:id="rId4" imgW="673100" imgH="203200" progId="Equation.3">
                  <p:embed/>
                  <p:pic>
                    <p:nvPicPr>
                      <p:cNvPr id="64517" name="Object 5">
                        <a:extLst>
                          <a:ext uri="{FF2B5EF4-FFF2-40B4-BE49-F238E27FC236}">
                            <a16:creationId xmlns:a16="http://schemas.microsoft.com/office/drawing/2014/main" id="{166B61B3-69B6-4946-97E0-55026CFB50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5190" y="3369866"/>
                        <a:ext cx="1112837" cy="322263"/>
                      </a:xfrm>
                      <a:prstGeom prst="rect">
                        <a:avLst/>
                      </a:prstGeom>
                      <a:noFill/>
                      <a:ln>
                        <a:noFill/>
                      </a:ln>
                    </p:spPr>
                  </p:pic>
                </p:oleObj>
              </mc:Fallback>
            </mc:AlternateContent>
          </a:graphicData>
        </a:graphic>
      </p:graphicFrame>
      <p:graphicFrame>
        <p:nvGraphicFramePr>
          <p:cNvPr id="64518" name="Object 6">
            <a:extLst>
              <a:ext uri="{FF2B5EF4-FFF2-40B4-BE49-F238E27FC236}">
                <a16:creationId xmlns:a16="http://schemas.microsoft.com/office/drawing/2014/main" id="{E7456264-40E8-D64B-818A-9E7CD9AA197B}"/>
              </a:ext>
            </a:extLst>
          </p:cNvPr>
          <p:cNvGraphicFramePr>
            <a:graphicFrameLocks noChangeAspect="1"/>
          </p:cNvGraphicFramePr>
          <p:nvPr>
            <p:extLst>
              <p:ext uri="{D42A27DB-BD31-4B8C-83A1-F6EECF244321}">
                <p14:modId xmlns:p14="http://schemas.microsoft.com/office/powerpoint/2010/main" val="2403761094"/>
              </p:ext>
            </p:extLst>
          </p:nvPr>
        </p:nvGraphicFramePr>
        <p:xfrm>
          <a:off x="3178628" y="5224033"/>
          <a:ext cx="839788" cy="342900"/>
        </p:xfrm>
        <a:graphic>
          <a:graphicData uri="http://schemas.openxmlformats.org/presentationml/2006/ole">
            <mc:AlternateContent xmlns:mc="http://schemas.openxmlformats.org/markup-compatibility/2006">
              <mc:Choice xmlns:v="urn:schemas-microsoft-com:vml" Requires="v">
                <p:oleObj spid="_x0000_s50248" name="Equation" r:id="rId6" imgW="508000" imgH="215900" progId="Equation.3">
                  <p:embed/>
                </p:oleObj>
              </mc:Choice>
              <mc:Fallback>
                <p:oleObj name="Equation" r:id="rId6" imgW="508000" imgH="215900" progId="Equation.3">
                  <p:embed/>
                  <p:pic>
                    <p:nvPicPr>
                      <p:cNvPr id="64518" name="Object 6">
                        <a:extLst>
                          <a:ext uri="{FF2B5EF4-FFF2-40B4-BE49-F238E27FC236}">
                            <a16:creationId xmlns:a16="http://schemas.microsoft.com/office/drawing/2014/main" id="{E7456264-40E8-D64B-818A-9E7CD9AA19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8628" y="5224033"/>
                        <a:ext cx="8397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3391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7">
            <a:extLst>
              <a:ext uri="{FF2B5EF4-FFF2-40B4-BE49-F238E27FC236}">
                <a16:creationId xmlns:a16="http://schemas.microsoft.com/office/drawing/2014/main" id="{4C829F5F-D743-A94B-B41E-7F25AD2A86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FF4DE05F-EAD9-DF4B-B7C7-77003561FD21}" type="slidenum">
              <a:rPr lang="en-US" altLang="en-US" sz="1200" b="0">
                <a:latin typeface="Tahoma" panose="020B0604030504040204" pitchFamily="34" charset="0"/>
              </a:rPr>
              <a:pPr eaLnBrk="1" hangingPunct="1"/>
              <a:t>28</a:t>
            </a:fld>
            <a:endParaRPr lang="en-US" altLang="en-US" sz="1200" b="0">
              <a:latin typeface="Tahoma" panose="020B0604030504040204" pitchFamily="34" charset="0"/>
            </a:endParaRPr>
          </a:p>
        </p:txBody>
      </p:sp>
      <p:sp>
        <p:nvSpPr>
          <p:cNvPr id="66563" name="Rectangle 2">
            <a:extLst>
              <a:ext uri="{FF2B5EF4-FFF2-40B4-BE49-F238E27FC236}">
                <a16:creationId xmlns:a16="http://schemas.microsoft.com/office/drawing/2014/main" id="{17FA5D4B-42D7-9A4A-9F2F-F3F43DD3C970}"/>
              </a:ext>
            </a:extLst>
          </p:cNvPr>
          <p:cNvSpPr>
            <a:spLocks noGrp="1" noChangeArrowheads="1"/>
          </p:cNvSpPr>
          <p:nvPr>
            <p:ph type="title"/>
          </p:nvPr>
        </p:nvSpPr>
        <p:spPr>
          <a:xfrm>
            <a:off x="311426" y="261278"/>
            <a:ext cx="11433270" cy="1143000"/>
          </a:xfrm>
        </p:spPr>
        <p:txBody>
          <a:bodyPr>
            <a:normAutofit fontScale="90000"/>
          </a:bodyPr>
          <a:lstStyle/>
          <a:p>
            <a:pPr eaLnBrk="1" hangingPunct="1"/>
            <a:r>
              <a:rPr lang="en-US" altLang="en-US" sz="4000" dirty="0">
                <a:ea typeface="ＭＳ Ｐゴシック" panose="020B0600070205080204" pitchFamily="34" charset="-128"/>
              </a:rPr>
              <a:t>Queueing Networks with Poisson Arrivals and M/M Queues</a:t>
            </a:r>
          </a:p>
        </p:txBody>
      </p:sp>
      <p:sp>
        <p:nvSpPr>
          <p:cNvPr id="66564" name="Rectangle 3">
            <a:extLst>
              <a:ext uri="{FF2B5EF4-FFF2-40B4-BE49-F238E27FC236}">
                <a16:creationId xmlns:a16="http://schemas.microsoft.com/office/drawing/2014/main" id="{51043082-363F-0E47-9772-D198B56D8988}"/>
              </a:ext>
            </a:extLst>
          </p:cNvPr>
          <p:cNvSpPr>
            <a:spLocks noGrp="1" noChangeArrowheads="1"/>
          </p:cNvSpPr>
          <p:nvPr>
            <p:ph type="body" sz="half" idx="1"/>
          </p:nvPr>
        </p:nvSpPr>
        <p:spPr>
          <a:xfrm>
            <a:off x="414750" y="1530826"/>
            <a:ext cx="11187442" cy="4459287"/>
          </a:xfrm>
        </p:spPr>
        <p:txBody>
          <a:bodyPr>
            <a:normAutofit/>
          </a:bodyPr>
          <a:lstStyle/>
          <a:p>
            <a:pPr lvl="1" eaLnBrk="1" hangingPunct="1">
              <a:lnSpc>
                <a:spcPct val="110000"/>
              </a:lnSpc>
            </a:pPr>
            <a:r>
              <a:rPr lang="en-US" altLang="en-US" sz="2000" dirty="0">
                <a:ea typeface="ＭＳ Ｐゴシック" panose="020B0600070205080204" pitchFamily="34" charset="-128"/>
              </a:rPr>
              <a:t>Queues:</a:t>
            </a:r>
          </a:p>
          <a:p>
            <a:pPr lvl="2" eaLnBrk="1" hangingPunct="1">
              <a:lnSpc>
                <a:spcPct val="110000"/>
              </a:lnSpc>
            </a:pPr>
            <a:r>
              <a:rPr lang="en-US" altLang="en-US" sz="1600" dirty="0">
                <a:ea typeface="ＭＳ Ｐゴシック" panose="020B0600070205080204" pitchFamily="34" charset="-128"/>
              </a:rPr>
              <a:t>The output of a M/M queue in steady state can be modeled by a Poisson process</a:t>
            </a:r>
          </a:p>
          <a:p>
            <a:pPr lvl="2" eaLnBrk="1" hangingPunct="1">
              <a:lnSpc>
                <a:spcPct val="110000"/>
              </a:lnSpc>
            </a:pPr>
            <a:r>
              <a:rPr lang="en-US" altLang="en-US" sz="1600" dirty="0">
                <a:ea typeface="ＭＳ Ｐゴシック" panose="020B0600070205080204" pitchFamily="34" charset="-128"/>
              </a:rPr>
              <a:t>The rate of the process describing the output of an M/M queue with infinite capacity in steady state is equal to its arrival rate</a:t>
            </a:r>
          </a:p>
          <a:p>
            <a:pPr lvl="2" eaLnBrk="1" hangingPunct="1">
              <a:lnSpc>
                <a:spcPct val="110000"/>
              </a:lnSpc>
            </a:pPr>
            <a:r>
              <a:rPr lang="en-US" altLang="en-US" sz="1600" dirty="0">
                <a:ea typeface="ＭＳ Ｐゴシック" panose="020B0600070205080204" pitchFamily="34" charset="-128"/>
              </a:rPr>
              <a:t>The rate of the process describing the output of an M/M queue with finite capacity is equal to the arrival rate minus the drop rate.</a:t>
            </a:r>
          </a:p>
          <a:p>
            <a:pPr lvl="2" eaLnBrk="1" hangingPunct="1">
              <a:lnSpc>
                <a:spcPct val="110000"/>
              </a:lnSpc>
            </a:pPr>
            <a:endParaRPr lang="en-US" altLang="en-US" sz="600" dirty="0">
              <a:ea typeface="ＭＳ Ｐゴシック" panose="020B0600070205080204" pitchFamily="34" charset="-128"/>
            </a:endParaRPr>
          </a:p>
          <a:p>
            <a:pPr eaLnBrk="1" hangingPunct="1">
              <a:lnSpc>
                <a:spcPct val="110000"/>
              </a:lnSpc>
            </a:pPr>
            <a:r>
              <a:rPr lang="en-US" altLang="en-US" sz="2200" dirty="0">
                <a:ea typeface="ＭＳ Ｐゴシック" panose="020B0600070205080204" pitchFamily="34" charset="-128"/>
              </a:rPr>
              <a:t>If in a queueing network where all arrival and service processes are Poisson (i.e. only M/M queues), all splits amount to Bernoulli experiments, all queues are in steady state, and the </a:t>
            </a:r>
            <a:r>
              <a:rPr lang="en-US" altLang="en-US" sz="2200" dirty="0" err="1">
                <a:ea typeface="ＭＳ Ｐゴシック" panose="020B0600070205080204" pitchFamily="34" charset="-128"/>
              </a:rPr>
              <a:t>entwork</a:t>
            </a:r>
            <a:r>
              <a:rPr lang="en-US" altLang="en-US" sz="2200" dirty="0">
                <a:ea typeface="ＭＳ Ｐゴシック" panose="020B0600070205080204" pitchFamily="34" charset="-128"/>
              </a:rPr>
              <a:t> is strictly feedforward (i.e. no elements output from a queue ever re-enter the same queue), all queues can be analyzed independently </a:t>
            </a:r>
          </a:p>
        </p:txBody>
      </p:sp>
    </p:spTree>
    <p:extLst>
      <p:ext uri="{BB962C8B-B14F-4D97-AF65-F5344CB8AC3E}">
        <p14:creationId xmlns:p14="http://schemas.microsoft.com/office/powerpoint/2010/main" val="11469462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7">
            <a:extLst>
              <a:ext uri="{FF2B5EF4-FFF2-40B4-BE49-F238E27FC236}">
                <a16:creationId xmlns:a16="http://schemas.microsoft.com/office/drawing/2014/main" id="{0F71DFC7-D011-B04D-862B-62582466B9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5950FDE4-6362-0A48-80C4-8BD6FF41C310}" type="slidenum">
              <a:rPr lang="en-US" altLang="en-US" sz="1200" b="0">
                <a:latin typeface="Tahoma" panose="020B0604030504040204" pitchFamily="34" charset="0"/>
              </a:rPr>
              <a:pPr eaLnBrk="1" hangingPunct="1"/>
              <a:t>29</a:t>
            </a:fld>
            <a:endParaRPr lang="en-US" altLang="en-US" sz="1200" b="0">
              <a:latin typeface="Tahoma" panose="020B0604030504040204" pitchFamily="34" charset="0"/>
            </a:endParaRPr>
          </a:p>
        </p:txBody>
      </p:sp>
      <p:sp>
        <p:nvSpPr>
          <p:cNvPr id="68611" name="Rectangle 2">
            <a:extLst>
              <a:ext uri="{FF2B5EF4-FFF2-40B4-BE49-F238E27FC236}">
                <a16:creationId xmlns:a16="http://schemas.microsoft.com/office/drawing/2014/main" id="{9331E389-5D17-4549-A6E9-505286E17730}"/>
              </a:ext>
            </a:extLst>
          </p:cNvPr>
          <p:cNvSpPr>
            <a:spLocks noGrp="1" noChangeArrowheads="1"/>
          </p:cNvSpPr>
          <p:nvPr>
            <p:ph type="title"/>
          </p:nvPr>
        </p:nvSpPr>
        <p:spPr>
          <a:xfrm>
            <a:off x="168923" y="228183"/>
            <a:ext cx="11385768" cy="1143000"/>
          </a:xfrm>
        </p:spPr>
        <p:txBody>
          <a:bodyPr>
            <a:normAutofit fontScale="90000"/>
          </a:bodyPr>
          <a:lstStyle/>
          <a:p>
            <a:pPr eaLnBrk="1" hangingPunct="1"/>
            <a:r>
              <a:rPr lang="en-US" altLang="en-US" sz="4000" dirty="0">
                <a:ea typeface="ＭＳ Ｐゴシック" panose="020B0600070205080204" pitchFamily="34" charset="-128"/>
              </a:rPr>
              <a:t>Queueing Networks with Poisson Arrivals and M/M Queues</a:t>
            </a:r>
          </a:p>
        </p:txBody>
      </p:sp>
      <p:sp>
        <p:nvSpPr>
          <p:cNvPr id="68612" name="Rectangle 3">
            <a:extLst>
              <a:ext uri="{FF2B5EF4-FFF2-40B4-BE49-F238E27FC236}">
                <a16:creationId xmlns:a16="http://schemas.microsoft.com/office/drawing/2014/main" id="{B32809E0-D2A3-744E-9362-486D4EF7FBFF}"/>
              </a:ext>
            </a:extLst>
          </p:cNvPr>
          <p:cNvSpPr>
            <a:spLocks noGrp="1" noChangeArrowheads="1"/>
          </p:cNvSpPr>
          <p:nvPr>
            <p:ph type="body" sz="half" idx="1"/>
          </p:nvPr>
        </p:nvSpPr>
        <p:spPr>
          <a:xfrm>
            <a:off x="387351" y="1675983"/>
            <a:ext cx="10966449" cy="4459288"/>
          </a:xfrm>
        </p:spPr>
        <p:txBody>
          <a:bodyPr/>
          <a:lstStyle/>
          <a:p>
            <a:pPr eaLnBrk="1" hangingPunct="1">
              <a:lnSpc>
                <a:spcPct val="110000"/>
              </a:lnSpc>
            </a:pPr>
            <a:r>
              <a:rPr lang="en-US" altLang="en-US" sz="2300" dirty="0">
                <a:ea typeface="ＭＳ Ｐゴシック" panose="020B0600070205080204" pitchFamily="34" charset="-128"/>
              </a:rPr>
              <a:t>If all arrival and service processes are Poisson (i.e. only M/M queues), all splits amount to Bernoulli experiments, no queue feeds back into itself, and all queues are in steady state, all queues can be analyzed independently </a:t>
            </a:r>
          </a:p>
        </p:txBody>
      </p:sp>
      <p:grpSp>
        <p:nvGrpSpPr>
          <p:cNvPr id="2" name="Group 1">
            <a:extLst>
              <a:ext uri="{FF2B5EF4-FFF2-40B4-BE49-F238E27FC236}">
                <a16:creationId xmlns:a16="http://schemas.microsoft.com/office/drawing/2014/main" id="{6BB9CFFC-999D-8844-B892-4002F625516B}"/>
              </a:ext>
            </a:extLst>
          </p:cNvPr>
          <p:cNvGrpSpPr/>
          <p:nvPr/>
        </p:nvGrpSpPr>
        <p:grpSpPr>
          <a:xfrm>
            <a:off x="2215718" y="3525962"/>
            <a:ext cx="6681787" cy="1600200"/>
            <a:chOff x="2963863" y="4191000"/>
            <a:chExt cx="6681787" cy="1600200"/>
          </a:xfrm>
        </p:grpSpPr>
        <p:sp>
          <p:nvSpPr>
            <p:cNvPr id="68613" name="Rectangle 1">
              <a:extLst>
                <a:ext uri="{FF2B5EF4-FFF2-40B4-BE49-F238E27FC236}">
                  <a16:creationId xmlns:a16="http://schemas.microsoft.com/office/drawing/2014/main" id="{F489B40E-81FB-E049-953E-3DFE14D1EC1A}"/>
                </a:ext>
              </a:extLst>
            </p:cNvPr>
            <p:cNvSpPr>
              <a:spLocks noChangeArrowheads="1"/>
            </p:cNvSpPr>
            <p:nvPr/>
          </p:nvSpPr>
          <p:spPr bwMode="auto">
            <a:xfrm>
              <a:off x="3429000" y="5029200"/>
              <a:ext cx="1066800" cy="304800"/>
            </a:xfrm>
            <a:prstGeom prst="rect">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Q1</a:t>
              </a:r>
            </a:p>
          </p:txBody>
        </p:sp>
        <p:sp>
          <p:nvSpPr>
            <p:cNvPr id="68614" name="Rectangle 6">
              <a:extLst>
                <a:ext uri="{FF2B5EF4-FFF2-40B4-BE49-F238E27FC236}">
                  <a16:creationId xmlns:a16="http://schemas.microsoft.com/office/drawing/2014/main" id="{22E41619-A8AD-AB44-8629-90B0BB200D18}"/>
                </a:ext>
              </a:extLst>
            </p:cNvPr>
            <p:cNvSpPr>
              <a:spLocks noChangeArrowheads="1"/>
            </p:cNvSpPr>
            <p:nvPr/>
          </p:nvSpPr>
          <p:spPr bwMode="auto">
            <a:xfrm>
              <a:off x="5791200" y="5486400"/>
              <a:ext cx="1066800" cy="304800"/>
            </a:xfrm>
            <a:prstGeom prst="rect">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Q3</a:t>
              </a:r>
            </a:p>
          </p:txBody>
        </p:sp>
        <p:sp>
          <p:nvSpPr>
            <p:cNvPr id="68615" name="Rectangle 7">
              <a:extLst>
                <a:ext uri="{FF2B5EF4-FFF2-40B4-BE49-F238E27FC236}">
                  <a16:creationId xmlns:a16="http://schemas.microsoft.com/office/drawing/2014/main" id="{699176F9-19AE-684F-ACA6-5C1F12267F86}"/>
                </a:ext>
              </a:extLst>
            </p:cNvPr>
            <p:cNvSpPr>
              <a:spLocks noChangeArrowheads="1"/>
            </p:cNvSpPr>
            <p:nvPr/>
          </p:nvSpPr>
          <p:spPr bwMode="auto">
            <a:xfrm>
              <a:off x="5791200" y="4572000"/>
              <a:ext cx="1066800" cy="304800"/>
            </a:xfrm>
            <a:prstGeom prst="rect">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Q2</a:t>
              </a:r>
            </a:p>
          </p:txBody>
        </p:sp>
        <p:sp>
          <p:nvSpPr>
            <p:cNvPr id="68616" name="Rectangle 8">
              <a:extLst>
                <a:ext uri="{FF2B5EF4-FFF2-40B4-BE49-F238E27FC236}">
                  <a16:creationId xmlns:a16="http://schemas.microsoft.com/office/drawing/2014/main" id="{CBA0FCFC-7D6E-684F-A6C9-17E446B6F570}"/>
                </a:ext>
              </a:extLst>
            </p:cNvPr>
            <p:cNvSpPr>
              <a:spLocks noChangeArrowheads="1"/>
            </p:cNvSpPr>
            <p:nvPr/>
          </p:nvSpPr>
          <p:spPr bwMode="auto">
            <a:xfrm>
              <a:off x="8001000" y="4953000"/>
              <a:ext cx="1066800" cy="304800"/>
            </a:xfrm>
            <a:prstGeom prst="rect">
              <a:avLst/>
            </a:prstGeom>
            <a:solidFill>
              <a:srgbClr val="FFFFCC"/>
            </a:solidFill>
            <a:ln w="9525">
              <a:solidFill>
                <a:schemeClr val="tx1"/>
              </a:solidFill>
              <a:round/>
              <a:headEnd/>
              <a:tailEnd/>
            </a:ln>
          </p:spPr>
          <p:txBody>
            <a:bodyPr wrap="none" anchor="ct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Q4</a:t>
              </a:r>
            </a:p>
          </p:txBody>
        </p:sp>
        <p:cxnSp>
          <p:nvCxnSpPr>
            <p:cNvPr id="68617" name="Straight Arrow Connector 4">
              <a:extLst>
                <a:ext uri="{FF2B5EF4-FFF2-40B4-BE49-F238E27FC236}">
                  <a16:creationId xmlns:a16="http://schemas.microsoft.com/office/drawing/2014/main" id="{0E276C7B-3CB8-1246-87E9-89833FEC8D2B}"/>
                </a:ext>
              </a:extLst>
            </p:cNvPr>
            <p:cNvCxnSpPr>
              <a:cxnSpLocks noChangeShapeType="1"/>
              <a:endCxn id="68615" idx="1"/>
            </p:cNvCxnSpPr>
            <p:nvPr/>
          </p:nvCxnSpPr>
          <p:spPr bwMode="auto">
            <a:xfrm flipV="1">
              <a:off x="5029200" y="4724400"/>
              <a:ext cx="7620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18" name="Straight Arrow Connector 9">
              <a:extLst>
                <a:ext uri="{FF2B5EF4-FFF2-40B4-BE49-F238E27FC236}">
                  <a16:creationId xmlns:a16="http://schemas.microsoft.com/office/drawing/2014/main" id="{470AD5EA-0B04-014C-852A-87F380247871}"/>
                </a:ext>
              </a:extLst>
            </p:cNvPr>
            <p:cNvCxnSpPr>
              <a:cxnSpLocks noChangeShapeType="1"/>
            </p:cNvCxnSpPr>
            <p:nvPr/>
          </p:nvCxnSpPr>
          <p:spPr bwMode="auto">
            <a:xfrm>
              <a:off x="5029200" y="5181600"/>
              <a:ext cx="762000" cy="4572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19" name="Straight Arrow Connector 11">
              <a:extLst>
                <a:ext uri="{FF2B5EF4-FFF2-40B4-BE49-F238E27FC236}">
                  <a16:creationId xmlns:a16="http://schemas.microsoft.com/office/drawing/2014/main" id="{5DE33AC3-B7CE-634A-8B73-3FEEE530B822}"/>
                </a:ext>
              </a:extLst>
            </p:cNvPr>
            <p:cNvCxnSpPr>
              <a:cxnSpLocks noChangeShapeType="1"/>
            </p:cNvCxnSpPr>
            <p:nvPr/>
          </p:nvCxnSpPr>
          <p:spPr bwMode="auto">
            <a:xfrm flipV="1">
              <a:off x="6858000" y="5105400"/>
              <a:ext cx="609600" cy="533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20" name="Straight Arrow Connector 13">
              <a:extLst>
                <a:ext uri="{FF2B5EF4-FFF2-40B4-BE49-F238E27FC236}">
                  <a16:creationId xmlns:a16="http://schemas.microsoft.com/office/drawing/2014/main" id="{14591F7F-D23D-EE43-B288-5086940B592F}"/>
                </a:ext>
              </a:extLst>
            </p:cNvPr>
            <p:cNvCxnSpPr>
              <a:cxnSpLocks noChangeShapeType="1"/>
            </p:cNvCxnSpPr>
            <p:nvPr/>
          </p:nvCxnSpPr>
          <p:spPr bwMode="auto">
            <a:xfrm>
              <a:off x="6858000" y="4724400"/>
              <a:ext cx="60960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21" name="Straight Arrow Connector 15">
              <a:extLst>
                <a:ext uri="{FF2B5EF4-FFF2-40B4-BE49-F238E27FC236}">
                  <a16:creationId xmlns:a16="http://schemas.microsoft.com/office/drawing/2014/main" id="{607E5156-EA2A-964F-BD5E-58EBF4F34C42}"/>
                </a:ext>
              </a:extLst>
            </p:cNvPr>
            <p:cNvCxnSpPr>
              <a:cxnSpLocks noChangeShapeType="1"/>
              <a:stCxn id="68616" idx="3"/>
            </p:cNvCxnSpPr>
            <p:nvPr/>
          </p:nvCxnSpPr>
          <p:spPr bwMode="auto">
            <a:xfrm>
              <a:off x="9067800" y="5105400"/>
              <a:ext cx="4572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22" name="Straight Arrow Connector 17">
              <a:extLst>
                <a:ext uri="{FF2B5EF4-FFF2-40B4-BE49-F238E27FC236}">
                  <a16:creationId xmlns:a16="http://schemas.microsoft.com/office/drawing/2014/main" id="{5E8D8CFD-7A5F-CB47-841A-F8CC371694D9}"/>
                </a:ext>
              </a:extLst>
            </p:cNvPr>
            <p:cNvCxnSpPr>
              <a:cxnSpLocks noChangeShapeType="1"/>
            </p:cNvCxnSpPr>
            <p:nvPr/>
          </p:nvCxnSpPr>
          <p:spPr bwMode="auto">
            <a:xfrm>
              <a:off x="2971800" y="5181600"/>
              <a:ext cx="4572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8623" name="TextBox 18">
              <a:extLst>
                <a:ext uri="{FF2B5EF4-FFF2-40B4-BE49-F238E27FC236}">
                  <a16:creationId xmlns:a16="http://schemas.microsoft.com/office/drawing/2014/main" id="{E93DCB5B-3306-8D4E-BB10-9C8B1C7A2E94}"/>
                </a:ext>
              </a:extLst>
            </p:cNvPr>
            <p:cNvSpPr txBox="1">
              <a:spLocks noChangeArrowheads="1"/>
            </p:cNvSpPr>
            <p:nvPr/>
          </p:nvSpPr>
          <p:spPr bwMode="auto">
            <a:xfrm>
              <a:off x="3505201" y="4691064"/>
              <a:ext cx="9572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M/M/1/∞</a:t>
              </a:r>
            </a:p>
          </p:txBody>
        </p:sp>
        <p:cxnSp>
          <p:nvCxnSpPr>
            <p:cNvPr id="68624" name="Straight Arrow Connector 22">
              <a:extLst>
                <a:ext uri="{FF2B5EF4-FFF2-40B4-BE49-F238E27FC236}">
                  <a16:creationId xmlns:a16="http://schemas.microsoft.com/office/drawing/2014/main" id="{91976315-7B8D-B042-87D3-6FF42BE31198}"/>
                </a:ext>
              </a:extLst>
            </p:cNvPr>
            <p:cNvCxnSpPr>
              <a:cxnSpLocks noChangeShapeType="1"/>
              <a:stCxn id="68613" idx="3"/>
            </p:cNvCxnSpPr>
            <p:nvPr/>
          </p:nvCxnSpPr>
          <p:spPr bwMode="auto">
            <a:xfrm>
              <a:off x="4495800" y="5181600"/>
              <a:ext cx="533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8625" name="Straight Arrow Connector 29">
              <a:extLst>
                <a:ext uri="{FF2B5EF4-FFF2-40B4-BE49-F238E27FC236}">
                  <a16:creationId xmlns:a16="http://schemas.microsoft.com/office/drawing/2014/main" id="{EC85E619-0C3A-4B49-BF7A-B3615C96A4F2}"/>
                </a:ext>
              </a:extLst>
            </p:cNvPr>
            <p:cNvCxnSpPr>
              <a:cxnSpLocks noChangeShapeType="1"/>
              <a:endCxn id="68616" idx="1"/>
            </p:cNvCxnSpPr>
            <p:nvPr/>
          </p:nvCxnSpPr>
          <p:spPr bwMode="auto">
            <a:xfrm>
              <a:off x="7467600" y="5105400"/>
              <a:ext cx="533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68626" name="TextBox 34">
              <a:extLst>
                <a:ext uri="{FF2B5EF4-FFF2-40B4-BE49-F238E27FC236}">
                  <a16:creationId xmlns:a16="http://schemas.microsoft.com/office/drawing/2014/main" id="{607D7116-4D11-9343-AD60-2AD16881EF49}"/>
                </a:ext>
              </a:extLst>
            </p:cNvPr>
            <p:cNvSpPr txBox="1">
              <a:spLocks noChangeArrowheads="1"/>
            </p:cNvSpPr>
            <p:nvPr/>
          </p:nvSpPr>
          <p:spPr bwMode="auto">
            <a:xfrm>
              <a:off x="8077201" y="4572000"/>
              <a:ext cx="9572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M/M/1/∞</a:t>
              </a:r>
            </a:p>
          </p:txBody>
        </p:sp>
        <p:sp>
          <p:nvSpPr>
            <p:cNvPr id="68627" name="TextBox 35">
              <a:extLst>
                <a:ext uri="{FF2B5EF4-FFF2-40B4-BE49-F238E27FC236}">
                  <a16:creationId xmlns:a16="http://schemas.microsoft.com/office/drawing/2014/main" id="{70EEE513-A3F3-7C42-8E38-52D66C039866}"/>
                </a:ext>
              </a:extLst>
            </p:cNvPr>
            <p:cNvSpPr txBox="1">
              <a:spLocks noChangeArrowheads="1"/>
            </p:cNvSpPr>
            <p:nvPr/>
          </p:nvSpPr>
          <p:spPr bwMode="auto">
            <a:xfrm>
              <a:off x="5784851" y="5105400"/>
              <a:ext cx="969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M/M/n/∞</a:t>
              </a:r>
            </a:p>
          </p:txBody>
        </p:sp>
        <p:sp>
          <p:nvSpPr>
            <p:cNvPr id="68628" name="TextBox 36">
              <a:extLst>
                <a:ext uri="{FF2B5EF4-FFF2-40B4-BE49-F238E27FC236}">
                  <a16:creationId xmlns:a16="http://schemas.microsoft.com/office/drawing/2014/main" id="{BD6C4116-7A9B-1F4D-9050-2C374DDE307C}"/>
                </a:ext>
              </a:extLst>
            </p:cNvPr>
            <p:cNvSpPr txBox="1">
              <a:spLocks noChangeArrowheads="1"/>
            </p:cNvSpPr>
            <p:nvPr/>
          </p:nvSpPr>
          <p:spPr bwMode="auto">
            <a:xfrm>
              <a:off x="5805489" y="4191000"/>
              <a:ext cx="928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M/M/1/k</a:t>
              </a:r>
            </a:p>
          </p:txBody>
        </p:sp>
        <p:sp>
          <p:nvSpPr>
            <p:cNvPr id="68629" name="TextBox 37">
              <a:extLst>
                <a:ext uri="{FF2B5EF4-FFF2-40B4-BE49-F238E27FC236}">
                  <a16:creationId xmlns:a16="http://schemas.microsoft.com/office/drawing/2014/main" id="{243AA784-E37A-8F4A-A6E9-F058722B420B}"/>
                </a:ext>
              </a:extLst>
            </p:cNvPr>
            <p:cNvSpPr txBox="1">
              <a:spLocks noChangeArrowheads="1"/>
            </p:cNvSpPr>
            <p:nvPr/>
          </p:nvSpPr>
          <p:spPr bwMode="auto">
            <a:xfrm>
              <a:off x="2963863" y="484346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68630" name="TextBox 38">
              <a:extLst>
                <a:ext uri="{FF2B5EF4-FFF2-40B4-BE49-F238E27FC236}">
                  <a16:creationId xmlns:a16="http://schemas.microsoft.com/office/drawing/2014/main" id="{E6627EEE-DF58-E74E-8667-9BAC7EDDA8F2}"/>
                </a:ext>
              </a:extLst>
            </p:cNvPr>
            <p:cNvSpPr txBox="1">
              <a:spLocks noChangeArrowheads="1"/>
            </p:cNvSpPr>
            <p:nvPr/>
          </p:nvSpPr>
          <p:spPr bwMode="auto">
            <a:xfrm>
              <a:off x="4564063" y="484346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a:t>
              </a:r>
            </a:p>
          </p:txBody>
        </p:sp>
        <p:sp>
          <p:nvSpPr>
            <p:cNvPr id="68631" name="TextBox 39">
              <a:extLst>
                <a:ext uri="{FF2B5EF4-FFF2-40B4-BE49-F238E27FC236}">
                  <a16:creationId xmlns:a16="http://schemas.microsoft.com/office/drawing/2014/main" id="{9918B7BE-0B03-984E-B833-E52FEA8BB579}"/>
                </a:ext>
              </a:extLst>
            </p:cNvPr>
            <p:cNvSpPr txBox="1">
              <a:spLocks noChangeArrowheads="1"/>
            </p:cNvSpPr>
            <p:nvPr/>
          </p:nvSpPr>
          <p:spPr bwMode="auto">
            <a:xfrm>
              <a:off x="5045076" y="4648200"/>
              <a:ext cx="441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Pλ</a:t>
              </a:r>
            </a:p>
          </p:txBody>
        </p:sp>
        <p:sp>
          <p:nvSpPr>
            <p:cNvPr id="68632" name="TextBox 40">
              <a:extLst>
                <a:ext uri="{FF2B5EF4-FFF2-40B4-BE49-F238E27FC236}">
                  <a16:creationId xmlns:a16="http://schemas.microsoft.com/office/drawing/2014/main" id="{327B9337-2016-1844-B966-4E6198DCC3DE}"/>
                </a:ext>
              </a:extLst>
            </p:cNvPr>
            <p:cNvSpPr txBox="1">
              <a:spLocks noChangeArrowheads="1"/>
            </p:cNvSpPr>
            <p:nvPr/>
          </p:nvSpPr>
          <p:spPr bwMode="auto">
            <a:xfrm>
              <a:off x="4868863" y="5410200"/>
              <a:ext cx="76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(1-P)λ</a:t>
              </a:r>
            </a:p>
          </p:txBody>
        </p:sp>
        <p:sp>
          <p:nvSpPr>
            <p:cNvPr id="68633" name="TextBox 41">
              <a:extLst>
                <a:ext uri="{FF2B5EF4-FFF2-40B4-BE49-F238E27FC236}">
                  <a16:creationId xmlns:a16="http://schemas.microsoft.com/office/drawing/2014/main" id="{EB014229-FAE6-FD40-A481-0CAFB351E66F}"/>
                </a:ext>
              </a:extLst>
            </p:cNvPr>
            <p:cNvSpPr txBox="1">
              <a:spLocks noChangeArrowheads="1"/>
            </p:cNvSpPr>
            <p:nvPr/>
          </p:nvSpPr>
          <p:spPr bwMode="auto">
            <a:xfrm>
              <a:off x="6934200" y="5376864"/>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(1-P)λ</a:t>
              </a:r>
            </a:p>
          </p:txBody>
        </p:sp>
        <p:sp>
          <p:nvSpPr>
            <p:cNvPr id="68634" name="TextBox 42">
              <a:extLst>
                <a:ext uri="{FF2B5EF4-FFF2-40B4-BE49-F238E27FC236}">
                  <a16:creationId xmlns:a16="http://schemas.microsoft.com/office/drawing/2014/main" id="{C36C15CB-22CD-E64F-A479-EEC5FCF4ED2F}"/>
                </a:ext>
              </a:extLst>
            </p:cNvPr>
            <p:cNvSpPr txBox="1">
              <a:spLocks noChangeArrowheads="1"/>
            </p:cNvSpPr>
            <p:nvPr/>
          </p:nvSpPr>
          <p:spPr bwMode="auto">
            <a:xfrm>
              <a:off x="6819901" y="4538664"/>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Pλ-λ</a:t>
              </a:r>
              <a:r>
                <a:rPr lang="en-US" altLang="en-US" sz="1600" baseline="-25000"/>
                <a:t>d</a:t>
              </a:r>
            </a:p>
          </p:txBody>
        </p:sp>
        <p:sp>
          <p:nvSpPr>
            <p:cNvPr id="68635" name="TextBox 43">
              <a:extLst>
                <a:ext uri="{FF2B5EF4-FFF2-40B4-BE49-F238E27FC236}">
                  <a16:creationId xmlns:a16="http://schemas.microsoft.com/office/drawing/2014/main" id="{64F8F40D-D299-6B49-B577-347DD3B3C7BB}"/>
                </a:ext>
              </a:extLst>
            </p:cNvPr>
            <p:cNvSpPr txBox="1">
              <a:spLocks noChangeArrowheads="1"/>
            </p:cNvSpPr>
            <p:nvPr/>
          </p:nvSpPr>
          <p:spPr bwMode="auto">
            <a:xfrm>
              <a:off x="9067800" y="4724400"/>
              <a:ext cx="577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λ-λ</a:t>
              </a:r>
              <a:r>
                <a:rPr lang="en-US" altLang="en-US" sz="1600" baseline="-25000"/>
                <a:t>d</a:t>
              </a:r>
            </a:p>
          </p:txBody>
        </p:sp>
        <p:sp>
          <p:nvSpPr>
            <p:cNvPr id="68636" name="TextBox 44">
              <a:extLst>
                <a:ext uri="{FF2B5EF4-FFF2-40B4-BE49-F238E27FC236}">
                  <a16:creationId xmlns:a16="http://schemas.microsoft.com/office/drawing/2014/main" id="{F0BB1CF6-1613-B24D-8562-F04D739C48DC}"/>
                </a:ext>
              </a:extLst>
            </p:cNvPr>
            <p:cNvSpPr txBox="1">
              <a:spLocks noChangeArrowheads="1"/>
            </p:cNvSpPr>
            <p:nvPr/>
          </p:nvSpPr>
          <p:spPr bwMode="auto">
            <a:xfrm>
              <a:off x="7467600" y="4724400"/>
              <a:ext cx="577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λ-λ</a:t>
              </a:r>
              <a:r>
                <a:rPr lang="en-US" altLang="en-US" sz="1600" baseline="-25000"/>
                <a:t>d</a:t>
              </a:r>
            </a:p>
          </p:txBody>
        </p:sp>
      </p:grpSp>
    </p:spTree>
    <p:extLst>
      <p:ext uri="{BB962C8B-B14F-4D97-AF65-F5344CB8AC3E}">
        <p14:creationId xmlns:p14="http://schemas.microsoft.com/office/powerpoint/2010/main" val="24142014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2C2C9509-CBA3-B14D-BA16-443BE65C34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2CD52967-F9C5-CF47-8604-95E619636BDB}" type="slidenum">
              <a:rPr lang="en-US" altLang="en-US" sz="1200" b="0">
                <a:latin typeface="Tahoma" panose="020B0604030504040204" pitchFamily="34" charset="0"/>
              </a:rPr>
              <a:pPr eaLnBrk="1" hangingPunct="1"/>
              <a:t>3</a:t>
            </a:fld>
            <a:endParaRPr lang="en-US" altLang="en-US" sz="1200" b="0">
              <a:latin typeface="Tahoma" panose="020B0604030504040204" pitchFamily="34" charset="0"/>
            </a:endParaRPr>
          </a:p>
        </p:txBody>
      </p:sp>
      <p:sp>
        <p:nvSpPr>
          <p:cNvPr id="21507" name="Rectangle 2">
            <a:extLst>
              <a:ext uri="{FF2B5EF4-FFF2-40B4-BE49-F238E27FC236}">
                <a16:creationId xmlns:a16="http://schemas.microsoft.com/office/drawing/2014/main" id="{6A99EA92-689A-9247-B657-79B535D522F8}"/>
              </a:ext>
            </a:extLst>
          </p:cNvPr>
          <p:cNvSpPr>
            <a:spLocks noGrp="1" noChangeArrowheads="1"/>
          </p:cNvSpPr>
          <p:nvPr>
            <p:ph type="title"/>
          </p:nvPr>
        </p:nvSpPr>
        <p:spPr>
          <a:xfrm>
            <a:off x="183077" y="136525"/>
            <a:ext cx="11264735" cy="1143000"/>
          </a:xfrm>
        </p:spPr>
        <p:txBody>
          <a:bodyPr/>
          <a:lstStyle/>
          <a:p>
            <a:pPr eaLnBrk="1" hangingPunct="1"/>
            <a:r>
              <a:rPr lang="en-US" altLang="en-US" sz="4000" dirty="0">
                <a:ea typeface="ＭＳ Ｐゴシック" panose="020B0600070205080204" pitchFamily="34" charset="-128"/>
              </a:rPr>
              <a:t>Queueing Systems</a:t>
            </a:r>
          </a:p>
        </p:txBody>
      </p:sp>
      <p:sp>
        <p:nvSpPr>
          <p:cNvPr id="21508" name="Rectangle 3">
            <a:extLst>
              <a:ext uri="{FF2B5EF4-FFF2-40B4-BE49-F238E27FC236}">
                <a16:creationId xmlns:a16="http://schemas.microsoft.com/office/drawing/2014/main" id="{6E386F52-C5DB-B34D-85D9-0CA4AC26B4E4}"/>
              </a:ext>
            </a:extLst>
          </p:cNvPr>
          <p:cNvSpPr>
            <a:spLocks noGrp="1" noChangeArrowheads="1"/>
          </p:cNvSpPr>
          <p:nvPr>
            <p:ph type="body" idx="1"/>
          </p:nvPr>
        </p:nvSpPr>
        <p:spPr>
          <a:xfrm>
            <a:off x="389463" y="1279525"/>
            <a:ext cx="11413073" cy="4383087"/>
          </a:xfrm>
        </p:spPr>
        <p:txBody>
          <a:bodyPr/>
          <a:lstStyle/>
          <a:p>
            <a:pPr eaLnBrk="1" hangingPunct="1">
              <a:lnSpc>
                <a:spcPct val="90000"/>
              </a:lnSpc>
            </a:pPr>
            <a:r>
              <a:rPr lang="en-US" altLang="en-US" sz="2400" dirty="0">
                <a:ea typeface="ＭＳ Ｐゴシック" panose="020B0600070205080204" pitchFamily="34" charset="-128"/>
              </a:rPr>
              <a:t>A single queueing system is generally described by </a:t>
            </a:r>
            <a:r>
              <a:rPr lang="en-US" altLang="en-US" sz="2400" b="1" dirty="0">
                <a:ea typeface="ＭＳ Ｐゴシック" panose="020B0600070205080204" pitchFamily="34" charset="-128"/>
              </a:rPr>
              <a:t>two random processes </a:t>
            </a:r>
            <a:r>
              <a:rPr lang="en-US" altLang="en-US" sz="2400" dirty="0">
                <a:ea typeface="ＭＳ Ｐゴシック" panose="020B0600070205080204" pitchFamily="34" charset="-128"/>
              </a:rPr>
              <a:t>and a </a:t>
            </a:r>
            <a:r>
              <a:rPr lang="en-US" altLang="en-US" sz="2400" b="1" dirty="0">
                <a:ea typeface="ＭＳ Ｐゴシック" panose="020B0600070205080204" pitchFamily="34" charset="-128"/>
              </a:rPr>
              <a:t>queue</a:t>
            </a:r>
          </a:p>
          <a:p>
            <a:pPr lvl="1" eaLnBrk="1" hangingPunct="1">
              <a:lnSpc>
                <a:spcPct val="90000"/>
              </a:lnSpc>
            </a:pPr>
            <a:r>
              <a:rPr lang="en-US" altLang="en-US" sz="2000" b="1" dirty="0">
                <a:ea typeface="ＭＳ Ｐゴシック" panose="020B0600070205080204" pitchFamily="34" charset="-128"/>
              </a:rPr>
              <a:t>Arrival process </a:t>
            </a:r>
            <a:r>
              <a:rPr lang="en-US" altLang="en-US" sz="2000" dirty="0">
                <a:ea typeface="ＭＳ Ｐゴシック" panose="020B0600070205080204" pitchFamily="34" charset="-128"/>
              </a:rPr>
              <a:t>– describes the random process governing the arrival of elements</a:t>
            </a:r>
          </a:p>
          <a:p>
            <a:pPr lvl="1" eaLnBrk="1" hangingPunct="1">
              <a:lnSpc>
                <a:spcPct val="90000"/>
              </a:lnSpc>
            </a:pPr>
            <a:r>
              <a:rPr lang="en-US" altLang="en-US" sz="2000" b="1" dirty="0">
                <a:ea typeface="ＭＳ Ｐゴシック" panose="020B0600070205080204" pitchFamily="34" charset="-128"/>
              </a:rPr>
              <a:t>Service process </a:t>
            </a:r>
            <a:r>
              <a:rPr lang="en-US" altLang="en-US" sz="2000" dirty="0">
                <a:ea typeface="ＭＳ Ｐゴシック" panose="020B0600070205080204" pitchFamily="34" charset="-128"/>
              </a:rPr>
              <a:t>– describes the random process governing the servicing (and thus departure) of elements</a:t>
            </a:r>
          </a:p>
          <a:p>
            <a:pPr lvl="1" eaLnBrk="1" hangingPunct="1">
              <a:lnSpc>
                <a:spcPct val="90000"/>
              </a:lnSpc>
            </a:pPr>
            <a:r>
              <a:rPr lang="en-US" altLang="en-US" sz="2000" b="1" dirty="0">
                <a:ea typeface="ＭＳ Ｐゴシック" panose="020B0600070205080204" pitchFamily="34" charset="-128"/>
              </a:rPr>
              <a:t>Queue</a:t>
            </a:r>
            <a:r>
              <a:rPr lang="en-US" altLang="en-US" sz="2000" dirty="0">
                <a:ea typeface="ＭＳ Ｐゴシック" panose="020B0600070205080204" pitchFamily="34" charset="-128"/>
              </a:rPr>
              <a:t> – describing the properties of the waiting area</a:t>
            </a:r>
          </a:p>
          <a:p>
            <a:pPr eaLnBrk="1" hangingPunct="1">
              <a:lnSpc>
                <a:spcPct val="90000"/>
              </a:lnSpc>
            </a:pPr>
            <a:r>
              <a:rPr lang="en-US" altLang="en-US" sz="2400" dirty="0">
                <a:ea typeface="ＭＳ Ｐゴシック" panose="020B0600070205080204" pitchFamily="34" charset="-128"/>
              </a:rPr>
              <a:t>Queueing networks are networks of connected queueing systems where the departures from one queue can route to another queue</a:t>
            </a:r>
          </a:p>
          <a:p>
            <a:pPr lvl="1" eaLnBrk="1" hangingPunct="1">
              <a:lnSpc>
                <a:spcPct val="90000"/>
              </a:lnSpc>
            </a:pPr>
            <a:r>
              <a:rPr lang="en-US" altLang="en-US" sz="2000" dirty="0">
                <a:ea typeface="ＭＳ Ｐゴシック" panose="020B0600070205080204" pitchFamily="34" charset="-128"/>
              </a:rPr>
              <a:t>Queueing networks model complex queueing systems</a:t>
            </a:r>
          </a:p>
          <a:p>
            <a:pPr lvl="2" eaLnBrk="1" hangingPunct="1">
              <a:lnSpc>
                <a:spcPct val="90000"/>
              </a:lnSpc>
            </a:pPr>
            <a:r>
              <a:rPr lang="en-US" altLang="en-US" sz="1600" dirty="0">
                <a:ea typeface="ＭＳ Ｐゴシック" panose="020B0600070205080204" pitchFamily="34" charset="-128"/>
              </a:rPr>
              <a:t>Network traffic routing through multiple routers/switches</a:t>
            </a:r>
          </a:p>
          <a:p>
            <a:pPr lvl="2" eaLnBrk="1" hangingPunct="1">
              <a:lnSpc>
                <a:spcPct val="90000"/>
              </a:lnSpc>
            </a:pPr>
            <a:r>
              <a:rPr lang="en-US" altLang="en-US" sz="1600" dirty="0">
                <a:ea typeface="ＭＳ Ｐゴシック" panose="020B0600070205080204" pitchFamily="34" charset="-128"/>
              </a:rPr>
              <a:t>Traffic planning with multiple sequential traffic lights</a:t>
            </a:r>
          </a:p>
        </p:txBody>
      </p:sp>
    </p:spTree>
    <p:extLst>
      <p:ext uri="{BB962C8B-B14F-4D97-AF65-F5344CB8AC3E}">
        <p14:creationId xmlns:p14="http://schemas.microsoft.com/office/powerpoint/2010/main" val="3345530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7">
            <a:extLst>
              <a:ext uri="{FF2B5EF4-FFF2-40B4-BE49-F238E27FC236}">
                <a16:creationId xmlns:a16="http://schemas.microsoft.com/office/drawing/2014/main" id="{36719DD9-D972-7E4A-BE5D-CF5B37920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0B410F4-8DAC-6B44-9B08-B300EB7DA642}" type="slidenum">
              <a:rPr lang="en-US" altLang="en-US" sz="1200" b="0">
                <a:latin typeface="Tahoma" panose="020B0604030504040204" pitchFamily="34" charset="0"/>
              </a:rPr>
              <a:pPr eaLnBrk="1" hangingPunct="1"/>
              <a:t>30</a:t>
            </a:fld>
            <a:endParaRPr lang="en-US" altLang="en-US" sz="1200" b="0">
              <a:latin typeface="Tahoma" panose="020B0604030504040204" pitchFamily="34" charset="0"/>
            </a:endParaRPr>
          </a:p>
        </p:txBody>
      </p:sp>
      <p:sp>
        <p:nvSpPr>
          <p:cNvPr id="70659" name="Rectangle 2">
            <a:extLst>
              <a:ext uri="{FF2B5EF4-FFF2-40B4-BE49-F238E27FC236}">
                <a16:creationId xmlns:a16="http://schemas.microsoft.com/office/drawing/2014/main" id="{A17D9BDA-50B8-7048-A37F-612BB68083EB}"/>
              </a:ext>
            </a:extLst>
          </p:cNvPr>
          <p:cNvSpPr>
            <a:spLocks noGrp="1" noChangeArrowheads="1"/>
          </p:cNvSpPr>
          <p:nvPr>
            <p:ph type="title"/>
          </p:nvPr>
        </p:nvSpPr>
        <p:spPr>
          <a:xfrm>
            <a:off x="228300" y="237527"/>
            <a:ext cx="10390716" cy="1143000"/>
          </a:xfrm>
        </p:spPr>
        <p:txBody>
          <a:bodyPr/>
          <a:lstStyle/>
          <a:p>
            <a:pPr eaLnBrk="1" hangingPunct="1"/>
            <a:r>
              <a:rPr lang="en-US" altLang="en-US" sz="4000" dirty="0">
                <a:ea typeface="ＭＳ Ｐゴシック" panose="020B0600070205080204" pitchFamily="34" charset="-128"/>
              </a:rPr>
              <a:t>Queueing Theory and Queueing Networks</a:t>
            </a:r>
          </a:p>
        </p:txBody>
      </p:sp>
      <p:sp>
        <p:nvSpPr>
          <p:cNvPr id="70660" name="Rectangle 3">
            <a:extLst>
              <a:ext uri="{FF2B5EF4-FFF2-40B4-BE49-F238E27FC236}">
                <a16:creationId xmlns:a16="http://schemas.microsoft.com/office/drawing/2014/main" id="{F431ACE9-5D81-0C41-B9FD-46EEA8AC84FC}"/>
              </a:ext>
            </a:extLst>
          </p:cNvPr>
          <p:cNvSpPr>
            <a:spLocks noGrp="1" noChangeArrowheads="1"/>
          </p:cNvSpPr>
          <p:nvPr>
            <p:ph type="body" sz="half" idx="1"/>
          </p:nvPr>
        </p:nvSpPr>
        <p:spPr>
          <a:xfrm>
            <a:off x="381991" y="1638794"/>
            <a:ext cx="11196451" cy="4459288"/>
          </a:xfrm>
        </p:spPr>
        <p:txBody>
          <a:bodyPr/>
          <a:lstStyle/>
          <a:p>
            <a:pPr eaLnBrk="1" hangingPunct="1">
              <a:lnSpc>
                <a:spcPct val="110000"/>
              </a:lnSpc>
            </a:pPr>
            <a:r>
              <a:rPr lang="en-US" altLang="en-US" sz="2300" dirty="0">
                <a:ea typeface="ＭＳ Ｐゴシック" panose="020B0600070205080204" pitchFamily="34" charset="-128"/>
              </a:rPr>
              <a:t>Non-Markov queues are often harder to analyze but solutions exist for certain types</a:t>
            </a:r>
          </a:p>
          <a:p>
            <a:pPr lvl="1" eaLnBrk="1" hangingPunct="1">
              <a:lnSpc>
                <a:spcPct val="110000"/>
              </a:lnSpc>
            </a:pPr>
            <a:r>
              <a:rPr lang="en-US" altLang="en-US" sz="1900" dirty="0">
                <a:ea typeface="ＭＳ Ｐゴシック" panose="020B0600070205080204" pitchFamily="34" charset="-128"/>
              </a:rPr>
              <a:t>Erlang process queues</a:t>
            </a:r>
          </a:p>
          <a:p>
            <a:pPr lvl="1" eaLnBrk="1" hangingPunct="1">
              <a:lnSpc>
                <a:spcPct val="110000"/>
              </a:lnSpc>
            </a:pPr>
            <a:r>
              <a:rPr lang="en-US" altLang="en-US" sz="1900" dirty="0">
                <a:ea typeface="ＭＳ Ｐゴシック" panose="020B0600070205080204" pitchFamily="34" charset="-128"/>
              </a:rPr>
              <a:t>Degenerate queues with fixed arrivals</a:t>
            </a:r>
          </a:p>
          <a:p>
            <a:pPr eaLnBrk="1" hangingPunct="1">
              <a:lnSpc>
                <a:spcPct val="110000"/>
              </a:lnSpc>
            </a:pPr>
            <a:r>
              <a:rPr lang="en-US" altLang="en-US" sz="2300" dirty="0">
                <a:ea typeface="ＭＳ Ｐゴシック" panose="020B0600070205080204" pitchFamily="34" charset="-128"/>
              </a:rPr>
              <a:t>General queueing networks are also difficult to analyze analytically and are often analyzed using Monte Carlo simulations of the system</a:t>
            </a:r>
          </a:p>
          <a:p>
            <a:pPr lvl="1" eaLnBrk="1" hangingPunct="1">
              <a:lnSpc>
                <a:spcPct val="110000"/>
              </a:lnSpc>
            </a:pPr>
            <a:r>
              <a:rPr lang="en-US" altLang="en-US" sz="1900" dirty="0">
                <a:ea typeface="ＭＳ Ｐゴシック" panose="020B0600070205080204" pitchFamily="34" charset="-128"/>
              </a:rPr>
              <a:t>Recursive networks where queues feed back (directly or indirectly) to themselves have different stability and steady state conditions</a:t>
            </a:r>
          </a:p>
          <a:p>
            <a:pPr lvl="1" eaLnBrk="1" hangingPunct="1">
              <a:lnSpc>
                <a:spcPct val="110000"/>
              </a:lnSpc>
            </a:pPr>
            <a:r>
              <a:rPr lang="en-US" altLang="en-US" sz="1900" dirty="0">
                <a:ea typeface="ＭＳ Ｐゴシック" panose="020B0600070205080204" pitchFamily="34" charset="-128"/>
              </a:rPr>
              <a:t>Non-independent splits lead to periodic behavior rather than a constant steady state</a:t>
            </a:r>
          </a:p>
        </p:txBody>
      </p:sp>
    </p:spTree>
    <p:extLst>
      <p:ext uri="{BB962C8B-B14F-4D97-AF65-F5344CB8AC3E}">
        <p14:creationId xmlns:p14="http://schemas.microsoft.com/office/powerpoint/2010/main" val="231605134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7">
            <a:extLst>
              <a:ext uri="{FF2B5EF4-FFF2-40B4-BE49-F238E27FC236}">
                <a16:creationId xmlns:a16="http://schemas.microsoft.com/office/drawing/2014/main" id="{C3FE02C8-E582-7F4D-9E46-0378DC5FC3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61AE12AD-E7B0-8849-B312-B0FB2593BA78}" type="slidenum">
              <a:rPr lang="en-US" altLang="en-US" sz="1200" b="0">
                <a:latin typeface="Tahoma" panose="020B0604030504040204" pitchFamily="34" charset="0"/>
              </a:rPr>
              <a:pPr eaLnBrk="1" hangingPunct="1"/>
              <a:t>31</a:t>
            </a:fld>
            <a:endParaRPr lang="en-US" altLang="en-US" sz="1200" b="0">
              <a:latin typeface="Tahoma" panose="020B0604030504040204" pitchFamily="34" charset="0"/>
            </a:endParaRPr>
          </a:p>
        </p:txBody>
      </p:sp>
      <p:sp>
        <p:nvSpPr>
          <p:cNvPr id="72707" name="Rectangle 2">
            <a:extLst>
              <a:ext uri="{FF2B5EF4-FFF2-40B4-BE49-F238E27FC236}">
                <a16:creationId xmlns:a16="http://schemas.microsoft.com/office/drawing/2014/main" id="{E5BA2E8B-A6E0-2641-A3D1-D001E1BA35E2}"/>
              </a:ext>
            </a:extLst>
          </p:cNvPr>
          <p:cNvSpPr>
            <a:spLocks noGrp="1" noChangeArrowheads="1"/>
          </p:cNvSpPr>
          <p:nvPr>
            <p:ph type="title"/>
          </p:nvPr>
        </p:nvSpPr>
        <p:spPr>
          <a:xfrm>
            <a:off x="323302" y="273153"/>
            <a:ext cx="10390716" cy="1143000"/>
          </a:xfrm>
        </p:spPr>
        <p:txBody>
          <a:bodyPr/>
          <a:lstStyle/>
          <a:p>
            <a:pPr eaLnBrk="1" hangingPunct="1"/>
            <a:r>
              <a:rPr lang="en-US" altLang="en-US" dirty="0">
                <a:ea typeface="ＭＳ Ｐゴシック" panose="020B0600070205080204" pitchFamily="34" charset="-128"/>
              </a:rPr>
              <a:t>Queueing Theory</a:t>
            </a:r>
          </a:p>
        </p:txBody>
      </p:sp>
      <p:sp>
        <p:nvSpPr>
          <p:cNvPr id="72708" name="Rectangle 3">
            <a:extLst>
              <a:ext uri="{FF2B5EF4-FFF2-40B4-BE49-F238E27FC236}">
                <a16:creationId xmlns:a16="http://schemas.microsoft.com/office/drawing/2014/main" id="{6D83E6A1-585C-EA4F-B3F7-9EF5BC45EA7C}"/>
              </a:ext>
            </a:extLst>
          </p:cNvPr>
          <p:cNvSpPr>
            <a:spLocks noGrp="1" noChangeArrowheads="1"/>
          </p:cNvSpPr>
          <p:nvPr>
            <p:ph type="body" sz="half" idx="1"/>
          </p:nvPr>
        </p:nvSpPr>
        <p:spPr>
          <a:xfrm>
            <a:off x="323302" y="1554576"/>
            <a:ext cx="11278890" cy="4459287"/>
          </a:xfrm>
        </p:spPr>
        <p:txBody>
          <a:bodyPr>
            <a:normAutofit/>
          </a:bodyPr>
          <a:lstStyle/>
          <a:p>
            <a:pPr eaLnBrk="1" hangingPunct="1">
              <a:lnSpc>
                <a:spcPct val="110000"/>
              </a:lnSpc>
            </a:pPr>
            <a:r>
              <a:rPr lang="en-US" altLang="en-US" sz="2200" dirty="0">
                <a:ea typeface="ＭＳ Ｐゴシック" panose="020B0600070205080204" pitchFamily="34" charset="-128"/>
              </a:rPr>
              <a:t>Queueing theory investigates the behavior of queueing systems – systems in which customers have to potentially wait for service</a:t>
            </a:r>
          </a:p>
          <a:p>
            <a:pPr lvl="1" eaLnBrk="1" hangingPunct="1">
              <a:lnSpc>
                <a:spcPct val="110000"/>
              </a:lnSpc>
            </a:pPr>
            <a:r>
              <a:rPr lang="en-US" altLang="en-US" sz="1900" dirty="0">
                <a:ea typeface="ＭＳ Ｐゴシック" panose="020B0600070205080204" pitchFamily="34" charset="-128"/>
              </a:rPr>
              <a:t>Queueing systems can be classified into a number of types</a:t>
            </a:r>
          </a:p>
          <a:p>
            <a:pPr lvl="2" eaLnBrk="1" hangingPunct="1">
              <a:lnSpc>
                <a:spcPct val="110000"/>
              </a:lnSpc>
            </a:pPr>
            <a:r>
              <a:rPr lang="en-US" altLang="en-US" sz="1600" dirty="0">
                <a:ea typeface="ＭＳ Ｐゴシック" panose="020B0600070205080204" pitchFamily="34" charset="-128"/>
              </a:rPr>
              <a:t>Queueing systems with Markov arrival and service processes are the easiest to analyze and among the most commonly used</a:t>
            </a:r>
          </a:p>
          <a:p>
            <a:pPr lvl="1" eaLnBrk="1" hangingPunct="1">
              <a:lnSpc>
                <a:spcPct val="110000"/>
              </a:lnSpc>
            </a:pPr>
            <a:r>
              <a:rPr lang="en-US" altLang="en-US" sz="1900" dirty="0" err="1">
                <a:ea typeface="ＭＳ Ｐゴシック" panose="020B0600070205080204" pitchFamily="34" charset="-128"/>
              </a:rPr>
              <a:t>Analutic</a:t>
            </a:r>
            <a:r>
              <a:rPr lang="en-US" altLang="en-US" sz="1900" dirty="0">
                <a:ea typeface="ＭＳ Ｐゴシック" panose="020B0600070205080204" pitchFamily="34" charset="-128"/>
              </a:rPr>
              <a:t> solution to queueing systems allow to calculate a number of important attributes of such systems</a:t>
            </a:r>
          </a:p>
          <a:p>
            <a:pPr lvl="2" eaLnBrk="1" hangingPunct="1">
              <a:lnSpc>
                <a:spcPct val="110000"/>
              </a:lnSpc>
            </a:pPr>
            <a:r>
              <a:rPr lang="en-US" altLang="en-US" sz="1600" dirty="0">
                <a:ea typeface="ＭＳ Ｐゴシック" panose="020B0600070205080204" pitchFamily="34" charset="-128"/>
              </a:rPr>
              <a:t>Expected delay and wait time</a:t>
            </a:r>
          </a:p>
          <a:p>
            <a:pPr lvl="2" eaLnBrk="1" hangingPunct="1">
              <a:lnSpc>
                <a:spcPct val="110000"/>
              </a:lnSpc>
            </a:pPr>
            <a:r>
              <a:rPr lang="en-US" altLang="en-US" sz="1600" dirty="0">
                <a:ea typeface="ＭＳ Ｐゴシック" panose="020B0600070205080204" pitchFamily="34" charset="-128"/>
              </a:rPr>
              <a:t>Expected length of the queue and drop rate</a:t>
            </a:r>
          </a:p>
          <a:p>
            <a:pPr lvl="1" eaLnBrk="1" hangingPunct="1">
              <a:lnSpc>
                <a:spcPct val="110000"/>
              </a:lnSpc>
            </a:pPr>
            <a:r>
              <a:rPr lang="en-US" altLang="en-US" sz="1900" dirty="0">
                <a:ea typeface="ＭＳ Ｐゴシック" panose="020B0600070205080204" pitchFamily="34" charset="-128"/>
              </a:rPr>
              <a:t>Queueing networks are systems consisting out of multiple, connected queues and allow the modeling of complex systems</a:t>
            </a:r>
          </a:p>
          <a:p>
            <a:pPr lvl="2" eaLnBrk="1" hangingPunct="1">
              <a:lnSpc>
                <a:spcPct val="110000"/>
              </a:lnSpc>
            </a:pPr>
            <a:r>
              <a:rPr lang="en-US" altLang="en-US" sz="1600" dirty="0">
                <a:ea typeface="ＭＳ Ｐゴシック" panose="020B0600070205080204" pitchFamily="34" charset="-128"/>
              </a:rPr>
              <a:t>E.g. traffic systems, computer networks, etc.</a:t>
            </a:r>
          </a:p>
        </p:txBody>
      </p:sp>
    </p:spTree>
    <p:extLst>
      <p:ext uri="{BB962C8B-B14F-4D97-AF65-F5344CB8AC3E}">
        <p14:creationId xmlns:p14="http://schemas.microsoft.com/office/powerpoint/2010/main" val="24520698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2112C1D9-CA50-5F41-9001-6037782F30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3527306A-FF6A-6C4B-B9E4-D33D00E8DCF5}" type="slidenum">
              <a:rPr lang="en-US" altLang="en-US" sz="1200" b="0">
                <a:latin typeface="Tahoma" panose="020B0604030504040204" pitchFamily="34" charset="0"/>
              </a:rPr>
              <a:pPr eaLnBrk="1" hangingPunct="1"/>
              <a:t>4</a:t>
            </a:fld>
            <a:endParaRPr lang="en-US" altLang="en-US" sz="1200" b="0">
              <a:latin typeface="Tahoma" panose="020B0604030504040204" pitchFamily="34" charset="0"/>
            </a:endParaRPr>
          </a:p>
        </p:txBody>
      </p:sp>
      <p:sp>
        <p:nvSpPr>
          <p:cNvPr id="23555" name="Rectangle 2">
            <a:extLst>
              <a:ext uri="{FF2B5EF4-FFF2-40B4-BE49-F238E27FC236}">
                <a16:creationId xmlns:a16="http://schemas.microsoft.com/office/drawing/2014/main" id="{99A0604A-5CEA-834F-A3D8-18B20E47AA81}"/>
              </a:ext>
            </a:extLst>
          </p:cNvPr>
          <p:cNvSpPr>
            <a:spLocks noGrp="1" noChangeArrowheads="1"/>
          </p:cNvSpPr>
          <p:nvPr>
            <p:ph type="title"/>
          </p:nvPr>
        </p:nvSpPr>
        <p:spPr>
          <a:xfrm>
            <a:off x="230579" y="225652"/>
            <a:ext cx="7543800" cy="1143000"/>
          </a:xfrm>
        </p:spPr>
        <p:txBody>
          <a:bodyPr/>
          <a:lstStyle/>
          <a:p>
            <a:pPr eaLnBrk="1" hangingPunct="1"/>
            <a:r>
              <a:rPr lang="en-US" altLang="en-US" sz="4000" dirty="0">
                <a:ea typeface="ＭＳ Ｐゴシック" panose="020B0600070205080204" pitchFamily="34" charset="-128"/>
              </a:rPr>
              <a:t>Queueing Notation</a:t>
            </a:r>
          </a:p>
        </p:txBody>
      </p:sp>
      <p:sp>
        <p:nvSpPr>
          <p:cNvPr id="23556" name="Rectangle 3">
            <a:extLst>
              <a:ext uri="{FF2B5EF4-FFF2-40B4-BE49-F238E27FC236}">
                <a16:creationId xmlns:a16="http://schemas.microsoft.com/office/drawing/2014/main" id="{EC11FFB8-C9A6-E745-AFC4-760E708901B2}"/>
              </a:ext>
            </a:extLst>
          </p:cNvPr>
          <p:cNvSpPr>
            <a:spLocks noGrp="1" noChangeArrowheads="1"/>
          </p:cNvSpPr>
          <p:nvPr>
            <p:ph type="body" idx="1"/>
          </p:nvPr>
        </p:nvSpPr>
        <p:spPr>
          <a:xfrm>
            <a:off x="438501" y="1670957"/>
            <a:ext cx="11246818" cy="4383087"/>
          </a:xfrm>
        </p:spPr>
        <p:txBody>
          <a:bodyPr>
            <a:normAutofit/>
          </a:bodyPr>
          <a:lstStyle/>
          <a:p>
            <a:pPr eaLnBrk="1" hangingPunct="1">
              <a:lnSpc>
                <a:spcPct val="90000"/>
              </a:lnSpc>
            </a:pPr>
            <a:r>
              <a:rPr lang="en-US" altLang="en-US" sz="2400" dirty="0">
                <a:ea typeface="ＭＳ Ｐゴシック" panose="020B0600070205080204" pitchFamily="34" charset="-128"/>
              </a:rPr>
              <a:t>A single queueing system can be characterized in terms of a number of characteristics</a:t>
            </a:r>
          </a:p>
          <a:p>
            <a:pPr lvl="1" eaLnBrk="1" hangingPunct="1">
              <a:lnSpc>
                <a:spcPct val="90000"/>
              </a:lnSpc>
            </a:pPr>
            <a:r>
              <a:rPr lang="en-US" altLang="en-US" sz="2000" b="1" dirty="0">
                <a:ea typeface="ＭＳ Ｐゴシック" panose="020B0600070205080204" pitchFamily="34" charset="-128"/>
              </a:rPr>
              <a:t>Arrival process </a:t>
            </a:r>
            <a:r>
              <a:rPr lang="en-US" altLang="en-US" sz="2000" dirty="0">
                <a:ea typeface="ＭＳ Ｐゴシック" panose="020B0600070205080204" pitchFamily="34" charset="-128"/>
              </a:rPr>
              <a:t>– a description of the random process characterizing the arrival times of elements</a:t>
            </a:r>
          </a:p>
          <a:p>
            <a:pPr lvl="1" eaLnBrk="1" hangingPunct="1">
              <a:lnSpc>
                <a:spcPct val="90000"/>
              </a:lnSpc>
            </a:pPr>
            <a:r>
              <a:rPr lang="en-US" altLang="en-US" sz="2000" b="1" dirty="0">
                <a:ea typeface="ＭＳ Ｐゴシック" panose="020B0600070205080204" pitchFamily="34" charset="-128"/>
              </a:rPr>
              <a:t>Service process </a:t>
            </a:r>
            <a:r>
              <a:rPr lang="en-US" altLang="en-US" sz="2000" dirty="0">
                <a:ea typeface="ＭＳ Ｐゴシック" panose="020B0600070205080204" pitchFamily="34" charset="-128"/>
              </a:rPr>
              <a:t>– a description of the random process characterizing the service characteristics (usually the service time) for an element</a:t>
            </a:r>
          </a:p>
          <a:p>
            <a:pPr lvl="1" eaLnBrk="1" hangingPunct="1">
              <a:lnSpc>
                <a:spcPct val="90000"/>
              </a:lnSpc>
            </a:pPr>
            <a:r>
              <a:rPr lang="en-US" altLang="en-US" sz="2000" b="1" dirty="0">
                <a:ea typeface="ＭＳ Ｐゴシック" panose="020B0600070205080204" pitchFamily="34" charset="-128"/>
              </a:rPr>
              <a:t>Number of servers </a:t>
            </a:r>
            <a:r>
              <a:rPr lang="en-US" altLang="en-US" sz="2000" dirty="0">
                <a:ea typeface="ＭＳ Ｐゴシック" panose="020B0600070205080204" pitchFamily="34" charset="-128"/>
              </a:rPr>
              <a:t>– the number of elements that can be serviced simultaneously</a:t>
            </a:r>
          </a:p>
          <a:p>
            <a:pPr lvl="1" eaLnBrk="1" hangingPunct="1">
              <a:lnSpc>
                <a:spcPct val="90000"/>
              </a:lnSpc>
            </a:pPr>
            <a:r>
              <a:rPr lang="en-US" altLang="en-US" sz="2000" b="1" dirty="0">
                <a:ea typeface="ＭＳ Ｐゴシック" panose="020B0600070205080204" pitchFamily="34" charset="-128"/>
              </a:rPr>
              <a:t>System capacity </a:t>
            </a:r>
            <a:r>
              <a:rPr lang="en-US" altLang="en-US" sz="2000" dirty="0">
                <a:ea typeface="ＭＳ Ｐゴシック" panose="020B0600070205080204" pitchFamily="34" charset="-128"/>
              </a:rPr>
              <a:t>– the total number of elements that can be in the system (waiting for or being serviced)</a:t>
            </a:r>
          </a:p>
          <a:p>
            <a:pPr lvl="1" eaLnBrk="1" hangingPunct="1">
              <a:lnSpc>
                <a:spcPct val="90000"/>
              </a:lnSpc>
            </a:pPr>
            <a:r>
              <a:rPr lang="en-US" altLang="en-US" sz="2000" b="1" dirty="0">
                <a:ea typeface="ＭＳ Ｐゴシック" panose="020B0600070205080204" pitchFamily="34" charset="-128"/>
              </a:rPr>
              <a:t>Population size </a:t>
            </a:r>
            <a:r>
              <a:rPr lang="en-US" altLang="en-US" sz="2000" dirty="0">
                <a:ea typeface="ＭＳ Ｐゴシック" panose="020B0600070205080204" pitchFamily="34" charset="-128"/>
              </a:rPr>
              <a:t>– total number of elements</a:t>
            </a:r>
          </a:p>
          <a:p>
            <a:pPr lvl="1" eaLnBrk="1" hangingPunct="1">
              <a:lnSpc>
                <a:spcPct val="90000"/>
              </a:lnSpc>
            </a:pPr>
            <a:r>
              <a:rPr lang="en-US" altLang="en-US" sz="2000" b="1" dirty="0">
                <a:ea typeface="ＭＳ Ｐゴシック" panose="020B0600070205080204" pitchFamily="34" charset="-128"/>
              </a:rPr>
              <a:t>Queue discipline </a:t>
            </a:r>
            <a:r>
              <a:rPr lang="en-US" altLang="en-US" sz="2000" dirty="0">
                <a:ea typeface="ＭＳ Ｐゴシック" panose="020B0600070205080204" pitchFamily="34" charset="-128"/>
              </a:rPr>
              <a:t>– the way waiting elements are picked for service, e.g. FIFO, LIFO, Round Robin</a:t>
            </a:r>
          </a:p>
          <a:p>
            <a:pPr lvl="1" eaLnBrk="1" hangingPunct="1">
              <a:lnSpc>
                <a:spcPct val="90000"/>
              </a:lnSpc>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401285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FFB2C816-31BB-DD46-B7C3-B9FB84E40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C85D1562-5750-2B4F-B10E-80B07598013B}" type="slidenum">
              <a:rPr lang="en-US" altLang="en-US" sz="1200" b="0">
                <a:latin typeface="Tahoma" panose="020B0604030504040204" pitchFamily="34" charset="0"/>
              </a:rPr>
              <a:pPr eaLnBrk="1" hangingPunct="1"/>
              <a:t>5</a:t>
            </a:fld>
            <a:endParaRPr lang="en-US" altLang="en-US" sz="1200" b="0">
              <a:latin typeface="Tahoma" panose="020B0604030504040204" pitchFamily="34" charset="0"/>
            </a:endParaRPr>
          </a:p>
        </p:txBody>
      </p:sp>
      <p:sp>
        <p:nvSpPr>
          <p:cNvPr id="25603" name="Rectangle 2">
            <a:extLst>
              <a:ext uri="{FF2B5EF4-FFF2-40B4-BE49-F238E27FC236}">
                <a16:creationId xmlns:a16="http://schemas.microsoft.com/office/drawing/2014/main" id="{8064CC70-1C43-1748-B94D-CB2D4B582394}"/>
              </a:ext>
            </a:extLst>
          </p:cNvPr>
          <p:cNvSpPr>
            <a:spLocks noGrp="1" noChangeArrowheads="1"/>
          </p:cNvSpPr>
          <p:nvPr>
            <p:ph type="title"/>
          </p:nvPr>
        </p:nvSpPr>
        <p:spPr>
          <a:xfrm>
            <a:off x="171203" y="225652"/>
            <a:ext cx="7543800" cy="1143000"/>
          </a:xfrm>
        </p:spPr>
        <p:txBody>
          <a:bodyPr/>
          <a:lstStyle/>
          <a:p>
            <a:pPr eaLnBrk="1" hangingPunct="1"/>
            <a:r>
              <a:rPr lang="en-US" altLang="en-US" sz="4000" dirty="0">
                <a:ea typeface="ＭＳ Ｐゴシック" panose="020B0600070205080204" pitchFamily="34" charset="-128"/>
              </a:rPr>
              <a:t>Queueing Notation</a:t>
            </a:r>
          </a:p>
        </p:txBody>
      </p:sp>
      <p:sp>
        <p:nvSpPr>
          <p:cNvPr id="19460" name="Rectangle 3">
            <a:extLst>
              <a:ext uri="{FF2B5EF4-FFF2-40B4-BE49-F238E27FC236}">
                <a16:creationId xmlns:a16="http://schemas.microsoft.com/office/drawing/2014/main" id="{E51CAB2F-96E5-AF47-BCBE-8F1F48D84241}"/>
              </a:ext>
            </a:extLst>
          </p:cNvPr>
          <p:cNvSpPr>
            <a:spLocks noGrp="1" noChangeArrowheads="1"/>
          </p:cNvSpPr>
          <p:nvPr>
            <p:ph type="body" idx="1"/>
          </p:nvPr>
        </p:nvSpPr>
        <p:spPr>
          <a:xfrm>
            <a:off x="438500" y="1459573"/>
            <a:ext cx="11175567" cy="4383087"/>
          </a:xfrm>
        </p:spPr>
        <p:txBody>
          <a:bodyPr/>
          <a:lstStyle/>
          <a:p>
            <a:pPr eaLnBrk="1" hangingPunct="1">
              <a:lnSpc>
                <a:spcPct val="90000"/>
              </a:lnSpc>
            </a:pPr>
            <a:r>
              <a:rPr lang="en-US" altLang="en-US" sz="2400">
                <a:ea typeface="ＭＳ Ｐゴシック" panose="020B0600070205080204" pitchFamily="34" charset="-128"/>
              </a:rPr>
              <a:t>Depending on the characteristics, single queueing systems can be categorized in different classes</a:t>
            </a:r>
          </a:p>
          <a:p>
            <a:pPr eaLnBrk="1" hangingPunct="1">
              <a:lnSpc>
                <a:spcPct val="90000"/>
              </a:lnSpc>
            </a:pPr>
            <a:r>
              <a:rPr lang="en-US" altLang="en-US" sz="2400">
                <a:ea typeface="ＭＳ Ｐゴシック" panose="020B0600070205080204" pitchFamily="34" charset="-128"/>
              </a:rPr>
              <a:t>Kendall’s notation is generally used to characterize queueing systems</a:t>
            </a:r>
          </a:p>
          <a:p>
            <a:pPr eaLnBrk="1" hangingPunct="1">
              <a:lnSpc>
                <a:spcPct val="90000"/>
              </a:lnSpc>
              <a:buFont typeface="Wingdings" pitchFamily="2" charset="2"/>
              <a:buNone/>
            </a:pPr>
            <a:r>
              <a:rPr lang="en-US" altLang="en-US" sz="2400">
                <a:ea typeface="ＭＳ Ｐゴシック" panose="020B0600070205080204" pitchFamily="34" charset="-128"/>
              </a:rPr>
              <a:t>	A/B/C/K/N/D</a:t>
            </a:r>
          </a:p>
          <a:p>
            <a:pPr lvl="1" eaLnBrk="1" hangingPunct="1">
              <a:lnSpc>
                <a:spcPct val="90000"/>
              </a:lnSpc>
            </a:pPr>
            <a:r>
              <a:rPr lang="en-US" altLang="en-US" sz="2000">
                <a:ea typeface="ＭＳ Ｐゴシック" panose="020B0600070205080204" pitchFamily="34" charset="-128"/>
              </a:rPr>
              <a:t>A – Arrival process class</a:t>
            </a:r>
          </a:p>
          <a:p>
            <a:pPr lvl="1" eaLnBrk="1" hangingPunct="1">
              <a:lnSpc>
                <a:spcPct val="90000"/>
              </a:lnSpc>
            </a:pPr>
            <a:r>
              <a:rPr lang="en-US" altLang="en-US" sz="2000">
                <a:ea typeface="ＭＳ Ｐゴシック" panose="020B0600070205080204" pitchFamily="34" charset="-128"/>
              </a:rPr>
              <a:t>B – Service process distribution</a:t>
            </a:r>
          </a:p>
          <a:p>
            <a:pPr lvl="1" eaLnBrk="1" hangingPunct="1">
              <a:lnSpc>
                <a:spcPct val="90000"/>
              </a:lnSpc>
            </a:pPr>
            <a:r>
              <a:rPr lang="en-US" altLang="en-US" sz="2000">
                <a:ea typeface="ＭＳ Ｐゴシック" panose="020B0600070205080204" pitchFamily="34" charset="-128"/>
              </a:rPr>
              <a:t>C – Number of servers</a:t>
            </a:r>
          </a:p>
          <a:p>
            <a:pPr lvl="1" eaLnBrk="1" hangingPunct="1">
              <a:lnSpc>
                <a:spcPct val="90000"/>
              </a:lnSpc>
            </a:pPr>
            <a:r>
              <a:rPr lang="en-US" altLang="en-US" sz="2000">
                <a:ea typeface="ＭＳ Ｐゴシック" panose="020B0600070205080204" pitchFamily="34" charset="-128"/>
              </a:rPr>
              <a:t>K – System capacity</a:t>
            </a:r>
          </a:p>
          <a:p>
            <a:pPr lvl="1" eaLnBrk="1" hangingPunct="1">
              <a:lnSpc>
                <a:spcPct val="90000"/>
              </a:lnSpc>
            </a:pPr>
            <a:r>
              <a:rPr lang="en-US" altLang="en-US" sz="2000">
                <a:ea typeface="ＭＳ Ｐゴシック" panose="020B0600070205080204" pitchFamily="34" charset="-128"/>
              </a:rPr>
              <a:t>N – Population</a:t>
            </a:r>
          </a:p>
          <a:p>
            <a:pPr lvl="1" eaLnBrk="1" hangingPunct="1">
              <a:lnSpc>
                <a:spcPct val="90000"/>
              </a:lnSpc>
            </a:pPr>
            <a:r>
              <a:rPr lang="en-US" altLang="en-US" sz="2000">
                <a:ea typeface="ＭＳ Ｐゴシック" panose="020B0600070205080204" pitchFamily="34" charset="-128"/>
              </a:rPr>
              <a:t>D – Queue discipline</a:t>
            </a:r>
          </a:p>
        </p:txBody>
      </p:sp>
    </p:spTree>
    <p:extLst>
      <p:ext uri="{BB962C8B-B14F-4D97-AF65-F5344CB8AC3E}">
        <p14:creationId xmlns:p14="http://schemas.microsoft.com/office/powerpoint/2010/main" val="384952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A4D90E1A-C818-6247-9D5B-6EED30E7DB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1000"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1000"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1000"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10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000" b="1">
                <a:solidFill>
                  <a:schemeClr val="tx1"/>
                </a:solidFill>
                <a:latin typeface="Arial" panose="020B0604020202020204" pitchFamily="34" charset="0"/>
                <a:ea typeface="ＭＳ Ｐゴシック" panose="020B0600070205080204" pitchFamily="34" charset="-128"/>
              </a:defRPr>
            </a:lvl9pPr>
          </a:lstStyle>
          <a:p>
            <a:pPr eaLnBrk="1" hangingPunct="1"/>
            <a:fld id="{366345EA-BEB7-794B-99C3-AB5968155654}" type="slidenum">
              <a:rPr lang="en-US" altLang="en-US" sz="1200" b="0">
                <a:latin typeface="Tahoma" panose="020B0604030504040204" pitchFamily="34" charset="0"/>
              </a:rPr>
              <a:pPr eaLnBrk="1" hangingPunct="1"/>
              <a:t>6</a:t>
            </a:fld>
            <a:endParaRPr lang="en-US" altLang="en-US" sz="1200" b="0">
              <a:latin typeface="Tahoma" panose="020B0604030504040204" pitchFamily="34" charset="0"/>
            </a:endParaRPr>
          </a:p>
        </p:txBody>
      </p:sp>
      <p:sp>
        <p:nvSpPr>
          <p:cNvPr id="27651" name="Rectangle 2">
            <a:extLst>
              <a:ext uri="{FF2B5EF4-FFF2-40B4-BE49-F238E27FC236}">
                <a16:creationId xmlns:a16="http://schemas.microsoft.com/office/drawing/2014/main" id="{64357EB7-7A64-6741-86CC-A4AA5B9001CE}"/>
              </a:ext>
            </a:extLst>
          </p:cNvPr>
          <p:cNvSpPr>
            <a:spLocks noGrp="1" noChangeArrowheads="1"/>
          </p:cNvSpPr>
          <p:nvPr>
            <p:ph type="title"/>
          </p:nvPr>
        </p:nvSpPr>
        <p:spPr>
          <a:xfrm>
            <a:off x="349332" y="237527"/>
            <a:ext cx="7543800" cy="1143000"/>
          </a:xfrm>
        </p:spPr>
        <p:txBody>
          <a:bodyPr/>
          <a:lstStyle/>
          <a:p>
            <a:pPr eaLnBrk="1" hangingPunct="1"/>
            <a:r>
              <a:rPr lang="en-US" altLang="en-US" sz="4000" dirty="0">
                <a:ea typeface="ＭＳ Ｐゴシック" panose="020B0600070205080204" pitchFamily="34" charset="-128"/>
              </a:rPr>
              <a:t>Queueing Analysis</a:t>
            </a:r>
          </a:p>
        </p:txBody>
      </p:sp>
      <p:sp>
        <p:nvSpPr>
          <p:cNvPr id="27652" name="Rectangle 3">
            <a:extLst>
              <a:ext uri="{FF2B5EF4-FFF2-40B4-BE49-F238E27FC236}">
                <a16:creationId xmlns:a16="http://schemas.microsoft.com/office/drawing/2014/main" id="{D2AF31FE-B73D-0D41-A148-D350B63023C3}"/>
              </a:ext>
            </a:extLst>
          </p:cNvPr>
          <p:cNvSpPr>
            <a:spLocks noGrp="1" noChangeArrowheads="1"/>
          </p:cNvSpPr>
          <p:nvPr>
            <p:ph type="body" idx="1"/>
          </p:nvPr>
        </p:nvSpPr>
        <p:spPr>
          <a:xfrm>
            <a:off x="509752" y="1554576"/>
            <a:ext cx="10844047" cy="4383087"/>
          </a:xfrm>
        </p:spPr>
        <p:txBody>
          <a:bodyPr>
            <a:normAutofit/>
          </a:bodyPr>
          <a:lstStyle/>
          <a:p>
            <a:pPr eaLnBrk="1" hangingPunct="1">
              <a:lnSpc>
                <a:spcPct val="90000"/>
              </a:lnSpc>
            </a:pPr>
            <a:r>
              <a:rPr lang="en-US" altLang="en-US" sz="2400" dirty="0">
                <a:ea typeface="ＭＳ Ｐゴシック" panose="020B0600070205080204" pitchFamily="34" charset="-128"/>
              </a:rPr>
              <a:t>Different types of queues are differently difficult to analyze due to the characteristics of the arrival and service processes</a:t>
            </a:r>
          </a:p>
          <a:p>
            <a:pPr eaLnBrk="1" hangingPunct="1">
              <a:lnSpc>
                <a:spcPct val="90000"/>
              </a:lnSpc>
            </a:pPr>
            <a:r>
              <a:rPr lang="en-US" altLang="en-US" sz="2400" dirty="0">
                <a:ea typeface="ＭＳ Ｐゴシック" panose="020B0600070205080204" pitchFamily="34" charset="-128"/>
              </a:rPr>
              <a:t>Queueing systems can be analyzed in different dynamic states</a:t>
            </a:r>
          </a:p>
          <a:p>
            <a:pPr lvl="1" eaLnBrk="1" hangingPunct="1">
              <a:lnSpc>
                <a:spcPct val="90000"/>
              </a:lnSpc>
            </a:pPr>
            <a:r>
              <a:rPr lang="en-US" altLang="en-US" sz="2000" b="1" dirty="0">
                <a:ea typeface="ＭＳ Ｐゴシック" panose="020B0600070205080204" pitchFamily="34" charset="-128"/>
              </a:rPr>
              <a:t>Steady-state</a:t>
            </a:r>
            <a:r>
              <a:rPr lang="en-US" altLang="en-US" sz="2000" dirty="0">
                <a:ea typeface="ＭＳ Ｐゴシック" panose="020B0600070205080204" pitchFamily="34" charset="-128"/>
              </a:rPr>
              <a:t> – the situation where the probability distribution of the system state is </a:t>
            </a:r>
            <a:r>
              <a:rPr lang="en-US" altLang="en-US" sz="2000" b="1" dirty="0">
                <a:ea typeface="ＭＳ Ｐゴシック" panose="020B0600070205080204" pitchFamily="34" charset="-128"/>
              </a:rPr>
              <a:t>stationary</a:t>
            </a:r>
            <a:r>
              <a:rPr lang="en-US" altLang="en-US" sz="2000" dirty="0">
                <a:ea typeface="ＭＳ Ｐゴシック" panose="020B0600070205080204" pitchFamily="34" charset="-128"/>
              </a:rPr>
              <a:t> (and thus does not vary over time). </a:t>
            </a:r>
          </a:p>
          <a:p>
            <a:pPr lvl="1" eaLnBrk="1" hangingPunct="1">
              <a:lnSpc>
                <a:spcPct val="90000"/>
              </a:lnSpc>
            </a:pPr>
            <a:r>
              <a:rPr lang="en-US" altLang="en-US" sz="2000" b="1" dirty="0">
                <a:ea typeface="ＭＳ Ｐゴシック" panose="020B0600070205080204" pitchFamily="34" charset="-128"/>
              </a:rPr>
              <a:t>Dynamic transition </a:t>
            </a:r>
            <a:r>
              <a:rPr lang="en-US" altLang="en-US" sz="2000" dirty="0">
                <a:ea typeface="ＭＳ Ｐゴシック" panose="020B0600070205080204" pitchFamily="34" charset="-128"/>
              </a:rPr>
              <a:t>– the situation where the characteristics of the arrival process or the service time change</a:t>
            </a:r>
          </a:p>
          <a:p>
            <a:pPr eaLnBrk="1" hangingPunct="1">
              <a:lnSpc>
                <a:spcPct val="90000"/>
              </a:lnSpc>
            </a:pPr>
            <a:r>
              <a:rPr lang="en-US" altLang="en-US" sz="2400" dirty="0">
                <a:ea typeface="ＭＳ Ｐゴシック" panose="020B0600070205080204" pitchFamily="34" charset="-128"/>
              </a:rPr>
              <a:t>In general, transitional dynamics are much harder to analyze and basic queueing theory therefore focuses on the steady-state case</a:t>
            </a:r>
          </a:p>
        </p:txBody>
      </p:sp>
    </p:spTree>
    <p:extLst>
      <p:ext uri="{BB962C8B-B14F-4D97-AF65-F5344CB8AC3E}">
        <p14:creationId xmlns:p14="http://schemas.microsoft.com/office/powerpoint/2010/main" val="340917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E12B-C6F9-2648-B7E0-D46180E33B9F}"/>
              </a:ext>
            </a:extLst>
          </p:cNvPr>
          <p:cNvSpPr>
            <a:spLocks noGrp="1"/>
          </p:cNvSpPr>
          <p:nvPr>
            <p:ph type="title"/>
          </p:nvPr>
        </p:nvSpPr>
        <p:spPr/>
        <p:txBody>
          <a:bodyPr/>
          <a:lstStyle/>
          <a:p>
            <a:r>
              <a:rPr lang="en-US" dirty="0"/>
              <a:t>Queuing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B87789-6923-1546-AFA8-61F115247882}"/>
                  </a:ext>
                </a:extLst>
              </p:cNvPr>
              <p:cNvSpPr>
                <a:spLocks noGrp="1"/>
              </p:cNvSpPr>
              <p:nvPr>
                <p:ph idx="1"/>
              </p:nvPr>
            </p:nvSpPr>
            <p:spPr/>
            <p:txBody>
              <a:bodyPr/>
              <a:lstStyle/>
              <a:p>
                <a:pPr marL="0" indent="0">
                  <a:buNone/>
                </a:pPr>
                <a:r>
                  <a:rPr lang="en-US" b="1" dirty="0"/>
                  <a:t>Petameters of a queuing System</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𝐴</m:t>
                        </m:r>
                      </m:sub>
                    </m:sSub>
                  </m:oMath>
                </a14:m>
                <a:r>
                  <a:rPr lang="en-US" dirty="0"/>
                  <a:t> Arrival rate</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𝑆</m:t>
                        </m:r>
                      </m:sub>
                    </m:sSub>
                  </m:oMath>
                </a14:m>
                <a:r>
                  <a:rPr lang="en-US" dirty="0"/>
                  <a:t> Service rate</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𝐴</m:t>
                            </m:r>
                          </m:sub>
                        </m:sSub>
                      </m:den>
                    </m:f>
                  </m:oMath>
                </a14:m>
                <a:r>
                  <a:rPr lang="en-US" dirty="0"/>
                  <a:t> mean interval time</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𝑆</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𝑆</m:t>
                            </m:r>
                          </m:sub>
                        </m:sSub>
                      </m:den>
                    </m:f>
                  </m:oMath>
                </a14:m>
                <a:r>
                  <a:rPr lang="en-US" dirty="0"/>
                  <a:t> mean service time</a:t>
                </a:r>
              </a:p>
              <a:p>
                <a:pPr marL="457200" lvl="1" indent="0">
                  <a:buNone/>
                </a:pP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𝐴</m:t>
                            </m:r>
                          </m:sub>
                        </m:sSub>
                      </m:num>
                      <m:den>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𝑆</m:t>
                            </m:r>
                          </m:sub>
                        </m:sSub>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𝑆</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den>
                    </m:f>
                  </m:oMath>
                </a14:m>
                <a:r>
                  <a:rPr lang="en-US" dirty="0"/>
                  <a:t> utilization or arrival to service ratio</a:t>
                </a:r>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E1B87789-6923-1546-AFA8-61F115247882}"/>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93791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5FD4-A555-3D4F-B6D9-A7327ED5F14F}"/>
              </a:ext>
            </a:extLst>
          </p:cNvPr>
          <p:cNvSpPr>
            <a:spLocks noGrp="1"/>
          </p:cNvSpPr>
          <p:nvPr>
            <p:ph type="title"/>
          </p:nvPr>
        </p:nvSpPr>
        <p:spPr>
          <a:xfrm>
            <a:off x="327837" y="226902"/>
            <a:ext cx="10515600" cy="1325563"/>
          </a:xfrm>
        </p:spPr>
        <p:txBody>
          <a:bodyPr/>
          <a:lstStyle/>
          <a:p>
            <a:r>
              <a:rPr lang="en-US" dirty="0"/>
              <a:t>Random variables of a queuing 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AADFD1-DD27-CE4D-B000-63573EE64A76}"/>
                  </a:ext>
                </a:extLst>
              </p:cNvPr>
              <p:cNvSpPr>
                <a:spLocks noGrp="1"/>
              </p:cNvSpPr>
              <p:nvPr>
                <p:ph idx="1"/>
              </p:nvPr>
            </p:nvSpPr>
            <p:spPr>
              <a:xfrm>
                <a:off x="327837" y="1857523"/>
                <a:ext cx="10974572" cy="4351338"/>
              </a:xfrm>
            </p:spPr>
            <p:txBody>
              <a:bodyPr/>
              <a:lstStyle/>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number of jobs receiving service at time t</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number of jobs waiting in a queue at time t</a:t>
                </a:r>
              </a:p>
              <a:p>
                <a:pPr marL="457200" lvl="1"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the total number of jobs in the system at time t</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service time of the k-</a:t>
                </a:r>
                <a:r>
                  <a:rPr lang="en-US" dirty="0" err="1"/>
                  <a:t>th</a:t>
                </a:r>
                <a:r>
                  <a:rPr lang="en-US" dirty="0"/>
                  <a:t> job</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𝑘</m:t>
                        </m:r>
                      </m:sub>
                    </m:sSub>
                  </m:oMath>
                </a14:m>
                <a:r>
                  <a:rPr lang="en-US" dirty="0"/>
                  <a:t>= waiting time of the k-</a:t>
                </a:r>
                <a:r>
                  <a:rPr lang="en-US" dirty="0" err="1"/>
                  <a:t>th</a:t>
                </a:r>
                <a:r>
                  <a:rPr lang="en-US" dirty="0"/>
                  <a:t> job</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𝑘</m:t>
                        </m:r>
                      </m:sub>
                    </m:sSub>
                    <m:r>
                      <a:rPr lang="en-US" b="0" i="0" smtClean="0">
                        <a:latin typeface="Cambria Math" panose="02040503050406030204" pitchFamily="18" charset="0"/>
                      </a:rPr>
                      <m:t>+</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k</m:t>
                        </m:r>
                      </m:sub>
                    </m:sSub>
                  </m:oMath>
                </a14:m>
                <a:r>
                  <a:rPr lang="en-US" dirty="0"/>
                  <a:t> response time, the total time a job spends in the system from its arrival until the departure</a:t>
                </a:r>
              </a:p>
              <a:p>
                <a:pPr marL="457200" lvl="1" indent="0">
                  <a:buNone/>
                </a:pPr>
                <a:endParaRPr lang="en-US" dirty="0"/>
              </a:p>
              <a:p>
                <a:pPr marL="457200" lvl="1" indent="0">
                  <a:buNone/>
                </a:pPr>
                <a:r>
                  <a:rPr lang="en-US" dirty="0">
                    <a:effectLst/>
                    <a:latin typeface="Calibri" panose="020F0502020204030204" pitchFamily="34" charset="0"/>
                    <a:ea typeface="Calibri" panose="020F0502020204030204" pitchFamily="34" charset="0"/>
                    <a:cs typeface="Arial" panose="020B0604020202020204" pitchFamily="34" charset="0"/>
                  </a:rPr>
                  <a:t>If </a:t>
                </a:r>
                <a:r>
                  <a:rPr lang="en-US" dirty="0" err="1">
                    <a:effectLst/>
                    <a:latin typeface="Calibri" panose="020F0502020204030204" pitchFamily="34" charset="0"/>
                    <a:ea typeface="Calibri" panose="020F0502020204030204" pitchFamily="34" charset="0"/>
                    <a:cs typeface="Arial" panose="020B0604020202020204" pitchFamily="34" charset="0"/>
                  </a:rPr>
                  <a:t>S</a:t>
                </a:r>
                <a:r>
                  <a:rPr lang="en-US" baseline="-25000" dirty="0" err="1">
                    <a:effectLst/>
                    <a:latin typeface="Calibri" panose="020F0502020204030204" pitchFamily="34" charset="0"/>
                    <a:ea typeface="Calibri" panose="020F0502020204030204" pitchFamily="34" charset="0"/>
                    <a:cs typeface="Arial" panose="020B0604020202020204" pitchFamily="34" charset="0"/>
                  </a:rPr>
                  <a:t>k</a:t>
                </a:r>
                <a:r>
                  <a:rPr lang="en-US" dirty="0">
                    <a:effectLst/>
                    <a:latin typeface="Calibri" panose="020F0502020204030204" pitchFamily="34" charset="0"/>
                    <a:ea typeface="Calibri" panose="020F0502020204030204" pitchFamily="34" charset="0"/>
                    <a:cs typeface="Arial" panose="020B0604020202020204" pitchFamily="34" charset="0"/>
                  </a:rPr>
                  <a:t>, </a:t>
                </a:r>
                <a:r>
                  <a:rPr lang="en-US" dirty="0" err="1">
                    <a:effectLst/>
                    <a:latin typeface="Calibri" panose="020F0502020204030204" pitchFamily="34" charset="0"/>
                    <a:ea typeface="Calibri" panose="020F0502020204030204" pitchFamily="34" charset="0"/>
                    <a:cs typeface="Arial" panose="020B0604020202020204" pitchFamily="34" charset="0"/>
                  </a:rPr>
                  <a:t>W</a:t>
                </a:r>
                <a:r>
                  <a:rPr lang="en-US" baseline="-25000" dirty="0" err="1">
                    <a:effectLst/>
                    <a:latin typeface="Calibri" panose="020F0502020204030204" pitchFamily="34" charset="0"/>
                    <a:ea typeface="Calibri" panose="020F0502020204030204" pitchFamily="34" charset="0"/>
                    <a:cs typeface="Arial" panose="020B0604020202020204" pitchFamily="34" charset="0"/>
                  </a:rPr>
                  <a:t>k</a:t>
                </a:r>
                <a:r>
                  <a:rPr lang="en-US" dirty="0">
                    <a:effectLst/>
                    <a:latin typeface="Calibri" panose="020F0502020204030204" pitchFamily="34" charset="0"/>
                    <a:ea typeface="Calibri" panose="020F0502020204030204" pitchFamily="34" charset="0"/>
                    <a:cs typeface="Arial" panose="020B0604020202020204" pitchFamily="34" charset="0"/>
                  </a:rPr>
                  <a:t> and </a:t>
                </a:r>
                <a:r>
                  <a:rPr lang="en-US" dirty="0" err="1">
                    <a:effectLst/>
                    <a:latin typeface="Calibri" panose="020F0502020204030204" pitchFamily="34" charset="0"/>
                    <a:ea typeface="Calibri" panose="020F0502020204030204" pitchFamily="34" charset="0"/>
                    <a:cs typeface="Arial" panose="020B0604020202020204" pitchFamily="34" charset="0"/>
                  </a:rPr>
                  <a:t>R</a:t>
                </a:r>
                <a:r>
                  <a:rPr lang="en-US" baseline="-25000" dirty="0" err="1">
                    <a:effectLst/>
                    <a:latin typeface="Calibri" panose="020F0502020204030204" pitchFamily="34" charset="0"/>
                    <a:ea typeface="Calibri" panose="020F0502020204030204" pitchFamily="34" charset="0"/>
                    <a:cs typeface="Arial" panose="020B0604020202020204" pitchFamily="34" charset="0"/>
                  </a:rPr>
                  <a:t>k</a:t>
                </a:r>
                <a:r>
                  <a:rPr lang="en-US" dirty="0">
                    <a:effectLst/>
                    <a:latin typeface="Calibri" panose="020F0502020204030204" pitchFamily="34" charset="0"/>
                    <a:ea typeface="Calibri" panose="020F0502020204030204" pitchFamily="34" charset="0"/>
                    <a:cs typeface="Arial" panose="020B0604020202020204" pitchFamily="34" charset="0"/>
                  </a:rPr>
                  <a:t> are independent of k it is a stationary queuing process</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A9AADFD1-DD27-CE4D-B000-63573EE64A76}"/>
                  </a:ext>
                </a:extLst>
              </p:cNvPr>
              <p:cNvSpPr>
                <a:spLocks noGrp="1" noRot="1" noChangeAspect="1" noMove="1" noResize="1" noEditPoints="1" noAdjustHandles="1" noChangeArrowheads="1" noChangeShapeType="1" noTextEdit="1"/>
              </p:cNvSpPr>
              <p:nvPr>
                <p:ph idx="1"/>
              </p:nvPr>
            </p:nvSpPr>
            <p:spPr>
              <a:xfrm>
                <a:off x="327837" y="1857523"/>
                <a:ext cx="10974572" cy="4351338"/>
              </a:xfrm>
              <a:blipFill>
                <a:blip r:embed="rId2"/>
                <a:stretch>
                  <a:fillRect t="-1744"/>
                </a:stretch>
              </a:blipFill>
            </p:spPr>
            <p:txBody>
              <a:bodyPr/>
              <a:lstStyle/>
              <a:p>
                <a:r>
                  <a:rPr lang="en-US">
                    <a:noFill/>
                  </a:rPr>
                  <a:t> </a:t>
                </a:r>
              </a:p>
            </p:txBody>
          </p:sp>
        </mc:Fallback>
      </mc:AlternateContent>
    </p:spTree>
    <p:extLst>
      <p:ext uri="{BB962C8B-B14F-4D97-AF65-F5344CB8AC3E}">
        <p14:creationId xmlns:p14="http://schemas.microsoft.com/office/powerpoint/2010/main" val="106723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0CDB-B7C1-3847-9C2A-F66A7934D06D}"/>
              </a:ext>
            </a:extLst>
          </p:cNvPr>
          <p:cNvSpPr>
            <a:spLocks noGrp="1"/>
          </p:cNvSpPr>
          <p:nvPr>
            <p:ph type="title"/>
          </p:nvPr>
        </p:nvSpPr>
        <p:spPr>
          <a:xfrm>
            <a:off x="293197" y="331640"/>
            <a:ext cx="11722339" cy="1325563"/>
          </a:xfrm>
        </p:spPr>
        <p:txBody>
          <a:bodyPr>
            <a:normAutofit/>
          </a:bodyPr>
          <a:lstStyle/>
          <a:p>
            <a:r>
              <a:rPr lang="en-US" dirty="0"/>
              <a:t>Queuing system and the illustration to the Little’s Law</a:t>
            </a:r>
          </a:p>
        </p:txBody>
      </p:sp>
      <p:pic>
        <p:nvPicPr>
          <p:cNvPr id="5" name="Picture 4" descr="Diagram, schematic&#10;&#10;Description automatically generated">
            <a:extLst>
              <a:ext uri="{FF2B5EF4-FFF2-40B4-BE49-F238E27FC236}">
                <a16:creationId xmlns:a16="http://schemas.microsoft.com/office/drawing/2014/main" id="{CC572D11-E533-C14B-A5A9-BBF54F2A5572}"/>
              </a:ext>
            </a:extLst>
          </p:cNvPr>
          <p:cNvPicPr>
            <a:picLocks noChangeAspect="1"/>
          </p:cNvPicPr>
          <p:nvPr/>
        </p:nvPicPr>
        <p:blipFill>
          <a:blip r:embed="rId2"/>
          <a:stretch>
            <a:fillRect/>
          </a:stretch>
        </p:blipFill>
        <p:spPr>
          <a:xfrm>
            <a:off x="1765491" y="1690688"/>
            <a:ext cx="7571014" cy="4817008"/>
          </a:xfrm>
          <a:prstGeom prst="rect">
            <a:avLst/>
          </a:prstGeom>
        </p:spPr>
      </p:pic>
    </p:spTree>
    <p:extLst>
      <p:ext uri="{BB962C8B-B14F-4D97-AF65-F5344CB8AC3E}">
        <p14:creationId xmlns:p14="http://schemas.microsoft.com/office/powerpoint/2010/main" val="188018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2712</Words>
  <Application>Microsoft Macintosh PowerPoint</Application>
  <PresentationFormat>Widescreen</PresentationFormat>
  <Paragraphs>437</Paragraphs>
  <Slides>31</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Arial</vt:lpstr>
      <vt:lpstr>Calibri</vt:lpstr>
      <vt:lpstr>Calibri Light</vt:lpstr>
      <vt:lpstr>Cambria Math</vt:lpstr>
      <vt:lpstr>Lucida Grande</vt:lpstr>
      <vt:lpstr>Tahoma</vt:lpstr>
      <vt:lpstr>Times New Roman</vt:lpstr>
      <vt:lpstr>Wingdings</vt:lpstr>
      <vt:lpstr>Office Theme</vt:lpstr>
      <vt:lpstr>Microsoft Equation</vt:lpstr>
      <vt:lpstr>Queueing Theory </vt:lpstr>
      <vt:lpstr>Queueing Systems</vt:lpstr>
      <vt:lpstr>Queueing Systems</vt:lpstr>
      <vt:lpstr>Queueing Notation</vt:lpstr>
      <vt:lpstr>Queueing Notation</vt:lpstr>
      <vt:lpstr>Queueing Analysis</vt:lpstr>
      <vt:lpstr>Queuing Process</vt:lpstr>
      <vt:lpstr>Random variables of a queuing system</vt:lpstr>
      <vt:lpstr>Queuing system and the illustration to the Little’s Law</vt:lpstr>
      <vt:lpstr>Little’s Law</vt:lpstr>
      <vt:lpstr>Little’s Law</vt:lpstr>
      <vt:lpstr>Queueing System Types</vt:lpstr>
      <vt:lpstr>Markov Queues</vt:lpstr>
      <vt:lpstr>Markov Queues</vt:lpstr>
      <vt:lpstr>Markov Queues</vt:lpstr>
      <vt:lpstr>M/M/1 Queueing Systems</vt:lpstr>
      <vt:lpstr>M/M/1 Queueing Systems</vt:lpstr>
      <vt:lpstr>M/M/1 Queueing Systems</vt:lpstr>
      <vt:lpstr>M/M/n Queueing Systems</vt:lpstr>
      <vt:lpstr>M/M/n Queueing Systems</vt:lpstr>
      <vt:lpstr>M/M/n Queueing Systems</vt:lpstr>
      <vt:lpstr>M/M/n Queueing Systems</vt:lpstr>
      <vt:lpstr>M/M/1/k Queueing Systems</vt:lpstr>
      <vt:lpstr>M/M/1/k Queueing Systems</vt:lpstr>
      <vt:lpstr>M/M/1/k Queueing Systems</vt:lpstr>
      <vt:lpstr>Queueing Networks</vt:lpstr>
      <vt:lpstr>Queueing Networks with Poisson Arrivals and M/M Queues</vt:lpstr>
      <vt:lpstr>Queueing Networks with Poisson Arrivals and M/M Queues</vt:lpstr>
      <vt:lpstr>Queueing Networks with Poisson Arrivals and M/M Queues</vt:lpstr>
      <vt:lpstr>Queueing Theory and Queueing Networks</vt:lpstr>
      <vt:lpstr>Queueing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Shirvani, Shirin</dc:creator>
  <cp:lastModifiedBy>Shirvani, Shirin</cp:lastModifiedBy>
  <cp:revision>34</cp:revision>
  <dcterms:created xsi:type="dcterms:W3CDTF">2022-11-22T04:04:54Z</dcterms:created>
  <dcterms:modified xsi:type="dcterms:W3CDTF">2022-11-22T17:34:59Z</dcterms:modified>
</cp:coreProperties>
</file>