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114"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sz="2000" baseline="0" dirty="0">
                <a:solidFill>
                  <a:schemeClr val="bg1"/>
                </a:solidFill>
              </a:rPr>
              <a:t>Comparison of Stores in Terms of Rental Count </a:t>
            </a:r>
          </a:p>
        </c:rich>
      </c:tx>
      <c:layout>
        <c:manualLayout>
          <c:xMode val="edge"/>
          <c:yMode val="edge"/>
          <c:x val="0.2623113998665132"/>
          <c:y val="2.3426077645422701E-2"/>
        </c:manualLayout>
      </c:layout>
      <c:overlay val="0"/>
      <c:spPr>
        <a:solidFill>
          <a:srgbClr val="002060"/>
        </a:solid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Q3_Result!$A$5</c:f>
              <c:strCache>
                <c:ptCount val="1"/>
                <c:pt idx="0">
                  <c:v>Store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Q3_Result!$B$3:$F$4</c:f>
              <c:multiLvlStrCache>
                <c:ptCount val="5"/>
                <c:lvl>
                  <c:pt idx="0">
                    <c:v>5</c:v>
                  </c:pt>
                  <c:pt idx="1">
                    <c:v>6</c:v>
                  </c:pt>
                  <c:pt idx="2">
                    <c:v>7</c:v>
                  </c:pt>
                  <c:pt idx="3">
                    <c:v>8</c:v>
                  </c:pt>
                  <c:pt idx="4">
                    <c:v>2</c:v>
                  </c:pt>
                </c:lvl>
                <c:lvl>
                  <c:pt idx="0">
                    <c:v>2005</c:v>
                  </c:pt>
                  <c:pt idx="4">
                    <c:v>2006</c:v>
                  </c:pt>
                </c:lvl>
              </c:multiLvlStrCache>
            </c:multiLvlStrRef>
          </c:cat>
          <c:val>
            <c:numRef>
              <c:f>Q3_Result!$B$5:$F$5</c:f>
              <c:numCache>
                <c:formatCode>General</c:formatCode>
                <c:ptCount val="5"/>
                <c:pt idx="0">
                  <c:v>575</c:v>
                </c:pt>
                <c:pt idx="1">
                  <c:v>1121</c:v>
                </c:pt>
                <c:pt idx="2">
                  <c:v>3334</c:v>
                </c:pt>
                <c:pt idx="3">
                  <c:v>2801</c:v>
                </c:pt>
                <c:pt idx="4">
                  <c:v>92</c:v>
                </c:pt>
              </c:numCache>
            </c:numRef>
          </c:val>
        </c:ser>
        <c:ser>
          <c:idx val="1"/>
          <c:order val="1"/>
          <c:tx>
            <c:strRef>
              <c:f>Q3_Result!$A$6</c:f>
              <c:strCache>
                <c:ptCount val="1"/>
                <c:pt idx="0">
                  <c:v>Store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Q3_Result!$B$3:$F$4</c:f>
              <c:multiLvlStrCache>
                <c:ptCount val="5"/>
                <c:lvl>
                  <c:pt idx="0">
                    <c:v>5</c:v>
                  </c:pt>
                  <c:pt idx="1">
                    <c:v>6</c:v>
                  </c:pt>
                  <c:pt idx="2">
                    <c:v>7</c:v>
                  </c:pt>
                  <c:pt idx="3">
                    <c:v>8</c:v>
                  </c:pt>
                  <c:pt idx="4">
                    <c:v>2</c:v>
                  </c:pt>
                </c:lvl>
                <c:lvl>
                  <c:pt idx="0">
                    <c:v>2005</c:v>
                  </c:pt>
                  <c:pt idx="4">
                    <c:v>2006</c:v>
                  </c:pt>
                </c:lvl>
              </c:multiLvlStrCache>
            </c:multiLvlStrRef>
          </c:cat>
          <c:val>
            <c:numRef>
              <c:f>Q3_Result!$B$6:$F$6</c:f>
              <c:numCache>
                <c:formatCode>General</c:formatCode>
                <c:ptCount val="5"/>
                <c:pt idx="0">
                  <c:v>581</c:v>
                </c:pt>
                <c:pt idx="1">
                  <c:v>1190</c:v>
                </c:pt>
                <c:pt idx="2">
                  <c:v>3375</c:v>
                </c:pt>
                <c:pt idx="3">
                  <c:v>2885</c:v>
                </c:pt>
                <c:pt idx="4">
                  <c:v>90</c:v>
                </c:pt>
              </c:numCache>
            </c:numRef>
          </c:val>
        </c:ser>
        <c:dLbls>
          <c:dLblPos val="outEnd"/>
          <c:showLegendKey val="0"/>
          <c:showVal val="1"/>
          <c:showCatName val="0"/>
          <c:showSerName val="0"/>
          <c:showPercent val="0"/>
          <c:showBubbleSize val="0"/>
        </c:dLbls>
        <c:gapWidth val="219"/>
        <c:overlap val="-27"/>
        <c:axId val="1591425568"/>
        <c:axId val="1591428832"/>
      </c:barChart>
      <c:catAx>
        <c:axId val="159142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endParaRPr lang="en-US"/>
          </a:p>
        </c:txPr>
        <c:crossAx val="1591428832"/>
        <c:crosses val="autoZero"/>
        <c:auto val="1"/>
        <c:lblAlgn val="ctr"/>
        <c:lblOffset val="100"/>
        <c:noMultiLvlLbl val="0"/>
      </c:catAx>
      <c:valAx>
        <c:axId val="1591428832"/>
        <c:scaling>
          <c:orientation val="minMax"/>
        </c:scaling>
        <c:delete val="0"/>
        <c:axPos val="l"/>
        <c:majorGridlines>
          <c:spPr>
            <a:ln w="9525" cap="flat" cmpd="sng" algn="ctr">
              <a:solidFill>
                <a:schemeClr val="bg2">
                  <a:lumMod val="75000"/>
                  <a:alpha val="43000"/>
                </a:schemeClr>
              </a:solidFill>
              <a:round/>
            </a:ln>
            <a:effectLst/>
          </c:spPr>
        </c:majorGridlines>
        <c:title>
          <c:tx>
            <c:rich>
              <a:bodyPr rot="-540000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r>
                  <a:rPr lang="en-US"/>
                  <a:t>Rental Count of Movies </a:t>
                </a:r>
              </a:p>
            </c:rich>
          </c:tx>
          <c:layout/>
          <c:overlay val="0"/>
          <c:spPr>
            <a:noFill/>
            <a:ln w="25400">
              <a:solidFill>
                <a:schemeClr val="tx1"/>
              </a:solidFill>
            </a:ln>
            <a:effectLst/>
          </c:spPr>
          <c:txPr>
            <a:bodyPr rot="-540000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solidFill>
            <a:srgbClr val="D3D7C5"/>
          </a:solidFill>
          <a:ln>
            <a:noFill/>
          </a:ln>
          <a:effectLst/>
        </c:spPr>
        <c:txPr>
          <a:bodyPr rot="-6000000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endParaRPr lang="en-US"/>
          </a:p>
        </c:txPr>
        <c:crossAx val="1591425568"/>
        <c:crosses val="autoZero"/>
        <c:crossBetween val="between"/>
      </c:valAx>
      <c:spPr>
        <a:noFill/>
        <a:ln w="38100">
          <a:solidFill>
            <a:schemeClr val="tx1">
              <a:alpha val="30000"/>
            </a:schemeClr>
          </a:solidFill>
        </a:ln>
        <a:effectLst/>
      </c:spPr>
    </c:plotArea>
    <c:legend>
      <c:legendPos val="b"/>
      <c:layout/>
      <c:overlay val="0"/>
      <c:spPr>
        <a:noFill/>
        <a:ln w="25400">
          <a:solidFill>
            <a:schemeClr val="tx1"/>
          </a:solidFill>
        </a:ln>
        <a:effectLst/>
      </c:spPr>
      <c:txPr>
        <a:bodyPr rot="0" spcFirstLastPara="1" vertOverflow="ellipsis" vert="horz" wrap="square" anchor="ctr" anchorCtr="1"/>
        <a:lstStyle/>
        <a:p>
          <a:pPr>
            <a:defRPr sz="13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w="50800" cap="flat" cmpd="sng" algn="ctr">
      <a:solidFill>
        <a:schemeClr val="tx1"/>
      </a:solidFill>
      <a:round/>
    </a:ln>
    <a:effectLst/>
  </c:spPr>
  <c:txPr>
    <a:bodyPr/>
    <a:lstStyle/>
    <a:p>
      <a:pPr>
        <a:defRPr sz="1300" baseline="0">
          <a:solidFill>
            <a:sysClr val="windowText" lastClr="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51740D-7665-4A89-8657-185D3EECC3A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295634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1740D-7665-4A89-8657-185D3EECC3A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203327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1740D-7665-4A89-8657-185D3EECC3A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128239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1740D-7665-4A89-8657-185D3EECC3A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57183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51740D-7665-4A89-8657-185D3EECC3A9}"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224937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51740D-7665-4A89-8657-185D3EECC3A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418472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51740D-7665-4A89-8657-185D3EECC3A9}"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370129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51740D-7665-4A89-8657-185D3EECC3A9}"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90613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1740D-7665-4A89-8657-185D3EECC3A9}"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311041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1740D-7665-4A89-8657-185D3EECC3A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360632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1740D-7665-4A89-8657-185D3EECC3A9}"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58F41E-E5F1-433F-90E2-432EA3CD8BF5}" type="slidenum">
              <a:rPr lang="en-US" smtClean="0"/>
              <a:t>‹#›</a:t>
            </a:fld>
            <a:endParaRPr lang="en-US"/>
          </a:p>
        </p:txBody>
      </p:sp>
    </p:spTree>
    <p:extLst>
      <p:ext uri="{BB962C8B-B14F-4D97-AF65-F5344CB8AC3E}">
        <p14:creationId xmlns:p14="http://schemas.microsoft.com/office/powerpoint/2010/main" val="207161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1740D-7665-4A89-8657-185D3EECC3A9}" type="datetimeFigureOut">
              <a:rPr lang="en-US" smtClean="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8F41E-E5F1-433F-90E2-432EA3CD8BF5}" type="slidenum">
              <a:rPr lang="en-US" smtClean="0"/>
              <a:t>‹#›</a:t>
            </a:fld>
            <a:endParaRPr lang="en-US"/>
          </a:p>
        </p:txBody>
      </p:sp>
    </p:spTree>
    <p:extLst>
      <p:ext uri="{BB962C8B-B14F-4D97-AF65-F5344CB8AC3E}">
        <p14:creationId xmlns:p14="http://schemas.microsoft.com/office/powerpoint/2010/main" val="318104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695325"/>
            <a:ext cx="9153524" cy="6021849"/>
          </a:xfrm>
          <a:prstGeom prst="rect">
            <a:avLst/>
          </a:prstGeom>
          <a:solidFill>
            <a:schemeClr val="bg1"/>
          </a:solidFill>
          <a:ln w="19050">
            <a:solidFill>
              <a:schemeClr val="tx1"/>
            </a:solidFill>
          </a:ln>
        </p:spPr>
      </p:pic>
      <p:sp>
        <p:nvSpPr>
          <p:cNvPr id="5" name="TextBox 4"/>
          <p:cNvSpPr txBox="1"/>
          <p:nvPr/>
        </p:nvSpPr>
        <p:spPr>
          <a:xfrm>
            <a:off x="9477373" y="705435"/>
            <a:ext cx="2584691" cy="2462213"/>
          </a:xfrm>
          <a:prstGeom prst="rect">
            <a:avLst/>
          </a:prstGeom>
          <a:solidFill>
            <a:srgbClr val="FF0000">
              <a:alpha val="22000"/>
            </a:srgbClr>
          </a:solidFill>
          <a:ln w="12700">
            <a:solidFill>
              <a:schemeClr val="tx1"/>
            </a:solidFill>
          </a:ln>
        </p:spPr>
        <p:txBody>
          <a:bodyPr wrap="square" rtlCol="0">
            <a:spAutoFit/>
          </a:bodyPr>
          <a:lstStyle/>
          <a:p>
            <a:pPr algn="ctr" fontAlgn="base"/>
            <a:r>
              <a:rPr lang="en-US" sz="1400" b="1" u="sng" dirty="0" smtClean="0"/>
              <a:t>Question Of Interest </a:t>
            </a:r>
          </a:p>
          <a:p>
            <a:pPr algn="just" fontAlgn="base"/>
            <a:endParaRPr lang="en-US" sz="1400" dirty="0"/>
          </a:p>
          <a:p>
            <a:pPr algn="just" fontAlgn="base"/>
            <a:r>
              <a:rPr lang="en-US" sz="1400" dirty="0" smtClean="0"/>
              <a:t>We </a:t>
            </a:r>
            <a:r>
              <a:rPr lang="en-US" sz="1400" dirty="0"/>
              <a:t>want to understand more about the movies that families are </a:t>
            </a:r>
            <a:r>
              <a:rPr lang="en-US" sz="1400" dirty="0" smtClean="0"/>
              <a:t>watching. Which movie category is likely to be rented the most and least based on the data available? Also explain any trend in the movie rental particularly rented for family watching? </a:t>
            </a:r>
            <a:endParaRPr lang="en-US" sz="1400" dirty="0"/>
          </a:p>
        </p:txBody>
      </p:sp>
      <p:sp>
        <p:nvSpPr>
          <p:cNvPr id="8" name="TextBox 7"/>
          <p:cNvSpPr txBox="1"/>
          <p:nvPr/>
        </p:nvSpPr>
        <p:spPr>
          <a:xfrm>
            <a:off x="2505075" y="66495"/>
            <a:ext cx="7229475" cy="461665"/>
          </a:xfrm>
          <a:prstGeom prst="rect">
            <a:avLst/>
          </a:prstGeom>
          <a:solidFill>
            <a:srgbClr val="002060"/>
          </a:solidFill>
        </p:spPr>
        <p:txBody>
          <a:bodyPr wrap="square" rtlCol="0">
            <a:spAutoFit/>
          </a:bodyPr>
          <a:lstStyle/>
          <a:p>
            <a:pPr algn="ctr"/>
            <a:r>
              <a:rPr lang="en-US" sz="2400" u="sng" dirty="0" smtClean="0">
                <a:solidFill>
                  <a:srgbClr val="FFFF00"/>
                </a:solidFill>
              </a:rPr>
              <a:t>UNDERSTANDING TREND OF FAMILY CATEGORY MOVIES </a:t>
            </a:r>
            <a:endParaRPr lang="en-US" sz="2400" u="sng" dirty="0">
              <a:solidFill>
                <a:srgbClr val="FFFF00"/>
              </a:solidFill>
            </a:endParaRPr>
          </a:p>
        </p:txBody>
      </p:sp>
      <p:sp>
        <p:nvSpPr>
          <p:cNvPr id="9" name="TextBox 8"/>
          <p:cNvSpPr txBox="1"/>
          <p:nvPr/>
        </p:nvSpPr>
        <p:spPr>
          <a:xfrm>
            <a:off x="9477372" y="3393187"/>
            <a:ext cx="2584691" cy="3323987"/>
          </a:xfrm>
          <a:prstGeom prst="rect">
            <a:avLst/>
          </a:prstGeom>
          <a:solidFill>
            <a:schemeClr val="accent6">
              <a:lumMod val="60000"/>
              <a:lumOff val="40000"/>
              <a:alpha val="48000"/>
            </a:schemeClr>
          </a:solidFill>
          <a:ln w="12700">
            <a:solidFill>
              <a:schemeClr val="tx1"/>
            </a:solidFill>
          </a:ln>
        </p:spPr>
        <p:txBody>
          <a:bodyPr wrap="square" rtlCol="0">
            <a:spAutoFit/>
          </a:bodyPr>
          <a:lstStyle/>
          <a:p>
            <a:pPr algn="ctr" fontAlgn="base"/>
            <a:r>
              <a:rPr lang="en-US" sz="1400" b="1" u="sng" dirty="0" smtClean="0"/>
              <a:t>Summary </a:t>
            </a:r>
          </a:p>
          <a:p>
            <a:pPr algn="just" fontAlgn="base"/>
            <a:endParaRPr lang="en-US" sz="1400" dirty="0"/>
          </a:p>
          <a:p>
            <a:pPr algn="just" fontAlgn="base"/>
            <a:r>
              <a:rPr lang="en-US" sz="1400" dirty="0" smtClean="0"/>
              <a:t>It is evident from the data plotted on a graph, that movies related to Animation genre has been rented out the most whereas movies related to Music genre has been rented out the least. Therefore, movies related to Animation will likely to be rented the most whereas Music will be rented out the least. Also Movies in Children, classic and comedy are averagely rented. </a:t>
            </a:r>
          </a:p>
          <a:p>
            <a:pPr algn="just" fontAlgn="base"/>
            <a:endParaRPr lang="en-US" sz="1400" dirty="0" smtClean="0"/>
          </a:p>
        </p:txBody>
      </p:sp>
    </p:spTree>
    <p:extLst>
      <p:ext uri="{BB962C8B-B14F-4D97-AF65-F5344CB8AC3E}">
        <p14:creationId xmlns:p14="http://schemas.microsoft.com/office/powerpoint/2010/main" val="1782577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 name="TextBox 4"/>
          <p:cNvSpPr txBox="1"/>
          <p:nvPr/>
        </p:nvSpPr>
        <p:spPr>
          <a:xfrm>
            <a:off x="9477373" y="714960"/>
            <a:ext cx="2584691" cy="1815882"/>
          </a:xfrm>
          <a:prstGeom prst="rect">
            <a:avLst/>
          </a:prstGeom>
          <a:solidFill>
            <a:srgbClr val="FF0000">
              <a:alpha val="22000"/>
            </a:srgbClr>
          </a:solidFill>
          <a:ln w="12700">
            <a:solidFill>
              <a:schemeClr val="tx1"/>
            </a:solidFill>
          </a:ln>
        </p:spPr>
        <p:txBody>
          <a:bodyPr wrap="square" rtlCol="0">
            <a:spAutoFit/>
          </a:bodyPr>
          <a:lstStyle/>
          <a:p>
            <a:pPr algn="ctr" fontAlgn="base"/>
            <a:r>
              <a:rPr lang="en-US" sz="1400" b="1" u="sng" dirty="0" smtClean="0"/>
              <a:t>Question Of Interest </a:t>
            </a:r>
          </a:p>
          <a:p>
            <a:pPr algn="ctr" fontAlgn="base"/>
            <a:endParaRPr lang="en-US" sz="1400" u="sng" dirty="0" smtClean="0"/>
          </a:p>
          <a:p>
            <a:pPr algn="just" fontAlgn="base"/>
            <a:r>
              <a:rPr lang="en-US" sz="1400" dirty="0" smtClean="0"/>
              <a:t>What are length of </a:t>
            </a:r>
            <a:r>
              <a:rPr lang="en-US" sz="1400" dirty="0" smtClean="0"/>
              <a:t>category wise </a:t>
            </a:r>
            <a:r>
              <a:rPr lang="en-US" sz="1400" dirty="0" smtClean="0"/>
              <a:t>rental duration of movies which the families are watching? Also compare the number of movies in each quartile for each category? </a:t>
            </a:r>
            <a:endParaRPr lang="en-US" sz="1400" dirty="0"/>
          </a:p>
        </p:txBody>
      </p:sp>
      <p:sp>
        <p:nvSpPr>
          <p:cNvPr id="8" name="TextBox 7"/>
          <p:cNvSpPr txBox="1"/>
          <p:nvPr/>
        </p:nvSpPr>
        <p:spPr>
          <a:xfrm>
            <a:off x="1104900" y="95070"/>
            <a:ext cx="9991725" cy="461665"/>
          </a:xfrm>
          <a:prstGeom prst="rect">
            <a:avLst/>
          </a:prstGeom>
          <a:solidFill>
            <a:srgbClr val="002060"/>
          </a:solidFill>
        </p:spPr>
        <p:txBody>
          <a:bodyPr wrap="square" rtlCol="0">
            <a:spAutoFit/>
          </a:bodyPr>
          <a:lstStyle/>
          <a:p>
            <a:pPr algn="ctr"/>
            <a:r>
              <a:rPr lang="en-US" sz="2400" u="sng" dirty="0" smtClean="0">
                <a:solidFill>
                  <a:srgbClr val="FFFF00"/>
                </a:solidFill>
              </a:rPr>
              <a:t>UNDERSTANDING RENTAL DURATION AND STANDARD QUARTILES OF MOVIES</a:t>
            </a:r>
            <a:endParaRPr lang="en-US" sz="2400" u="sng" dirty="0">
              <a:solidFill>
                <a:srgbClr val="FFFF00"/>
              </a:solidFill>
            </a:endParaRPr>
          </a:p>
        </p:txBody>
      </p:sp>
      <p:sp>
        <p:nvSpPr>
          <p:cNvPr id="9" name="TextBox 8"/>
          <p:cNvSpPr txBox="1"/>
          <p:nvPr/>
        </p:nvSpPr>
        <p:spPr>
          <a:xfrm>
            <a:off x="9477374" y="2732279"/>
            <a:ext cx="2584691" cy="3970318"/>
          </a:xfrm>
          <a:prstGeom prst="rect">
            <a:avLst/>
          </a:prstGeom>
          <a:solidFill>
            <a:schemeClr val="accent6">
              <a:lumMod val="60000"/>
              <a:lumOff val="40000"/>
              <a:alpha val="48000"/>
            </a:schemeClr>
          </a:solidFill>
          <a:ln w="12700">
            <a:solidFill>
              <a:schemeClr val="tx1"/>
            </a:solidFill>
          </a:ln>
        </p:spPr>
        <p:txBody>
          <a:bodyPr wrap="square" rtlCol="0">
            <a:spAutoFit/>
          </a:bodyPr>
          <a:lstStyle/>
          <a:p>
            <a:pPr algn="ctr" fontAlgn="base"/>
            <a:r>
              <a:rPr lang="en-US" sz="1400" b="1" u="sng" dirty="0" smtClean="0"/>
              <a:t>Summary </a:t>
            </a:r>
          </a:p>
          <a:p>
            <a:pPr algn="just" fontAlgn="base"/>
            <a:r>
              <a:rPr lang="en-US" sz="1400" dirty="0" smtClean="0"/>
              <a:t>The graphs illustrated here explains the trend of movies which families are watching </a:t>
            </a:r>
            <a:r>
              <a:rPr lang="en-US" sz="1400" dirty="0" err="1" smtClean="0"/>
              <a:t>wrt</a:t>
            </a:r>
            <a:r>
              <a:rPr lang="en-US" sz="1400" dirty="0" smtClean="0"/>
              <a:t> Rental Duration and Standard Quartiles. The first graphs enumerates that in ‘Family’ Category 18 movies have been rented for 6 days whereas 18 movies of ‘Animation’ Category have been rented for 3 days, which are the highest compared to others. Further, in terms of Standard Quartiles, the Animation Category has the highest movies in 1</a:t>
            </a:r>
            <a:r>
              <a:rPr lang="en-US" sz="1400" baseline="30000" dirty="0" smtClean="0"/>
              <a:t>st</a:t>
            </a:r>
            <a:r>
              <a:rPr lang="en-US" sz="1400" dirty="0" smtClean="0"/>
              <a:t> Quartile  whereas 20 movies of Family category are in third quartile. </a:t>
            </a:r>
          </a:p>
        </p:txBody>
      </p:sp>
      <p:pic>
        <p:nvPicPr>
          <p:cNvPr id="2" name="Picture 1"/>
          <p:cNvPicPr>
            <a:picLocks noChangeAspect="1"/>
          </p:cNvPicPr>
          <p:nvPr/>
        </p:nvPicPr>
        <p:blipFill rotWithShape="1">
          <a:blip r:embed="rId2"/>
          <a:srcRect l="683"/>
          <a:stretch/>
        </p:blipFill>
        <p:spPr>
          <a:xfrm>
            <a:off x="171450" y="676276"/>
            <a:ext cx="9201150" cy="6076950"/>
          </a:xfrm>
          <a:prstGeom prst="rect">
            <a:avLst/>
          </a:prstGeom>
        </p:spPr>
      </p:pic>
    </p:spTree>
    <p:extLst>
      <p:ext uri="{BB962C8B-B14F-4D97-AF65-F5344CB8AC3E}">
        <p14:creationId xmlns:p14="http://schemas.microsoft.com/office/powerpoint/2010/main" val="1331376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 name="TextBox 4"/>
          <p:cNvSpPr txBox="1"/>
          <p:nvPr/>
        </p:nvSpPr>
        <p:spPr>
          <a:xfrm>
            <a:off x="9477372" y="895935"/>
            <a:ext cx="2584691" cy="1600438"/>
          </a:xfrm>
          <a:prstGeom prst="rect">
            <a:avLst/>
          </a:prstGeom>
          <a:solidFill>
            <a:srgbClr val="FF0000">
              <a:alpha val="22000"/>
            </a:srgbClr>
          </a:solidFill>
          <a:ln w="12700">
            <a:solidFill>
              <a:schemeClr val="tx1"/>
            </a:solidFill>
          </a:ln>
        </p:spPr>
        <p:txBody>
          <a:bodyPr wrap="square" rtlCol="0">
            <a:spAutoFit/>
          </a:bodyPr>
          <a:lstStyle/>
          <a:p>
            <a:pPr algn="ctr" fontAlgn="base"/>
            <a:r>
              <a:rPr lang="en-US" sz="1400" b="1" u="sng" dirty="0" smtClean="0"/>
              <a:t>Question Of Interest </a:t>
            </a:r>
          </a:p>
          <a:p>
            <a:pPr algn="ctr" fontAlgn="base"/>
            <a:endParaRPr lang="en-US" sz="1400" b="1" u="sng" dirty="0" smtClean="0"/>
          </a:p>
          <a:p>
            <a:pPr algn="just" fontAlgn="base"/>
            <a:r>
              <a:rPr lang="en-US" sz="1400" dirty="0"/>
              <a:t>We want to find out </a:t>
            </a:r>
            <a:r>
              <a:rPr lang="en-US" sz="1400" dirty="0" smtClean="0"/>
              <a:t>how Rental </a:t>
            </a:r>
            <a:r>
              <a:rPr lang="en-US" sz="1400" dirty="0"/>
              <a:t>stores </a:t>
            </a:r>
            <a:r>
              <a:rPr lang="en-US" sz="1400" dirty="0" smtClean="0"/>
              <a:t>are performing? Find out the performance of stores in each year and month towards rental of movies? </a:t>
            </a:r>
            <a:endParaRPr lang="en-US" sz="1400" dirty="0"/>
          </a:p>
        </p:txBody>
      </p:sp>
      <p:sp>
        <p:nvSpPr>
          <p:cNvPr id="8" name="TextBox 7"/>
          <p:cNvSpPr txBox="1"/>
          <p:nvPr/>
        </p:nvSpPr>
        <p:spPr>
          <a:xfrm>
            <a:off x="1257301" y="85545"/>
            <a:ext cx="9705974" cy="461665"/>
          </a:xfrm>
          <a:prstGeom prst="rect">
            <a:avLst/>
          </a:prstGeom>
          <a:solidFill>
            <a:srgbClr val="002060"/>
          </a:solidFill>
        </p:spPr>
        <p:txBody>
          <a:bodyPr wrap="square" rtlCol="0">
            <a:spAutoFit/>
          </a:bodyPr>
          <a:lstStyle/>
          <a:p>
            <a:pPr algn="ctr"/>
            <a:r>
              <a:rPr lang="en-US" sz="2400" u="sng" dirty="0" smtClean="0">
                <a:solidFill>
                  <a:srgbClr val="FFFF00"/>
                </a:solidFill>
              </a:rPr>
              <a:t>UNDERSTANDING THE PERFORMANCE OF STORES IN YEAR 2005 AND 2006</a:t>
            </a:r>
            <a:endParaRPr lang="en-US" sz="2400" u="sng" dirty="0">
              <a:solidFill>
                <a:srgbClr val="FFFF00"/>
              </a:solidFill>
            </a:endParaRPr>
          </a:p>
        </p:txBody>
      </p:sp>
      <p:sp>
        <p:nvSpPr>
          <p:cNvPr id="9" name="TextBox 8"/>
          <p:cNvSpPr txBox="1"/>
          <p:nvPr/>
        </p:nvSpPr>
        <p:spPr>
          <a:xfrm>
            <a:off x="9477372" y="2869312"/>
            <a:ext cx="2584691" cy="3754874"/>
          </a:xfrm>
          <a:prstGeom prst="rect">
            <a:avLst/>
          </a:prstGeom>
          <a:solidFill>
            <a:schemeClr val="accent6">
              <a:lumMod val="60000"/>
              <a:lumOff val="40000"/>
              <a:alpha val="48000"/>
            </a:schemeClr>
          </a:solidFill>
          <a:ln w="12700">
            <a:solidFill>
              <a:schemeClr val="tx1"/>
            </a:solidFill>
          </a:ln>
        </p:spPr>
        <p:txBody>
          <a:bodyPr wrap="square" rtlCol="0">
            <a:spAutoFit/>
          </a:bodyPr>
          <a:lstStyle/>
          <a:p>
            <a:pPr algn="ctr" fontAlgn="base"/>
            <a:r>
              <a:rPr lang="en-US" sz="1400" b="1" u="sng" dirty="0" smtClean="0"/>
              <a:t>Summary </a:t>
            </a:r>
          </a:p>
          <a:p>
            <a:pPr algn="ctr" fontAlgn="base"/>
            <a:endParaRPr lang="en-US" sz="1400" b="1" u="sng" dirty="0" smtClean="0"/>
          </a:p>
          <a:p>
            <a:pPr algn="just" fontAlgn="base"/>
            <a:r>
              <a:rPr lang="en-US" sz="1400" dirty="0" smtClean="0"/>
              <a:t>It is evident that only two stores have been renting out the movies in 2005 and 2006 (the data available with us). It is pertinent that both stores have been performing equally in terms of movies rented by them. </a:t>
            </a:r>
          </a:p>
          <a:p>
            <a:pPr algn="just" fontAlgn="base"/>
            <a:r>
              <a:rPr lang="en-US" sz="1400" dirty="0" smtClean="0"/>
              <a:t>Further, it is clearly visible that in July 2005 maximum number of movies have been rented out by the stores (Store 1 – 3334 and Store 2 – 3375 ) whereas in year 2006 the number has gone down drastically to 92/90 for the Store1/ Store2 </a:t>
            </a:r>
          </a:p>
        </p:txBody>
      </p:sp>
      <p:graphicFrame>
        <p:nvGraphicFramePr>
          <p:cNvPr id="7" name="Chart 6"/>
          <p:cNvGraphicFramePr>
            <a:graphicFrameLocks/>
          </p:cNvGraphicFramePr>
          <p:nvPr>
            <p:extLst>
              <p:ext uri="{D42A27DB-BD31-4B8C-83A1-F6EECF244321}">
                <p14:modId xmlns:p14="http://schemas.microsoft.com/office/powerpoint/2010/main" val="20681235"/>
              </p:ext>
            </p:extLst>
          </p:nvPr>
        </p:nvGraphicFramePr>
        <p:xfrm>
          <a:off x="93994" y="874044"/>
          <a:ext cx="9202406" cy="58013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2567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5" name="TextBox 4"/>
          <p:cNvSpPr txBox="1"/>
          <p:nvPr/>
        </p:nvSpPr>
        <p:spPr>
          <a:xfrm>
            <a:off x="9477373" y="638760"/>
            <a:ext cx="2584691" cy="2246769"/>
          </a:xfrm>
          <a:prstGeom prst="rect">
            <a:avLst/>
          </a:prstGeom>
          <a:solidFill>
            <a:srgbClr val="FF0000">
              <a:alpha val="22000"/>
            </a:srgbClr>
          </a:solidFill>
          <a:ln w="12700">
            <a:solidFill>
              <a:schemeClr val="tx1"/>
            </a:solidFill>
          </a:ln>
        </p:spPr>
        <p:txBody>
          <a:bodyPr wrap="square" rtlCol="0">
            <a:spAutoFit/>
          </a:bodyPr>
          <a:lstStyle/>
          <a:p>
            <a:pPr algn="ctr" fontAlgn="base"/>
            <a:r>
              <a:rPr lang="en-US" sz="1400" b="1" u="sng" dirty="0" smtClean="0"/>
              <a:t>Question Of Interest </a:t>
            </a:r>
          </a:p>
          <a:p>
            <a:pPr algn="ctr" fontAlgn="base"/>
            <a:endParaRPr lang="en-US" sz="1400" b="1" u="sng" dirty="0" smtClean="0"/>
          </a:p>
          <a:p>
            <a:pPr algn="just" fontAlgn="base"/>
            <a:r>
              <a:rPr lang="en-US" sz="1400" dirty="0" smtClean="0"/>
              <a:t>We </a:t>
            </a:r>
            <a:r>
              <a:rPr lang="en-US" sz="1400" dirty="0"/>
              <a:t>want to understand </a:t>
            </a:r>
            <a:r>
              <a:rPr lang="en-US" sz="1400" dirty="0" smtClean="0"/>
              <a:t>about the Customers who have been paying the most? Find out the top 10 customers who have paid the most towards renting a movie? Also find out the no. of monthly payments of these customers ? </a:t>
            </a:r>
            <a:endParaRPr lang="en-US" sz="1400" dirty="0"/>
          </a:p>
        </p:txBody>
      </p:sp>
      <p:sp>
        <p:nvSpPr>
          <p:cNvPr id="8" name="TextBox 7"/>
          <p:cNvSpPr txBox="1"/>
          <p:nvPr/>
        </p:nvSpPr>
        <p:spPr>
          <a:xfrm>
            <a:off x="2514600" y="56970"/>
            <a:ext cx="7229475" cy="461665"/>
          </a:xfrm>
          <a:prstGeom prst="rect">
            <a:avLst/>
          </a:prstGeom>
          <a:solidFill>
            <a:srgbClr val="002060"/>
          </a:solidFill>
        </p:spPr>
        <p:txBody>
          <a:bodyPr wrap="square" rtlCol="0">
            <a:spAutoFit/>
          </a:bodyPr>
          <a:lstStyle/>
          <a:p>
            <a:pPr algn="ctr"/>
            <a:r>
              <a:rPr lang="en-US" sz="2400" u="sng" dirty="0" smtClean="0">
                <a:solidFill>
                  <a:srgbClr val="FFFF00"/>
                </a:solidFill>
              </a:rPr>
              <a:t>UNDERSTANDING THE TOP PAYING CUSTOMERS </a:t>
            </a:r>
            <a:endParaRPr lang="en-US" sz="2400" u="sng" dirty="0">
              <a:solidFill>
                <a:srgbClr val="FFFF00"/>
              </a:solidFill>
            </a:endParaRPr>
          </a:p>
        </p:txBody>
      </p:sp>
      <p:sp>
        <p:nvSpPr>
          <p:cNvPr id="9" name="TextBox 8"/>
          <p:cNvSpPr txBox="1"/>
          <p:nvPr/>
        </p:nvSpPr>
        <p:spPr>
          <a:xfrm>
            <a:off x="9477372" y="2974087"/>
            <a:ext cx="2584691" cy="3754874"/>
          </a:xfrm>
          <a:prstGeom prst="rect">
            <a:avLst/>
          </a:prstGeom>
          <a:solidFill>
            <a:schemeClr val="accent6">
              <a:lumMod val="60000"/>
              <a:lumOff val="40000"/>
              <a:alpha val="48000"/>
            </a:schemeClr>
          </a:solidFill>
          <a:ln w="12700">
            <a:solidFill>
              <a:schemeClr val="tx1"/>
            </a:solidFill>
          </a:ln>
        </p:spPr>
        <p:txBody>
          <a:bodyPr wrap="square" rtlCol="0">
            <a:spAutoFit/>
          </a:bodyPr>
          <a:lstStyle/>
          <a:p>
            <a:pPr algn="ctr" fontAlgn="base"/>
            <a:r>
              <a:rPr lang="en-US" sz="1400" b="1" u="sng" dirty="0" smtClean="0"/>
              <a:t>Summary </a:t>
            </a:r>
          </a:p>
          <a:p>
            <a:pPr algn="just" fontAlgn="base"/>
            <a:r>
              <a:rPr lang="en-US" sz="1400" dirty="0" smtClean="0"/>
              <a:t>The data plotted on a clustered graph illustrates the top 10 paying customers. Also it can be observed that ‘Eleanor Hunt’ is ranked 1 in terms of  paying highest amount. In addition, the total no. of payment transacted by him are 45, where the maximum payment in a month has occurred in the month of April 2007 (of net 100.78 dollars). It can also be observed that for </a:t>
            </a:r>
            <a:r>
              <a:rPr lang="en-US" sz="1400" smtClean="0"/>
              <a:t>all customers maximum </a:t>
            </a:r>
            <a:r>
              <a:rPr lang="en-US" sz="1400" dirty="0" smtClean="0"/>
              <a:t>transactions has occurred in the month of April whereas very few has occurred in May 2007</a:t>
            </a:r>
          </a:p>
        </p:txBody>
      </p:sp>
      <p:pic>
        <p:nvPicPr>
          <p:cNvPr id="2" name="Picture 1"/>
          <p:cNvPicPr>
            <a:picLocks noChangeAspect="1"/>
          </p:cNvPicPr>
          <p:nvPr/>
        </p:nvPicPr>
        <p:blipFill>
          <a:blip r:embed="rId2"/>
          <a:stretch>
            <a:fillRect/>
          </a:stretch>
        </p:blipFill>
        <p:spPr>
          <a:xfrm>
            <a:off x="130755" y="628650"/>
            <a:ext cx="9260895" cy="6046792"/>
          </a:xfrm>
          <a:prstGeom prst="rect">
            <a:avLst/>
          </a:prstGeom>
        </p:spPr>
      </p:pic>
    </p:spTree>
    <p:extLst>
      <p:ext uri="{BB962C8B-B14F-4D97-AF65-F5344CB8AC3E}">
        <p14:creationId xmlns:p14="http://schemas.microsoft.com/office/powerpoint/2010/main" val="1915523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548</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2021-05-03T07:37:40Z</dcterms:created>
  <dcterms:modified xsi:type="dcterms:W3CDTF">2021-05-03T10:44:54Z</dcterms:modified>
</cp:coreProperties>
</file>