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267200"/>
          </a:xfrm>
        </p:spPr>
        <p:txBody>
          <a:bodyPr/>
          <a:lstStyle/>
          <a:p>
            <a:r>
              <a:rPr lang="en-IN" sz="6000" dirty="0" smtClean="0">
                <a:latin typeface="Berlin Sans FB" pitchFamily="34" charset="0"/>
              </a:rPr>
              <a:t>Nature Inspired Algorithms </a:t>
            </a:r>
            <a:r>
              <a:rPr lang="en-IN" sz="6000" dirty="0" smtClean="0">
                <a:latin typeface="Berlin Sans FB" pitchFamily="34" charset="0"/>
              </a:rPr>
              <a:t>for </a:t>
            </a:r>
            <a:br>
              <a:rPr lang="en-IN" sz="6000" dirty="0" smtClean="0">
                <a:latin typeface="Berlin Sans FB" pitchFamily="34" charset="0"/>
              </a:rPr>
            </a:br>
            <a:r>
              <a:rPr lang="en-IN" sz="6000" dirty="0" smtClean="0">
                <a:latin typeface="Berlin Sans FB" pitchFamily="34" charset="0"/>
              </a:rPr>
              <a:t>Leaf </a:t>
            </a:r>
            <a:r>
              <a:rPr lang="en-IN" sz="6000" dirty="0" smtClean="0">
                <a:latin typeface="Berlin Sans FB" pitchFamily="34" charset="0"/>
              </a:rPr>
              <a:t>Constrained Minimum Spanning Tree</a:t>
            </a:r>
            <a:endParaRPr lang="en-IN" sz="6000" dirty="0">
              <a:latin typeface="Berlin Sans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4800600"/>
            <a:ext cx="6858000" cy="2057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Submitted by: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Abhishek</a:t>
            </a:r>
            <a:r>
              <a:rPr lang="en-IN" dirty="0" smtClean="0">
                <a:solidFill>
                  <a:schemeClr val="tx1"/>
                </a:solidFill>
              </a:rPr>
              <a:t> Kumar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Praneet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Bhatnagar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err="1" smtClean="0">
                <a:solidFill>
                  <a:schemeClr val="tx1"/>
                </a:solidFill>
              </a:rPr>
              <a:t>Rohit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Kesarvani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73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600200"/>
          </a:xfrm>
        </p:spPr>
        <p:txBody>
          <a:bodyPr/>
          <a:lstStyle/>
          <a:p>
            <a:r>
              <a:rPr lang="en-IN" dirty="0" smtClean="0">
                <a:latin typeface="Berlin Sans FB" pitchFamily="34" charset="0"/>
              </a:rPr>
              <a:t>Let’s have a look at the Code !</a:t>
            </a:r>
            <a:endParaRPr lang="en-IN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0"/>
            <a:ext cx="8229600" cy="45259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98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600200"/>
          </a:xfrm>
        </p:spPr>
        <p:txBody>
          <a:bodyPr/>
          <a:lstStyle/>
          <a:p>
            <a:r>
              <a:rPr lang="en-IN" dirty="0" smtClean="0">
                <a:latin typeface="Berlin Sans FB" pitchFamily="34" charset="0"/>
              </a:rPr>
              <a:t>Thank You !! </a:t>
            </a:r>
            <a:endParaRPr lang="en-IN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029200"/>
            <a:ext cx="8229600" cy="45259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41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600200"/>
          </a:xfrm>
        </p:spPr>
        <p:txBody>
          <a:bodyPr/>
          <a:lstStyle/>
          <a:p>
            <a:r>
              <a:rPr lang="en-IN" dirty="0" smtClean="0">
                <a:latin typeface="Berlin Sans FB" pitchFamily="34" charset="0"/>
              </a:rPr>
              <a:t>Introduction</a:t>
            </a:r>
            <a:endParaRPr lang="en-IN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5867400"/>
            <a:ext cx="8229600" cy="45259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8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erlin Sans FB" pitchFamily="34" charset="0"/>
              </a:rPr>
              <a:t>Spanning </a:t>
            </a:r>
            <a:r>
              <a:rPr lang="en-IN" dirty="0" smtClean="0">
                <a:latin typeface="Berlin Sans FB" pitchFamily="34" charset="0"/>
              </a:rPr>
              <a:t>Tree</a:t>
            </a:r>
            <a:endParaRPr lang="en-IN" dirty="0">
              <a:latin typeface="Berlin Sans FB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4031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IN" sz="3600" dirty="0" smtClean="0">
                <a:solidFill>
                  <a:schemeClr val="tx1"/>
                </a:solidFill>
              </a:rPr>
              <a:t>A </a:t>
            </a:r>
            <a:r>
              <a:rPr lang="en-IN" sz="3600" dirty="0">
                <a:solidFill>
                  <a:schemeClr val="tx1"/>
                </a:solidFill>
              </a:rPr>
              <a:t>spanning tree is a subset of a </a:t>
            </a:r>
            <a:r>
              <a:rPr lang="en-IN" sz="3600" dirty="0" smtClean="0">
                <a:solidFill>
                  <a:schemeClr val="tx1"/>
                </a:solidFill>
              </a:rPr>
              <a:t> graph</a:t>
            </a:r>
            <a:r>
              <a:rPr lang="en-IN" sz="3600" dirty="0">
                <a:solidFill>
                  <a:schemeClr val="tx1"/>
                </a:solidFill>
              </a:rPr>
              <a:t>, which has all the vertices covered  with minimum possible number of edges.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24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51"/>
            <a:ext cx="8229600" cy="1600200"/>
          </a:xfrm>
        </p:spPr>
        <p:txBody>
          <a:bodyPr/>
          <a:lstStyle/>
          <a:p>
            <a:r>
              <a:rPr lang="en-IN" dirty="0" smtClean="0">
                <a:latin typeface="Berlin Sans FB" pitchFamily="34" charset="0"/>
              </a:rPr>
              <a:t>Minimum Spanning </a:t>
            </a:r>
            <a:r>
              <a:rPr lang="en-IN" dirty="0" smtClean="0">
                <a:latin typeface="Berlin Sans FB" pitchFamily="34" charset="0"/>
              </a:rPr>
              <a:t>Tree</a:t>
            </a:r>
            <a:endParaRPr lang="en-IN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20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A minimum </a:t>
            </a:r>
            <a:r>
              <a:rPr lang="en-US" sz="3600" dirty="0" err="1">
                <a:solidFill>
                  <a:schemeClr val="tx1"/>
                </a:solidFill>
              </a:rPr>
              <a:t>spannning</a:t>
            </a:r>
            <a:r>
              <a:rPr lang="en-US" sz="3600" dirty="0">
                <a:solidFill>
                  <a:schemeClr val="tx1"/>
                </a:solidFill>
              </a:rPr>
              <a:t> tree is a spanning tree of a connected, </a:t>
            </a:r>
            <a:r>
              <a:rPr lang="en-US" sz="3600" dirty="0" err="1">
                <a:solidFill>
                  <a:schemeClr val="tx1"/>
                </a:solidFill>
              </a:rPr>
              <a:t>unndirected</a:t>
            </a:r>
            <a:r>
              <a:rPr lang="en-US" sz="3600" dirty="0">
                <a:solidFill>
                  <a:schemeClr val="tx1"/>
                </a:solidFill>
              </a:rPr>
              <a:t> graph. It connects all the vertices together with the minimal total weight for its edges.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2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010400" cy="1219200"/>
          </a:xfrm>
        </p:spPr>
        <p:txBody>
          <a:bodyPr/>
          <a:lstStyle/>
          <a:p>
            <a:r>
              <a:rPr lang="en-IN" dirty="0" smtClean="0">
                <a:latin typeface="Berlin Sans FB" pitchFamily="34" charset="0"/>
              </a:rPr>
              <a:t>Description of LCMST</a:t>
            </a:r>
            <a:endParaRPr lang="en-IN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486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Given an undirected, connected, weighted graph with n nodes and a positive integer ℓ(2≤</a:t>
            </a:r>
            <a:r>
              <a:rPr lang="en-US" sz="2800" dirty="0" smtClean="0">
                <a:solidFill>
                  <a:schemeClr val="tx1"/>
                </a:solidFill>
              </a:rPr>
              <a:t>ℓ&lt;n</a:t>
            </a:r>
            <a:r>
              <a:rPr lang="en-US" sz="2800" dirty="0">
                <a:solidFill>
                  <a:schemeClr val="tx1"/>
                </a:solidFill>
              </a:rPr>
              <a:t>−1), the leaf-constrained minimum spanning tree (LCMST) problem seeks on this graph a spanning tree that contains at least ℓ leaves and has minimum total weight among all such spanning trees. Formally, let G = (V, E) be an undirected, connected graph, where V denotes the set of nodes and E denotes the set of </a:t>
            </a:r>
            <a:r>
              <a:rPr lang="en-US" sz="2800" dirty="0" smtClean="0">
                <a:solidFill>
                  <a:schemeClr val="tx1"/>
                </a:solidFill>
              </a:rPr>
              <a:t>edges.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9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981200"/>
          </a:xfrm>
        </p:spPr>
        <p:txBody>
          <a:bodyPr/>
          <a:lstStyle/>
          <a:p>
            <a:r>
              <a:rPr lang="en-IN" sz="3600" dirty="0">
                <a:latin typeface="Berlin Sans FB" pitchFamily="34" charset="0"/>
              </a:rPr>
              <a:t>Nature inspired algorithms that </a:t>
            </a:r>
            <a:r>
              <a:rPr lang="en-IN" sz="3600" dirty="0" smtClean="0">
                <a:latin typeface="Berlin Sans FB" pitchFamily="34" charset="0"/>
              </a:rPr>
              <a:t>can solve </a:t>
            </a:r>
            <a:r>
              <a:rPr lang="en-IN" sz="3600" dirty="0">
                <a:latin typeface="Berlin Sans FB" pitchFamily="34" charset="0"/>
              </a:rPr>
              <a:t>our 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1"/>
                </a:solidFill>
              </a:rPr>
              <a:t>Ant </a:t>
            </a:r>
            <a:r>
              <a:rPr lang="en-IN" sz="3200" dirty="0">
                <a:solidFill>
                  <a:schemeClr val="tx1"/>
                </a:solidFill>
              </a:rPr>
              <a:t>colony </a:t>
            </a:r>
            <a:r>
              <a:rPr lang="en-IN" sz="3200" dirty="0" smtClean="0">
                <a:solidFill>
                  <a:schemeClr val="tx1"/>
                </a:solidFill>
              </a:rPr>
              <a:t>Optimization Algorithm </a:t>
            </a:r>
          </a:p>
          <a:p>
            <a:r>
              <a:rPr lang="en-IN" sz="3200" dirty="0" smtClean="0">
                <a:solidFill>
                  <a:schemeClr val="tx1"/>
                </a:solidFill>
              </a:rPr>
              <a:t>Artificial </a:t>
            </a:r>
            <a:r>
              <a:rPr lang="en-IN" sz="3200" dirty="0">
                <a:solidFill>
                  <a:schemeClr val="tx1"/>
                </a:solidFill>
              </a:rPr>
              <a:t>Bee Colony </a:t>
            </a:r>
            <a:r>
              <a:rPr lang="en-IN" sz="3200" dirty="0" smtClean="0">
                <a:solidFill>
                  <a:schemeClr val="tx1"/>
                </a:solidFill>
              </a:rPr>
              <a:t>Algorithm</a:t>
            </a:r>
          </a:p>
          <a:p>
            <a:r>
              <a:rPr lang="en-IN" sz="3200" dirty="0" smtClean="0">
                <a:solidFill>
                  <a:schemeClr val="tx1"/>
                </a:solidFill>
              </a:rPr>
              <a:t>Quantum </a:t>
            </a:r>
            <a:r>
              <a:rPr lang="en-IN" sz="3200" dirty="0">
                <a:solidFill>
                  <a:schemeClr val="tx1"/>
                </a:solidFill>
              </a:rPr>
              <a:t>behave PSO </a:t>
            </a:r>
            <a:r>
              <a:rPr lang="en-IN" sz="3200" dirty="0" smtClean="0">
                <a:solidFill>
                  <a:schemeClr val="tx1"/>
                </a:solidFill>
              </a:rPr>
              <a:t>Algorithm</a:t>
            </a:r>
          </a:p>
          <a:p>
            <a:r>
              <a:rPr lang="en-IN" sz="3200" dirty="0" smtClean="0">
                <a:solidFill>
                  <a:schemeClr val="tx1"/>
                </a:solidFill>
              </a:rPr>
              <a:t>Genetic Algorithm</a:t>
            </a:r>
          </a:p>
          <a:p>
            <a:r>
              <a:rPr lang="en-IN" sz="3200" dirty="0" err="1" smtClean="0">
                <a:solidFill>
                  <a:schemeClr val="tx1"/>
                </a:solidFill>
              </a:rPr>
              <a:t>Tabu</a:t>
            </a:r>
            <a:r>
              <a:rPr lang="en-IN" sz="3200" dirty="0" smtClean="0">
                <a:solidFill>
                  <a:schemeClr val="tx1"/>
                </a:solidFill>
              </a:rPr>
              <a:t> </a:t>
            </a:r>
            <a:r>
              <a:rPr lang="en-IN" sz="3200" dirty="0">
                <a:solidFill>
                  <a:schemeClr val="tx1"/>
                </a:solidFill>
              </a:rPr>
              <a:t>search Algorithm </a:t>
            </a:r>
          </a:p>
        </p:txBody>
      </p:sp>
    </p:spTree>
    <p:extLst>
      <p:ext uri="{BB962C8B-B14F-4D97-AF65-F5344CB8AC3E}">
        <p14:creationId xmlns:p14="http://schemas.microsoft.com/office/powerpoint/2010/main" val="417797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600200"/>
          </a:xfrm>
        </p:spPr>
        <p:txBody>
          <a:bodyPr/>
          <a:lstStyle/>
          <a:p>
            <a:r>
              <a:rPr lang="en-IN" sz="4400" dirty="0">
                <a:latin typeface="Berlin Sans FB" pitchFamily="34" charset="0"/>
              </a:rPr>
              <a:t>Implementation using</a:t>
            </a:r>
            <a:br>
              <a:rPr lang="en-IN" sz="4400" dirty="0">
                <a:latin typeface="Berlin Sans FB" pitchFamily="34" charset="0"/>
              </a:rPr>
            </a:br>
            <a:r>
              <a:rPr lang="en-IN" sz="4400" dirty="0">
                <a:latin typeface="Berlin Sans FB" pitchFamily="34" charset="0"/>
              </a:rPr>
              <a:t> Artificial Bee Colony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229600" cy="45259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65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600200"/>
          </a:xfrm>
        </p:spPr>
        <p:txBody>
          <a:bodyPr/>
          <a:lstStyle/>
          <a:p>
            <a:r>
              <a:rPr lang="en-IN" sz="3600" b="1" dirty="0" smtClean="0">
                <a:solidFill>
                  <a:srgbClr val="002060"/>
                </a:solidFill>
              </a:rPr>
              <a:t>Why Artificial Bee Colony Algorithm? </a:t>
            </a:r>
            <a:endParaRPr lang="en-IN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50292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IN" sz="3600" dirty="0" smtClean="0">
                <a:solidFill>
                  <a:schemeClr val="tx1"/>
                </a:solidFill>
              </a:rPr>
              <a:t>It is easy to implement, has fewer control parameters, and it can easily be modified and hybridized with multiple problems.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1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0600"/>
            <a:ext cx="8229600" cy="1600200"/>
          </a:xfrm>
        </p:spPr>
        <p:txBody>
          <a:bodyPr/>
          <a:lstStyle/>
          <a:p>
            <a:r>
              <a:rPr lang="en-IN" sz="2800" dirty="0" smtClean="0">
                <a:latin typeface="Berlin Sans FB" pitchFamily="34" charset="0"/>
              </a:rPr>
              <a:t>Description of Artificial Bee Colony</a:t>
            </a:r>
            <a:endParaRPr lang="en-IN" sz="2800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172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the ABC model, the colony consists of three groups of bees: employed bees, onlookers and </a:t>
            </a:r>
            <a:r>
              <a:rPr lang="en-US" dirty="0" smtClean="0">
                <a:solidFill>
                  <a:srgbClr val="002060"/>
                </a:solidFill>
              </a:rPr>
              <a:t>scouts, assumed </a:t>
            </a:r>
            <a:r>
              <a:rPr lang="en-US" dirty="0">
                <a:solidFill>
                  <a:srgbClr val="002060"/>
                </a:solidFill>
              </a:rPr>
              <a:t>that there is only one artificial employed bee for each food source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000" b="1" u="sng" dirty="0" smtClean="0">
                <a:solidFill>
                  <a:srgbClr val="002060"/>
                </a:solidFill>
              </a:rPr>
              <a:t>ALGORITHM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Initial </a:t>
            </a:r>
            <a:r>
              <a:rPr lang="en-US" dirty="0">
                <a:solidFill>
                  <a:srgbClr val="002060"/>
                </a:solidFill>
              </a:rPr>
              <a:t>food sources are produced for all employed bees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REPEAT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Each employed bee goes to a food source in her memory and determines a </a:t>
            </a:r>
            <a:r>
              <a:rPr lang="en-US" dirty="0" err="1">
                <a:solidFill>
                  <a:srgbClr val="002060"/>
                </a:solidFill>
              </a:rPr>
              <a:t>neighbour</a:t>
            </a:r>
            <a:r>
              <a:rPr lang="en-US" dirty="0">
                <a:solidFill>
                  <a:srgbClr val="002060"/>
                </a:solidFill>
              </a:rPr>
              <a:t> source, then evaluates its nectar amount and dances in the hive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Each onlooker watches the dance of employed bees and chooses one of their sources depending on the dances, and then goes to that source. After choosing a </a:t>
            </a:r>
            <a:r>
              <a:rPr lang="en-US" dirty="0" err="1">
                <a:solidFill>
                  <a:srgbClr val="002060"/>
                </a:solidFill>
              </a:rPr>
              <a:t>neighbour</a:t>
            </a:r>
            <a:r>
              <a:rPr lang="en-US" dirty="0">
                <a:solidFill>
                  <a:srgbClr val="002060"/>
                </a:solidFill>
              </a:rPr>
              <a:t> around that, she evaluates its nectar amount.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Abandoned food sources are determined and are replaced with the new food sources discovered by scouts.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The best food source found so far is registered.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UNTIL (requirements are met)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123</TotalTime>
  <Words>379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Nature Inspired Algorithms for  Leaf Constrained Minimum Spanning Tree</vt:lpstr>
      <vt:lpstr>Introduction</vt:lpstr>
      <vt:lpstr>Spanning Tree</vt:lpstr>
      <vt:lpstr>Minimum Spanning Tree</vt:lpstr>
      <vt:lpstr>Description of LCMST</vt:lpstr>
      <vt:lpstr>Nature inspired algorithms that can solve our problem:</vt:lpstr>
      <vt:lpstr>Implementation using  Artificial Bee Colony Algorithm</vt:lpstr>
      <vt:lpstr>Why Artificial Bee Colony Algorithm? </vt:lpstr>
      <vt:lpstr>Description of Artificial Bee Colony</vt:lpstr>
      <vt:lpstr>Let’s have a look at the Code !</vt:lpstr>
      <vt:lpstr>Thank You !!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Bk.Praneet Bhatnagar</dc:creator>
  <cp:lastModifiedBy>Bk.Praneet Bhatnagar</cp:lastModifiedBy>
  <cp:revision>13</cp:revision>
  <dcterms:created xsi:type="dcterms:W3CDTF">2006-08-16T00:00:00Z</dcterms:created>
  <dcterms:modified xsi:type="dcterms:W3CDTF">2016-04-20T19:44:14Z</dcterms:modified>
</cp:coreProperties>
</file>