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48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30793-9A6F-4BE2-9603-8F8A99B9783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DCD7-DDCE-4B33-87A8-3E50A8B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•Serve as consultants, leverage insight reports to better understand the seasonal industry-wise hiring timeline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•Help company  smarten the recruiting process to get them best talent before competitors.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•Capturing missed revenue by increasing marketing efforts and company tie-ups to increase supply</a:t>
            </a:r>
            <a:endParaRPr lang="en-US" b="0" dirty="0">
              <a:effectLst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•Win-win situation for each stakeholder- Indeed.com, companies and job seekers.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DCD7-DDCE-4B33-87A8-3E50A8B548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BED-B7C5-473E-9C00-C9E14AC59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2679A-8D40-4B22-917E-DACBD3ED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75DC-3BC5-44D9-895A-8A42BC23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2DF55-8942-4516-B4E4-CDD9D53A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A088-F367-426D-A5C5-5A6B6B81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D95A-2DF9-412D-95B2-4D4CBD37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2D1B2-8586-4D29-9729-4C8B0F127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2F3C-FDC7-419F-9D03-9B2185A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3AF3-6E39-46A1-8C20-FD60070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8741-FB52-42E6-996F-F5AE33A9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C925A-0010-4A29-80E2-60EF197F4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BE4B0-F154-4B43-88B8-EA058C91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2B53-39D4-4D34-AC41-FC23800A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CB3E-D4D0-43F6-9E0B-679C2CC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DD91-DBAD-4AF5-B4D9-916D375B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BDA-1597-4D61-BC63-9B201130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89D-A941-4742-90BE-87376E58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5A0-0FBD-4809-880E-A1E77523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D33E-4E78-45FF-A6DC-F8495028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1B0A-1BA7-4928-B560-421D5234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704-86A0-4900-9091-9A1FEA1C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A5836-5727-4EF4-9D4F-A7A87DF3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7F58-AFAC-45C4-A352-2CCFF233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5714-37E8-4E43-A561-25DA0AE2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1F45-6B30-4146-B86D-2055080A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197-446B-4C04-A34C-EF87131E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0E49-5C27-4C38-A1AB-551A1F829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17E3E-047E-40E2-BE8D-DC62E4CB2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743D7-2A55-47F4-A3FD-65D1ADF5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D0ED-EB0D-4B3C-976E-0FA215F6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8078A-8897-4828-93FB-3F7720EB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E2A1-B66E-4056-975A-EE63512E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29A70-2626-4063-B16D-980E5CE4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4A116-8B05-4CCB-9A93-4C954EEC9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5C0C4-CCD5-4232-9EAA-8BF89751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DB0FD-6077-43C5-8B95-D78F7B484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C01A3-7EC0-48FB-9C0F-1FB86605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0790A-C37B-400E-A829-0E186F1D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811B8-9A38-4409-8632-9FEEFF3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6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FFE7-9477-433A-BE88-924D25DC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F984E-E7DE-4CDC-B02D-A3A6E77B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A1334-1E54-406A-92FB-6EB0AFF4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ED13-1BED-4E6D-8A3C-82782DFB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1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40209-B7FD-40BD-BB4D-5CF1CD0A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52468-48E2-4FF6-97AF-0784C329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A040B-7294-4353-9793-CF601C25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D095-EC21-4333-8A5C-EF91710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E4F6-164A-41F9-969B-448F2939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6B703-C8D7-462F-BD73-5A1888E0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63A4E-D094-40F4-A0C0-B04976E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ABD7-C6DD-4856-8101-A0AFDE25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389F-FB5A-443A-9F1F-0C57F912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A3BE-D044-4B02-B819-4BA72BE0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C6F4B-4496-4975-A5B6-35701850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CA2DD-764A-4C13-9A9D-37E0D104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6E50A-3221-4A29-A9B1-2B7E6A46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8AC7A-ABCF-4302-8CF6-8B49F60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C76FE-915C-47D2-AD68-16D87B6E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2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967E5-10BC-499A-84D9-D2655B9C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6426-264B-446F-8964-6EB58F23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194C-C3C2-42D3-94DC-A4B3792B6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A1C85-1C63-44E7-BB4C-06CCB30D7FB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50DC-53B3-4475-9062-6DC75C080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ABFB-1E3F-45B8-9BE4-3E0F44329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5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0C5807-3F00-4403-AAB4-CE705AE4EA19}"/>
              </a:ext>
            </a:extLst>
          </p:cNvPr>
          <p:cNvSpPr/>
          <p:nvPr/>
        </p:nvSpPr>
        <p:spPr>
          <a:xfrm>
            <a:off x="475151" y="571498"/>
            <a:ext cx="2092570" cy="20486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Companies</a:t>
            </a:r>
          </a:p>
          <a:p>
            <a:pPr algn="ctr"/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0A47C4-C4BB-4BD2-926A-9A6E597762FF}"/>
              </a:ext>
            </a:extLst>
          </p:cNvPr>
          <p:cNvSpPr/>
          <p:nvPr/>
        </p:nvSpPr>
        <p:spPr>
          <a:xfrm>
            <a:off x="9301893" y="571498"/>
            <a:ext cx="2092570" cy="2048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Job Seekers</a:t>
            </a:r>
          </a:p>
          <a:p>
            <a:pPr algn="ctr"/>
            <a:endParaRPr lang="en-US" dirty="0"/>
          </a:p>
          <a:p>
            <a:pPr algn="ctr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A0815-D376-41F1-922A-E487D070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38" y="801052"/>
            <a:ext cx="3538538" cy="1589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8102-053D-4FBA-8CD3-FCC13D882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26" y="1116623"/>
            <a:ext cx="1343025" cy="11430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F4AC9E6-CC54-4424-9C16-33823BAA2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0800000">
            <a:off x="7891463" y="1099038"/>
            <a:ext cx="1343025" cy="114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FBEC90-D39C-4115-8241-D130A437E768}"/>
              </a:ext>
            </a:extLst>
          </p:cNvPr>
          <p:cNvSpPr txBox="1"/>
          <p:nvPr/>
        </p:nvSpPr>
        <p:spPr>
          <a:xfrm>
            <a:off x="9205178" y="609327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--------- DEMAND RATE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----------- SUPPLY RATE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E7F1EC-3191-4D42-8D17-AD7A9163D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42" y="2711845"/>
            <a:ext cx="5416738" cy="337253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852F9C4-C4A1-4219-9125-C666E37F3DC9}"/>
              </a:ext>
            </a:extLst>
          </p:cNvPr>
          <p:cNvSpPr/>
          <p:nvPr/>
        </p:nvSpPr>
        <p:spPr>
          <a:xfrm>
            <a:off x="1032321" y="3270841"/>
            <a:ext cx="2013439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7C436E-D5A1-417D-87A8-2145CD221480}"/>
              </a:ext>
            </a:extLst>
          </p:cNvPr>
          <p:cNvSpPr/>
          <p:nvPr/>
        </p:nvSpPr>
        <p:spPr>
          <a:xfrm>
            <a:off x="2039040" y="3297218"/>
            <a:ext cx="2013439" cy="17168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89698-5F1C-462C-9A93-3B4D0003E1C0}"/>
              </a:ext>
            </a:extLst>
          </p:cNvPr>
          <p:cNvSpPr txBox="1"/>
          <p:nvPr/>
        </p:nvSpPr>
        <p:spPr>
          <a:xfrm>
            <a:off x="884402" y="3161975"/>
            <a:ext cx="12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16656E-3A4B-41C8-AC12-838C675DB65E}"/>
              </a:ext>
            </a:extLst>
          </p:cNvPr>
          <p:cNvSpPr txBox="1"/>
          <p:nvPr/>
        </p:nvSpPr>
        <p:spPr>
          <a:xfrm>
            <a:off x="3324231" y="3077725"/>
            <a:ext cx="155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CC2F4-07BC-4168-9887-64D95A5AB750}"/>
              </a:ext>
            </a:extLst>
          </p:cNvPr>
          <p:cNvSpPr txBox="1"/>
          <p:nvPr/>
        </p:nvSpPr>
        <p:spPr>
          <a:xfrm>
            <a:off x="1187580" y="3943425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E583F-D637-412B-A5D6-0A4B5185E1E1}"/>
              </a:ext>
            </a:extLst>
          </p:cNvPr>
          <p:cNvSpPr txBox="1"/>
          <p:nvPr/>
        </p:nvSpPr>
        <p:spPr>
          <a:xfrm>
            <a:off x="3098514" y="3966227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</a:p>
        </p:txBody>
      </p:sp>
      <p:sp>
        <p:nvSpPr>
          <p:cNvPr id="25" name="Star: 4 Points 24">
            <a:extLst>
              <a:ext uri="{FF2B5EF4-FFF2-40B4-BE49-F238E27FC236}">
                <a16:creationId xmlns:a16="http://schemas.microsoft.com/office/drawing/2014/main" id="{03A53275-CA1D-41B6-8D94-9276ABBC6E99}"/>
              </a:ext>
            </a:extLst>
          </p:cNvPr>
          <p:cNvSpPr/>
          <p:nvPr/>
        </p:nvSpPr>
        <p:spPr>
          <a:xfrm>
            <a:off x="2267256" y="4401444"/>
            <a:ext cx="279840" cy="274549"/>
          </a:xfrm>
          <a:prstGeom prst="star4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4225DA81-9BBC-4B06-8AC9-49CCAE4BB382}"/>
              </a:ext>
            </a:extLst>
          </p:cNvPr>
          <p:cNvSpPr/>
          <p:nvPr/>
        </p:nvSpPr>
        <p:spPr>
          <a:xfrm>
            <a:off x="1242039" y="5156672"/>
            <a:ext cx="227136" cy="2681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4 Points 38">
            <a:extLst>
              <a:ext uri="{FF2B5EF4-FFF2-40B4-BE49-F238E27FC236}">
                <a16:creationId xmlns:a16="http://schemas.microsoft.com/office/drawing/2014/main" id="{0DB7668E-FC39-4AD5-9AD2-452C1CE6EE4F}"/>
              </a:ext>
            </a:extLst>
          </p:cNvPr>
          <p:cNvSpPr/>
          <p:nvPr/>
        </p:nvSpPr>
        <p:spPr>
          <a:xfrm>
            <a:off x="1200643" y="5823107"/>
            <a:ext cx="279840" cy="274549"/>
          </a:xfrm>
          <a:prstGeom prst="star4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8813DD-5410-41A7-BE40-1583B57044BE}"/>
              </a:ext>
            </a:extLst>
          </p:cNvPr>
          <p:cNvSpPr txBox="1"/>
          <p:nvPr/>
        </p:nvSpPr>
        <p:spPr>
          <a:xfrm>
            <a:off x="1140086" y="5150239"/>
            <a:ext cx="3437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Rate of Unique </a:t>
            </a:r>
            <a:r>
              <a:rPr lang="en-US" dirty="0" err="1"/>
              <a:t>JobID</a:t>
            </a:r>
            <a:r>
              <a:rPr lang="en-US" dirty="0"/>
              <a:t> added</a:t>
            </a:r>
          </a:p>
          <a:p>
            <a:r>
              <a:rPr lang="en-US" dirty="0"/>
              <a:t>      Rate of Unique </a:t>
            </a:r>
            <a:r>
              <a:rPr lang="en-US" dirty="0" err="1"/>
              <a:t>JobID</a:t>
            </a:r>
            <a:r>
              <a:rPr lang="en-US" dirty="0"/>
              <a:t> removed</a:t>
            </a:r>
          </a:p>
          <a:p>
            <a:r>
              <a:rPr lang="en-US" dirty="0"/>
              <a:t>      Existing(carry-on)</a:t>
            </a:r>
            <a:r>
              <a:rPr lang="en-US" dirty="0" err="1"/>
              <a:t>JobID</a:t>
            </a:r>
            <a:r>
              <a:rPr lang="en-US" dirty="0"/>
              <a:t> rate.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B76C8FE0-135A-42CD-9FA0-A44EFEBE7260}"/>
              </a:ext>
            </a:extLst>
          </p:cNvPr>
          <p:cNvSpPr/>
          <p:nvPr/>
        </p:nvSpPr>
        <p:spPr>
          <a:xfrm>
            <a:off x="3346871" y="3437952"/>
            <a:ext cx="227136" cy="2681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44DAFA6E-6275-402E-B7AA-4B2099DC7CAE}"/>
              </a:ext>
            </a:extLst>
          </p:cNvPr>
          <p:cNvSpPr/>
          <p:nvPr/>
        </p:nvSpPr>
        <p:spPr>
          <a:xfrm>
            <a:off x="2972939" y="3444476"/>
            <a:ext cx="227136" cy="2681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inus Sign 1">
            <a:extLst>
              <a:ext uri="{FF2B5EF4-FFF2-40B4-BE49-F238E27FC236}">
                <a16:creationId xmlns:a16="http://schemas.microsoft.com/office/drawing/2014/main" id="{85BB4118-5CD2-45E8-BCDC-B5253A7C6C7B}"/>
              </a:ext>
            </a:extLst>
          </p:cNvPr>
          <p:cNvSpPr/>
          <p:nvPr/>
        </p:nvSpPr>
        <p:spPr>
          <a:xfrm>
            <a:off x="1495637" y="3435951"/>
            <a:ext cx="280086" cy="25373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02F93C67-37B8-4D37-8BBF-DD7A65F48D18}"/>
              </a:ext>
            </a:extLst>
          </p:cNvPr>
          <p:cNvSpPr/>
          <p:nvPr/>
        </p:nvSpPr>
        <p:spPr>
          <a:xfrm>
            <a:off x="1863495" y="3446902"/>
            <a:ext cx="280086" cy="25373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D266C0D2-EBF4-4F5B-879D-BAF15C81DA2F}"/>
              </a:ext>
            </a:extLst>
          </p:cNvPr>
          <p:cNvSpPr/>
          <p:nvPr/>
        </p:nvSpPr>
        <p:spPr>
          <a:xfrm>
            <a:off x="1233391" y="5534348"/>
            <a:ext cx="280086" cy="25373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4 Points 44">
            <a:extLst>
              <a:ext uri="{FF2B5EF4-FFF2-40B4-BE49-F238E27FC236}">
                <a16:creationId xmlns:a16="http://schemas.microsoft.com/office/drawing/2014/main" id="{D3B72DF3-0AAA-464D-869C-1A6AB458310C}"/>
              </a:ext>
            </a:extLst>
          </p:cNvPr>
          <p:cNvSpPr/>
          <p:nvPr/>
        </p:nvSpPr>
        <p:spPr>
          <a:xfrm>
            <a:off x="2610421" y="4401443"/>
            <a:ext cx="279840" cy="274549"/>
          </a:xfrm>
          <a:prstGeom prst="star4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E8BA1-AB70-4482-BEEF-E7A483517B78}"/>
              </a:ext>
            </a:extLst>
          </p:cNvPr>
          <p:cNvSpPr txBox="1"/>
          <p:nvPr/>
        </p:nvSpPr>
        <p:spPr>
          <a:xfrm>
            <a:off x="3183733" y="11254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SUPPLY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CCC81F-F3E0-4615-AD3C-C6476DAA60BE}"/>
              </a:ext>
            </a:extLst>
          </p:cNvPr>
          <p:cNvSpPr txBox="1"/>
          <p:nvPr/>
        </p:nvSpPr>
        <p:spPr>
          <a:xfrm>
            <a:off x="7704076" y="1125415"/>
            <a:ext cx="109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2175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12" grpId="0" animBg="1"/>
      <p:bldP spid="13" grpId="0" animBg="1"/>
      <p:bldP spid="14" grpId="0"/>
      <p:bldP spid="16" grpId="0"/>
      <p:bldP spid="17" grpId="0"/>
      <p:bldP spid="18" grpId="0"/>
      <p:bldP spid="25" grpId="0" animBg="1"/>
      <p:bldP spid="37" grpId="0" animBg="1"/>
      <p:bldP spid="39" grpId="0" animBg="1"/>
      <p:bldP spid="40" grpId="0"/>
      <p:bldP spid="41" grpId="0" animBg="1"/>
      <p:bldP spid="42" grpId="0" animBg="1"/>
      <p:bldP spid="2" grpId="0" animBg="1"/>
      <p:bldP spid="43" grpId="0" animBg="1"/>
      <p:bldP spid="44" grpId="0" animBg="1"/>
      <p:bldP spid="45" grpId="0" animBg="1"/>
      <p:bldP spid="3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8F47E2-40F3-412F-A8F4-BFF85821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" b="2"/>
          <a:stretch/>
        </p:blipFill>
        <p:spPr>
          <a:xfrm>
            <a:off x="780715" y="681039"/>
            <a:ext cx="6597831" cy="54959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611AA9-4F2C-4759-8D6A-C57BC2BF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048" y="681037"/>
            <a:ext cx="4562856" cy="54959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DEMAND RATE  </a:t>
            </a:r>
            <a:r>
              <a:rPr lang="en-US" sz="4200" b="1" dirty="0"/>
              <a:t>&gt;</a:t>
            </a:r>
            <a:r>
              <a:rPr lang="en-US" dirty="0"/>
              <a:t>  SUPPLY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Opportunity Assessment</a:t>
            </a:r>
          </a:p>
          <a:p>
            <a:pPr lvl="1"/>
            <a:r>
              <a:rPr lang="en-US" sz="2000" dirty="0"/>
              <a:t>Job Posting Cost increase per Job-ID – 117%*</a:t>
            </a:r>
          </a:p>
          <a:p>
            <a:pPr lvl="1"/>
            <a:endParaRPr lang="en-US" sz="2000" dirty="0"/>
          </a:p>
          <a:p>
            <a:r>
              <a:rPr lang="en-US" sz="2400" dirty="0"/>
              <a:t>Help recruiters optimize hiring</a:t>
            </a:r>
          </a:p>
          <a:p>
            <a:pPr lvl="1"/>
            <a:r>
              <a:rPr lang="en-US" sz="2000" dirty="0"/>
              <a:t>Right time</a:t>
            </a:r>
          </a:p>
          <a:p>
            <a:pPr lvl="1"/>
            <a:r>
              <a:rPr lang="en-US" sz="2000" dirty="0"/>
              <a:t>Save money</a:t>
            </a:r>
          </a:p>
          <a:p>
            <a:pPr lvl="1"/>
            <a:r>
              <a:rPr lang="en-US" sz="2000" dirty="0"/>
              <a:t>Hire the best talent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dirty="0"/>
              <a:t>SUPPLY RATE </a:t>
            </a:r>
            <a:r>
              <a:rPr lang="en-US" sz="4200" b="1" dirty="0"/>
              <a:t>&gt;</a:t>
            </a:r>
            <a:r>
              <a:rPr lang="en-US" dirty="0"/>
              <a:t> DEMAND RATE</a:t>
            </a:r>
          </a:p>
          <a:p>
            <a:endParaRPr lang="en-US" sz="2400" dirty="0"/>
          </a:p>
          <a:p>
            <a:pPr marL="342900" indent="-342900"/>
            <a:r>
              <a:rPr lang="en-US" sz="2400" dirty="0"/>
              <a:t>Opportunity Assessment</a:t>
            </a:r>
          </a:p>
          <a:p>
            <a:pPr marL="800100" lvl="1" indent="-342900"/>
            <a:r>
              <a:rPr lang="en-US" sz="2000" dirty="0"/>
              <a:t>Misses $100 per </a:t>
            </a:r>
            <a:r>
              <a:rPr lang="en-US" sz="2000" dirty="0" err="1"/>
              <a:t>JobID</a:t>
            </a:r>
            <a:endParaRPr lang="en-US" sz="2000" dirty="0"/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Recommend Companies to publish more job postings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D1E63C-709F-461D-B820-546838314D10}"/>
              </a:ext>
            </a:extLst>
          </p:cNvPr>
          <p:cNvSpPr/>
          <p:nvPr/>
        </p:nvSpPr>
        <p:spPr>
          <a:xfrm>
            <a:off x="3622432" y="2461846"/>
            <a:ext cx="1113692" cy="1172307"/>
          </a:xfrm>
          <a:prstGeom prst="ellipse">
            <a:avLst/>
          </a:prstGeom>
          <a:noFill/>
          <a:ln w="412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543B3A-C112-498E-AF49-F62304D82320}"/>
              </a:ext>
            </a:extLst>
          </p:cNvPr>
          <p:cNvSpPr/>
          <p:nvPr/>
        </p:nvSpPr>
        <p:spPr>
          <a:xfrm>
            <a:off x="4736124" y="1172308"/>
            <a:ext cx="1465385" cy="1547446"/>
          </a:xfrm>
          <a:prstGeom prst="ellipse">
            <a:avLst/>
          </a:prstGeom>
          <a:noFill/>
          <a:ln w="412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62142-4583-43EC-90B1-EDEA0BF98B10}"/>
              </a:ext>
            </a:extLst>
          </p:cNvPr>
          <p:cNvSpPr txBox="1"/>
          <p:nvPr/>
        </p:nvSpPr>
        <p:spPr>
          <a:xfrm>
            <a:off x="1336432" y="509179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--------- DEMAND RATE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----------- SUPPLY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A9D8C-7491-4005-9C3D-8C3AC4C754CC}"/>
              </a:ext>
            </a:extLst>
          </p:cNvPr>
          <p:cNvSpPr txBox="1"/>
          <p:nvPr/>
        </p:nvSpPr>
        <p:spPr>
          <a:xfrm>
            <a:off x="7936642" y="6453526"/>
            <a:ext cx="4562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000" dirty="0"/>
              <a:t>     % change of{(Avg. cost/</a:t>
            </a:r>
            <a:r>
              <a:rPr lang="en-US" sz="1000" dirty="0" err="1"/>
              <a:t>JobID</a:t>
            </a:r>
            <a:r>
              <a:rPr lang="en-US" sz="1000" dirty="0"/>
              <a:t>(</a:t>
            </a:r>
            <a:r>
              <a:rPr lang="en-US" sz="1000" dirty="0" err="1"/>
              <a:t>jul.</a:t>
            </a:r>
            <a:r>
              <a:rPr lang="en-US" sz="1000" dirty="0"/>
              <a:t> to </a:t>
            </a:r>
            <a:r>
              <a:rPr lang="en-US" sz="1000" dirty="0" err="1"/>
              <a:t>aug.</a:t>
            </a:r>
            <a:r>
              <a:rPr lang="en-US" sz="1000" dirty="0"/>
              <a:t>) –Avg. cost/</a:t>
            </a:r>
            <a:r>
              <a:rPr lang="en-US" sz="1000" dirty="0" err="1"/>
              <a:t>JobID</a:t>
            </a:r>
            <a:r>
              <a:rPr lang="en-US" sz="1000" dirty="0"/>
              <a:t>(year))}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63F5E-549C-4440-B0C4-3A89B0CC14E2}"/>
              </a:ext>
            </a:extLst>
          </p:cNvPr>
          <p:cNvSpPr txBox="1"/>
          <p:nvPr/>
        </p:nvSpPr>
        <p:spPr>
          <a:xfrm>
            <a:off x="8326316" y="6326025"/>
            <a:ext cx="25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036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1" grpId="0" animBg="1"/>
      <p:bldP spid="13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68D7-3A03-4FCB-A42F-F48BC186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Picture…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F8EE-DA26-444D-AF0A-097FE936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7800"/>
            <a:ext cx="11157857" cy="4729163"/>
          </a:xfrm>
        </p:spPr>
        <p:txBody>
          <a:bodyPr/>
          <a:lstStyle/>
          <a:p>
            <a:endParaRPr lang="en-US" dirty="0"/>
          </a:p>
          <a:p>
            <a:r>
              <a:rPr lang="en-US" sz="4000" dirty="0"/>
              <a:t>Model Scalability</a:t>
            </a:r>
          </a:p>
          <a:p>
            <a:r>
              <a:rPr lang="en-US" sz="4000" dirty="0"/>
              <a:t>Leverage Insight</a:t>
            </a:r>
          </a:p>
          <a:p>
            <a:r>
              <a:rPr lang="en-US" sz="4000" dirty="0"/>
              <a:t>Smart Recruiting Process</a:t>
            </a:r>
          </a:p>
          <a:p>
            <a:r>
              <a:rPr lang="en-US" sz="4000" dirty="0"/>
              <a:t>Win-Win for all Stakeholders</a:t>
            </a:r>
          </a:p>
        </p:txBody>
      </p:sp>
    </p:spTree>
    <p:extLst>
      <p:ext uri="{BB962C8B-B14F-4D97-AF65-F5344CB8AC3E}">
        <p14:creationId xmlns:p14="http://schemas.microsoft.com/office/powerpoint/2010/main" val="3280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149</Words>
  <Application>Microsoft Office PowerPoint</Application>
  <PresentationFormat>Widescreen</PresentationFormat>
  <Paragraphs>52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Bigger Picture…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Narasimha</dc:creator>
  <cp:lastModifiedBy>Rohit Gupta</cp:lastModifiedBy>
  <cp:revision>45</cp:revision>
  <dcterms:created xsi:type="dcterms:W3CDTF">2018-04-08T03:16:08Z</dcterms:created>
  <dcterms:modified xsi:type="dcterms:W3CDTF">2018-06-09T16:24:49Z</dcterms:modified>
</cp:coreProperties>
</file>