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7" r:id="rId5"/>
    <p:sldId id="259" r:id="rId6"/>
    <p:sldId id="271" r:id="rId7"/>
    <p:sldId id="278" r:id="rId8"/>
    <p:sldId id="261" r:id="rId9"/>
    <p:sldId id="280" r:id="rId10"/>
    <p:sldId id="279" r:id="rId11"/>
    <p:sldId id="281" r:id="rId12"/>
    <p:sldId id="275" r:id="rId13"/>
    <p:sldId id="268" r:id="rId14"/>
    <p:sldId id="269" r:id="rId15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216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8ED6F-64E2-4616-8160-E33071806D0A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A9719-1F7A-4592-955D-F7E76DEA0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A9719-1F7A-4592-955D-F7E76DEA041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94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A9719-1F7A-4592-955D-F7E76DEA041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92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A9719-1F7A-4592-955D-F7E76DEA041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06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A9719-1F7A-4592-955D-F7E76DEA041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97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rgbClr val="D1624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rgbClr val="D1624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8/17/2022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rgbClr val="D1624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49353" y="4791456"/>
            <a:ext cx="8833485" cy="232410"/>
          </a:xfrm>
          <a:custGeom>
            <a:avLst/>
            <a:gdLst/>
            <a:ahLst/>
            <a:cxnLst/>
            <a:rect l="l" t="t" r="r" b="b"/>
            <a:pathLst>
              <a:path w="8833485" h="309879">
                <a:moveTo>
                  <a:pt x="8833104" y="0"/>
                </a:moveTo>
                <a:lnTo>
                  <a:pt x="0" y="0"/>
                </a:lnTo>
                <a:lnTo>
                  <a:pt x="0" y="309371"/>
                </a:lnTo>
                <a:lnTo>
                  <a:pt x="8833104" y="309371"/>
                </a:lnTo>
                <a:lnTo>
                  <a:pt x="8833104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401" y="116586"/>
            <a:ext cx="8833485" cy="4910613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9143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6703" y="744664"/>
            <a:ext cx="7530592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 u="heavy">
                <a:solidFill>
                  <a:srgbClr val="D1624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0491" y="1531715"/>
            <a:ext cx="83830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msl.edu/~siegelj/information_theory/projects/des.netau.net/conclusion.html" TargetMode="External"/><Relationship Id="rId2" Type="http://schemas.openxmlformats.org/officeDocument/2006/relationships/hyperlink" Target="http://www.tutorialspoint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ohitkr01.github.io/EnDeQ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7696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9660" marR="5080" indent="-2347595">
              <a:lnSpc>
                <a:spcPct val="100000"/>
              </a:lnSpc>
              <a:spcBef>
                <a:spcPts val="100"/>
              </a:spcBef>
            </a:pPr>
            <a:r>
              <a:rPr lang="en-US" sz="3200" u="sng" spc="-5" dirty="0" err="1">
                <a:solidFill>
                  <a:schemeClr val="tx2">
                    <a:lumMod val="75000"/>
                  </a:schemeClr>
                </a:solidFill>
                <a:uFill>
                  <a:solidFill>
                    <a:srgbClr val="993300"/>
                  </a:solidFill>
                </a:uFill>
                <a:latin typeface="Georgia"/>
                <a:cs typeface="Georgia"/>
              </a:rPr>
              <a:t>EnDeQ</a:t>
            </a:r>
            <a:r>
              <a:rPr lang="en-US" sz="3200" u="sng" spc="-5" dirty="0">
                <a:solidFill>
                  <a:schemeClr val="tx2">
                    <a:lumMod val="75000"/>
                  </a:schemeClr>
                </a:solidFill>
                <a:uFill>
                  <a:solidFill>
                    <a:srgbClr val="993300"/>
                  </a:solidFill>
                </a:uFill>
                <a:latin typeface="Georgia"/>
                <a:cs typeface="Georgia"/>
              </a:rPr>
              <a:t> ( The encryption-</a:t>
            </a:r>
            <a:r>
              <a:rPr lang="en-US" sz="3200" u="sng" spc="-5" dirty="0" err="1">
                <a:solidFill>
                  <a:schemeClr val="tx2">
                    <a:lumMod val="75000"/>
                  </a:schemeClr>
                </a:solidFill>
                <a:uFill>
                  <a:solidFill>
                    <a:srgbClr val="993300"/>
                  </a:solidFill>
                </a:uFill>
                <a:latin typeface="Georgia"/>
                <a:cs typeface="Georgia"/>
              </a:rPr>
              <a:t>Decription</a:t>
            </a:r>
            <a:r>
              <a:rPr lang="en-US" sz="3200" u="sng" spc="-5" dirty="0">
                <a:solidFill>
                  <a:schemeClr val="tx2">
                    <a:lumMod val="75000"/>
                  </a:schemeClr>
                </a:solidFill>
                <a:uFill>
                  <a:solidFill>
                    <a:srgbClr val="993300"/>
                  </a:solidFill>
                </a:uFill>
                <a:latin typeface="Georgia"/>
                <a:cs typeface="Georgia"/>
              </a:rPr>
              <a:t>)</a:t>
            </a:r>
            <a:endParaRPr sz="3200" u="sng" dirty="0">
              <a:solidFill>
                <a:schemeClr val="tx2">
                  <a:lumMod val="7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9318" y="1591662"/>
            <a:ext cx="204660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S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U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BMITTED </a:t>
            </a:r>
            <a:r>
              <a:rPr sz="2400" b="1" spc="-5" dirty="0">
                <a:latin typeface="Georgia"/>
                <a:cs typeface="Georgia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BY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795" y="1657350"/>
            <a:ext cx="204723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S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U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BMITTED </a:t>
            </a:r>
            <a:r>
              <a:rPr sz="2400" b="1" spc="-5" dirty="0">
                <a:latin typeface="Georgia"/>
                <a:cs typeface="Georgia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TO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3409950"/>
            <a:ext cx="6935470" cy="137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 dirty="0">
              <a:latin typeface="Georgia"/>
              <a:cs typeface="Georgia"/>
            </a:endParaRPr>
          </a:p>
          <a:p>
            <a:pPr marL="613410" marR="1434465" algn="ctr">
              <a:lnSpc>
                <a:spcPct val="100000"/>
              </a:lnSpc>
              <a:spcBef>
                <a:spcPts val="1360"/>
              </a:spcBef>
            </a:pPr>
            <a:r>
              <a:rPr sz="1800" dirty="0">
                <a:latin typeface="Georgia"/>
                <a:cs typeface="Georgia"/>
              </a:rPr>
              <a:t>Department </a:t>
            </a:r>
            <a:r>
              <a:rPr sz="1800" spc="-5" dirty="0">
                <a:latin typeface="Georgia"/>
                <a:cs typeface="Georgia"/>
              </a:rPr>
              <a:t>of Computer Science </a:t>
            </a:r>
            <a:r>
              <a:rPr sz="1800" dirty="0">
                <a:latin typeface="Georgia"/>
                <a:cs typeface="Georgia"/>
              </a:rPr>
              <a:t>&amp; </a:t>
            </a:r>
            <a:r>
              <a:rPr sz="1800" spc="-5" dirty="0">
                <a:latin typeface="Georgia"/>
                <a:cs typeface="Georgia"/>
              </a:rPr>
              <a:t>Engineering </a:t>
            </a:r>
            <a:r>
              <a:rPr sz="1800" spc="-4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School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of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Engineering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and</a:t>
            </a:r>
            <a:r>
              <a:rPr sz="1800" spc="-5" dirty="0">
                <a:latin typeface="Georgia"/>
                <a:cs typeface="Georgia"/>
              </a:rPr>
              <a:t> Technology</a:t>
            </a:r>
            <a:endParaRPr sz="1800" dirty="0">
              <a:latin typeface="Georgia"/>
              <a:cs typeface="Georgia"/>
            </a:endParaRPr>
          </a:p>
          <a:p>
            <a:pPr marR="820419" algn="ctr">
              <a:lnSpc>
                <a:spcPct val="100000"/>
              </a:lnSpc>
            </a:pPr>
            <a:r>
              <a:rPr sz="1800" spc="-5" dirty="0">
                <a:latin typeface="Georgia"/>
                <a:cs typeface="Georgia"/>
              </a:rPr>
              <a:t>H.N.B.Garhwal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University,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Srinagar(Garhwal),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Uttarakhand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2000" y="285750"/>
            <a:ext cx="381000" cy="315471"/>
          </a:xfrm>
          <a:prstGeom prst="rect">
            <a:avLst/>
          </a:prstGeom>
          <a:solidFill>
            <a:srgbClr val="8BACAD"/>
          </a:solidFill>
        </p:spPr>
        <p:txBody>
          <a:bodyPr vert="horz" wrap="square" lIns="0" tIns="381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200" y="3181350"/>
            <a:ext cx="2514600" cy="685800"/>
          </a:xfrm>
          <a:prstGeom prst="rect">
            <a:avLst/>
          </a:prstGeom>
          <a:noFill/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72200" y="3220819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 Old Face" pitchFamily="18" charset="0"/>
                <a:ea typeface="Cambria Math" pitchFamily="18" charset="0"/>
                <a:cs typeface="Georgia"/>
              </a:rPr>
              <a:t>B.</a:t>
            </a:r>
            <a:r>
              <a:rPr lang="en-US" spc="30" dirty="0">
                <a:latin typeface="Baskerville Old Face" pitchFamily="18" charset="0"/>
                <a:ea typeface="Cambria Math" pitchFamily="18" charset="0"/>
                <a:cs typeface="Georgia"/>
              </a:rPr>
              <a:t> </a:t>
            </a:r>
            <a:r>
              <a:rPr lang="en-US" spc="-5" dirty="0">
                <a:latin typeface="Baskerville Old Face" pitchFamily="18" charset="0"/>
                <a:ea typeface="Cambria Math" pitchFamily="18" charset="0"/>
                <a:cs typeface="Georgia"/>
              </a:rPr>
              <a:t>Tech(CSE) - 6</a:t>
            </a:r>
            <a:r>
              <a:rPr lang="en-US" dirty="0">
                <a:latin typeface="Baskerville Old Face" pitchFamily="18" charset="0"/>
                <a:ea typeface="Cambria Math" pitchFamily="18" charset="0"/>
                <a:cs typeface="Georgia"/>
              </a:rPr>
              <a:t>th</a:t>
            </a:r>
            <a:r>
              <a:rPr lang="en-US" spc="-100" dirty="0">
                <a:latin typeface="Baskerville Old Face" pitchFamily="18" charset="0"/>
                <a:ea typeface="Cambria Math" pitchFamily="18" charset="0"/>
                <a:cs typeface="Georgia"/>
              </a:rPr>
              <a:t> </a:t>
            </a:r>
            <a:r>
              <a:rPr lang="en-US" dirty="0">
                <a:latin typeface="Baskerville Old Face" pitchFamily="18" charset="0"/>
                <a:ea typeface="Cambria Math" pitchFamily="18" charset="0"/>
                <a:cs typeface="Georgia"/>
              </a:rPr>
              <a:t>Sem. </a:t>
            </a:r>
          </a:p>
          <a:p>
            <a:r>
              <a:rPr lang="en-US" spc="-465" dirty="0">
                <a:latin typeface="Baskerville Old Face" pitchFamily="18" charset="0"/>
                <a:ea typeface="Cambria Math" pitchFamily="18" charset="0"/>
                <a:cs typeface="Georgia"/>
              </a:rPr>
              <a:t> </a:t>
            </a:r>
            <a:r>
              <a:rPr lang="en-US" spc="-5" dirty="0">
                <a:latin typeface="Baskerville Old Face" pitchFamily="18" charset="0"/>
                <a:ea typeface="Cambria Math" pitchFamily="18" charset="0"/>
                <a:cs typeface="Georgia"/>
              </a:rPr>
              <a:t>Session</a:t>
            </a:r>
            <a:r>
              <a:rPr lang="en-US" spc="465" dirty="0">
                <a:latin typeface="Baskerville Old Face" pitchFamily="18" charset="0"/>
                <a:ea typeface="Cambria Math" pitchFamily="18" charset="0"/>
                <a:cs typeface="Georgia"/>
                <a:sym typeface="Wingdings" pitchFamily="2" charset="2"/>
              </a:rPr>
              <a:t>(</a:t>
            </a:r>
            <a:r>
              <a:rPr lang="en-US" spc="-5" dirty="0">
                <a:latin typeface="Baskerville Old Face" pitchFamily="18" charset="0"/>
                <a:ea typeface="Cambria Math" pitchFamily="18" charset="0"/>
                <a:cs typeface="Georgia"/>
              </a:rPr>
              <a:t>2019-2023 )</a:t>
            </a:r>
            <a:endParaRPr lang="en-US" dirty="0">
              <a:latin typeface="Baskerville Old Face" pitchFamily="18" charset="0"/>
              <a:ea typeface="Cambria Math" pitchFamily="18" charset="0"/>
              <a:cs typeface="Georgia"/>
            </a:endParaRPr>
          </a:p>
        </p:txBody>
      </p:sp>
      <p:pic>
        <p:nvPicPr>
          <p:cNvPr id="11" name="Picture 10" descr="HNBG-new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000" y="819150"/>
            <a:ext cx="1524000" cy="1527603"/>
          </a:xfrm>
          <a:prstGeom prst="rect">
            <a:avLst/>
          </a:prstGeom>
        </p:spPr>
      </p:pic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BF26F55F-EAAA-7CE4-45A4-0DE17C8F1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246986"/>
              </p:ext>
            </p:extLst>
          </p:nvPr>
        </p:nvGraphicFramePr>
        <p:xfrm>
          <a:off x="609600" y="2422052"/>
          <a:ext cx="7924800" cy="378298"/>
        </p:xfrm>
        <a:graphic>
          <a:graphicData uri="http://schemas.openxmlformats.org/drawingml/2006/table">
            <a:tbl>
              <a:tblPr firstRow="1">
                <a:effectLst>
                  <a:outerShdw blurRad="50800" dist="50800" dir="5400000" algn="ctr" rotWithShape="0">
                    <a:srgbClr val="000000">
                      <a:alpha val="66000"/>
                    </a:srgbClr>
                  </a:outerShdw>
                </a:effectLst>
                <a:tableStyleId>{7DF18680-E054-41AD-8BC1-D1AEF772440D}</a:tableStyleId>
              </a:tblPr>
              <a:tblGrid>
                <a:gridCol w="4587809">
                  <a:extLst>
                    <a:ext uri="{9D8B030D-6E8A-4147-A177-3AD203B41FA5}">
                      <a16:colId xmlns:a16="http://schemas.microsoft.com/office/drawing/2014/main" val="2679745198"/>
                    </a:ext>
                  </a:extLst>
                </a:gridCol>
                <a:gridCol w="1589044">
                  <a:extLst>
                    <a:ext uri="{9D8B030D-6E8A-4147-A177-3AD203B41FA5}">
                      <a16:colId xmlns:a16="http://schemas.microsoft.com/office/drawing/2014/main" val="836500719"/>
                    </a:ext>
                  </a:extLst>
                </a:gridCol>
                <a:gridCol w="1747947">
                  <a:extLst>
                    <a:ext uri="{9D8B030D-6E8A-4147-A177-3AD203B41FA5}">
                      <a16:colId xmlns:a16="http://schemas.microsoft.com/office/drawing/2014/main" val="881167550"/>
                    </a:ext>
                  </a:extLst>
                </a:gridCol>
              </a:tblGrid>
              <a:tr h="37829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rgbClr val="002060"/>
                          </a:solidFill>
                        </a:rPr>
                        <a:t>Mr.</a:t>
                      </a:r>
                      <a:r>
                        <a:rPr lang="en-IN" sz="1800" spc="-3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IN" sz="1800" dirty="0">
                          <a:solidFill>
                            <a:srgbClr val="002060"/>
                          </a:solidFill>
                        </a:rPr>
                        <a:t>Vijay </a:t>
                      </a:r>
                      <a:r>
                        <a:rPr lang="en-IN" sz="1800" dirty="0" err="1">
                          <a:solidFill>
                            <a:srgbClr val="002060"/>
                          </a:solidFill>
                        </a:rPr>
                        <a:t>Bijlwan</a:t>
                      </a:r>
                      <a:r>
                        <a:rPr lang="en-IN" sz="1800" dirty="0">
                          <a:solidFill>
                            <a:srgbClr val="002060"/>
                          </a:solidFill>
                        </a:rPr>
                        <a:t> sir</a:t>
                      </a:r>
                    </a:p>
                  </a:txBody>
                  <a:tcPr>
                    <a:blipFill dpi="0" rotWithShape="1">
                      <a:blip r:embed="rId3">
                        <a:alphaModFix amt="36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rgbClr val="002060"/>
                          </a:solidFill>
                        </a:rPr>
                        <a:t>Rohit</a:t>
                      </a:r>
                      <a:r>
                        <a:rPr lang="en-IN" sz="1800" spc="-55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IN" sz="1800" spc="-5" dirty="0">
                          <a:solidFill>
                            <a:srgbClr val="002060"/>
                          </a:solidFill>
                        </a:rPr>
                        <a:t>Kumar</a:t>
                      </a:r>
                      <a:endParaRPr lang="en-IN" sz="18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blipFill dpi="0" rotWithShape="1">
                      <a:blip r:embed="rId3">
                        <a:alphaModFix amt="36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19134501029</a:t>
                      </a:r>
                    </a:p>
                  </a:txBody>
                  <a:tcPr>
                    <a:blipFill dpi="0" rotWithShape="1">
                      <a:blip r:embed="rId3">
                        <a:alphaModFix amt="36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17132699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1" y="114300"/>
            <a:ext cx="8833485" cy="228600"/>
          </a:xfrm>
          <a:custGeom>
            <a:avLst/>
            <a:gdLst/>
            <a:ahLst/>
            <a:cxnLst/>
            <a:rect l="l" t="t" r="r" b="b"/>
            <a:pathLst>
              <a:path w="8833485" h="304800">
                <a:moveTo>
                  <a:pt x="8833104" y="0"/>
                </a:moveTo>
                <a:lnTo>
                  <a:pt x="0" y="0"/>
                </a:lnTo>
                <a:lnTo>
                  <a:pt x="0" y="304800"/>
                </a:lnTo>
                <a:lnTo>
                  <a:pt x="8833104" y="304800"/>
                </a:lnTo>
                <a:lnTo>
                  <a:pt x="8833104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2400" y="-10632"/>
            <a:ext cx="8915400" cy="4910613"/>
            <a:chOff x="70485" y="152400"/>
            <a:chExt cx="8915400" cy="6547484"/>
          </a:xfrm>
        </p:grpSpPr>
        <p:sp>
          <p:nvSpPr>
            <p:cNvPr id="4" name="object 4"/>
            <p:cNvSpPr/>
            <p:nvPr/>
          </p:nvSpPr>
          <p:spPr>
            <a:xfrm>
              <a:off x="70485" y="609600"/>
              <a:ext cx="2078378" cy="5779135"/>
            </a:xfrm>
            <a:custGeom>
              <a:avLst/>
              <a:gdLst/>
              <a:ahLst/>
              <a:cxnLst/>
              <a:rect l="l" t="t" r="r" b="b"/>
              <a:pathLst>
                <a:path w="2743200" h="5779135">
                  <a:moveTo>
                    <a:pt x="0" y="5779008"/>
                  </a:moveTo>
                  <a:lnTo>
                    <a:pt x="2743200" y="5779008"/>
                  </a:lnTo>
                  <a:lnTo>
                    <a:pt x="2743200" y="0"/>
                  </a:lnTo>
                  <a:lnTo>
                    <a:pt x="0" y="0"/>
                  </a:lnTo>
                  <a:lnTo>
                    <a:pt x="0" y="5779008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B0F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52400" y="152400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00B0F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" y="533400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12192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00B0F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295400" y="2285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95"/>
                  </a:lnTo>
                  <a:lnTo>
                    <a:pt x="575564" y="164757"/>
                  </a:lnTo>
                  <a:lnTo>
                    <a:pt x="550773" y="124828"/>
                  </a:lnTo>
                  <a:lnTo>
                    <a:pt x="520293" y="89306"/>
                  </a:lnTo>
                  <a:lnTo>
                    <a:pt x="484784" y="58839"/>
                  </a:lnTo>
                  <a:lnTo>
                    <a:pt x="444842" y="34036"/>
                  </a:lnTo>
                  <a:lnTo>
                    <a:pt x="401116" y="15557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83" y="15544"/>
                  </a:lnTo>
                  <a:lnTo>
                    <a:pt x="164744" y="34036"/>
                  </a:lnTo>
                  <a:lnTo>
                    <a:pt x="124815" y="58826"/>
                  </a:lnTo>
                  <a:lnTo>
                    <a:pt x="89293" y="89306"/>
                  </a:lnTo>
                  <a:lnTo>
                    <a:pt x="58826" y="124815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32" y="401129"/>
                  </a:lnTo>
                  <a:lnTo>
                    <a:pt x="34023" y="444855"/>
                  </a:lnTo>
                  <a:lnTo>
                    <a:pt x="58813" y="484784"/>
                  </a:lnTo>
                  <a:lnTo>
                    <a:pt x="89293" y="520306"/>
                  </a:lnTo>
                  <a:lnTo>
                    <a:pt x="124802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B0F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65503" y="299720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69" h="469900">
                  <a:moveTo>
                    <a:pt x="258190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59"/>
                  </a:lnTo>
                  <a:lnTo>
                    <a:pt x="122301" y="29209"/>
                  </a:lnTo>
                  <a:lnTo>
                    <a:pt x="84836" y="54609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59" y="166370"/>
                  </a:lnTo>
                  <a:lnTo>
                    <a:pt x="1015" y="212089"/>
                  </a:lnTo>
                  <a:lnTo>
                    <a:pt x="0" y="236220"/>
                  </a:lnTo>
                  <a:lnTo>
                    <a:pt x="1396" y="260350"/>
                  </a:lnTo>
                  <a:lnTo>
                    <a:pt x="11049" y="306070"/>
                  </a:lnTo>
                  <a:lnTo>
                    <a:pt x="29083" y="347979"/>
                  </a:lnTo>
                  <a:lnTo>
                    <a:pt x="54609" y="386079"/>
                  </a:lnTo>
                  <a:lnTo>
                    <a:pt x="86614" y="417829"/>
                  </a:lnTo>
                  <a:lnTo>
                    <a:pt x="124333" y="443229"/>
                  </a:lnTo>
                  <a:lnTo>
                    <a:pt x="166751" y="45973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8" y="464820"/>
                  </a:lnTo>
                  <a:lnTo>
                    <a:pt x="306704" y="459739"/>
                  </a:lnTo>
                  <a:lnTo>
                    <a:pt x="324696" y="453389"/>
                  </a:lnTo>
                  <a:lnTo>
                    <a:pt x="235839" y="453389"/>
                  </a:lnTo>
                  <a:lnTo>
                    <a:pt x="213487" y="452120"/>
                  </a:lnTo>
                  <a:lnTo>
                    <a:pt x="170942" y="444500"/>
                  </a:lnTo>
                  <a:lnTo>
                    <a:pt x="131572" y="427989"/>
                  </a:lnTo>
                  <a:lnTo>
                    <a:pt x="96647" y="403860"/>
                  </a:lnTo>
                  <a:lnTo>
                    <a:pt x="66929" y="374650"/>
                  </a:lnTo>
                  <a:lnTo>
                    <a:pt x="43434" y="339089"/>
                  </a:lnTo>
                  <a:lnTo>
                    <a:pt x="26670" y="300989"/>
                  </a:lnTo>
                  <a:lnTo>
                    <a:pt x="17907" y="257810"/>
                  </a:lnTo>
                  <a:lnTo>
                    <a:pt x="16823" y="233679"/>
                  </a:lnTo>
                  <a:lnTo>
                    <a:pt x="17780" y="213360"/>
                  </a:lnTo>
                  <a:lnTo>
                    <a:pt x="26415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9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7" y="16509"/>
                  </a:lnTo>
                  <a:lnTo>
                    <a:pt x="322495" y="16509"/>
                  </a:lnTo>
                  <a:lnTo>
                    <a:pt x="304291" y="10159"/>
                  </a:lnTo>
                  <a:lnTo>
                    <a:pt x="281685" y="3809"/>
                  </a:lnTo>
                  <a:lnTo>
                    <a:pt x="258190" y="0"/>
                  </a:lnTo>
                  <a:close/>
                </a:path>
                <a:path w="471169" h="469900">
                  <a:moveTo>
                    <a:pt x="322495" y="16509"/>
                  </a:moveTo>
                  <a:lnTo>
                    <a:pt x="235077" y="16509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40"/>
                  </a:lnTo>
                  <a:lnTo>
                    <a:pt x="389890" y="80010"/>
                  </a:lnTo>
                  <a:lnTo>
                    <a:pt x="416559" y="113029"/>
                  </a:lnTo>
                  <a:lnTo>
                    <a:pt x="436879" y="149860"/>
                  </a:lnTo>
                  <a:lnTo>
                    <a:pt x="449579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135" y="256539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3" y="403860"/>
                  </a:lnTo>
                  <a:lnTo>
                    <a:pt x="340106" y="426720"/>
                  </a:lnTo>
                  <a:lnTo>
                    <a:pt x="300863" y="443229"/>
                  </a:lnTo>
                  <a:lnTo>
                    <a:pt x="258318" y="452120"/>
                  </a:lnTo>
                  <a:lnTo>
                    <a:pt x="235839" y="453389"/>
                  </a:lnTo>
                  <a:lnTo>
                    <a:pt x="324696" y="453389"/>
                  </a:lnTo>
                  <a:lnTo>
                    <a:pt x="368172" y="429260"/>
                  </a:lnTo>
                  <a:lnTo>
                    <a:pt x="402844" y="400050"/>
                  </a:lnTo>
                  <a:lnTo>
                    <a:pt x="431291" y="365760"/>
                  </a:lnTo>
                  <a:lnTo>
                    <a:pt x="452882" y="325120"/>
                  </a:lnTo>
                  <a:lnTo>
                    <a:pt x="466344" y="280670"/>
                  </a:lnTo>
                  <a:lnTo>
                    <a:pt x="470916" y="233679"/>
                  </a:lnTo>
                  <a:lnTo>
                    <a:pt x="469519" y="209550"/>
                  </a:lnTo>
                  <a:lnTo>
                    <a:pt x="459994" y="163829"/>
                  </a:lnTo>
                  <a:lnTo>
                    <a:pt x="441959" y="121920"/>
                  </a:lnTo>
                  <a:lnTo>
                    <a:pt x="416433" y="83820"/>
                  </a:lnTo>
                  <a:lnTo>
                    <a:pt x="384302" y="52070"/>
                  </a:lnTo>
                  <a:lnTo>
                    <a:pt x="346709" y="27940"/>
                  </a:lnTo>
                  <a:lnTo>
                    <a:pt x="326135" y="17779"/>
                  </a:lnTo>
                  <a:lnTo>
                    <a:pt x="322495" y="16509"/>
                  </a:lnTo>
                  <a:close/>
                </a:path>
                <a:path w="471169" h="469900">
                  <a:moveTo>
                    <a:pt x="235839" y="33020"/>
                  </a:moveTo>
                  <a:lnTo>
                    <a:pt x="195199" y="36829"/>
                  </a:lnTo>
                  <a:lnTo>
                    <a:pt x="157226" y="48259"/>
                  </a:lnTo>
                  <a:lnTo>
                    <a:pt x="122936" y="67310"/>
                  </a:lnTo>
                  <a:lnTo>
                    <a:pt x="92964" y="91439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8" y="194310"/>
                  </a:lnTo>
                  <a:lnTo>
                    <a:pt x="33587" y="233679"/>
                  </a:lnTo>
                  <a:lnTo>
                    <a:pt x="33583" y="236220"/>
                  </a:lnTo>
                  <a:lnTo>
                    <a:pt x="34417" y="255270"/>
                  </a:lnTo>
                  <a:lnTo>
                    <a:pt x="42418" y="294639"/>
                  </a:lnTo>
                  <a:lnTo>
                    <a:pt x="57784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6" y="435610"/>
                  </a:lnTo>
                  <a:lnTo>
                    <a:pt x="235077" y="436879"/>
                  </a:lnTo>
                  <a:lnTo>
                    <a:pt x="255651" y="435610"/>
                  </a:lnTo>
                  <a:lnTo>
                    <a:pt x="275716" y="433070"/>
                  </a:lnTo>
                  <a:lnTo>
                    <a:pt x="295147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5" y="288289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1289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2" y="49529"/>
                  </a:lnTo>
                  <a:lnTo>
                    <a:pt x="295909" y="41909"/>
                  </a:lnTo>
                  <a:lnTo>
                    <a:pt x="276606" y="36829"/>
                  </a:lnTo>
                  <a:lnTo>
                    <a:pt x="256540" y="34290"/>
                  </a:lnTo>
                  <a:lnTo>
                    <a:pt x="235839" y="33020"/>
                  </a:lnTo>
                  <a:close/>
                </a:path>
                <a:path w="471169" h="469900">
                  <a:moveTo>
                    <a:pt x="314452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9" y="53340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7320"/>
                  </a:lnTo>
                  <a:lnTo>
                    <a:pt x="417068" y="199389"/>
                  </a:lnTo>
                  <a:lnTo>
                    <a:pt x="420623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3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1" y="391160"/>
                  </a:lnTo>
                  <a:lnTo>
                    <a:pt x="391033" y="363220"/>
                  </a:lnTo>
                  <a:lnTo>
                    <a:pt x="412877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498" y="214629"/>
                  </a:lnTo>
                  <a:lnTo>
                    <a:pt x="428497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5" y="80010"/>
                  </a:lnTo>
                  <a:lnTo>
                    <a:pt x="332104" y="57150"/>
                  </a:lnTo>
                  <a:lnTo>
                    <a:pt x="314452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B0F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0485" y="6388608"/>
              <a:ext cx="8912351" cy="164591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B0F0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8600" y="1126808"/>
            <a:ext cx="251206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u="sng" spc="-5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PlayFair</a:t>
            </a:r>
            <a:r>
              <a:rPr lang="en-US" sz="22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Cipher</a:t>
            </a:r>
            <a:endParaRPr sz="2200" u="sng" dirty="0"/>
          </a:p>
        </p:txBody>
      </p:sp>
      <p:sp>
        <p:nvSpPr>
          <p:cNvPr id="15" name="object 15"/>
          <p:cNvSpPr txBox="1"/>
          <p:nvPr/>
        </p:nvSpPr>
        <p:spPr>
          <a:xfrm>
            <a:off x="8686800" y="351279"/>
            <a:ext cx="304800" cy="315471"/>
          </a:xfrm>
          <a:prstGeom prst="rect">
            <a:avLst/>
          </a:prstGeom>
          <a:solidFill>
            <a:srgbClr val="8BACAD"/>
          </a:solidFill>
        </p:spPr>
        <p:txBody>
          <a:bodyPr vert="horz" wrap="square" lIns="0" tIns="381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0"/>
              </a:spcBef>
            </a:pPr>
            <a:r>
              <a:rPr lang="en-US" dirty="0">
                <a:solidFill>
                  <a:srgbClr val="FFFFFF"/>
                </a:solidFill>
                <a:latin typeface="Georgia"/>
                <a:cs typeface="Georgia"/>
              </a:rPr>
              <a:t>7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367349-D3AA-CD5E-9CBB-BD8579459B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4"/>
          <a:stretch/>
        </p:blipFill>
        <p:spPr>
          <a:xfrm>
            <a:off x="2286001" y="723899"/>
            <a:ext cx="6553199" cy="32927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09550C-5F51-2D5C-43CC-705D8A3342A1}"/>
              </a:ext>
            </a:extLst>
          </p:cNvPr>
          <p:cNvSpPr txBox="1"/>
          <p:nvPr/>
        </p:nvSpPr>
        <p:spPr>
          <a:xfrm>
            <a:off x="152400" y="1809750"/>
            <a:ext cx="21272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B0F0"/>
                </a:solidFill>
                <a:latin typeface="Georgia" panose="02040502050405020303" pitchFamily="18" charset="0"/>
              </a:rPr>
              <a:t>Enter the plain text in above input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B0F0"/>
                </a:solidFill>
                <a:latin typeface="Georgia" panose="02040502050405020303" pitchFamily="18" charset="0"/>
              </a:rPr>
              <a:t>Tap on </a:t>
            </a:r>
            <a:r>
              <a:rPr lang="en-IN" sz="1400" dirty="0" err="1">
                <a:solidFill>
                  <a:srgbClr val="00B0F0"/>
                </a:solidFill>
                <a:latin typeface="Georgia" panose="02040502050405020303" pitchFamily="18" charset="0"/>
              </a:rPr>
              <a:t>Cncrypt</a:t>
            </a:r>
            <a:r>
              <a:rPr lang="en-IN" sz="1400" dirty="0">
                <a:solidFill>
                  <a:srgbClr val="00B0F0"/>
                </a:solidFill>
                <a:latin typeface="Georgia" panose="02040502050405020303" pitchFamily="18" charset="0"/>
              </a:rPr>
              <a:t> button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B0F0"/>
                </a:solidFill>
                <a:latin typeface="Georgia" panose="02040502050405020303" pitchFamily="18" charset="0"/>
              </a:rPr>
              <a:t>You will see the encrypted message in bellow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B0F0"/>
                </a:solidFill>
                <a:latin typeface="Georgia" panose="02040502050405020303" pitchFamily="18" charset="0"/>
              </a:rPr>
              <a:t>Tap on decrypt button to decrypt the message </a:t>
            </a:r>
          </a:p>
        </p:txBody>
      </p:sp>
    </p:spTree>
    <p:extLst>
      <p:ext uri="{BB962C8B-B14F-4D97-AF65-F5344CB8AC3E}">
        <p14:creationId xmlns:p14="http://schemas.microsoft.com/office/powerpoint/2010/main" val="1401914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1" y="114300"/>
            <a:ext cx="8833485" cy="228600"/>
          </a:xfrm>
          <a:custGeom>
            <a:avLst/>
            <a:gdLst/>
            <a:ahLst/>
            <a:cxnLst/>
            <a:rect l="l" t="t" r="r" b="b"/>
            <a:pathLst>
              <a:path w="8833485" h="304800">
                <a:moveTo>
                  <a:pt x="8833104" y="0"/>
                </a:moveTo>
                <a:lnTo>
                  <a:pt x="0" y="0"/>
                </a:lnTo>
                <a:lnTo>
                  <a:pt x="0" y="304800"/>
                </a:lnTo>
                <a:lnTo>
                  <a:pt x="8833104" y="304800"/>
                </a:lnTo>
                <a:lnTo>
                  <a:pt x="8833104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5701" y="115015"/>
            <a:ext cx="8836534" cy="4910613"/>
            <a:chOff x="149351" y="152400"/>
            <a:chExt cx="8836534" cy="6547484"/>
          </a:xfrm>
        </p:grpSpPr>
        <p:sp>
          <p:nvSpPr>
            <p:cNvPr id="4" name="object 4"/>
            <p:cNvSpPr/>
            <p:nvPr/>
          </p:nvSpPr>
          <p:spPr>
            <a:xfrm>
              <a:off x="152400" y="609600"/>
              <a:ext cx="2078378" cy="5779135"/>
            </a:xfrm>
            <a:custGeom>
              <a:avLst/>
              <a:gdLst/>
              <a:ahLst/>
              <a:cxnLst/>
              <a:rect l="l" t="t" r="r" b="b"/>
              <a:pathLst>
                <a:path w="2743200" h="5779135">
                  <a:moveTo>
                    <a:pt x="0" y="5779008"/>
                  </a:moveTo>
                  <a:lnTo>
                    <a:pt x="2743200" y="5779008"/>
                  </a:lnTo>
                  <a:lnTo>
                    <a:pt x="2743200" y="0"/>
                  </a:lnTo>
                  <a:lnTo>
                    <a:pt x="0" y="0"/>
                  </a:lnTo>
                  <a:lnTo>
                    <a:pt x="0" y="5779008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0" y="152400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" y="533400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12192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95400" y="2285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95"/>
                  </a:lnTo>
                  <a:lnTo>
                    <a:pt x="575564" y="164757"/>
                  </a:lnTo>
                  <a:lnTo>
                    <a:pt x="550773" y="124828"/>
                  </a:lnTo>
                  <a:lnTo>
                    <a:pt x="520293" y="89306"/>
                  </a:lnTo>
                  <a:lnTo>
                    <a:pt x="484784" y="58839"/>
                  </a:lnTo>
                  <a:lnTo>
                    <a:pt x="444842" y="34036"/>
                  </a:lnTo>
                  <a:lnTo>
                    <a:pt x="401116" y="15557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83" y="15544"/>
                  </a:lnTo>
                  <a:lnTo>
                    <a:pt x="164744" y="34036"/>
                  </a:lnTo>
                  <a:lnTo>
                    <a:pt x="124815" y="58826"/>
                  </a:lnTo>
                  <a:lnTo>
                    <a:pt x="89293" y="89306"/>
                  </a:lnTo>
                  <a:lnTo>
                    <a:pt x="58826" y="124815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32" y="401129"/>
                  </a:lnTo>
                  <a:lnTo>
                    <a:pt x="34023" y="444855"/>
                  </a:lnTo>
                  <a:lnTo>
                    <a:pt x="58813" y="484784"/>
                  </a:lnTo>
                  <a:lnTo>
                    <a:pt x="89293" y="520306"/>
                  </a:lnTo>
                  <a:lnTo>
                    <a:pt x="124802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65503" y="299720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69" h="469900">
                  <a:moveTo>
                    <a:pt x="258190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59"/>
                  </a:lnTo>
                  <a:lnTo>
                    <a:pt x="122301" y="29209"/>
                  </a:lnTo>
                  <a:lnTo>
                    <a:pt x="84836" y="54609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59" y="166370"/>
                  </a:lnTo>
                  <a:lnTo>
                    <a:pt x="1015" y="212089"/>
                  </a:lnTo>
                  <a:lnTo>
                    <a:pt x="0" y="236220"/>
                  </a:lnTo>
                  <a:lnTo>
                    <a:pt x="1396" y="260350"/>
                  </a:lnTo>
                  <a:lnTo>
                    <a:pt x="11049" y="306070"/>
                  </a:lnTo>
                  <a:lnTo>
                    <a:pt x="29083" y="347979"/>
                  </a:lnTo>
                  <a:lnTo>
                    <a:pt x="54609" y="386079"/>
                  </a:lnTo>
                  <a:lnTo>
                    <a:pt x="86614" y="417829"/>
                  </a:lnTo>
                  <a:lnTo>
                    <a:pt x="124333" y="443229"/>
                  </a:lnTo>
                  <a:lnTo>
                    <a:pt x="166751" y="45973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8" y="464820"/>
                  </a:lnTo>
                  <a:lnTo>
                    <a:pt x="306704" y="459739"/>
                  </a:lnTo>
                  <a:lnTo>
                    <a:pt x="324696" y="453389"/>
                  </a:lnTo>
                  <a:lnTo>
                    <a:pt x="235839" y="453389"/>
                  </a:lnTo>
                  <a:lnTo>
                    <a:pt x="213487" y="452120"/>
                  </a:lnTo>
                  <a:lnTo>
                    <a:pt x="170942" y="444500"/>
                  </a:lnTo>
                  <a:lnTo>
                    <a:pt x="131572" y="427989"/>
                  </a:lnTo>
                  <a:lnTo>
                    <a:pt x="96647" y="403860"/>
                  </a:lnTo>
                  <a:lnTo>
                    <a:pt x="66929" y="374650"/>
                  </a:lnTo>
                  <a:lnTo>
                    <a:pt x="43434" y="339089"/>
                  </a:lnTo>
                  <a:lnTo>
                    <a:pt x="26670" y="300989"/>
                  </a:lnTo>
                  <a:lnTo>
                    <a:pt x="17907" y="257810"/>
                  </a:lnTo>
                  <a:lnTo>
                    <a:pt x="16823" y="233679"/>
                  </a:lnTo>
                  <a:lnTo>
                    <a:pt x="17780" y="213360"/>
                  </a:lnTo>
                  <a:lnTo>
                    <a:pt x="26415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9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7" y="16509"/>
                  </a:lnTo>
                  <a:lnTo>
                    <a:pt x="322495" y="16509"/>
                  </a:lnTo>
                  <a:lnTo>
                    <a:pt x="304291" y="10159"/>
                  </a:lnTo>
                  <a:lnTo>
                    <a:pt x="281685" y="3809"/>
                  </a:lnTo>
                  <a:lnTo>
                    <a:pt x="258190" y="0"/>
                  </a:lnTo>
                  <a:close/>
                </a:path>
                <a:path w="471169" h="469900">
                  <a:moveTo>
                    <a:pt x="322495" y="16509"/>
                  </a:moveTo>
                  <a:lnTo>
                    <a:pt x="235077" y="16509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40"/>
                  </a:lnTo>
                  <a:lnTo>
                    <a:pt x="389890" y="80010"/>
                  </a:lnTo>
                  <a:lnTo>
                    <a:pt x="416559" y="113029"/>
                  </a:lnTo>
                  <a:lnTo>
                    <a:pt x="436879" y="149860"/>
                  </a:lnTo>
                  <a:lnTo>
                    <a:pt x="449579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135" y="256539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3" y="403860"/>
                  </a:lnTo>
                  <a:lnTo>
                    <a:pt x="340106" y="426720"/>
                  </a:lnTo>
                  <a:lnTo>
                    <a:pt x="300863" y="443229"/>
                  </a:lnTo>
                  <a:lnTo>
                    <a:pt x="258318" y="452120"/>
                  </a:lnTo>
                  <a:lnTo>
                    <a:pt x="235839" y="453389"/>
                  </a:lnTo>
                  <a:lnTo>
                    <a:pt x="324696" y="453389"/>
                  </a:lnTo>
                  <a:lnTo>
                    <a:pt x="368172" y="429260"/>
                  </a:lnTo>
                  <a:lnTo>
                    <a:pt x="402844" y="400050"/>
                  </a:lnTo>
                  <a:lnTo>
                    <a:pt x="431291" y="365760"/>
                  </a:lnTo>
                  <a:lnTo>
                    <a:pt x="452882" y="325120"/>
                  </a:lnTo>
                  <a:lnTo>
                    <a:pt x="466344" y="280670"/>
                  </a:lnTo>
                  <a:lnTo>
                    <a:pt x="470916" y="233679"/>
                  </a:lnTo>
                  <a:lnTo>
                    <a:pt x="469519" y="209550"/>
                  </a:lnTo>
                  <a:lnTo>
                    <a:pt x="459994" y="163829"/>
                  </a:lnTo>
                  <a:lnTo>
                    <a:pt x="441959" y="121920"/>
                  </a:lnTo>
                  <a:lnTo>
                    <a:pt x="416433" y="83820"/>
                  </a:lnTo>
                  <a:lnTo>
                    <a:pt x="384302" y="52070"/>
                  </a:lnTo>
                  <a:lnTo>
                    <a:pt x="346709" y="27940"/>
                  </a:lnTo>
                  <a:lnTo>
                    <a:pt x="326135" y="17779"/>
                  </a:lnTo>
                  <a:lnTo>
                    <a:pt x="322495" y="16509"/>
                  </a:lnTo>
                  <a:close/>
                </a:path>
                <a:path w="471169" h="469900">
                  <a:moveTo>
                    <a:pt x="235839" y="33020"/>
                  </a:moveTo>
                  <a:lnTo>
                    <a:pt x="195199" y="36829"/>
                  </a:lnTo>
                  <a:lnTo>
                    <a:pt x="157226" y="48259"/>
                  </a:lnTo>
                  <a:lnTo>
                    <a:pt x="122936" y="67310"/>
                  </a:lnTo>
                  <a:lnTo>
                    <a:pt x="92964" y="91439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8" y="194310"/>
                  </a:lnTo>
                  <a:lnTo>
                    <a:pt x="33587" y="233679"/>
                  </a:lnTo>
                  <a:lnTo>
                    <a:pt x="33583" y="236220"/>
                  </a:lnTo>
                  <a:lnTo>
                    <a:pt x="34417" y="255270"/>
                  </a:lnTo>
                  <a:lnTo>
                    <a:pt x="42418" y="294639"/>
                  </a:lnTo>
                  <a:lnTo>
                    <a:pt x="57784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6" y="435610"/>
                  </a:lnTo>
                  <a:lnTo>
                    <a:pt x="235077" y="436879"/>
                  </a:lnTo>
                  <a:lnTo>
                    <a:pt x="255651" y="435610"/>
                  </a:lnTo>
                  <a:lnTo>
                    <a:pt x="275716" y="433070"/>
                  </a:lnTo>
                  <a:lnTo>
                    <a:pt x="295147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5" y="288289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1289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2" y="49529"/>
                  </a:lnTo>
                  <a:lnTo>
                    <a:pt x="295909" y="41909"/>
                  </a:lnTo>
                  <a:lnTo>
                    <a:pt x="276606" y="36829"/>
                  </a:lnTo>
                  <a:lnTo>
                    <a:pt x="256540" y="34290"/>
                  </a:lnTo>
                  <a:lnTo>
                    <a:pt x="235839" y="33020"/>
                  </a:lnTo>
                  <a:close/>
                </a:path>
                <a:path w="471169" h="469900">
                  <a:moveTo>
                    <a:pt x="314452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9" y="53340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7320"/>
                  </a:lnTo>
                  <a:lnTo>
                    <a:pt x="417068" y="199389"/>
                  </a:lnTo>
                  <a:lnTo>
                    <a:pt x="420623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3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1" y="391160"/>
                  </a:lnTo>
                  <a:lnTo>
                    <a:pt x="391033" y="363220"/>
                  </a:lnTo>
                  <a:lnTo>
                    <a:pt x="412877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498" y="214629"/>
                  </a:lnTo>
                  <a:lnTo>
                    <a:pt x="428497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5" y="80010"/>
                  </a:lnTo>
                  <a:lnTo>
                    <a:pt x="332104" y="57150"/>
                  </a:lnTo>
                  <a:lnTo>
                    <a:pt x="314452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9351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8600" y="1126808"/>
            <a:ext cx="251206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u="sng" spc="-5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PlayFair</a:t>
            </a:r>
            <a:r>
              <a:rPr lang="en-US" sz="22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Cipher</a:t>
            </a:r>
            <a:endParaRPr sz="2200" u="sng" dirty="0"/>
          </a:p>
        </p:txBody>
      </p:sp>
      <p:sp>
        <p:nvSpPr>
          <p:cNvPr id="15" name="object 15"/>
          <p:cNvSpPr txBox="1"/>
          <p:nvPr/>
        </p:nvSpPr>
        <p:spPr>
          <a:xfrm>
            <a:off x="8686800" y="351279"/>
            <a:ext cx="304800" cy="315471"/>
          </a:xfrm>
          <a:prstGeom prst="rect">
            <a:avLst/>
          </a:prstGeom>
          <a:solidFill>
            <a:srgbClr val="8BACAD"/>
          </a:solidFill>
        </p:spPr>
        <p:txBody>
          <a:bodyPr vert="horz" wrap="square" lIns="0" tIns="381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0"/>
              </a:spcBef>
            </a:pPr>
            <a:r>
              <a:rPr lang="en-US" dirty="0">
                <a:solidFill>
                  <a:srgbClr val="FFFFFF"/>
                </a:solidFill>
                <a:latin typeface="Georgia"/>
                <a:cs typeface="Georgia"/>
              </a:rPr>
              <a:t>7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09550C-5F51-2D5C-43CC-705D8A3342A1}"/>
              </a:ext>
            </a:extLst>
          </p:cNvPr>
          <p:cNvSpPr txBox="1"/>
          <p:nvPr/>
        </p:nvSpPr>
        <p:spPr>
          <a:xfrm>
            <a:off x="151765" y="1809750"/>
            <a:ext cx="21272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5"/>
                </a:solidFill>
                <a:latin typeface="Georgia" panose="02040502050405020303" pitchFamily="18" charset="0"/>
              </a:rPr>
              <a:t>Enter the cipher text in above input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5"/>
                </a:solidFill>
                <a:latin typeface="Georgia" panose="02040502050405020303" pitchFamily="18" charset="0"/>
              </a:rPr>
              <a:t>Tap on decrypt button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5"/>
                </a:solidFill>
                <a:latin typeface="Georgia" panose="02040502050405020303" pitchFamily="18" charset="0"/>
              </a:rPr>
              <a:t>You will see the plain message in bellow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5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5"/>
                </a:solidFill>
                <a:latin typeface="Georgia" panose="02040502050405020303" pitchFamily="18" charset="0"/>
              </a:rPr>
              <a:t>Tap go to home button to redirect  home of </a:t>
            </a:r>
            <a:r>
              <a:rPr lang="en-IN" sz="1400" dirty="0" err="1">
                <a:solidFill>
                  <a:schemeClr val="accent5"/>
                </a:solidFill>
                <a:latin typeface="Georgia" panose="02040502050405020303" pitchFamily="18" charset="0"/>
              </a:rPr>
              <a:t>playfair</a:t>
            </a:r>
            <a:r>
              <a:rPr lang="en-IN" sz="1400" dirty="0">
                <a:solidFill>
                  <a:schemeClr val="accent5"/>
                </a:solidFill>
                <a:latin typeface="Georgia" panose="02040502050405020303" pitchFamily="18" charset="0"/>
              </a:rPr>
              <a:t> cipher page.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6FE989-23A3-AA1F-4ABC-51436E3DB2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4"/>
          <a:stretch/>
        </p:blipFill>
        <p:spPr>
          <a:xfrm>
            <a:off x="2349501" y="577929"/>
            <a:ext cx="6565899" cy="41945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50922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/>
          <p:cNvGrpSpPr/>
          <p:nvPr/>
        </p:nvGrpSpPr>
        <p:grpSpPr>
          <a:xfrm>
            <a:off x="152400" y="57150"/>
            <a:ext cx="8836534" cy="4876800"/>
            <a:chOff x="224900" y="152400"/>
            <a:chExt cx="8760985" cy="6547484"/>
          </a:xfrm>
        </p:grpSpPr>
        <p:sp>
          <p:nvSpPr>
            <p:cNvPr id="5" name="object 5"/>
            <p:cNvSpPr/>
            <p:nvPr/>
          </p:nvSpPr>
          <p:spPr>
            <a:xfrm>
              <a:off x="224900" y="152400"/>
              <a:ext cx="87609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4900" y="766227"/>
              <a:ext cx="8760985" cy="1066418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12192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33359" y="459313"/>
              <a:ext cx="453292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95"/>
                  </a:lnTo>
                  <a:lnTo>
                    <a:pt x="575564" y="164757"/>
                  </a:lnTo>
                  <a:lnTo>
                    <a:pt x="550773" y="124828"/>
                  </a:lnTo>
                  <a:lnTo>
                    <a:pt x="520293" y="89306"/>
                  </a:lnTo>
                  <a:lnTo>
                    <a:pt x="484784" y="58839"/>
                  </a:lnTo>
                  <a:lnTo>
                    <a:pt x="444842" y="34036"/>
                  </a:lnTo>
                  <a:lnTo>
                    <a:pt x="401116" y="15557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83" y="15544"/>
                  </a:lnTo>
                  <a:lnTo>
                    <a:pt x="164744" y="34036"/>
                  </a:lnTo>
                  <a:lnTo>
                    <a:pt x="124815" y="58826"/>
                  </a:lnTo>
                  <a:lnTo>
                    <a:pt x="89293" y="89306"/>
                  </a:lnTo>
                  <a:lnTo>
                    <a:pt x="58826" y="124815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32" y="401129"/>
                  </a:lnTo>
                  <a:lnTo>
                    <a:pt x="34023" y="444855"/>
                  </a:lnTo>
                  <a:lnTo>
                    <a:pt x="58813" y="484784"/>
                  </a:lnTo>
                  <a:lnTo>
                    <a:pt x="89293" y="520306"/>
                  </a:lnTo>
                  <a:lnTo>
                    <a:pt x="124802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15481" y="459313"/>
              <a:ext cx="471170" cy="613827"/>
            </a:xfrm>
            <a:custGeom>
              <a:avLst/>
              <a:gdLst/>
              <a:ahLst/>
              <a:cxnLst/>
              <a:rect l="l" t="t" r="r" b="b"/>
              <a:pathLst>
                <a:path w="471169" h="469900">
                  <a:moveTo>
                    <a:pt x="258190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59"/>
                  </a:lnTo>
                  <a:lnTo>
                    <a:pt x="122301" y="29209"/>
                  </a:lnTo>
                  <a:lnTo>
                    <a:pt x="84836" y="54609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59" y="166370"/>
                  </a:lnTo>
                  <a:lnTo>
                    <a:pt x="1015" y="212089"/>
                  </a:lnTo>
                  <a:lnTo>
                    <a:pt x="0" y="236220"/>
                  </a:lnTo>
                  <a:lnTo>
                    <a:pt x="1396" y="260350"/>
                  </a:lnTo>
                  <a:lnTo>
                    <a:pt x="11049" y="306070"/>
                  </a:lnTo>
                  <a:lnTo>
                    <a:pt x="29083" y="347979"/>
                  </a:lnTo>
                  <a:lnTo>
                    <a:pt x="54609" y="386079"/>
                  </a:lnTo>
                  <a:lnTo>
                    <a:pt x="86614" y="417829"/>
                  </a:lnTo>
                  <a:lnTo>
                    <a:pt x="124333" y="443229"/>
                  </a:lnTo>
                  <a:lnTo>
                    <a:pt x="166751" y="45973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8" y="464820"/>
                  </a:lnTo>
                  <a:lnTo>
                    <a:pt x="306704" y="459739"/>
                  </a:lnTo>
                  <a:lnTo>
                    <a:pt x="324696" y="453389"/>
                  </a:lnTo>
                  <a:lnTo>
                    <a:pt x="235839" y="453389"/>
                  </a:lnTo>
                  <a:lnTo>
                    <a:pt x="213487" y="452120"/>
                  </a:lnTo>
                  <a:lnTo>
                    <a:pt x="170942" y="444500"/>
                  </a:lnTo>
                  <a:lnTo>
                    <a:pt x="131572" y="427989"/>
                  </a:lnTo>
                  <a:lnTo>
                    <a:pt x="96647" y="403860"/>
                  </a:lnTo>
                  <a:lnTo>
                    <a:pt x="66929" y="374650"/>
                  </a:lnTo>
                  <a:lnTo>
                    <a:pt x="43434" y="339089"/>
                  </a:lnTo>
                  <a:lnTo>
                    <a:pt x="26670" y="300989"/>
                  </a:lnTo>
                  <a:lnTo>
                    <a:pt x="17907" y="257810"/>
                  </a:lnTo>
                  <a:lnTo>
                    <a:pt x="16823" y="233679"/>
                  </a:lnTo>
                  <a:lnTo>
                    <a:pt x="17780" y="213360"/>
                  </a:lnTo>
                  <a:lnTo>
                    <a:pt x="26415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9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7" y="16509"/>
                  </a:lnTo>
                  <a:lnTo>
                    <a:pt x="322495" y="16509"/>
                  </a:lnTo>
                  <a:lnTo>
                    <a:pt x="304291" y="10159"/>
                  </a:lnTo>
                  <a:lnTo>
                    <a:pt x="281685" y="3809"/>
                  </a:lnTo>
                  <a:lnTo>
                    <a:pt x="258190" y="0"/>
                  </a:lnTo>
                  <a:close/>
                </a:path>
                <a:path w="471169" h="469900">
                  <a:moveTo>
                    <a:pt x="322495" y="16509"/>
                  </a:moveTo>
                  <a:lnTo>
                    <a:pt x="235077" y="16509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40"/>
                  </a:lnTo>
                  <a:lnTo>
                    <a:pt x="389890" y="80010"/>
                  </a:lnTo>
                  <a:lnTo>
                    <a:pt x="416559" y="113029"/>
                  </a:lnTo>
                  <a:lnTo>
                    <a:pt x="436879" y="149860"/>
                  </a:lnTo>
                  <a:lnTo>
                    <a:pt x="449579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135" y="256539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3" y="403860"/>
                  </a:lnTo>
                  <a:lnTo>
                    <a:pt x="340106" y="426720"/>
                  </a:lnTo>
                  <a:lnTo>
                    <a:pt x="300863" y="443229"/>
                  </a:lnTo>
                  <a:lnTo>
                    <a:pt x="258318" y="452120"/>
                  </a:lnTo>
                  <a:lnTo>
                    <a:pt x="235839" y="453389"/>
                  </a:lnTo>
                  <a:lnTo>
                    <a:pt x="324696" y="453389"/>
                  </a:lnTo>
                  <a:lnTo>
                    <a:pt x="368172" y="429260"/>
                  </a:lnTo>
                  <a:lnTo>
                    <a:pt x="402844" y="400050"/>
                  </a:lnTo>
                  <a:lnTo>
                    <a:pt x="431291" y="365760"/>
                  </a:lnTo>
                  <a:lnTo>
                    <a:pt x="452882" y="325120"/>
                  </a:lnTo>
                  <a:lnTo>
                    <a:pt x="466344" y="280670"/>
                  </a:lnTo>
                  <a:lnTo>
                    <a:pt x="470916" y="233679"/>
                  </a:lnTo>
                  <a:lnTo>
                    <a:pt x="469519" y="209550"/>
                  </a:lnTo>
                  <a:lnTo>
                    <a:pt x="459994" y="163829"/>
                  </a:lnTo>
                  <a:lnTo>
                    <a:pt x="441959" y="121920"/>
                  </a:lnTo>
                  <a:lnTo>
                    <a:pt x="416433" y="83820"/>
                  </a:lnTo>
                  <a:lnTo>
                    <a:pt x="384302" y="52070"/>
                  </a:lnTo>
                  <a:lnTo>
                    <a:pt x="346709" y="27940"/>
                  </a:lnTo>
                  <a:lnTo>
                    <a:pt x="326135" y="17779"/>
                  </a:lnTo>
                  <a:lnTo>
                    <a:pt x="322495" y="16509"/>
                  </a:lnTo>
                  <a:close/>
                </a:path>
                <a:path w="471169" h="469900">
                  <a:moveTo>
                    <a:pt x="235839" y="33020"/>
                  </a:moveTo>
                  <a:lnTo>
                    <a:pt x="195199" y="36829"/>
                  </a:lnTo>
                  <a:lnTo>
                    <a:pt x="157226" y="48259"/>
                  </a:lnTo>
                  <a:lnTo>
                    <a:pt x="122936" y="67310"/>
                  </a:lnTo>
                  <a:lnTo>
                    <a:pt x="92964" y="91439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8" y="194310"/>
                  </a:lnTo>
                  <a:lnTo>
                    <a:pt x="33587" y="233679"/>
                  </a:lnTo>
                  <a:lnTo>
                    <a:pt x="33583" y="236220"/>
                  </a:lnTo>
                  <a:lnTo>
                    <a:pt x="34417" y="255270"/>
                  </a:lnTo>
                  <a:lnTo>
                    <a:pt x="42418" y="294639"/>
                  </a:lnTo>
                  <a:lnTo>
                    <a:pt x="57784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6" y="435610"/>
                  </a:lnTo>
                  <a:lnTo>
                    <a:pt x="235077" y="436879"/>
                  </a:lnTo>
                  <a:lnTo>
                    <a:pt x="255651" y="435610"/>
                  </a:lnTo>
                  <a:lnTo>
                    <a:pt x="275716" y="433070"/>
                  </a:lnTo>
                  <a:lnTo>
                    <a:pt x="295147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5" y="288289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1289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2" y="49529"/>
                  </a:lnTo>
                  <a:lnTo>
                    <a:pt x="295909" y="41909"/>
                  </a:lnTo>
                  <a:lnTo>
                    <a:pt x="276606" y="36829"/>
                  </a:lnTo>
                  <a:lnTo>
                    <a:pt x="256540" y="34290"/>
                  </a:lnTo>
                  <a:lnTo>
                    <a:pt x="235839" y="33020"/>
                  </a:lnTo>
                  <a:close/>
                </a:path>
                <a:path w="471169" h="469900">
                  <a:moveTo>
                    <a:pt x="314452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9" y="53340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7320"/>
                  </a:lnTo>
                  <a:lnTo>
                    <a:pt x="417068" y="199389"/>
                  </a:lnTo>
                  <a:lnTo>
                    <a:pt x="420623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3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1" y="391160"/>
                  </a:lnTo>
                  <a:lnTo>
                    <a:pt x="391033" y="363220"/>
                  </a:lnTo>
                  <a:lnTo>
                    <a:pt x="412877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498" y="214629"/>
                  </a:lnTo>
                  <a:lnTo>
                    <a:pt x="428497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5" y="80010"/>
                  </a:lnTo>
                  <a:lnTo>
                    <a:pt x="332104" y="57150"/>
                  </a:lnTo>
                  <a:lnTo>
                    <a:pt x="314452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900" y="6388607"/>
              <a:ext cx="8757937" cy="311275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690864" y="476440"/>
            <a:ext cx="15494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9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276600" y="593800"/>
            <a:ext cx="1905000" cy="91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Home/Caesar cipher</a:t>
            </a:r>
          </a:p>
        </p:txBody>
      </p:sp>
      <p:cxnSp>
        <p:nvCxnSpPr>
          <p:cNvPr id="39" name="Straight Connector 38"/>
          <p:cNvCxnSpPr>
            <a:cxnSpLocks/>
          </p:cNvCxnSpPr>
          <p:nvPr/>
        </p:nvCxnSpPr>
        <p:spPr>
          <a:xfrm flipV="1">
            <a:off x="914400" y="1872000"/>
            <a:ext cx="3276600" cy="13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4001294" y="169465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2744391" y="2609850"/>
            <a:ext cx="1447006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</p:cNvCxnSpPr>
          <p:nvPr/>
        </p:nvCxnSpPr>
        <p:spPr>
          <a:xfrm>
            <a:off x="8343900" y="2435503"/>
            <a:ext cx="0" cy="3648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819400" y="3333750"/>
            <a:ext cx="13716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4940" indent="-142875">
              <a:lnSpc>
                <a:spcPct val="100000"/>
              </a:lnSpc>
              <a:spcBef>
                <a:spcPts val="95"/>
              </a:spcBef>
              <a:buSzPct val="93750"/>
              <a:tabLst>
                <a:tab pos="155575" algn="l"/>
              </a:tabLst>
            </a:pPr>
            <a:r>
              <a:rPr lang="en-US" sz="1200" spc="-5" dirty="0">
                <a:solidFill>
                  <a:schemeClr val="tx2">
                    <a:lumMod val="50000"/>
                  </a:schemeClr>
                </a:solidFill>
                <a:latin typeface="Georgia"/>
                <a:cs typeface="Georgia"/>
              </a:rPr>
              <a:t>Flow Chart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001000" y="2800350"/>
            <a:ext cx="6858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spc="-10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Enter Key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object 10"/>
          <p:cNvSpPr txBox="1">
            <a:spLocks/>
          </p:cNvSpPr>
          <p:nvPr/>
        </p:nvSpPr>
        <p:spPr>
          <a:xfrm>
            <a:off x="381000" y="-4920"/>
            <a:ext cx="48768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u="heavy" kern="0" spc="-5" dirty="0">
                <a:ln>
                  <a:solidFill>
                    <a:srgbClr val="FF0000"/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</a:rPr>
              <a:t>Flow diagram(Whole Process)</a:t>
            </a:r>
            <a:endParaRPr kumimoji="0" lang="en-US" sz="2800" b="0" i="0" u="none" strike="noStrike" kern="0" cap="none" spc="0" normalizeH="0" baseline="0" noProof="0" dirty="0">
              <a:ln>
                <a:solidFill>
                  <a:srgbClr val="FF0000"/>
                </a:solidFill>
              </a:ln>
              <a:solidFill>
                <a:schemeClr val="tx2">
                  <a:lumMod val="50000"/>
                </a:schemeClr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724694" y="2075656"/>
            <a:ext cx="380206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33400" y="2266950"/>
            <a:ext cx="838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4940" indent="-142875">
              <a:lnSpc>
                <a:spcPct val="100000"/>
              </a:lnSpc>
              <a:spcBef>
                <a:spcPts val="95"/>
              </a:spcBef>
              <a:buSzPct val="93750"/>
              <a:tabLst>
                <a:tab pos="155575" algn="l"/>
              </a:tabLst>
            </a:pPr>
            <a:r>
              <a:rPr lang="en-US" sz="1200" spc="-5" dirty="0">
                <a:solidFill>
                  <a:schemeClr val="tx2">
                    <a:lumMod val="50000"/>
                  </a:schemeClr>
                </a:solidFill>
                <a:latin typeface="Georgia"/>
                <a:cs typeface="Georgia"/>
              </a:rPr>
              <a:t>Encrypt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Georgia"/>
              <a:cs typeface="Georgia"/>
            </a:endParaRPr>
          </a:p>
        </p:txBody>
      </p:sp>
      <p:cxnSp>
        <p:nvCxnSpPr>
          <p:cNvPr id="30" name="Straight Arrow Connector 29"/>
          <p:cNvCxnSpPr>
            <a:cxnSpLocks/>
            <a:stCxn id="65" idx="2"/>
          </p:cNvCxnSpPr>
          <p:nvPr/>
        </p:nvCxnSpPr>
        <p:spPr>
          <a:xfrm>
            <a:off x="8343900" y="325755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94361" y="3638550"/>
            <a:ext cx="1297240" cy="2941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4940" indent="-142875">
              <a:lnSpc>
                <a:spcPct val="100000"/>
              </a:lnSpc>
              <a:spcBef>
                <a:spcPts val="95"/>
              </a:spcBef>
              <a:buSzPct val="93750"/>
              <a:tabLst>
                <a:tab pos="155575" algn="l"/>
              </a:tabLst>
            </a:pPr>
            <a:r>
              <a:rPr lang="en-US" sz="1200" spc="-5" dirty="0">
                <a:solidFill>
                  <a:schemeClr val="tx2">
                    <a:lumMod val="50000"/>
                  </a:schemeClr>
                </a:solidFill>
                <a:latin typeface="Georgia"/>
                <a:cs typeface="Georgia"/>
              </a:rPr>
              <a:t>Enter plain text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Georgia"/>
              <a:cs typeface="Georgia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5400000">
            <a:off x="6591300" y="2075656"/>
            <a:ext cx="380206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172200" y="2266950"/>
            <a:ext cx="13716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4940" indent="-142875">
              <a:lnSpc>
                <a:spcPct val="100000"/>
              </a:lnSpc>
              <a:spcBef>
                <a:spcPts val="95"/>
              </a:spcBef>
              <a:buSzPct val="93750"/>
              <a:tabLst>
                <a:tab pos="155575" algn="l"/>
              </a:tabLst>
            </a:pPr>
            <a:r>
              <a:rPr lang="en-US" sz="1200" spc="-5" dirty="0">
                <a:solidFill>
                  <a:schemeClr val="tx2">
                    <a:lumMod val="50000"/>
                  </a:schemeClr>
                </a:solidFill>
                <a:latin typeface="Georgia"/>
                <a:cs typeface="Georgia"/>
              </a:rPr>
              <a:t>Playfair Cipher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228600" y="272415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1447800" y="310515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44" name="Oval 43"/>
          <p:cNvSpPr/>
          <p:nvPr/>
        </p:nvSpPr>
        <p:spPr>
          <a:xfrm>
            <a:off x="3733800" y="3139206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45" name="Oval 44"/>
          <p:cNvSpPr/>
          <p:nvPr/>
        </p:nvSpPr>
        <p:spPr>
          <a:xfrm>
            <a:off x="6629400" y="280035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7" name="Oval 46"/>
          <p:cNvSpPr/>
          <p:nvPr/>
        </p:nvSpPr>
        <p:spPr>
          <a:xfrm>
            <a:off x="6591300" y="394335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48" name="Oval 47"/>
          <p:cNvSpPr/>
          <p:nvPr/>
        </p:nvSpPr>
        <p:spPr>
          <a:xfrm>
            <a:off x="7696200" y="287655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50000"/>
                  </a:schemeClr>
                </a:solidFill>
              </a:rPr>
              <a:t>2</a:t>
            </a:r>
          </a:p>
        </p:txBody>
      </p:sp>
      <p:cxnSp>
        <p:nvCxnSpPr>
          <p:cNvPr id="79" name="Straight Arrow Connector 78"/>
          <p:cNvCxnSpPr>
            <a:cxnSpLocks/>
          </p:cNvCxnSpPr>
          <p:nvPr/>
        </p:nvCxnSpPr>
        <p:spPr>
          <a:xfrm>
            <a:off x="7543800" y="2419350"/>
            <a:ext cx="8001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cxnSpLocks/>
          </p:cNvCxnSpPr>
          <p:nvPr/>
        </p:nvCxnSpPr>
        <p:spPr>
          <a:xfrm flipH="1">
            <a:off x="5181600" y="1200150"/>
            <a:ext cx="1600200" cy="8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6781800" y="1208931"/>
            <a:ext cx="0" cy="8310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Callout 98"/>
          <p:cNvSpPr/>
          <p:nvPr/>
        </p:nvSpPr>
        <p:spPr>
          <a:xfrm>
            <a:off x="5181600" y="895350"/>
            <a:ext cx="381000" cy="228600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H</a:t>
            </a:r>
          </a:p>
        </p:txBody>
      </p:sp>
      <p:sp>
        <p:nvSpPr>
          <p:cNvPr id="100" name="object 7"/>
          <p:cNvSpPr txBox="1"/>
          <p:nvPr/>
        </p:nvSpPr>
        <p:spPr>
          <a:xfrm>
            <a:off x="8534400" y="133350"/>
            <a:ext cx="381000" cy="315471"/>
          </a:xfrm>
          <a:prstGeom prst="rect">
            <a:avLst/>
          </a:prstGeom>
          <a:solidFill>
            <a:srgbClr val="8BACAD"/>
          </a:solidFill>
        </p:spPr>
        <p:txBody>
          <a:bodyPr vert="horz" wrap="square" lIns="0" tIns="381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00"/>
              </a:spcBef>
            </a:pPr>
            <a:r>
              <a:rPr sz="180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lang="en-US" sz="1800" dirty="0">
                <a:solidFill>
                  <a:srgbClr val="FFFFFF"/>
                </a:solidFill>
                <a:latin typeface="Georgia"/>
                <a:cs typeface="Georgia"/>
              </a:rPr>
              <a:t>0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28514C-30DD-3C40-4937-4AE72278251B}"/>
              </a:ext>
            </a:extLst>
          </p:cNvPr>
          <p:cNvSpPr/>
          <p:nvPr/>
        </p:nvSpPr>
        <p:spPr>
          <a:xfrm>
            <a:off x="7848600" y="4258784"/>
            <a:ext cx="990600" cy="2941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4940" indent="-142875">
              <a:lnSpc>
                <a:spcPct val="100000"/>
              </a:lnSpc>
              <a:spcBef>
                <a:spcPts val="95"/>
              </a:spcBef>
              <a:buSzPct val="93750"/>
              <a:tabLst>
                <a:tab pos="155575" algn="l"/>
              </a:tabLst>
            </a:pPr>
            <a:r>
              <a:rPr lang="en-US" sz="1200" spc="-5" dirty="0">
                <a:solidFill>
                  <a:schemeClr val="tx2">
                    <a:lumMod val="50000"/>
                  </a:schemeClr>
                </a:solidFill>
                <a:latin typeface="Georgia"/>
                <a:cs typeface="Georgia"/>
              </a:rPr>
              <a:t>Cipher Text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Georgia"/>
              <a:cs typeface="Georgia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CDB8B8-0E1D-9BF1-3C13-0A579BE469F2}"/>
              </a:ext>
            </a:extLst>
          </p:cNvPr>
          <p:cNvCxnSpPr>
            <a:cxnSpLocks/>
            <a:stCxn id="31" idx="2"/>
            <a:endCxn id="22" idx="0"/>
          </p:cNvCxnSpPr>
          <p:nvPr/>
        </p:nvCxnSpPr>
        <p:spPr>
          <a:xfrm>
            <a:off x="8342981" y="3932716"/>
            <a:ext cx="919" cy="3260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700072-7B53-2E10-1CEC-2EFBA2349077}"/>
              </a:ext>
            </a:extLst>
          </p:cNvPr>
          <p:cNvCxnSpPr>
            <a:cxnSpLocks/>
          </p:cNvCxnSpPr>
          <p:nvPr/>
        </p:nvCxnSpPr>
        <p:spPr>
          <a:xfrm flipH="1">
            <a:off x="7240840" y="4400550"/>
            <a:ext cx="6077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76378AF-3892-899C-A0BD-6C547E8B28ED}"/>
              </a:ext>
            </a:extLst>
          </p:cNvPr>
          <p:cNvSpPr txBox="1"/>
          <p:nvPr/>
        </p:nvSpPr>
        <p:spPr>
          <a:xfrm flipH="1">
            <a:off x="8276112" y="3943350"/>
            <a:ext cx="41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Key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F8952E-2E84-281B-2B45-A2FB04C5C6AE}"/>
              </a:ext>
            </a:extLst>
          </p:cNvPr>
          <p:cNvSpPr txBox="1"/>
          <p:nvPr/>
        </p:nvSpPr>
        <p:spPr>
          <a:xfrm flipH="1">
            <a:off x="7361712" y="4215140"/>
            <a:ext cx="41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Key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6D2E24F-F16F-BF91-E650-C6666B636815}"/>
              </a:ext>
            </a:extLst>
          </p:cNvPr>
          <p:cNvSpPr/>
          <p:nvPr/>
        </p:nvSpPr>
        <p:spPr>
          <a:xfrm>
            <a:off x="6400800" y="4258784"/>
            <a:ext cx="838200" cy="2941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4940" indent="-142875">
              <a:lnSpc>
                <a:spcPct val="100000"/>
              </a:lnSpc>
              <a:spcBef>
                <a:spcPts val="95"/>
              </a:spcBef>
              <a:buSzPct val="93750"/>
              <a:tabLst>
                <a:tab pos="155575" algn="l"/>
              </a:tabLst>
            </a:pPr>
            <a:r>
              <a:rPr lang="en-US" sz="1200" spc="-5" dirty="0">
                <a:solidFill>
                  <a:schemeClr val="tx2">
                    <a:lumMod val="50000"/>
                  </a:schemeClr>
                </a:solidFill>
                <a:latin typeface="Georgia"/>
                <a:cs typeface="Georgia"/>
              </a:rPr>
              <a:t>Plain text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E7D3996-A444-FA84-2C52-9C270DFEB5BD}"/>
              </a:ext>
            </a:extLst>
          </p:cNvPr>
          <p:cNvSpPr/>
          <p:nvPr/>
        </p:nvSpPr>
        <p:spPr>
          <a:xfrm>
            <a:off x="7620000" y="340995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771E1CD-29A7-4C3C-89CB-EC7AD6211EE8}"/>
              </a:ext>
            </a:extLst>
          </p:cNvPr>
          <p:cNvSpPr/>
          <p:nvPr/>
        </p:nvSpPr>
        <p:spPr>
          <a:xfrm>
            <a:off x="8077200" y="462915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EF8AF0B-6293-90F0-9BF5-47FD10BD2DF8}"/>
              </a:ext>
            </a:extLst>
          </p:cNvPr>
          <p:cNvSpPr txBox="1"/>
          <p:nvPr/>
        </p:nvSpPr>
        <p:spPr>
          <a:xfrm flipH="1">
            <a:off x="302676" y="1809750"/>
            <a:ext cx="76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Select shift Number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CAF8397-B402-7D86-71D3-5A8A7F46DB7E}"/>
              </a:ext>
            </a:extLst>
          </p:cNvPr>
          <p:cNvCxnSpPr>
            <a:cxnSpLocks/>
          </p:cNvCxnSpPr>
          <p:nvPr/>
        </p:nvCxnSpPr>
        <p:spPr>
          <a:xfrm flipH="1">
            <a:off x="914276" y="2724944"/>
            <a:ext cx="918" cy="3802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50D97D8-D910-198D-F49E-9038ADDCE5BF}"/>
              </a:ext>
            </a:extLst>
          </p:cNvPr>
          <p:cNvSpPr/>
          <p:nvPr/>
        </p:nvSpPr>
        <p:spPr>
          <a:xfrm>
            <a:off x="433376" y="3105150"/>
            <a:ext cx="938224" cy="261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4940" indent="-142875">
              <a:lnSpc>
                <a:spcPct val="100000"/>
              </a:lnSpc>
              <a:spcBef>
                <a:spcPts val="95"/>
              </a:spcBef>
              <a:buSzPct val="93750"/>
              <a:tabLst>
                <a:tab pos="155575" algn="l"/>
              </a:tabLst>
            </a:pPr>
            <a:r>
              <a:rPr lang="en-US" sz="1200" spc="-5" dirty="0">
                <a:solidFill>
                  <a:schemeClr val="tx2">
                    <a:lumMod val="50000"/>
                  </a:schemeClr>
                </a:solidFill>
                <a:latin typeface="Georgia"/>
                <a:cs typeface="Georgia"/>
              </a:rPr>
              <a:t>Cipher text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Georgia"/>
              <a:cs typeface="Georgia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DB2D67A-60AB-ABD3-4F32-3A2EFB98ABEF}"/>
              </a:ext>
            </a:extLst>
          </p:cNvPr>
          <p:cNvCxnSpPr>
            <a:cxnSpLocks/>
          </p:cNvCxnSpPr>
          <p:nvPr/>
        </p:nvCxnSpPr>
        <p:spPr>
          <a:xfrm>
            <a:off x="914400" y="3324823"/>
            <a:ext cx="0" cy="9995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57CC551-66C7-3C50-E289-72EC91E28D04}"/>
              </a:ext>
            </a:extLst>
          </p:cNvPr>
          <p:cNvSpPr txBox="1"/>
          <p:nvPr/>
        </p:nvSpPr>
        <p:spPr>
          <a:xfrm>
            <a:off x="1111449" y="1629430"/>
            <a:ext cx="151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Enter plain text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16F53EF-B884-B5BA-77BA-20CE4136B788}"/>
              </a:ext>
            </a:extLst>
          </p:cNvPr>
          <p:cNvSpPr txBox="1"/>
          <p:nvPr/>
        </p:nvSpPr>
        <p:spPr>
          <a:xfrm>
            <a:off x="433377" y="3681650"/>
            <a:ext cx="1088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Enter cipher text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726BAF2-0C23-1751-2DD1-51880121DD8A}"/>
              </a:ext>
            </a:extLst>
          </p:cNvPr>
          <p:cNvSpPr/>
          <p:nvPr/>
        </p:nvSpPr>
        <p:spPr>
          <a:xfrm>
            <a:off x="533400" y="4324350"/>
            <a:ext cx="838200" cy="2941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4940" indent="-142875">
              <a:lnSpc>
                <a:spcPct val="100000"/>
              </a:lnSpc>
              <a:spcBef>
                <a:spcPts val="95"/>
              </a:spcBef>
              <a:buSzPct val="93750"/>
              <a:tabLst>
                <a:tab pos="155575" algn="l"/>
              </a:tabLst>
            </a:pPr>
            <a:r>
              <a:rPr lang="en-US" sz="1200" spc="-5" dirty="0">
                <a:solidFill>
                  <a:schemeClr val="tx2">
                    <a:lumMod val="50000"/>
                  </a:schemeClr>
                </a:solidFill>
                <a:latin typeface="Georgia"/>
                <a:cs typeface="Georgia"/>
              </a:rPr>
              <a:t>Plain text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044702"/>
            <a:ext cx="8839200" cy="3747135"/>
          </a:xfrm>
          <a:custGeom>
            <a:avLst/>
            <a:gdLst/>
            <a:ahLst/>
            <a:cxnLst/>
            <a:rect l="l" t="t" r="r" b="b"/>
            <a:pathLst>
              <a:path w="8839200" h="4996180">
                <a:moveTo>
                  <a:pt x="0" y="4995672"/>
                </a:moveTo>
                <a:lnTo>
                  <a:pt x="8839200" y="4995672"/>
                </a:lnTo>
                <a:lnTo>
                  <a:pt x="8839200" y="0"/>
                </a:lnTo>
                <a:lnTo>
                  <a:pt x="0" y="0"/>
                </a:lnTo>
                <a:lnTo>
                  <a:pt x="0" y="4995672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5023485"/>
            <a:ext cx="8839200" cy="5715"/>
          </a:xfrm>
          <a:custGeom>
            <a:avLst/>
            <a:gdLst/>
            <a:ahLst/>
            <a:cxnLst/>
            <a:rect l="l" t="t" r="r" b="b"/>
            <a:pathLst>
              <a:path w="8839200" h="7620">
                <a:moveTo>
                  <a:pt x="0" y="7619"/>
                </a:moveTo>
                <a:lnTo>
                  <a:pt x="8839200" y="7619"/>
                </a:lnTo>
                <a:lnTo>
                  <a:pt x="8839200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029199"/>
            <a:ext cx="9144000" cy="1143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2936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2936"/>
                  </a:lnTo>
                  <a:lnTo>
                    <a:pt x="8991600" y="1392936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0" y="236220"/>
                  </a:lnTo>
                  <a:lnTo>
                    <a:pt x="1397" y="260350"/>
                  </a:lnTo>
                  <a:lnTo>
                    <a:pt x="11049" y="306070"/>
                  </a:lnTo>
                  <a:lnTo>
                    <a:pt x="29083" y="347979"/>
                  </a:lnTo>
                  <a:lnTo>
                    <a:pt x="54610" y="386079"/>
                  </a:lnTo>
                  <a:lnTo>
                    <a:pt x="86613" y="417829"/>
                  </a:lnTo>
                  <a:lnTo>
                    <a:pt x="124333" y="443229"/>
                  </a:lnTo>
                  <a:lnTo>
                    <a:pt x="166750" y="461010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780" y="213360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136" y="256539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916" y="233679"/>
                  </a:lnTo>
                  <a:lnTo>
                    <a:pt x="469519" y="209550"/>
                  </a:lnTo>
                  <a:lnTo>
                    <a:pt x="459994" y="163829"/>
                  </a:lnTo>
                  <a:lnTo>
                    <a:pt x="441960" y="121920"/>
                  </a:lnTo>
                  <a:lnTo>
                    <a:pt x="416433" y="85089"/>
                  </a:lnTo>
                  <a:lnTo>
                    <a:pt x="384301" y="52070"/>
                  </a:lnTo>
                  <a:lnTo>
                    <a:pt x="346710" y="27939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417" y="255270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499" y="214629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342894" y="309563"/>
            <a:ext cx="24511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u="heavy" spc="-5" dirty="0">
                <a:solidFill>
                  <a:srgbClr val="7A9799"/>
                </a:solidFill>
                <a:uFill>
                  <a:solidFill>
                    <a:srgbClr val="7A9799"/>
                  </a:solidFill>
                </a:uFill>
                <a:latin typeface="Georgia"/>
                <a:cs typeface="Georgia"/>
              </a:rPr>
              <a:t>Conclusion</a:t>
            </a:r>
            <a:endParaRPr sz="33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400" y="1047750"/>
            <a:ext cx="8763000" cy="28135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645"/>
              </a:spcBef>
              <a:buClr>
                <a:srgbClr val="D16248"/>
              </a:buClr>
              <a:buSzPct val="85185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lang="en-IN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secure you messages.</a:t>
            </a:r>
          </a:p>
          <a:p>
            <a:pPr marL="287020" marR="5080" indent="-274320">
              <a:lnSpc>
                <a:spcPct val="100000"/>
              </a:lnSpc>
              <a:spcBef>
                <a:spcPts val="645"/>
              </a:spcBef>
              <a:buClr>
                <a:srgbClr val="D16248"/>
              </a:buClr>
              <a:buSzPct val="85185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we toward a society where automated information resources are increased and cryptography will continue to increase in importance as a security mechanism.</a:t>
            </a:r>
          </a:p>
          <a:p>
            <a:pPr marL="287020" marR="5080" indent="-274320">
              <a:lnSpc>
                <a:spcPct val="100000"/>
              </a:lnSpc>
              <a:spcBef>
                <a:spcPts val="645"/>
              </a:spcBef>
              <a:buClr>
                <a:srgbClr val="D16248"/>
              </a:buClr>
              <a:buSzPct val="85185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Electronic networks for banking, shopping, inventory control, benefit and service delivery, information storage and retrieval, distributed processing, and government applications will need improved methods for access control and data security. </a:t>
            </a:r>
          </a:p>
          <a:p>
            <a:pPr marL="287020" marR="5080" indent="-274320">
              <a:lnSpc>
                <a:spcPct val="100000"/>
              </a:lnSpc>
              <a:spcBef>
                <a:spcPts val="645"/>
              </a:spcBef>
              <a:buClr>
                <a:srgbClr val="D16248"/>
              </a:buClr>
              <a:buSzPct val="85185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security can be easily achieved by using Cryptography technique</a:t>
            </a:r>
          </a:p>
          <a:p>
            <a:pPr marL="287020" marR="5080" indent="-274320">
              <a:lnSpc>
                <a:spcPct val="100000"/>
              </a:lnSpc>
              <a:spcBef>
                <a:spcPts val="645"/>
              </a:spcBef>
              <a:buClr>
                <a:srgbClr val="D16248"/>
              </a:buClr>
              <a:buSzPct val="85185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Encryption with two keys instead of one key already will increase the efficiency of cryptography..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58200" y="285751"/>
            <a:ext cx="457200" cy="315471"/>
          </a:xfrm>
          <a:prstGeom prst="rect">
            <a:avLst/>
          </a:prstGeom>
          <a:solidFill>
            <a:srgbClr val="8BACAD"/>
          </a:solidFill>
        </p:spPr>
        <p:txBody>
          <a:bodyPr vert="horz" wrap="square" lIns="0" tIns="381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0"/>
              </a:spcBef>
            </a:pPr>
            <a:r>
              <a:rPr sz="1800" spc="-1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lang="en-US" sz="1800" spc="-10" dirty="0">
                <a:solidFill>
                  <a:srgbClr val="FFFFFF"/>
                </a:solidFill>
                <a:latin typeface="Georgia"/>
                <a:cs typeface="Georgia"/>
              </a:rPr>
              <a:t>4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7829" y="113158"/>
            <a:ext cx="8842375" cy="4917281"/>
            <a:chOff x="147828" y="150876"/>
            <a:chExt cx="8842375" cy="6556375"/>
          </a:xfrm>
        </p:grpSpPr>
        <p:sp>
          <p:nvSpPr>
            <p:cNvPr id="3" name="object 3"/>
            <p:cNvSpPr/>
            <p:nvPr/>
          </p:nvSpPr>
          <p:spPr>
            <a:xfrm>
              <a:off x="152400" y="1277112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37304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0" y="236220"/>
                  </a:lnTo>
                  <a:lnTo>
                    <a:pt x="1397" y="260350"/>
                  </a:lnTo>
                  <a:lnTo>
                    <a:pt x="11049" y="306070"/>
                  </a:lnTo>
                  <a:lnTo>
                    <a:pt x="29083" y="347979"/>
                  </a:lnTo>
                  <a:lnTo>
                    <a:pt x="54610" y="386079"/>
                  </a:lnTo>
                  <a:lnTo>
                    <a:pt x="86613" y="417829"/>
                  </a:lnTo>
                  <a:lnTo>
                    <a:pt x="124333" y="443229"/>
                  </a:lnTo>
                  <a:lnTo>
                    <a:pt x="166750" y="461010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780" y="213360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136" y="256539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916" y="233679"/>
                  </a:lnTo>
                  <a:lnTo>
                    <a:pt x="469519" y="209550"/>
                  </a:lnTo>
                  <a:lnTo>
                    <a:pt x="459994" y="163829"/>
                  </a:lnTo>
                  <a:lnTo>
                    <a:pt x="441960" y="121920"/>
                  </a:lnTo>
                  <a:lnTo>
                    <a:pt x="416433" y="85089"/>
                  </a:lnTo>
                  <a:lnTo>
                    <a:pt x="384301" y="52070"/>
                  </a:lnTo>
                  <a:lnTo>
                    <a:pt x="346710" y="27939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417" y="255270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499" y="214629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66800" y="209550"/>
            <a:ext cx="24257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u="heavy" spc="-10" dirty="0">
                <a:solidFill>
                  <a:srgbClr val="7A9799"/>
                </a:solidFill>
                <a:uFill>
                  <a:solidFill>
                    <a:srgbClr val="7A9799"/>
                  </a:solidFill>
                </a:uFill>
                <a:latin typeface="Georgia"/>
                <a:cs typeface="Georgia"/>
              </a:rPr>
              <a:t>References</a:t>
            </a:r>
            <a:endParaRPr sz="33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800" y="1428750"/>
            <a:ext cx="815340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IN" spc="-5" dirty="0">
                <a:latin typeface="Georgia"/>
                <a:cs typeface="Georgia"/>
                <a:hlinkClick r:id="rId2"/>
              </a:rPr>
              <a:t>https://www.geeksforgeeks.org/caesar-cipher-in-cryptography/</a:t>
            </a:r>
          </a:p>
          <a:p>
            <a:pPr marL="297815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IN" dirty="0">
                <a:latin typeface="Georgia"/>
                <a:cs typeface="Georgia"/>
                <a:hlinkClick r:id="rId3"/>
              </a:rPr>
              <a:t>https://www.umsl.edu/~siegelj/information_theory/projects/des.netau.net/conclusion.html</a:t>
            </a:r>
            <a:endParaRPr lang="en-IN" dirty="0">
              <a:latin typeface="Georgia"/>
              <a:cs typeface="Georgia"/>
            </a:endParaRPr>
          </a:p>
          <a:p>
            <a:pPr marL="297815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IN" dirty="0">
                <a:latin typeface="Georgia"/>
                <a:cs typeface="Georgia"/>
              </a:rPr>
              <a:t>https://en.wikipedia.org/wiki/Playfair_cipher</a:t>
            </a:r>
            <a:endParaRPr dirty="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77200" y="342901"/>
            <a:ext cx="457200" cy="315471"/>
          </a:xfrm>
          <a:prstGeom prst="rect">
            <a:avLst/>
          </a:prstGeom>
          <a:solidFill>
            <a:srgbClr val="8BACAD"/>
          </a:solidFill>
        </p:spPr>
        <p:txBody>
          <a:bodyPr vert="horz" wrap="square" lIns="0" tIns="381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0"/>
              </a:spcBef>
            </a:pPr>
            <a:r>
              <a:rPr sz="1800" spc="-1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lang="en-US" sz="1800" spc="-10" dirty="0">
                <a:solidFill>
                  <a:srgbClr val="FFFFFF"/>
                </a:solidFill>
                <a:latin typeface="Georgia"/>
                <a:cs typeface="Georgia"/>
              </a:rPr>
              <a:t>5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044702"/>
            <a:ext cx="8839200" cy="3747135"/>
          </a:xfrm>
          <a:custGeom>
            <a:avLst/>
            <a:gdLst/>
            <a:ahLst/>
            <a:cxnLst/>
            <a:rect l="l" t="t" r="r" b="b"/>
            <a:pathLst>
              <a:path w="8839200" h="4996180">
                <a:moveTo>
                  <a:pt x="0" y="4995672"/>
                </a:moveTo>
                <a:lnTo>
                  <a:pt x="8839200" y="4995672"/>
                </a:lnTo>
                <a:lnTo>
                  <a:pt x="8839200" y="0"/>
                </a:lnTo>
                <a:lnTo>
                  <a:pt x="0" y="0"/>
                </a:lnTo>
                <a:lnTo>
                  <a:pt x="0" y="4995672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5023485"/>
            <a:ext cx="8839200" cy="5715"/>
          </a:xfrm>
          <a:custGeom>
            <a:avLst/>
            <a:gdLst/>
            <a:ahLst/>
            <a:cxnLst/>
            <a:rect l="l" t="t" r="r" b="b"/>
            <a:pathLst>
              <a:path w="8839200" h="7620">
                <a:moveTo>
                  <a:pt x="0" y="7619"/>
                </a:moveTo>
                <a:lnTo>
                  <a:pt x="8839200" y="7619"/>
                </a:lnTo>
                <a:lnTo>
                  <a:pt x="8839200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029199"/>
            <a:ext cx="9144000" cy="1143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2936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2936"/>
                  </a:lnTo>
                  <a:lnTo>
                    <a:pt x="8991600" y="1392936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0" y="236220"/>
                  </a:lnTo>
                  <a:lnTo>
                    <a:pt x="1397" y="260350"/>
                  </a:lnTo>
                  <a:lnTo>
                    <a:pt x="11049" y="306070"/>
                  </a:lnTo>
                  <a:lnTo>
                    <a:pt x="29083" y="347979"/>
                  </a:lnTo>
                  <a:lnTo>
                    <a:pt x="54610" y="386079"/>
                  </a:lnTo>
                  <a:lnTo>
                    <a:pt x="86613" y="417829"/>
                  </a:lnTo>
                  <a:lnTo>
                    <a:pt x="124333" y="443229"/>
                  </a:lnTo>
                  <a:lnTo>
                    <a:pt x="166750" y="461010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780" y="213360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136" y="256539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916" y="233679"/>
                  </a:lnTo>
                  <a:lnTo>
                    <a:pt x="469519" y="209550"/>
                  </a:lnTo>
                  <a:lnTo>
                    <a:pt x="459994" y="163829"/>
                  </a:lnTo>
                  <a:lnTo>
                    <a:pt x="441960" y="121920"/>
                  </a:lnTo>
                  <a:lnTo>
                    <a:pt x="416433" y="85089"/>
                  </a:lnTo>
                  <a:lnTo>
                    <a:pt x="384301" y="52070"/>
                  </a:lnTo>
                  <a:lnTo>
                    <a:pt x="346710" y="27939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417" y="255270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499" y="214629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52755" y="374695"/>
            <a:ext cx="251904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u="heavy" spc="-5" dirty="0">
                <a:solidFill>
                  <a:srgbClr val="7A9799"/>
                </a:solidFill>
                <a:uFill>
                  <a:solidFill>
                    <a:srgbClr val="7A9799"/>
                  </a:solidFill>
                </a:uFill>
                <a:latin typeface="Georgia"/>
                <a:cs typeface="Georgia"/>
              </a:rPr>
              <a:t>CONTENTS</a:t>
            </a:r>
            <a:endParaRPr sz="33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0491" y="1480566"/>
            <a:ext cx="8458709" cy="318677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50"/>
              </a:spcBef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sz="2000" dirty="0">
                <a:latin typeface="Georgia"/>
                <a:cs typeface="Georgia"/>
              </a:rPr>
              <a:t>Introduction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lang="en-US" sz="2000" dirty="0">
                <a:latin typeface="Georgia"/>
                <a:cs typeface="Georgia"/>
              </a:rPr>
              <a:t>–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lang="en-IN" sz="2000" spc="-5" dirty="0" err="1">
                <a:latin typeface="Georgia"/>
                <a:cs typeface="Georgia"/>
              </a:rPr>
              <a:t>EnDeQ</a:t>
            </a:r>
            <a:endParaRPr lang="en-US" sz="2000" spc="-5" dirty="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750"/>
              </a:spcBef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lang="en-IN" sz="2000" spc="-5" dirty="0">
                <a:latin typeface="Georgia"/>
                <a:cs typeface="Georgia"/>
              </a:rPr>
              <a:t>Home Screen</a:t>
            </a:r>
            <a:endParaRPr sz="2000" dirty="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50"/>
              </a:spcBef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lang="en-IN" sz="2000" dirty="0">
                <a:latin typeface="Georgia"/>
                <a:cs typeface="Georgia"/>
              </a:rPr>
              <a:t>Caesar cipher</a:t>
            </a:r>
          </a:p>
          <a:p>
            <a:pPr marL="287020" indent="-274320">
              <a:lnSpc>
                <a:spcPct val="100000"/>
              </a:lnSpc>
              <a:spcBef>
                <a:spcPts val="650"/>
              </a:spcBef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lang="en-IN" sz="2000" dirty="0">
                <a:latin typeface="Georgia"/>
                <a:cs typeface="Georgia"/>
              </a:rPr>
              <a:t>Connect with me</a:t>
            </a:r>
          </a:p>
          <a:p>
            <a:pPr marL="287020" indent="-274320">
              <a:lnSpc>
                <a:spcPct val="100000"/>
              </a:lnSpc>
              <a:spcBef>
                <a:spcPts val="650"/>
              </a:spcBef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lang="en-IN" sz="2000" dirty="0">
                <a:latin typeface="Georgia"/>
                <a:cs typeface="Georgia"/>
              </a:rPr>
              <a:t>Playfair cipher</a:t>
            </a:r>
            <a:endParaRPr sz="2000" dirty="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50"/>
              </a:spcBef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lang="en-IN" sz="2000" dirty="0">
                <a:latin typeface="Georgia"/>
                <a:cs typeface="Georgia"/>
              </a:rPr>
              <a:t>Flow Diagram</a:t>
            </a:r>
            <a:endParaRPr sz="2000" dirty="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45"/>
              </a:spcBef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lang="en-US" sz="2000" spc="-5" dirty="0">
                <a:latin typeface="Georgia"/>
                <a:cs typeface="Georgia"/>
              </a:rPr>
              <a:t>Conclusion</a:t>
            </a:r>
            <a:endParaRPr sz="2000" dirty="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50"/>
              </a:spcBef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lang="en-US" sz="2000" spc="-10" dirty="0">
                <a:latin typeface="Georgia"/>
                <a:cs typeface="Georgia"/>
              </a:rPr>
              <a:t>References</a:t>
            </a:r>
            <a:endParaRPr sz="2000" dirty="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82000" y="285750"/>
            <a:ext cx="381000" cy="315471"/>
          </a:xfrm>
          <a:prstGeom prst="rect">
            <a:avLst/>
          </a:prstGeom>
          <a:solidFill>
            <a:srgbClr val="8BACAD"/>
          </a:solidFill>
        </p:spPr>
        <p:txBody>
          <a:bodyPr vert="horz" wrap="square" lIns="0" tIns="38100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2400" y="5025771"/>
            <a:ext cx="8839200" cy="3810"/>
          </a:xfrm>
          <a:custGeom>
            <a:avLst/>
            <a:gdLst/>
            <a:ahLst/>
            <a:cxnLst/>
            <a:rect l="l" t="t" r="r" b="b"/>
            <a:pathLst>
              <a:path w="8839200" h="5079">
                <a:moveTo>
                  <a:pt x="0" y="4571"/>
                </a:moveTo>
                <a:lnTo>
                  <a:pt x="8839200" y="4571"/>
                </a:lnTo>
                <a:lnTo>
                  <a:pt x="8839200" y="0"/>
                </a:lnTo>
                <a:lnTo>
                  <a:pt x="0" y="0"/>
                </a:lnTo>
                <a:lnTo>
                  <a:pt x="0" y="4571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95250"/>
            <a:ext cx="9144000" cy="5143500"/>
            <a:chOff x="0" y="0"/>
            <a:chExt cx="9144000" cy="68580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8991600" y="2514600"/>
                  </a:lnTo>
                  <a:lnTo>
                    <a:pt x="8991600" y="6705600"/>
                  </a:lnTo>
                  <a:lnTo>
                    <a:pt x="152400" y="6705600"/>
                  </a:lnTo>
                  <a:lnTo>
                    <a:pt x="152400" y="2514600"/>
                  </a:lnTo>
                  <a:lnTo>
                    <a:pt x="8991600" y="2514600"/>
                  </a:ln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2514600"/>
                  </a:lnTo>
                  <a:lnTo>
                    <a:pt x="0" y="670560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8991600" y="6858000"/>
                  </a:lnTo>
                  <a:lnTo>
                    <a:pt x="9143987" y="6858000"/>
                  </a:lnTo>
                  <a:lnTo>
                    <a:pt x="9144000" y="6705600"/>
                  </a:lnTo>
                  <a:lnTo>
                    <a:pt x="9143987" y="2514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04" y="6391655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2"/>
                  </a:lnTo>
                  <a:lnTo>
                    <a:pt x="8833104" y="309372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00" y="1640841"/>
              <a:ext cx="8833485" cy="60959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12192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2400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67200" y="1295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84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43400" y="1397000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0" y="236220"/>
                  </a:lnTo>
                  <a:lnTo>
                    <a:pt x="1397" y="260350"/>
                  </a:lnTo>
                  <a:lnTo>
                    <a:pt x="11049" y="306070"/>
                  </a:lnTo>
                  <a:lnTo>
                    <a:pt x="29083" y="347979"/>
                  </a:lnTo>
                  <a:lnTo>
                    <a:pt x="54610" y="386079"/>
                  </a:lnTo>
                  <a:lnTo>
                    <a:pt x="86613" y="417829"/>
                  </a:lnTo>
                  <a:lnTo>
                    <a:pt x="124333" y="443229"/>
                  </a:lnTo>
                  <a:lnTo>
                    <a:pt x="166750" y="45973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4820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35838" y="453389"/>
                  </a:lnTo>
                  <a:lnTo>
                    <a:pt x="213487" y="452120"/>
                  </a:lnTo>
                  <a:lnTo>
                    <a:pt x="170942" y="444500"/>
                  </a:lnTo>
                  <a:lnTo>
                    <a:pt x="131572" y="427989"/>
                  </a:lnTo>
                  <a:lnTo>
                    <a:pt x="96647" y="403860"/>
                  </a:lnTo>
                  <a:lnTo>
                    <a:pt x="66929" y="374650"/>
                  </a:lnTo>
                  <a:lnTo>
                    <a:pt x="43434" y="339089"/>
                  </a:lnTo>
                  <a:lnTo>
                    <a:pt x="26670" y="300989"/>
                  </a:lnTo>
                  <a:lnTo>
                    <a:pt x="17907" y="257810"/>
                  </a:lnTo>
                  <a:lnTo>
                    <a:pt x="16823" y="233679"/>
                  </a:lnTo>
                  <a:lnTo>
                    <a:pt x="17780" y="213360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136" y="256539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3229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0670"/>
                  </a:lnTo>
                  <a:lnTo>
                    <a:pt x="470916" y="233679"/>
                  </a:lnTo>
                  <a:lnTo>
                    <a:pt x="469519" y="209550"/>
                  </a:lnTo>
                  <a:lnTo>
                    <a:pt x="459994" y="163829"/>
                  </a:lnTo>
                  <a:lnTo>
                    <a:pt x="441960" y="121920"/>
                  </a:lnTo>
                  <a:lnTo>
                    <a:pt x="416433" y="83820"/>
                  </a:lnTo>
                  <a:lnTo>
                    <a:pt x="384301" y="52070"/>
                  </a:lnTo>
                  <a:lnTo>
                    <a:pt x="346710" y="27939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8260"/>
                  </a:lnTo>
                  <a:lnTo>
                    <a:pt x="122936" y="67310"/>
                  </a:lnTo>
                  <a:lnTo>
                    <a:pt x="92963" y="91439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87" y="233679"/>
                  </a:lnTo>
                  <a:lnTo>
                    <a:pt x="33583" y="236220"/>
                  </a:lnTo>
                  <a:lnTo>
                    <a:pt x="34417" y="255270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8289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1289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7320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3220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499" y="214629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28600" y="133350"/>
            <a:ext cx="8718297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105"/>
              </a:spcBef>
            </a:pPr>
            <a:r>
              <a:rPr lang="en-US" sz="3600" u="sng" dirty="0" err="1">
                <a:solidFill>
                  <a:schemeClr val="tx2">
                    <a:lumMod val="75000"/>
                  </a:schemeClr>
                </a:solidFill>
              </a:rPr>
              <a:t>EnDeQ</a:t>
            </a:r>
            <a:r>
              <a:rPr lang="en-US" sz="2800" u="sng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800" u="sng" dirty="0" err="1">
                <a:solidFill>
                  <a:schemeClr val="tx2">
                    <a:lumMod val="75000"/>
                  </a:schemeClr>
                </a:solidFill>
              </a:rPr>
              <a:t>Encyption</a:t>
            </a:r>
            <a:r>
              <a:rPr lang="en-US" sz="2800" u="sng" dirty="0">
                <a:solidFill>
                  <a:schemeClr val="tx2">
                    <a:lumMod val="75000"/>
                  </a:schemeClr>
                </a:solidFill>
              </a:rPr>
              <a:t>-decryption of Data messages)</a:t>
            </a:r>
            <a:endParaRPr sz="3600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4800" y="742950"/>
            <a:ext cx="31362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INTRODUCTION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534400" y="133350"/>
            <a:ext cx="457200" cy="315471"/>
          </a:xfrm>
          <a:prstGeom prst="rect">
            <a:avLst/>
          </a:prstGeom>
          <a:solidFill>
            <a:srgbClr val="8BACAD"/>
          </a:solidFill>
        </p:spPr>
        <p:txBody>
          <a:bodyPr vert="horz" wrap="square" lIns="0" tIns="38100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3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400" y="1504950"/>
            <a:ext cx="8839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  As The name specified “</a:t>
            </a:r>
            <a:r>
              <a:rPr lang="en-US" sz="1400" dirty="0" err="1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EnDeQ</a:t>
            </a:r>
            <a:r>
              <a:rPr lang="en-US" sz="1400" dirty="0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” , It is a web Application developed for Encrypting and decrypting the data or massage or information.</a:t>
            </a:r>
          </a:p>
          <a:p>
            <a:pPr>
              <a:buFont typeface="Arial" pitchFamily="34" charset="0"/>
              <a:buChar char="•"/>
            </a:pPr>
            <a:endParaRPr lang="en-US" sz="1400" dirty="0">
              <a:latin typeface="Bookman Old Style" pitchFamily="18" charset="0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  This particular project  deals  with the problems of accessing by third person when sender send message to receiver.</a:t>
            </a:r>
          </a:p>
          <a:p>
            <a:pPr>
              <a:buFont typeface="Arial" pitchFamily="34" charset="0"/>
              <a:buChar char="•"/>
            </a:pPr>
            <a:endParaRPr lang="en-US" sz="1400" dirty="0">
              <a:latin typeface="Bookman Old Style" pitchFamily="18" charset="0"/>
              <a:ea typeface="Arial Unicode MS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err="1">
                <a:latin typeface="Bookman Old Style" pitchFamily="18" charset="0"/>
              </a:rPr>
              <a:t>EnDeQ</a:t>
            </a:r>
            <a:r>
              <a:rPr lang="en-US" sz="1400" dirty="0">
                <a:latin typeface="Bookman Old Style" pitchFamily="18" charset="0"/>
              </a:rPr>
              <a:t> is based on the concept to generate the cipher text (encrypted message) from plain text  and plain text(decrypted text message) from cipher text.  </a:t>
            </a:r>
          </a:p>
          <a:p>
            <a:r>
              <a:rPr lang="en-US" sz="1400" dirty="0">
                <a:latin typeface="Bookman Old Style" pitchFamily="18" charset="0"/>
              </a:rPr>
              <a:t>         User and receiver user a key to encrypt and decrypt the messages.</a:t>
            </a:r>
          </a:p>
          <a:p>
            <a:r>
              <a:rPr lang="en-US" sz="1400" dirty="0">
                <a:latin typeface="Bookman Old Style" pitchFamily="18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>
                <a:latin typeface="Bookman Old Style" pitchFamily="18" charset="0"/>
              </a:rPr>
              <a:t>   The whole project is designed in HTML, </a:t>
            </a:r>
            <a:r>
              <a:rPr lang="en-US" sz="1400" dirty="0" err="1">
                <a:latin typeface="Bookman Old Style" pitchFamily="18" charset="0"/>
              </a:rPr>
              <a:t>CSS,and</a:t>
            </a:r>
            <a:r>
              <a:rPr lang="en-US" sz="1400" dirty="0">
                <a:latin typeface="Bookman Old Style" pitchFamily="18" charset="0"/>
              </a:rPr>
              <a:t> </a:t>
            </a:r>
            <a:r>
              <a:rPr lang="en-US" sz="1400" dirty="0" err="1">
                <a:latin typeface="Bookman Old Style" pitchFamily="18" charset="0"/>
              </a:rPr>
              <a:t>Javascript</a:t>
            </a:r>
            <a:r>
              <a:rPr lang="en-US" sz="1400" dirty="0">
                <a:latin typeface="Bookman Old Style" pitchFamily="18" charset="0"/>
              </a:rPr>
              <a:t> language and CSS is used for designing the web page and </a:t>
            </a:r>
            <a:r>
              <a:rPr lang="en-US" sz="1400" dirty="0" err="1">
                <a:latin typeface="Bookman Old Style" pitchFamily="18" charset="0"/>
              </a:rPr>
              <a:t>Javascript</a:t>
            </a:r>
            <a:r>
              <a:rPr lang="en-US" sz="1400" dirty="0">
                <a:latin typeface="Bookman Old Style" pitchFamily="18" charset="0"/>
              </a:rPr>
              <a:t> Used for doing coding of encryption &amp; </a:t>
            </a:r>
            <a:r>
              <a:rPr lang="en-US" sz="1400" dirty="0" err="1">
                <a:latin typeface="Bookman Old Style" pitchFamily="18" charset="0"/>
              </a:rPr>
              <a:t>decryption..and</a:t>
            </a:r>
            <a:r>
              <a:rPr lang="en-US" sz="1400" dirty="0">
                <a:latin typeface="Bookman Old Style" pitchFamily="18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US" sz="1400" dirty="0">
              <a:latin typeface="Bookman Old Style" pitchFamily="18" charset="0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 I have deployed this project on </a:t>
            </a:r>
            <a:r>
              <a:rPr lang="en-US" sz="1400" dirty="0" err="1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github</a:t>
            </a:r>
            <a:r>
              <a:rPr lang="en-US" sz="1400" dirty="0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  and the </a:t>
            </a:r>
            <a:r>
              <a:rPr lang="en-US" sz="1400" dirty="0" err="1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github</a:t>
            </a:r>
            <a:r>
              <a:rPr lang="en-US" sz="1400" dirty="0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 link is below : </a:t>
            </a:r>
          </a:p>
          <a:p>
            <a:r>
              <a:rPr lang="en-US" sz="1400" dirty="0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                               </a:t>
            </a:r>
            <a:r>
              <a:rPr lang="en-US" sz="1400" dirty="0" err="1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Github</a:t>
            </a:r>
            <a:r>
              <a:rPr lang="en-US" sz="1400" dirty="0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 Web link  : </a:t>
            </a:r>
            <a:r>
              <a:rPr lang="en-IN" sz="1400" b="0" i="1" u="none" strike="noStrike" dirty="0">
                <a:solidFill>
                  <a:srgbClr val="002060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https://rohitkr01.github.io/EnDeQ/</a:t>
            </a:r>
            <a:endParaRPr lang="en-US" sz="1400" i="1" dirty="0">
              <a:solidFill>
                <a:srgbClr val="002060"/>
              </a:solidFill>
              <a:latin typeface="Bookman Old Style" pitchFamily="18" charset="0"/>
              <a:ea typeface="Arial Unicode MS" pitchFamily="34" charset="-128"/>
              <a:cs typeface="Arial Unicode MS" pitchFamily="34" charset="-128"/>
            </a:endParaRPr>
          </a:p>
          <a:p>
            <a:endParaRPr lang="en-US" sz="1400" dirty="0">
              <a:latin typeface="Bookman Old Style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0B44D-82FC-E7FB-21F4-5B058ABE6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704" y="133350"/>
            <a:ext cx="7530592" cy="677108"/>
          </a:xfrm>
        </p:spPr>
        <p:txBody>
          <a:bodyPr/>
          <a:lstStyle/>
          <a:p>
            <a:r>
              <a:rPr lang="en-IN" dirty="0"/>
              <a:t>Home Screen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320BB-600E-4B41-AFD3-BE10049B7972}"/>
              </a:ext>
            </a:extLst>
          </p:cNvPr>
          <p:cNvSpPr txBox="1"/>
          <p:nvPr/>
        </p:nvSpPr>
        <p:spPr>
          <a:xfrm>
            <a:off x="914400" y="1047750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Agency FB" panose="020B0503020202020204" pitchFamily="34" charset="0"/>
              </a:rPr>
              <a:t>Home screen contain </a:t>
            </a:r>
          </a:p>
          <a:p>
            <a:r>
              <a:rPr lang="en-IN" dirty="0">
                <a:solidFill>
                  <a:srgbClr val="002060"/>
                </a:solidFill>
                <a:latin typeface="Agency FB" panose="020B0503020202020204" pitchFamily="34" charset="0"/>
              </a:rPr>
              <a:t>            Caesar cipher page .</a:t>
            </a:r>
          </a:p>
          <a:p>
            <a:r>
              <a:rPr lang="en-IN" dirty="0">
                <a:solidFill>
                  <a:srgbClr val="002060"/>
                </a:solidFill>
                <a:latin typeface="Agency FB" panose="020B0503020202020204" pitchFamily="34" charset="0"/>
              </a:rPr>
              <a:t>             button of  redirecting to </a:t>
            </a:r>
            <a:r>
              <a:rPr lang="en-IN" dirty="0" err="1">
                <a:solidFill>
                  <a:srgbClr val="002060"/>
                </a:solidFill>
                <a:latin typeface="Agency FB" panose="020B0503020202020204" pitchFamily="34" charset="0"/>
              </a:rPr>
              <a:t>playfair</a:t>
            </a:r>
            <a:r>
              <a:rPr lang="en-IN" dirty="0">
                <a:solidFill>
                  <a:srgbClr val="002060"/>
                </a:solidFill>
                <a:latin typeface="Agency FB" panose="020B0503020202020204" pitchFamily="34" charset="0"/>
              </a:rPr>
              <a:t> cipher</a:t>
            </a:r>
          </a:p>
          <a:p>
            <a:r>
              <a:rPr lang="en-IN" dirty="0">
                <a:solidFill>
                  <a:srgbClr val="002060"/>
                </a:solidFill>
                <a:latin typeface="Agency FB" panose="020B0503020202020204" pitchFamily="34" charset="0"/>
              </a:rPr>
              <a:t>Playfair cipher 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233139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1" y="114300"/>
            <a:ext cx="8833485" cy="228600"/>
          </a:xfrm>
          <a:custGeom>
            <a:avLst/>
            <a:gdLst/>
            <a:ahLst/>
            <a:cxnLst/>
            <a:rect l="l" t="t" r="r" b="b"/>
            <a:pathLst>
              <a:path w="8833485" h="304800">
                <a:moveTo>
                  <a:pt x="8833104" y="0"/>
                </a:moveTo>
                <a:lnTo>
                  <a:pt x="0" y="0"/>
                </a:lnTo>
                <a:lnTo>
                  <a:pt x="0" y="304800"/>
                </a:lnTo>
                <a:lnTo>
                  <a:pt x="8833104" y="304800"/>
                </a:lnTo>
                <a:lnTo>
                  <a:pt x="8833104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8866" y="114300"/>
            <a:ext cx="8836534" cy="4910613"/>
            <a:chOff x="149351" y="152400"/>
            <a:chExt cx="8836534" cy="6547484"/>
          </a:xfrm>
        </p:grpSpPr>
        <p:sp>
          <p:nvSpPr>
            <p:cNvPr id="4" name="object 4"/>
            <p:cNvSpPr/>
            <p:nvPr/>
          </p:nvSpPr>
          <p:spPr>
            <a:xfrm>
              <a:off x="152400" y="609600"/>
              <a:ext cx="1981199" cy="5779134"/>
            </a:xfrm>
            <a:custGeom>
              <a:avLst/>
              <a:gdLst/>
              <a:ahLst/>
              <a:cxnLst/>
              <a:rect l="l" t="t" r="r" b="b"/>
              <a:pathLst>
                <a:path w="2743200" h="5779135">
                  <a:moveTo>
                    <a:pt x="0" y="5779008"/>
                  </a:moveTo>
                  <a:lnTo>
                    <a:pt x="2743200" y="5779008"/>
                  </a:lnTo>
                  <a:lnTo>
                    <a:pt x="2743200" y="0"/>
                  </a:lnTo>
                  <a:lnTo>
                    <a:pt x="0" y="0"/>
                  </a:lnTo>
                  <a:lnTo>
                    <a:pt x="0" y="5779008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0" y="152400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" y="533400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12192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95400" y="2285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95"/>
                  </a:lnTo>
                  <a:lnTo>
                    <a:pt x="575564" y="164757"/>
                  </a:lnTo>
                  <a:lnTo>
                    <a:pt x="550773" y="124828"/>
                  </a:lnTo>
                  <a:lnTo>
                    <a:pt x="520293" y="89306"/>
                  </a:lnTo>
                  <a:lnTo>
                    <a:pt x="484784" y="58839"/>
                  </a:lnTo>
                  <a:lnTo>
                    <a:pt x="444842" y="34036"/>
                  </a:lnTo>
                  <a:lnTo>
                    <a:pt x="401116" y="15557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83" y="15544"/>
                  </a:lnTo>
                  <a:lnTo>
                    <a:pt x="164744" y="34036"/>
                  </a:lnTo>
                  <a:lnTo>
                    <a:pt x="124815" y="58826"/>
                  </a:lnTo>
                  <a:lnTo>
                    <a:pt x="89293" y="89306"/>
                  </a:lnTo>
                  <a:lnTo>
                    <a:pt x="58826" y="124815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32" y="401129"/>
                  </a:lnTo>
                  <a:lnTo>
                    <a:pt x="34023" y="444855"/>
                  </a:lnTo>
                  <a:lnTo>
                    <a:pt x="58813" y="484784"/>
                  </a:lnTo>
                  <a:lnTo>
                    <a:pt x="89293" y="520306"/>
                  </a:lnTo>
                  <a:lnTo>
                    <a:pt x="124802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65503" y="299720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69" h="469900">
                  <a:moveTo>
                    <a:pt x="258190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59"/>
                  </a:lnTo>
                  <a:lnTo>
                    <a:pt x="122301" y="29209"/>
                  </a:lnTo>
                  <a:lnTo>
                    <a:pt x="84836" y="54609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59" y="166370"/>
                  </a:lnTo>
                  <a:lnTo>
                    <a:pt x="1015" y="212089"/>
                  </a:lnTo>
                  <a:lnTo>
                    <a:pt x="0" y="236220"/>
                  </a:lnTo>
                  <a:lnTo>
                    <a:pt x="1396" y="260350"/>
                  </a:lnTo>
                  <a:lnTo>
                    <a:pt x="11049" y="306070"/>
                  </a:lnTo>
                  <a:lnTo>
                    <a:pt x="29083" y="347979"/>
                  </a:lnTo>
                  <a:lnTo>
                    <a:pt x="54609" y="386079"/>
                  </a:lnTo>
                  <a:lnTo>
                    <a:pt x="86614" y="417829"/>
                  </a:lnTo>
                  <a:lnTo>
                    <a:pt x="124333" y="443229"/>
                  </a:lnTo>
                  <a:lnTo>
                    <a:pt x="166751" y="45973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8" y="464820"/>
                  </a:lnTo>
                  <a:lnTo>
                    <a:pt x="306704" y="459739"/>
                  </a:lnTo>
                  <a:lnTo>
                    <a:pt x="324696" y="453389"/>
                  </a:lnTo>
                  <a:lnTo>
                    <a:pt x="235839" y="453389"/>
                  </a:lnTo>
                  <a:lnTo>
                    <a:pt x="213487" y="452120"/>
                  </a:lnTo>
                  <a:lnTo>
                    <a:pt x="170942" y="444500"/>
                  </a:lnTo>
                  <a:lnTo>
                    <a:pt x="131572" y="427989"/>
                  </a:lnTo>
                  <a:lnTo>
                    <a:pt x="96647" y="403860"/>
                  </a:lnTo>
                  <a:lnTo>
                    <a:pt x="66929" y="374650"/>
                  </a:lnTo>
                  <a:lnTo>
                    <a:pt x="43434" y="339089"/>
                  </a:lnTo>
                  <a:lnTo>
                    <a:pt x="26670" y="300989"/>
                  </a:lnTo>
                  <a:lnTo>
                    <a:pt x="17907" y="257810"/>
                  </a:lnTo>
                  <a:lnTo>
                    <a:pt x="16823" y="233679"/>
                  </a:lnTo>
                  <a:lnTo>
                    <a:pt x="17780" y="213360"/>
                  </a:lnTo>
                  <a:lnTo>
                    <a:pt x="26415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9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7" y="16509"/>
                  </a:lnTo>
                  <a:lnTo>
                    <a:pt x="322495" y="16509"/>
                  </a:lnTo>
                  <a:lnTo>
                    <a:pt x="304291" y="10159"/>
                  </a:lnTo>
                  <a:lnTo>
                    <a:pt x="281685" y="3809"/>
                  </a:lnTo>
                  <a:lnTo>
                    <a:pt x="258190" y="0"/>
                  </a:lnTo>
                  <a:close/>
                </a:path>
                <a:path w="471169" h="469900">
                  <a:moveTo>
                    <a:pt x="322495" y="16509"/>
                  </a:moveTo>
                  <a:lnTo>
                    <a:pt x="235077" y="16509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40"/>
                  </a:lnTo>
                  <a:lnTo>
                    <a:pt x="389890" y="80010"/>
                  </a:lnTo>
                  <a:lnTo>
                    <a:pt x="416559" y="113029"/>
                  </a:lnTo>
                  <a:lnTo>
                    <a:pt x="436879" y="149860"/>
                  </a:lnTo>
                  <a:lnTo>
                    <a:pt x="449579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135" y="256539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3" y="403860"/>
                  </a:lnTo>
                  <a:lnTo>
                    <a:pt x="340106" y="426720"/>
                  </a:lnTo>
                  <a:lnTo>
                    <a:pt x="300863" y="443229"/>
                  </a:lnTo>
                  <a:lnTo>
                    <a:pt x="258318" y="452120"/>
                  </a:lnTo>
                  <a:lnTo>
                    <a:pt x="235839" y="453389"/>
                  </a:lnTo>
                  <a:lnTo>
                    <a:pt x="324696" y="453389"/>
                  </a:lnTo>
                  <a:lnTo>
                    <a:pt x="368172" y="429260"/>
                  </a:lnTo>
                  <a:lnTo>
                    <a:pt x="402844" y="400050"/>
                  </a:lnTo>
                  <a:lnTo>
                    <a:pt x="431291" y="365760"/>
                  </a:lnTo>
                  <a:lnTo>
                    <a:pt x="452882" y="325120"/>
                  </a:lnTo>
                  <a:lnTo>
                    <a:pt x="466344" y="280670"/>
                  </a:lnTo>
                  <a:lnTo>
                    <a:pt x="470916" y="233679"/>
                  </a:lnTo>
                  <a:lnTo>
                    <a:pt x="469519" y="209550"/>
                  </a:lnTo>
                  <a:lnTo>
                    <a:pt x="459994" y="163829"/>
                  </a:lnTo>
                  <a:lnTo>
                    <a:pt x="441959" y="121920"/>
                  </a:lnTo>
                  <a:lnTo>
                    <a:pt x="416433" y="83820"/>
                  </a:lnTo>
                  <a:lnTo>
                    <a:pt x="384302" y="52070"/>
                  </a:lnTo>
                  <a:lnTo>
                    <a:pt x="346709" y="27940"/>
                  </a:lnTo>
                  <a:lnTo>
                    <a:pt x="326135" y="17779"/>
                  </a:lnTo>
                  <a:lnTo>
                    <a:pt x="322495" y="16509"/>
                  </a:lnTo>
                  <a:close/>
                </a:path>
                <a:path w="471169" h="469900">
                  <a:moveTo>
                    <a:pt x="235839" y="33020"/>
                  </a:moveTo>
                  <a:lnTo>
                    <a:pt x="195199" y="36829"/>
                  </a:lnTo>
                  <a:lnTo>
                    <a:pt x="157226" y="48259"/>
                  </a:lnTo>
                  <a:lnTo>
                    <a:pt x="122936" y="67310"/>
                  </a:lnTo>
                  <a:lnTo>
                    <a:pt x="92964" y="91439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8" y="194310"/>
                  </a:lnTo>
                  <a:lnTo>
                    <a:pt x="33587" y="233679"/>
                  </a:lnTo>
                  <a:lnTo>
                    <a:pt x="33583" y="236220"/>
                  </a:lnTo>
                  <a:lnTo>
                    <a:pt x="34417" y="255270"/>
                  </a:lnTo>
                  <a:lnTo>
                    <a:pt x="42418" y="294639"/>
                  </a:lnTo>
                  <a:lnTo>
                    <a:pt x="57784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6" y="435610"/>
                  </a:lnTo>
                  <a:lnTo>
                    <a:pt x="235077" y="436879"/>
                  </a:lnTo>
                  <a:lnTo>
                    <a:pt x="255651" y="435610"/>
                  </a:lnTo>
                  <a:lnTo>
                    <a:pt x="275716" y="433070"/>
                  </a:lnTo>
                  <a:lnTo>
                    <a:pt x="295147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5" y="288289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1289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2" y="49529"/>
                  </a:lnTo>
                  <a:lnTo>
                    <a:pt x="295909" y="41909"/>
                  </a:lnTo>
                  <a:lnTo>
                    <a:pt x="276606" y="36829"/>
                  </a:lnTo>
                  <a:lnTo>
                    <a:pt x="256540" y="34290"/>
                  </a:lnTo>
                  <a:lnTo>
                    <a:pt x="235839" y="33020"/>
                  </a:lnTo>
                  <a:close/>
                </a:path>
                <a:path w="471169" h="469900">
                  <a:moveTo>
                    <a:pt x="314452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9" y="53340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7320"/>
                  </a:lnTo>
                  <a:lnTo>
                    <a:pt x="417068" y="199389"/>
                  </a:lnTo>
                  <a:lnTo>
                    <a:pt x="420623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3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1" y="391160"/>
                  </a:lnTo>
                  <a:lnTo>
                    <a:pt x="391033" y="363220"/>
                  </a:lnTo>
                  <a:lnTo>
                    <a:pt x="412877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498" y="214629"/>
                  </a:lnTo>
                  <a:lnTo>
                    <a:pt x="428497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5" y="80010"/>
                  </a:lnTo>
                  <a:lnTo>
                    <a:pt x="332104" y="57150"/>
                  </a:lnTo>
                  <a:lnTo>
                    <a:pt x="314452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9351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1000" y="819150"/>
            <a:ext cx="23622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0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Web Page</a:t>
            </a:r>
            <a:endParaRPr sz="2800" b="0" dirty="0"/>
          </a:p>
        </p:txBody>
      </p:sp>
      <p:sp>
        <p:nvSpPr>
          <p:cNvPr id="13" name="object 13"/>
          <p:cNvSpPr txBox="1"/>
          <p:nvPr/>
        </p:nvSpPr>
        <p:spPr>
          <a:xfrm>
            <a:off x="8458200" y="361950"/>
            <a:ext cx="457200" cy="315471"/>
          </a:xfrm>
          <a:prstGeom prst="rect">
            <a:avLst/>
          </a:prstGeom>
          <a:solidFill>
            <a:srgbClr val="8BACAD"/>
          </a:solidFill>
        </p:spPr>
        <p:txBody>
          <a:bodyPr vert="horz" wrap="square" lIns="0" tIns="38100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4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2400" y="165735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Caesar cipher</a:t>
            </a:r>
            <a:r>
              <a:rPr lang="en-US" dirty="0"/>
              <a:t>….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7C63A0-B0C7-E0C6-216A-30C72D5A74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7"/>
          <a:stretch/>
        </p:blipFill>
        <p:spPr>
          <a:xfrm>
            <a:off x="2285998" y="796895"/>
            <a:ext cx="6651231" cy="377086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215563-718A-0635-BED9-05C92467AC70}"/>
              </a:ext>
            </a:extLst>
          </p:cNvPr>
          <p:cNvSpPr txBox="1"/>
          <p:nvPr/>
        </p:nvSpPr>
        <p:spPr>
          <a:xfrm>
            <a:off x="103030" y="2114550"/>
            <a:ext cx="20305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Enter plain text in left input box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Select shift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Tap on the Encrypt text button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You will see the encrypted text message in right side box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1" y="114300"/>
            <a:ext cx="8833485" cy="228600"/>
          </a:xfrm>
          <a:custGeom>
            <a:avLst/>
            <a:gdLst/>
            <a:ahLst/>
            <a:cxnLst/>
            <a:rect l="l" t="t" r="r" b="b"/>
            <a:pathLst>
              <a:path w="8833485" h="304800">
                <a:moveTo>
                  <a:pt x="8833104" y="0"/>
                </a:moveTo>
                <a:lnTo>
                  <a:pt x="0" y="0"/>
                </a:lnTo>
                <a:lnTo>
                  <a:pt x="0" y="304800"/>
                </a:lnTo>
                <a:lnTo>
                  <a:pt x="8833104" y="304800"/>
                </a:lnTo>
                <a:lnTo>
                  <a:pt x="8833104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9352" y="99537"/>
            <a:ext cx="8836534" cy="4910613"/>
            <a:chOff x="149351" y="152400"/>
            <a:chExt cx="8836534" cy="6547484"/>
          </a:xfrm>
        </p:grpSpPr>
        <p:sp>
          <p:nvSpPr>
            <p:cNvPr id="4" name="object 4"/>
            <p:cNvSpPr/>
            <p:nvPr/>
          </p:nvSpPr>
          <p:spPr>
            <a:xfrm>
              <a:off x="152400" y="609600"/>
              <a:ext cx="2057399" cy="5779134"/>
            </a:xfrm>
            <a:custGeom>
              <a:avLst/>
              <a:gdLst/>
              <a:ahLst/>
              <a:cxnLst/>
              <a:rect l="l" t="t" r="r" b="b"/>
              <a:pathLst>
                <a:path w="2743200" h="5779135">
                  <a:moveTo>
                    <a:pt x="0" y="5779008"/>
                  </a:moveTo>
                  <a:lnTo>
                    <a:pt x="2743200" y="5779008"/>
                  </a:lnTo>
                  <a:lnTo>
                    <a:pt x="2743200" y="0"/>
                  </a:lnTo>
                  <a:lnTo>
                    <a:pt x="0" y="0"/>
                  </a:lnTo>
                  <a:lnTo>
                    <a:pt x="0" y="5779008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52400" y="152400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" y="533400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12192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95400" y="2285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95"/>
                  </a:lnTo>
                  <a:lnTo>
                    <a:pt x="575564" y="164757"/>
                  </a:lnTo>
                  <a:lnTo>
                    <a:pt x="550773" y="124828"/>
                  </a:lnTo>
                  <a:lnTo>
                    <a:pt x="520293" y="89306"/>
                  </a:lnTo>
                  <a:lnTo>
                    <a:pt x="484784" y="58839"/>
                  </a:lnTo>
                  <a:lnTo>
                    <a:pt x="444842" y="34036"/>
                  </a:lnTo>
                  <a:lnTo>
                    <a:pt x="401116" y="15557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83" y="15544"/>
                  </a:lnTo>
                  <a:lnTo>
                    <a:pt x="164744" y="34036"/>
                  </a:lnTo>
                  <a:lnTo>
                    <a:pt x="124815" y="58826"/>
                  </a:lnTo>
                  <a:lnTo>
                    <a:pt x="89293" y="89306"/>
                  </a:lnTo>
                  <a:lnTo>
                    <a:pt x="58826" y="124815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32" y="401129"/>
                  </a:lnTo>
                  <a:lnTo>
                    <a:pt x="34023" y="444855"/>
                  </a:lnTo>
                  <a:lnTo>
                    <a:pt x="58813" y="484784"/>
                  </a:lnTo>
                  <a:lnTo>
                    <a:pt x="89293" y="520306"/>
                  </a:lnTo>
                  <a:lnTo>
                    <a:pt x="124802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65503" y="299720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69" h="469900">
                  <a:moveTo>
                    <a:pt x="258190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59"/>
                  </a:lnTo>
                  <a:lnTo>
                    <a:pt x="122301" y="29209"/>
                  </a:lnTo>
                  <a:lnTo>
                    <a:pt x="84836" y="54609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59" y="166370"/>
                  </a:lnTo>
                  <a:lnTo>
                    <a:pt x="1015" y="212089"/>
                  </a:lnTo>
                  <a:lnTo>
                    <a:pt x="0" y="236220"/>
                  </a:lnTo>
                  <a:lnTo>
                    <a:pt x="1396" y="260350"/>
                  </a:lnTo>
                  <a:lnTo>
                    <a:pt x="11049" y="306070"/>
                  </a:lnTo>
                  <a:lnTo>
                    <a:pt x="29083" y="347979"/>
                  </a:lnTo>
                  <a:lnTo>
                    <a:pt x="54609" y="386079"/>
                  </a:lnTo>
                  <a:lnTo>
                    <a:pt x="86614" y="417829"/>
                  </a:lnTo>
                  <a:lnTo>
                    <a:pt x="124333" y="443229"/>
                  </a:lnTo>
                  <a:lnTo>
                    <a:pt x="166751" y="45973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8" y="464820"/>
                  </a:lnTo>
                  <a:lnTo>
                    <a:pt x="306704" y="459739"/>
                  </a:lnTo>
                  <a:lnTo>
                    <a:pt x="324696" y="453389"/>
                  </a:lnTo>
                  <a:lnTo>
                    <a:pt x="235839" y="453389"/>
                  </a:lnTo>
                  <a:lnTo>
                    <a:pt x="213487" y="452120"/>
                  </a:lnTo>
                  <a:lnTo>
                    <a:pt x="170942" y="444500"/>
                  </a:lnTo>
                  <a:lnTo>
                    <a:pt x="131572" y="427989"/>
                  </a:lnTo>
                  <a:lnTo>
                    <a:pt x="96647" y="403860"/>
                  </a:lnTo>
                  <a:lnTo>
                    <a:pt x="66929" y="374650"/>
                  </a:lnTo>
                  <a:lnTo>
                    <a:pt x="43434" y="339089"/>
                  </a:lnTo>
                  <a:lnTo>
                    <a:pt x="26670" y="300989"/>
                  </a:lnTo>
                  <a:lnTo>
                    <a:pt x="17907" y="257810"/>
                  </a:lnTo>
                  <a:lnTo>
                    <a:pt x="16823" y="233679"/>
                  </a:lnTo>
                  <a:lnTo>
                    <a:pt x="17780" y="213360"/>
                  </a:lnTo>
                  <a:lnTo>
                    <a:pt x="26415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9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7" y="16509"/>
                  </a:lnTo>
                  <a:lnTo>
                    <a:pt x="322495" y="16509"/>
                  </a:lnTo>
                  <a:lnTo>
                    <a:pt x="304291" y="10159"/>
                  </a:lnTo>
                  <a:lnTo>
                    <a:pt x="281685" y="3809"/>
                  </a:lnTo>
                  <a:lnTo>
                    <a:pt x="258190" y="0"/>
                  </a:lnTo>
                  <a:close/>
                </a:path>
                <a:path w="471169" h="469900">
                  <a:moveTo>
                    <a:pt x="322495" y="16509"/>
                  </a:moveTo>
                  <a:lnTo>
                    <a:pt x="235077" y="16509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40"/>
                  </a:lnTo>
                  <a:lnTo>
                    <a:pt x="389890" y="80010"/>
                  </a:lnTo>
                  <a:lnTo>
                    <a:pt x="416559" y="113029"/>
                  </a:lnTo>
                  <a:lnTo>
                    <a:pt x="436879" y="149860"/>
                  </a:lnTo>
                  <a:lnTo>
                    <a:pt x="449579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135" y="256539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3" y="403860"/>
                  </a:lnTo>
                  <a:lnTo>
                    <a:pt x="340106" y="426720"/>
                  </a:lnTo>
                  <a:lnTo>
                    <a:pt x="300863" y="443229"/>
                  </a:lnTo>
                  <a:lnTo>
                    <a:pt x="258318" y="452120"/>
                  </a:lnTo>
                  <a:lnTo>
                    <a:pt x="235839" y="453389"/>
                  </a:lnTo>
                  <a:lnTo>
                    <a:pt x="324696" y="453389"/>
                  </a:lnTo>
                  <a:lnTo>
                    <a:pt x="368172" y="429260"/>
                  </a:lnTo>
                  <a:lnTo>
                    <a:pt x="402844" y="400050"/>
                  </a:lnTo>
                  <a:lnTo>
                    <a:pt x="431291" y="365760"/>
                  </a:lnTo>
                  <a:lnTo>
                    <a:pt x="452882" y="325120"/>
                  </a:lnTo>
                  <a:lnTo>
                    <a:pt x="466344" y="280670"/>
                  </a:lnTo>
                  <a:lnTo>
                    <a:pt x="470916" y="233679"/>
                  </a:lnTo>
                  <a:lnTo>
                    <a:pt x="469519" y="209550"/>
                  </a:lnTo>
                  <a:lnTo>
                    <a:pt x="459994" y="163829"/>
                  </a:lnTo>
                  <a:lnTo>
                    <a:pt x="441959" y="121920"/>
                  </a:lnTo>
                  <a:lnTo>
                    <a:pt x="416433" y="83820"/>
                  </a:lnTo>
                  <a:lnTo>
                    <a:pt x="384302" y="52070"/>
                  </a:lnTo>
                  <a:lnTo>
                    <a:pt x="346709" y="27940"/>
                  </a:lnTo>
                  <a:lnTo>
                    <a:pt x="326135" y="17779"/>
                  </a:lnTo>
                  <a:lnTo>
                    <a:pt x="322495" y="16509"/>
                  </a:lnTo>
                  <a:close/>
                </a:path>
                <a:path w="471169" h="469900">
                  <a:moveTo>
                    <a:pt x="235839" y="33020"/>
                  </a:moveTo>
                  <a:lnTo>
                    <a:pt x="195199" y="36829"/>
                  </a:lnTo>
                  <a:lnTo>
                    <a:pt x="157226" y="48259"/>
                  </a:lnTo>
                  <a:lnTo>
                    <a:pt x="122936" y="67310"/>
                  </a:lnTo>
                  <a:lnTo>
                    <a:pt x="92964" y="91439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8" y="194310"/>
                  </a:lnTo>
                  <a:lnTo>
                    <a:pt x="33587" y="233679"/>
                  </a:lnTo>
                  <a:lnTo>
                    <a:pt x="33583" y="236220"/>
                  </a:lnTo>
                  <a:lnTo>
                    <a:pt x="34417" y="255270"/>
                  </a:lnTo>
                  <a:lnTo>
                    <a:pt x="42418" y="294639"/>
                  </a:lnTo>
                  <a:lnTo>
                    <a:pt x="57784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6" y="435610"/>
                  </a:lnTo>
                  <a:lnTo>
                    <a:pt x="235077" y="436879"/>
                  </a:lnTo>
                  <a:lnTo>
                    <a:pt x="255651" y="435610"/>
                  </a:lnTo>
                  <a:lnTo>
                    <a:pt x="275716" y="433070"/>
                  </a:lnTo>
                  <a:lnTo>
                    <a:pt x="295147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5" y="288289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1289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2" y="49529"/>
                  </a:lnTo>
                  <a:lnTo>
                    <a:pt x="295909" y="41909"/>
                  </a:lnTo>
                  <a:lnTo>
                    <a:pt x="276606" y="36829"/>
                  </a:lnTo>
                  <a:lnTo>
                    <a:pt x="256540" y="34290"/>
                  </a:lnTo>
                  <a:lnTo>
                    <a:pt x="235839" y="33020"/>
                  </a:lnTo>
                  <a:close/>
                </a:path>
                <a:path w="471169" h="469900">
                  <a:moveTo>
                    <a:pt x="314452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9" y="53340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7320"/>
                  </a:lnTo>
                  <a:lnTo>
                    <a:pt x="417068" y="199389"/>
                  </a:lnTo>
                  <a:lnTo>
                    <a:pt x="420623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3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1" y="391160"/>
                  </a:lnTo>
                  <a:lnTo>
                    <a:pt x="391033" y="363220"/>
                  </a:lnTo>
                  <a:lnTo>
                    <a:pt x="412877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498" y="214629"/>
                  </a:lnTo>
                  <a:lnTo>
                    <a:pt x="428497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5" y="80010"/>
                  </a:lnTo>
                  <a:lnTo>
                    <a:pt x="332104" y="57150"/>
                  </a:lnTo>
                  <a:lnTo>
                    <a:pt x="314452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9351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1000" y="819150"/>
            <a:ext cx="17526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b="0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Flow-Chart</a:t>
            </a:r>
            <a:endParaRPr sz="2800" b="0" dirty="0"/>
          </a:p>
        </p:txBody>
      </p:sp>
      <p:sp>
        <p:nvSpPr>
          <p:cNvPr id="13" name="object 13"/>
          <p:cNvSpPr txBox="1"/>
          <p:nvPr/>
        </p:nvSpPr>
        <p:spPr>
          <a:xfrm>
            <a:off x="8534400" y="361950"/>
            <a:ext cx="457200" cy="315471"/>
          </a:xfrm>
          <a:prstGeom prst="rect">
            <a:avLst/>
          </a:prstGeom>
          <a:solidFill>
            <a:srgbClr val="8BACAD"/>
          </a:solidFill>
        </p:spPr>
        <p:txBody>
          <a:bodyPr vert="horz" wrap="square" lIns="0" tIns="38100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300"/>
              </a:spcBef>
            </a:pPr>
            <a:r>
              <a:rPr lang="en-US" dirty="0">
                <a:solidFill>
                  <a:srgbClr val="FFFFFF"/>
                </a:solidFill>
                <a:latin typeface="Georgia"/>
                <a:cs typeface="Georgia"/>
              </a:rPr>
              <a:t>5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7A6C5F-B98D-16C9-9089-E775172922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7"/>
          <a:stretch/>
        </p:blipFill>
        <p:spPr>
          <a:xfrm>
            <a:off x="2362199" y="446568"/>
            <a:ext cx="6396420" cy="42199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4BA2FE-5B61-0302-0DC5-290117766D87}"/>
              </a:ext>
            </a:extLst>
          </p:cNvPr>
          <p:cNvSpPr txBox="1"/>
          <p:nvPr/>
        </p:nvSpPr>
        <p:spPr>
          <a:xfrm>
            <a:off x="146687" y="1504950"/>
            <a:ext cx="19107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Sender send message (Plain text)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A key is Used to Encrypt and decrypt the message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Encryption key encrypt the plain text to cipher text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Decryption key decrypt the cipher text into plain text(Original text).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Receiver receive the message after decrypting the cipher text into plain text.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225B-8319-62E2-2011-96DA1633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51" y="133350"/>
            <a:ext cx="8337297" cy="677108"/>
          </a:xfrm>
        </p:spPr>
        <p:txBody>
          <a:bodyPr/>
          <a:lstStyle/>
          <a:p>
            <a:r>
              <a:rPr lang="en-IN" dirty="0"/>
              <a:t>Connect with me 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98595-8E60-5541-CCB8-87A8E81640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7"/>
          <a:stretch/>
        </p:blipFill>
        <p:spPr>
          <a:xfrm>
            <a:off x="304800" y="895350"/>
            <a:ext cx="8399982" cy="37567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4980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1" y="114300"/>
            <a:ext cx="8833485" cy="228600"/>
          </a:xfrm>
          <a:custGeom>
            <a:avLst/>
            <a:gdLst/>
            <a:ahLst/>
            <a:cxnLst/>
            <a:rect l="l" t="t" r="r" b="b"/>
            <a:pathLst>
              <a:path w="8833485" h="304800">
                <a:moveTo>
                  <a:pt x="8833104" y="0"/>
                </a:moveTo>
                <a:lnTo>
                  <a:pt x="0" y="0"/>
                </a:lnTo>
                <a:lnTo>
                  <a:pt x="0" y="304800"/>
                </a:lnTo>
                <a:lnTo>
                  <a:pt x="8833104" y="304800"/>
                </a:lnTo>
                <a:lnTo>
                  <a:pt x="8833104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2400" y="115015"/>
            <a:ext cx="8836534" cy="4910613"/>
            <a:chOff x="149351" y="152400"/>
            <a:chExt cx="8836534" cy="6547484"/>
          </a:xfrm>
        </p:grpSpPr>
        <p:sp>
          <p:nvSpPr>
            <p:cNvPr id="4" name="object 4"/>
            <p:cNvSpPr/>
            <p:nvPr/>
          </p:nvSpPr>
          <p:spPr>
            <a:xfrm>
              <a:off x="152400" y="609600"/>
              <a:ext cx="2203450" cy="5779135"/>
            </a:xfrm>
            <a:custGeom>
              <a:avLst/>
              <a:gdLst/>
              <a:ahLst/>
              <a:cxnLst/>
              <a:rect l="l" t="t" r="r" b="b"/>
              <a:pathLst>
                <a:path w="2743200" h="5779135">
                  <a:moveTo>
                    <a:pt x="0" y="5779008"/>
                  </a:moveTo>
                  <a:lnTo>
                    <a:pt x="2743200" y="5779008"/>
                  </a:lnTo>
                  <a:lnTo>
                    <a:pt x="2743200" y="0"/>
                  </a:lnTo>
                  <a:lnTo>
                    <a:pt x="0" y="0"/>
                  </a:lnTo>
                  <a:lnTo>
                    <a:pt x="0" y="5779008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0" y="152400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" y="533400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12192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95400" y="2285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95"/>
                  </a:lnTo>
                  <a:lnTo>
                    <a:pt x="575564" y="164757"/>
                  </a:lnTo>
                  <a:lnTo>
                    <a:pt x="550773" y="124828"/>
                  </a:lnTo>
                  <a:lnTo>
                    <a:pt x="520293" y="89306"/>
                  </a:lnTo>
                  <a:lnTo>
                    <a:pt x="484784" y="58839"/>
                  </a:lnTo>
                  <a:lnTo>
                    <a:pt x="444842" y="34036"/>
                  </a:lnTo>
                  <a:lnTo>
                    <a:pt x="401116" y="15557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83" y="15544"/>
                  </a:lnTo>
                  <a:lnTo>
                    <a:pt x="164744" y="34036"/>
                  </a:lnTo>
                  <a:lnTo>
                    <a:pt x="124815" y="58826"/>
                  </a:lnTo>
                  <a:lnTo>
                    <a:pt x="89293" y="89306"/>
                  </a:lnTo>
                  <a:lnTo>
                    <a:pt x="58826" y="124815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32" y="401129"/>
                  </a:lnTo>
                  <a:lnTo>
                    <a:pt x="34023" y="444855"/>
                  </a:lnTo>
                  <a:lnTo>
                    <a:pt x="58813" y="484784"/>
                  </a:lnTo>
                  <a:lnTo>
                    <a:pt x="89293" y="520306"/>
                  </a:lnTo>
                  <a:lnTo>
                    <a:pt x="124802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65503" y="299720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69" h="469900">
                  <a:moveTo>
                    <a:pt x="258190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59"/>
                  </a:lnTo>
                  <a:lnTo>
                    <a:pt x="122301" y="29209"/>
                  </a:lnTo>
                  <a:lnTo>
                    <a:pt x="84836" y="54609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59" y="166370"/>
                  </a:lnTo>
                  <a:lnTo>
                    <a:pt x="1015" y="212089"/>
                  </a:lnTo>
                  <a:lnTo>
                    <a:pt x="0" y="236220"/>
                  </a:lnTo>
                  <a:lnTo>
                    <a:pt x="1396" y="260350"/>
                  </a:lnTo>
                  <a:lnTo>
                    <a:pt x="11049" y="306070"/>
                  </a:lnTo>
                  <a:lnTo>
                    <a:pt x="29083" y="347979"/>
                  </a:lnTo>
                  <a:lnTo>
                    <a:pt x="54609" y="386079"/>
                  </a:lnTo>
                  <a:lnTo>
                    <a:pt x="86614" y="417829"/>
                  </a:lnTo>
                  <a:lnTo>
                    <a:pt x="124333" y="443229"/>
                  </a:lnTo>
                  <a:lnTo>
                    <a:pt x="166751" y="45973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8" y="464820"/>
                  </a:lnTo>
                  <a:lnTo>
                    <a:pt x="306704" y="459739"/>
                  </a:lnTo>
                  <a:lnTo>
                    <a:pt x="324696" y="453389"/>
                  </a:lnTo>
                  <a:lnTo>
                    <a:pt x="235839" y="453389"/>
                  </a:lnTo>
                  <a:lnTo>
                    <a:pt x="213487" y="452120"/>
                  </a:lnTo>
                  <a:lnTo>
                    <a:pt x="170942" y="444500"/>
                  </a:lnTo>
                  <a:lnTo>
                    <a:pt x="131572" y="427989"/>
                  </a:lnTo>
                  <a:lnTo>
                    <a:pt x="96647" y="403860"/>
                  </a:lnTo>
                  <a:lnTo>
                    <a:pt x="66929" y="374650"/>
                  </a:lnTo>
                  <a:lnTo>
                    <a:pt x="43434" y="339089"/>
                  </a:lnTo>
                  <a:lnTo>
                    <a:pt x="26670" y="300989"/>
                  </a:lnTo>
                  <a:lnTo>
                    <a:pt x="17907" y="257810"/>
                  </a:lnTo>
                  <a:lnTo>
                    <a:pt x="16823" y="233679"/>
                  </a:lnTo>
                  <a:lnTo>
                    <a:pt x="17780" y="213360"/>
                  </a:lnTo>
                  <a:lnTo>
                    <a:pt x="26415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9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7" y="16509"/>
                  </a:lnTo>
                  <a:lnTo>
                    <a:pt x="322495" y="16509"/>
                  </a:lnTo>
                  <a:lnTo>
                    <a:pt x="304291" y="10159"/>
                  </a:lnTo>
                  <a:lnTo>
                    <a:pt x="281685" y="3809"/>
                  </a:lnTo>
                  <a:lnTo>
                    <a:pt x="258190" y="0"/>
                  </a:lnTo>
                  <a:close/>
                </a:path>
                <a:path w="471169" h="469900">
                  <a:moveTo>
                    <a:pt x="322495" y="16509"/>
                  </a:moveTo>
                  <a:lnTo>
                    <a:pt x="235077" y="16509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40"/>
                  </a:lnTo>
                  <a:lnTo>
                    <a:pt x="389890" y="80010"/>
                  </a:lnTo>
                  <a:lnTo>
                    <a:pt x="416559" y="113029"/>
                  </a:lnTo>
                  <a:lnTo>
                    <a:pt x="436879" y="149860"/>
                  </a:lnTo>
                  <a:lnTo>
                    <a:pt x="449579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135" y="256539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3" y="403860"/>
                  </a:lnTo>
                  <a:lnTo>
                    <a:pt x="340106" y="426720"/>
                  </a:lnTo>
                  <a:lnTo>
                    <a:pt x="300863" y="443229"/>
                  </a:lnTo>
                  <a:lnTo>
                    <a:pt x="258318" y="452120"/>
                  </a:lnTo>
                  <a:lnTo>
                    <a:pt x="235839" y="453389"/>
                  </a:lnTo>
                  <a:lnTo>
                    <a:pt x="324696" y="453389"/>
                  </a:lnTo>
                  <a:lnTo>
                    <a:pt x="368172" y="429260"/>
                  </a:lnTo>
                  <a:lnTo>
                    <a:pt x="402844" y="400050"/>
                  </a:lnTo>
                  <a:lnTo>
                    <a:pt x="431291" y="365760"/>
                  </a:lnTo>
                  <a:lnTo>
                    <a:pt x="452882" y="325120"/>
                  </a:lnTo>
                  <a:lnTo>
                    <a:pt x="466344" y="280670"/>
                  </a:lnTo>
                  <a:lnTo>
                    <a:pt x="470916" y="233679"/>
                  </a:lnTo>
                  <a:lnTo>
                    <a:pt x="469519" y="209550"/>
                  </a:lnTo>
                  <a:lnTo>
                    <a:pt x="459994" y="163829"/>
                  </a:lnTo>
                  <a:lnTo>
                    <a:pt x="441959" y="121920"/>
                  </a:lnTo>
                  <a:lnTo>
                    <a:pt x="416433" y="83820"/>
                  </a:lnTo>
                  <a:lnTo>
                    <a:pt x="384302" y="52070"/>
                  </a:lnTo>
                  <a:lnTo>
                    <a:pt x="346709" y="27940"/>
                  </a:lnTo>
                  <a:lnTo>
                    <a:pt x="326135" y="17779"/>
                  </a:lnTo>
                  <a:lnTo>
                    <a:pt x="322495" y="16509"/>
                  </a:lnTo>
                  <a:close/>
                </a:path>
                <a:path w="471169" h="469900">
                  <a:moveTo>
                    <a:pt x="235839" y="33020"/>
                  </a:moveTo>
                  <a:lnTo>
                    <a:pt x="195199" y="36829"/>
                  </a:lnTo>
                  <a:lnTo>
                    <a:pt x="157226" y="48259"/>
                  </a:lnTo>
                  <a:lnTo>
                    <a:pt x="122936" y="67310"/>
                  </a:lnTo>
                  <a:lnTo>
                    <a:pt x="92964" y="91439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8" y="194310"/>
                  </a:lnTo>
                  <a:lnTo>
                    <a:pt x="33587" y="233679"/>
                  </a:lnTo>
                  <a:lnTo>
                    <a:pt x="33583" y="236220"/>
                  </a:lnTo>
                  <a:lnTo>
                    <a:pt x="34417" y="255270"/>
                  </a:lnTo>
                  <a:lnTo>
                    <a:pt x="42418" y="294639"/>
                  </a:lnTo>
                  <a:lnTo>
                    <a:pt x="57784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6" y="435610"/>
                  </a:lnTo>
                  <a:lnTo>
                    <a:pt x="235077" y="436879"/>
                  </a:lnTo>
                  <a:lnTo>
                    <a:pt x="255651" y="435610"/>
                  </a:lnTo>
                  <a:lnTo>
                    <a:pt x="275716" y="433070"/>
                  </a:lnTo>
                  <a:lnTo>
                    <a:pt x="295147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5" y="288289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1289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2" y="49529"/>
                  </a:lnTo>
                  <a:lnTo>
                    <a:pt x="295909" y="41909"/>
                  </a:lnTo>
                  <a:lnTo>
                    <a:pt x="276606" y="36829"/>
                  </a:lnTo>
                  <a:lnTo>
                    <a:pt x="256540" y="34290"/>
                  </a:lnTo>
                  <a:lnTo>
                    <a:pt x="235839" y="33020"/>
                  </a:lnTo>
                  <a:close/>
                </a:path>
                <a:path w="471169" h="469900">
                  <a:moveTo>
                    <a:pt x="314452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9" y="53340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7320"/>
                  </a:lnTo>
                  <a:lnTo>
                    <a:pt x="417068" y="199389"/>
                  </a:lnTo>
                  <a:lnTo>
                    <a:pt x="420623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3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1" y="391160"/>
                  </a:lnTo>
                  <a:lnTo>
                    <a:pt x="391033" y="363220"/>
                  </a:lnTo>
                  <a:lnTo>
                    <a:pt x="412877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498" y="214629"/>
                  </a:lnTo>
                  <a:lnTo>
                    <a:pt x="428497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5" y="80010"/>
                  </a:lnTo>
                  <a:lnTo>
                    <a:pt x="332104" y="57150"/>
                  </a:lnTo>
                  <a:lnTo>
                    <a:pt x="314452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9351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8600" y="1126808"/>
            <a:ext cx="213296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u="sng" spc="-5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PlayFair</a:t>
            </a:r>
            <a:r>
              <a:rPr lang="en-US" sz="22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Cipher</a:t>
            </a:r>
            <a:endParaRPr sz="2200" u="sng" dirty="0"/>
          </a:p>
        </p:txBody>
      </p:sp>
      <p:sp>
        <p:nvSpPr>
          <p:cNvPr id="11" name="object 11"/>
          <p:cNvSpPr txBox="1"/>
          <p:nvPr/>
        </p:nvSpPr>
        <p:spPr>
          <a:xfrm>
            <a:off x="228600" y="1809750"/>
            <a:ext cx="2132965" cy="6841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80"/>
              </a:spcBef>
              <a:buFont typeface="Arial" panose="020B0604020202020204" pitchFamily="34" charset="0"/>
              <a:buChar char="•"/>
            </a:pPr>
            <a:r>
              <a:rPr lang="en-US" sz="1600" spc="-5" dirty="0">
                <a:solidFill>
                  <a:schemeClr val="tx2">
                    <a:lumMod val="20000"/>
                    <a:lumOff val="80000"/>
                  </a:schemeClr>
                </a:solidFill>
                <a:latin typeface="Georgia"/>
                <a:cs typeface="Georgia"/>
              </a:rPr>
              <a:t>Enter  the key</a:t>
            </a:r>
          </a:p>
          <a:p>
            <a:pPr marL="298450" indent="-285750">
              <a:lnSpc>
                <a:spcPct val="100000"/>
              </a:lnSpc>
              <a:spcBef>
                <a:spcPts val="1380"/>
              </a:spcBef>
              <a:buFont typeface="Arial" panose="020B0604020202020204" pitchFamily="34" charset="0"/>
              <a:buChar char="•"/>
            </a:pPr>
            <a:r>
              <a:rPr lang="en-US" sz="1600" spc="-5" dirty="0">
                <a:solidFill>
                  <a:schemeClr val="tx2">
                    <a:lumMod val="20000"/>
                    <a:lumOff val="80000"/>
                  </a:schemeClr>
                </a:solidFill>
                <a:latin typeface="Georgia"/>
                <a:cs typeface="Georgia"/>
              </a:rPr>
              <a:t>Tap on Submit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686800" y="351279"/>
            <a:ext cx="304800" cy="315471"/>
          </a:xfrm>
          <a:prstGeom prst="rect">
            <a:avLst/>
          </a:prstGeom>
          <a:solidFill>
            <a:srgbClr val="8BACAD"/>
          </a:solidFill>
        </p:spPr>
        <p:txBody>
          <a:bodyPr vert="horz" wrap="square" lIns="0" tIns="381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0"/>
              </a:spcBef>
            </a:pPr>
            <a:r>
              <a:rPr lang="en-US" dirty="0">
                <a:solidFill>
                  <a:srgbClr val="FFFFFF"/>
                </a:solidFill>
                <a:latin typeface="Georgia"/>
                <a:cs typeface="Georgia"/>
              </a:rPr>
              <a:t>7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930DD0-299D-EB76-7337-33A6271F02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87"/>
          <a:stretch/>
        </p:blipFill>
        <p:spPr>
          <a:xfrm>
            <a:off x="2438400" y="628650"/>
            <a:ext cx="6477000" cy="40485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1" y="114300"/>
            <a:ext cx="8833485" cy="228600"/>
          </a:xfrm>
          <a:custGeom>
            <a:avLst/>
            <a:gdLst/>
            <a:ahLst/>
            <a:cxnLst/>
            <a:rect l="l" t="t" r="r" b="b"/>
            <a:pathLst>
              <a:path w="8833485" h="304800">
                <a:moveTo>
                  <a:pt x="8833104" y="0"/>
                </a:moveTo>
                <a:lnTo>
                  <a:pt x="0" y="0"/>
                </a:lnTo>
                <a:lnTo>
                  <a:pt x="0" y="304800"/>
                </a:lnTo>
                <a:lnTo>
                  <a:pt x="8833104" y="304800"/>
                </a:lnTo>
                <a:lnTo>
                  <a:pt x="8833104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5701" y="115015"/>
            <a:ext cx="8836534" cy="4910613"/>
            <a:chOff x="149351" y="152400"/>
            <a:chExt cx="8836534" cy="6547484"/>
          </a:xfrm>
        </p:grpSpPr>
        <p:sp>
          <p:nvSpPr>
            <p:cNvPr id="4" name="object 4"/>
            <p:cNvSpPr/>
            <p:nvPr/>
          </p:nvSpPr>
          <p:spPr>
            <a:xfrm>
              <a:off x="152400" y="609600"/>
              <a:ext cx="2051050" cy="5779135"/>
            </a:xfrm>
            <a:custGeom>
              <a:avLst/>
              <a:gdLst/>
              <a:ahLst/>
              <a:cxnLst/>
              <a:rect l="l" t="t" r="r" b="b"/>
              <a:pathLst>
                <a:path w="2743200" h="5779135">
                  <a:moveTo>
                    <a:pt x="0" y="5779008"/>
                  </a:moveTo>
                  <a:lnTo>
                    <a:pt x="2743200" y="5779008"/>
                  </a:lnTo>
                  <a:lnTo>
                    <a:pt x="2743200" y="0"/>
                  </a:lnTo>
                  <a:lnTo>
                    <a:pt x="0" y="0"/>
                  </a:lnTo>
                  <a:lnTo>
                    <a:pt x="0" y="5779008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0" y="152400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" y="533400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12192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95400" y="2285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95"/>
                  </a:lnTo>
                  <a:lnTo>
                    <a:pt x="575564" y="164757"/>
                  </a:lnTo>
                  <a:lnTo>
                    <a:pt x="550773" y="124828"/>
                  </a:lnTo>
                  <a:lnTo>
                    <a:pt x="520293" y="89306"/>
                  </a:lnTo>
                  <a:lnTo>
                    <a:pt x="484784" y="58839"/>
                  </a:lnTo>
                  <a:lnTo>
                    <a:pt x="444842" y="34036"/>
                  </a:lnTo>
                  <a:lnTo>
                    <a:pt x="401116" y="15557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83" y="15544"/>
                  </a:lnTo>
                  <a:lnTo>
                    <a:pt x="164744" y="34036"/>
                  </a:lnTo>
                  <a:lnTo>
                    <a:pt x="124815" y="58826"/>
                  </a:lnTo>
                  <a:lnTo>
                    <a:pt x="89293" y="89306"/>
                  </a:lnTo>
                  <a:lnTo>
                    <a:pt x="58826" y="124815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32" y="401129"/>
                  </a:lnTo>
                  <a:lnTo>
                    <a:pt x="34023" y="444855"/>
                  </a:lnTo>
                  <a:lnTo>
                    <a:pt x="58813" y="484784"/>
                  </a:lnTo>
                  <a:lnTo>
                    <a:pt x="89293" y="520306"/>
                  </a:lnTo>
                  <a:lnTo>
                    <a:pt x="124802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65503" y="299720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69" h="469900">
                  <a:moveTo>
                    <a:pt x="258190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59"/>
                  </a:lnTo>
                  <a:lnTo>
                    <a:pt x="122301" y="29209"/>
                  </a:lnTo>
                  <a:lnTo>
                    <a:pt x="84836" y="54609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59" y="166370"/>
                  </a:lnTo>
                  <a:lnTo>
                    <a:pt x="1015" y="212089"/>
                  </a:lnTo>
                  <a:lnTo>
                    <a:pt x="0" y="236220"/>
                  </a:lnTo>
                  <a:lnTo>
                    <a:pt x="1396" y="260350"/>
                  </a:lnTo>
                  <a:lnTo>
                    <a:pt x="11049" y="306070"/>
                  </a:lnTo>
                  <a:lnTo>
                    <a:pt x="29083" y="347979"/>
                  </a:lnTo>
                  <a:lnTo>
                    <a:pt x="54609" y="386079"/>
                  </a:lnTo>
                  <a:lnTo>
                    <a:pt x="86614" y="417829"/>
                  </a:lnTo>
                  <a:lnTo>
                    <a:pt x="124333" y="443229"/>
                  </a:lnTo>
                  <a:lnTo>
                    <a:pt x="166751" y="45973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8" y="464820"/>
                  </a:lnTo>
                  <a:lnTo>
                    <a:pt x="306704" y="459739"/>
                  </a:lnTo>
                  <a:lnTo>
                    <a:pt x="324696" y="453389"/>
                  </a:lnTo>
                  <a:lnTo>
                    <a:pt x="235839" y="453389"/>
                  </a:lnTo>
                  <a:lnTo>
                    <a:pt x="213487" y="452120"/>
                  </a:lnTo>
                  <a:lnTo>
                    <a:pt x="170942" y="444500"/>
                  </a:lnTo>
                  <a:lnTo>
                    <a:pt x="131572" y="427989"/>
                  </a:lnTo>
                  <a:lnTo>
                    <a:pt x="96647" y="403860"/>
                  </a:lnTo>
                  <a:lnTo>
                    <a:pt x="66929" y="374650"/>
                  </a:lnTo>
                  <a:lnTo>
                    <a:pt x="43434" y="339089"/>
                  </a:lnTo>
                  <a:lnTo>
                    <a:pt x="26670" y="300989"/>
                  </a:lnTo>
                  <a:lnTo>
                    <a:pt x="17907" y="257810"/>
                  </a:lnTo>
                  <a:lnTo>
                    <a:pt x="16823" y="233679"/>
                  </a:lnTo>
                  <a:lnTo>
                    <a:pt x="17780" y="213360"/>
                  </a:lnTo>
                  <a:lnTo>
                    <a:pt x="26415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9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7" y="16509"/>
                  </a:lnTo>
                  <a:lnTo>
                    <a:pt x="322495" y="16509"/>
                  </a:lnTo>
                  <a:lnTo>
                    <a:pt x="304291" y="10159"/>
                  </a:lnTo>
                  <a:lnTo>
                    <a:pt x="281685" y="3809"/>
                  </a:lnTo>
                  <a:lnTo>
                    <a:pt x="258190" y="0"/>
                  </a:lnTo>
                  <a:close/>
                </a:path>
                <a:path w="471169" h="469900">
                  <a:moveTo>
                    <a:pt x="322495" y="16509"/>
                  </a:moveTo>
                  <a:lnTo>
                    <a:pt x="235077" y="16509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40"/>
                  </a:lnTo>
                  <a:lnTo>
                    <a:pt x="389890" y="80010"/>
                  </a:lnTo>
                  <a:lnTo>
                    <a:pt x="416559" y="113029"/>
                  </a:lnTo>
                  <a:lnTo>
                    <a:pt x="436879" y="149860"/>
                  </a:lnTo>
                  <a:lnTo>
                    <a:pt x="449579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135" y="256539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3" y="403860"/>
                  </a:lnTo>
                  <a:lnTo>
                    <a:pt x="340106" y="426720"/>
                  </a:lnTo>
                  <a:lnTo>
                    <a:pt x="300863" y="443229"/>
                  </a:lnTo>
                  <a:lnTo>
                    <a:pt x="258318" y="452120"/>
                  </a:lnTo>
                  <a:lnTo>
                    <a:pt x="235839" y="453389"/>
                  </a:lnTo>
                  <a:lnTo>
                    <a:pt x="324696" y="453389"/>
                  </a:lnTo>
                  <a:lnTo>
                    <a:pt x="368172" y="429260"/>
                  </a:lnTo>
                  <a:lnTo>
                    <a:pt x="402844" y="400050"/>
                  </a:lnTo>
                  <a:lnTo>
                    <a:pt x="431291" y="365760"/>
                  </a:lnTo>
                  <a:lnTo>
                    <a:pt x="452882" y="325120"/>
                  </a:lnTo>
                  <a:lnTo>
                    <a:pt x="466344" y="280670"/>
                  </a:lnTo>
                  <a:lnTo>
                    <a:pt x="470916" y="233679"/>
                  </a:lnTo>
                  <a:lnTo>
                    <a:pt x="469519" y="209550"/>
                  </a:lnTo>
                  <a:lnTo>
                    <a:pt x="459994" y="163829"/>
                  </a:lnTo>
                  <a:lnTo>
                    <a:pt x="441959" y="121920"/>
                  </a:lnTo>
                  <a:lnTo>
                    <a:pt x="416433" y="83820"/>
                  </a:lnTo>
                  <a:lnTo>
                    <a:pt x="384302" y="52070"/>
                  </a:lnTo>
                  <a:lnTo>
                    <a:pt x="346709" y="27940"/>
                  </a:lnTo>
                  <a:lnTo>
                    <a:pt x="326135" y="17779"/>
                  </a:lnTo>
                  <a:lnTo>
                    <a:pt x="322495" y="16509"/>
                  </a:lnTo>
                  <a:close/>
                </a:path>
                <a:path w="471169" h="469900">
                  <a:moveTo>
                    <a:pt x="235839" y="33020"/>
                  </a:moveTo>
                  <a:lnTo>
                    <a:pt x="195199" y="36829"/>
                  </a:lnTo>
                  <a:lnTo>
                    <a:pt x="157226" y="48259"/>
                  </a:lnTo>
                  <a:lnTo>
                    <a:pt x="122936" y="67310"/>
                  </a:lnTo>
                  <a:lnTo>
                    <a:pt x="92964" y="91439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8" y="194310"/>
                  </a:lnTo>
                  <a:lnTo>
                    <a:pt x="33587" y="233679"/>
                  </a:lnTo>
                  <a:lnTo>
                    <a:pt x="33583" y="236220"/>
                  </a:lnTo>
                  <a:lnTo>
                    <a:pt x="34417" y="255270"/>
                  </a:lnTo>
                  <a:lnTo>
                    <a:pt x="42418" y="294639"/>
                  </a:lnTo>
                  <a:lnTo>
                    <a:pt x="57784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6" y="435610"/>
                  </a:lnTo>
                  <a:lnTo>
                    <a:pt x="235077" y="436879"/>
                  </a:lnTo>
                  <a:lnTo>
                    <a:pt x="255651" y="435610"/>
                  </a:lnTo>
                  <a:lnTo>
                    <a:pt x="275716" y="433070"/>
                  </a:lnTo>
                  <a:lnTo>
                    <a:pt x="295147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5" y="288289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1289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2" y="49529"/>
                  </a:lnTo>
                  <a:lnTo>
                    <a:pt x="295909" y="41909"/>
                  </a:lnTo>
                  <a:lnTo>
                    <a:pt x="276606" y="36829"/>
                  </a:lnTo>
                  <a:lnTo>
                    <a:pt x="256540" y="34290"/>
                  </a:lnTo>
                  <a:lnTo>
                    <a:pt x="235839" y="33020"/>
                  </a:lnTo>
                  <a:close/>
                </a:path>
                <a:path w="471169" h="469900">
                  <a:moveTo>
                    <a:pt x="314452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9" y="53340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7320"/>
                  </a:lnTo>
                  <a:lnTo>
                    <a:pt x="417068" y="199389"/>
                  </a:lnTo>
                  <a:lnTo>
                    <a:pt x="420623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3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1" y="391160"/>
                  </a:lnTo>
                  <a:lnTo>
                    <a:pt x="391033" y="363220"/>
                  </a:lnTo>
                  <a:lnTo>
                    <a:pt x="412877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498" y="214629"/>
                  </a:lnTo>
                  <a:lnTo>
                    <a:pt x="428497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5" y="80010"/>
                  </a:lnTo>
                  <a:lnTo>
                    <a:pt x="332104" y="57150"/>
                  </a:lnTo>
                  <a:lnTo>
                    <a:pt x="314452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9351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8600" y="1126808"/>
            <a:ext cx="213296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u="sng" spc="-5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PlayFair</a:t>
            </a:r>
            <a:r>
              <a:rPr lang="en-US" sz="22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Cipher</a:t>
            </a:r>
            <a:endParaRPr sz="2200" u="sng" dirty="0"/>
          </a:p>
        </p:txBody>
      </p:sp>
      <p:sp>
        <p:nvSpPr>
          <p:cNvPr id="11" name="object 11"/>
          <p:cNvSpPr txBox="1"/>
          <p:nvPr/>
        </p:nvSpPr>
        <p:spPr>
          <a:xfrm>
            <a:off x="153035" y="1809750"/>
            <a:ext cx="2132965" cy="11766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80"/>
              </a:spcBef>
              <a:buFont typeface="Arial" panose="020B0604020202020204" pitchFamily="34" charset="0"/>
              <a:buChar char="•"/>
            </a:pPr>
            <a:r>
              <a:rPr lang="en-US" sz="1600" spc="-5" dirty="0">
                <a:solidFill>
                  <a:schemeClr val="tx2">
                    <a:lumMod val="20000"/>
                    <a:lumOff val="80000"/>
                  </a:schemeClr>
                </a:solidFill>
                <a:latin typeface="Georgia"/>
                <a:cs typeface="Georgia"/>
              </a:rPr>
              <a:t>After </a:t>
            </a:r>
            <a:r>
              <a:rPr lang="en-US" sz="1600" spc="-5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Georgia"/>
                <a:cs typeface="Georgia"/>
              </a:rPr>
              <a:t>tappng</a:t>
            </a:r>
            <a:r>
              <a:rPr lang="en-US" sz="1600" spc="-5" dirty="0">
                <a:solidFill>
                  <a:schemeClr val="tx2">
                    <a:lumMod val="20000"/>
                    <a:lumOff val="80000"/>
                  </a:schemeClr>
                </a:solidFill>
                <a:latin typeface="Georgia"/>
                <a:cs typeface="Georgia"/>
              </a:rPr>
              <a:t> on the submit button</a:t>
            </a:r>
          </a:p>
          <a:p>
            <a:pPr marL="298450" indent="-285750">
              <a:lnSpc>
                <a:spcPct val="100000"/>
              </a:lnSpc>
              <a:spcBef>
                <a:spcPts val="1380"/>
              </a:spcBef>
              <a:buFont typeface="Arial" panose="020B0604020202020204" pitchFamily="34" charset="0"/>
              <a:buChar char="•"/>
            </a:pPr>
            <a:r>
              <a:rPr lang="en-US" sz="1600" spc="-5" dirty="0">
                <a:solidFill>
                  <a:schemeClr val="tx2">
                    <a:lumMod val="20000"/>
                    <a:lumOff val="80000"/>
                  </a:schemeClr>
                </a:solidFill>
                <a:latin typeface="Georgia"/>
                <a:cs typeface="Georgia"/>
              </a:rPr>
              <a:t>Tap on the encrypt button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686800" y="351279"/>
            <a:ext cx="304800" cy="315471"/>
          </a:xfrm>
          <a:prstGeom prst="rect">
            <a:avLst/>
          </a:prstGeom>
          <a:solidFill>
            <a:srgbClr val="8BACAD"/>
          </a:solidFill>
        </p:spPr>
        <p:txBody>
          <a:bodyPr vert="horz" wrap="square" lIns="0" tIns="381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0"/>
              </a:spcBef>
            </a:pPr>
            <a:r>
              <a:rPr lang="en-US" dirty="0">
                <a:solidFill>
                  <a:srgbClr val="FFFFFF"/>
                </a:solidFill>
                <a:latin typeface="Georgia"/>
                <a:cs typeface="Georgia"/>
              </a:rPr>
              <a:t>7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51F7E2-45B1-5198-7022-EDFB2AB077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2"/>
          <a:stretch/>
        </p:blipFill>
        <p:spPr>
          <a:xfrm>
            <a:off x="2286000" y="535944"/>
            <a:ext cx="6552565" cy="41694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23472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1171</TotalTime>
  <Words>650</Words>
  <Application>Microsoft Office PowerPoint</Application>
  <PresentationFormat>On-screen Show (16:9)</PresentationFormat>
  <Paragraphs>123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Agency FB</vt:lpstr>
      <vt:lpstr>-apple-system</vt:lpstr>
      <vt:lpstr>Arial</vt:lpstr>
      <vt:lpstr>Arial MT</vt:lpstr>
      <vt:lpstr>Baskerville Old Face</vt:lpstr>
      <vt:lpstr>Bookman Old Style</vt:lpstr>
      <vt:lpstr>Calibri</vt:lpstr>
      <vt:lpstr>Georgia</vt:lpstr>
      <vt:lpstr>Segoe UI Symbol</vt:lpstr>
      <vt:lpstr>Times New Roman</vt:lpstr>
      <vt:lpstr>Office Theme</vt:lpstr>
      <vt:lpstr>EnDeQ ( The encryption-Decription)</vt:lpstr>
      <vt:lpstr>CONTENTS</vt:lpstr>
      <vt:lpstr>EnDeQ(Encyption-decryption of Data messages)</vt:lpstr>
      <vt:lpstr>Home Screen</vt:lpstr>
      <vt:lpstr>Web Page</vt:lpstr>
      <vt:lpstr>Flow-Chart</vt:lpstr>
      <vt:lpstr>Connect with me : </vt:lpstr>
      <vt:lpstr>PlayFair Cipher</vt:lpstr>
      <vt:lpstr>PlayFair Cipher</vt:lpstr>
      <vt:lpstr>PlayFair Cipher</vt:lpstr>
      <vt:lpstr>PlayFair Cipher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ROHIT KUMAR</cp:lastModifiedBy>
  <cp:revision>33</cp:revision>
  <dcterms:created xsi:type="dcterms:W3CDTF">2021-09-19T13:52:03Z</dcterms:created>
  <dcterms:modified xsi:type="dcterms:W3CDTF">2022-08-17T07:02:10Z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2021-09-19T00:00:00Z</vt:filetime>
  </property>
</Properties>
</file>