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media/image30.jpg" ContentType="image/jpe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2" r:id="rId5"/>
    <p:sldId id="275" r:id="rId6"/>
    <p:sldId id="276" r:id="rId7"/>
    <p:sldId id="296" r:id="rId8"/>
    <p:sldId id="279" r:id="rId9"/>
    <p:sldId id="297" r:id="rId10"/>
    <p:sldId id="298" r:id="rId11"/>
    <p:sldId id="299" r:id="rId12"/>
    <p:sldId id="300" r:id="rId13"/>
    <p:sldId id="301" r:id="rId14"/>
    <p:sldId id="302" r:id="rId15"/>
    <p:sldId id="303" r:id="rId16"/>
    <p:sldId id="304" r:id="rId17"/>
    <p:sldId id="305" r:id="rId18"/>
    <p:sldId id="308" r:id="rId19"/>
    <p:sldId id="306" r:id="rId20"/>
    <p:sldId id="307" r:id="rId21"/>
    <p:sldId id="281"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p:scale>
          <a:sx n="50" d="100"/>
          <a:sy n="50" d="100"/>
        </p:scale>
        <p:origin x="922" y="139"/>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colorful4" csCatId="colorful" phldr="1"/>
      <dgm:spPr/>
      <dgm:t>
        <a:bodyPr/>
        <a:lstStyle/>
        <a:p>
          <a:endParaRPr lang="en-US"/>
        </a:p>
      </dgm:t>
    </dgm:pt>
    <dgm:pt modelId="{AACEAFD5-63CF-4AFC-B46F-BE086C5D447C}">
      <dgm:prSet phldrT="[Text]"/>
      <dgm:spPr/>
      <dgm:t>
        <a:bodyPr/>
        <a:lstStyle/>
        <a:p>
          <a:r>
            <a:rPr lang="en-US" b="1" dirty="0">
              <a:effectLst>
                <a:outerShdw blurRad="50800" dist="38100" dir="2700000" algn="tl" rotWithShape="0">
                  <a:schemeClr val="tx1">
                    <a:alpha val="50000"/>
                  </a:schemeClr>
                </a:outerShdw>
              </a:effectLst>
              <a:latin typeface="+mj-lt"/>
            </a:rPr>
            <a:t>Importing Libraries &amp; Dataset</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r>
            <a:rPr lang="en-US" sz="1200" dirty="0"/>
            <a:t>In this section we will load a few libraries and We will also be loading our dataset.</a:t>
          </a: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r>
            <a:rPr lang="en-US" sz="1200" dirty="0"/>
            <a:t>In this section we will analyze and We will also carry out preprocessing.</a:t>
          </a: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r>
            <a:rPr lang="en-US" b="1" dirty="0">
              <a:effectLst>
                <a:outerShdw blurRad="50800" dist="38100" dir="2700000" algn="tl" rotWithShape="0">
                  <a:schemeClr val="tx1">
                    <a:alpha val="50000"/>
                  </a:schemeClr>
                </a:outerShdw>
              </a:effectLst>
              <a:latin typeface="+mj-lt"/>
            </a:rPr>
            <a:t>Model Implementation</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648000" rIns="288000" anchor="t" anchorCtr="0"/>
        <a:lstStyle/>
        <a:p>
          <a:pPr>
            <a:lnSpc>
              <a:spcPts val="1500"/>
            </a:lnSpc>
          </a:pPr>
          <a:r>
            <a:rPr lang="en-US" sz="1200" dirty="0"/>
            <a:t>In this section we will import Random Forest model from Sklearn.</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dgm:t>
        <a:bodyPr/>
        <a:lstStyle/>
        <a:p>
          <a:r>
            <a:rPr lang="en-US" b="1" dirty="0">
              <a:effectLst>
                <a:outerShdw blurRad="50800" dist="38100" dir="2700000" algn="tl" rotWithShape="0">
                  <a:schemeClr val="tx1">
                    <a:alpha val="50000"/>
                  </a:schemeClr>
                </a:outerShdw>
              </a:effectLst>
              <a:latin typeface="+mj-lt"/>
            </a:rPr>
            <a:t>Exploring &amp; Pre-processing the Dataset</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dgm:t>
        <a:bodyPr/>
        <a:lstStyle/>
        <a:p>
          <a:r>
            <a:rPr lang="en-IN" b="1" dirty="0">
              <a:effectLst>
                <a:outerShdw blurRad="50800" dist="38100" dir="2700000" algn="tl" rotWithShape="0">
                  <a:schemeClr val="tx1">
                    <a:alpha val="50000"/>
                  </a:schemeClr>
                </a:outerShdw>
              </a:effectLst>
              <a:latin typeface="+mj-lt"/>
            </a:rPr>
            <a:t>Model</a:t>
          </a:r>
          <a:r>
            <a:rPr lang="en-IN" b="1" baseline="0" dirty="0">
              <a:effectLst>
                <a:outerShdw blurRad="50800" dist="38100" dir="2700000" algn="tl" rotWithShape="0">
                  <a:schemeClr val="tx1">
                    <a:alpha val="50000"/>
                  </a:schemeClr>
                </a:outerShdw>
              </a:effectLst>
              <a:latin typeface="+mj-lt"/>
            </a:rPr>
            <a:t> Testing</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latin typeface="+mn-lt"/>
              <a:ea typeface="+mn-ea"/>
              <a:cs typeface="+mn-cs"/>
            </a:rPr>
            <a:t>In this section we will test out prediction with testing data.</a:t>
          </a: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D5B6800B-D80A-4F72-945B-D882128D2B53}">
      <dgm:prSet custT="1"/>
      <dgm:spPr/>
      <dgm:t>
        <a:bodyPr lIns="108000" tIns="648000" rIns="288000" anchor="t" anchorCtr="0"/>
        <a:lstStyle/>
        <a:p>
          <a:pPr marL="0" lvl="0" indent="0" algn="l" defTabSz="533400">
            <a:lnSpc>
              <a:spcPts val="1500"/>
            </a:lnSpc>
            <a:spcBef>
              <a:spcPct val="0"/>
            </a:spcBef>
            <a:spcAft>
              <a:spcPts val="0"/>
            </a:spcAft>
            <a:buNone/>
          </a:pPr>
          <a:endParaRPr lang="en-US" sz="1200" kern="1200" dirty="0">
            <a:latin typeface="+mn-lt"/>
            <a:ea typeface="+mn-ea"/>
            <a:cs typeface="+mn-cs"/>
          </a:endParaRPr>
        </a:p>
      </dgm:t>
    </dgm:pt>
    <dgm:pt modelId="{77B46212-0CED-4704-B87C-5DC90361A57B}" type="parTrans" cxnId="{8C66A492-9626-4EB4-A6F2-D58216AF6427}">
      <dgm:prSet/>
      <dgm:spPr/>
      <dgm:t>
        <a:bodyPr/>
        <a:lstStyle/>
        <a:p>
          <a:endParaRPr lang="en-IN"/>
        </a:p>
      </dgm:t>
    </dgm:pt>
    <dgm:pt modelId="{C9EBC1E8-E74A-4BB6-9FBC-020FF47C0481}" type="sibTrans" cxnId="{8C66A492-9626-4EB4-A6F2-D58216AF6427}">
      <dgm:prSet/>
      <dgm:spPr/>
      <dgm:t>
        <a:bodyPr/>
        <a:lstStyle/>
        <a:p>
          <a:endParaRPr lang="en-IN"/>
        </a:p>
      </dgm:t>
    </dgm:pt>
    <dgm:pt modelId="{97612EC9-2C0A-4DE7-B43B-6EC813CE8239}">
      <dgm:prSet/>
      <dgm:spPr/>
      <dgm:t>
        <a:bodyPr/>
        <a:lstStyle/>
        <a:p>
          <a:r>
            <a:rPr lang="en-IN" dirty="0"/>
            <a:t>Deploying on Web</a:t>
          </a:r>
        </a:p>
      </dgm:t>
    </dgm:pt>
    <dgm:pt modelId="{D2DA1ABF-AC89-4842-88E6-4283CE93D4EA}" type="parTrans" cxnId="{D079C6BC-7789-4195-834F-C7390A4E2E76}">
      <dgm:prSet/>
      <dgm:spPr/>
      <dgm:t>
        <a:bodyPr/>
        <a:lstStyle/>
        <a:p>
          <a:endParaRPr lang="en-IN"/>
        </a:p>
      </dgm:t>
    </dgm:pt>
    <dgm:pt modelId="{0949196D-69F3-479A-BB53-23EB4281F958}" type="sibTrans" cxnId="{D079C6BC-7789-4195-834F-C7390A4E2E76}">
      <dgm:prSet/>
      <dgm:spPr/>
      <dgm:t>
        <a:bodyPr/>
        <a:lstStyle/>
        <a:p>
          <a:endParaRPr lang="en-IN"/>
        </a:p>
      </dgm:t>
    </dgm:pt>
    <dgm:pt modelId="{377382E1-AE40-4FCA-A231-D44E19EE53FE}">
      <dgm:prSet custT="1"/>
      <dgm:spPr/>
      <dgm:t>
        <a:bodyPr/>
        <a:lstStyle/>
        <a:p>
          <a:pPr algn="l"/>
          <a:endParaRPr lang="en-IN" sz="1200" dirty="0"/>
        </a:p>
        <a:p>
          <a:pPr algn="l"/>
          <a:endParaRPr lang="en-IN" sz="1200" dirty="0"/>
        </a:p>
        <a:p>
          <a:pPr algn="l"/>
          <a:endParaRPr lang="en-IN" sz="1200" dirty="0"/>
        </a:p>
        <a:p>
          <a:pPr algn="l"/>
          <a:r>
            <a:rPr lang="en-IN" sz="1200" dirty="0"/>
            <a:t>In this section we will deploy our model on Web using Flask and Pickle.</a:t>
          </a:r>
        </a:p>
      </dgm:t>
    </dgm:pt>
    <dgm:pt modelId="{988DA9E6-99D4-40C9-AA8D-1DD06FC4F5B7}" type="parTrans" cxnId="{2D2519D3-03FD-4503-B9BF-AB72038A8BBF}">
      <dgm:prSet/>
      <dgm:spPr/>
      <dgm:t>
        <a:bodyPr/>
        <a:lstStyle/>
        <a:p>
          <a:endParaRPr lang="en-IN"/>
        </a:p>
      </dgm:t>
    </dgm:pt>
    <dgm:pt modelId="{9E5186A4-CB93-44DA-9C1A-A1A5F8DA62F2}" type="sibTrans" cxnId="{2D2519D3-03FD-4503-B9BF-AB72038A8BBF}">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5">
        <dgm:presLayoutVars>
          <dgm:chMax val="0"/>
          <dgm:chPref val="0"/>
        </dgm:presLayoutVars>
      </dgm:prSet>
      <dgm:spPr/>
    </dgm:pt>
    <dgm:pt modelId="{B8046455-4EBB-40A8-838B-B584850A8B8E}" type="pres">
      <dgm:prSet presAssocID="{32CCB050-072A-41BF-BE1B-388CF53E5629}" presName="parTx" presStyleLbl="alignNode1" presStyleIdx="3" presStyleCnt="5" custLinFactNeighborX="-147" custLinFactNeighborY="1308">
        <dgm:presLayoutVars>
          <dgm:chMax val="0"/>
          <dgm:chPref val="0"/>
          <dgm:bulletEnabled val="1"/>
        </dgm:presLayoutVars>
      </dgm:prSet>
      <dgm:spPr/>
    </dgm:pt>
    <dgm:pt modelId="{1D84544C-5924-422B-9546-A86AE4927E4C}" type="pres">
      <dgm:prSet presAssocID="{32CCB050-072A-41BF-BE1B-388CF53E5629}" presName="desTx" presStyleLbl="revTx" presStyleIdx="3" presStyleCnt="5">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683139D7-3EE7-4A12-88CD-AC54B5EE16F5}" type="pres">
      <dgm:prSet presAssocID="{BF05D8EE-4413-4737-8721-DAF10D6CAB04}" presName="space" presStyleCnt="0"/>
      <dgm:spPr/>
    </dgm:pt>
    <dgm:pt modelId="{75BBBA81-2A43-485B-83F3-3DB9980C703A}" type="pres">
      <dgm:prSet presAssocID="{97612EC9-2C0A-4DE7-B43B-6EC813CE8239}" presName="composite" presStyleCnt="0"/>
      <dgm:spPr/>
    </dgm:pt>
    <dgm:pt modelId="{17342662-F732-44C8-9422-FF4D0A4FDDDF}" type="pres">
      <dgm:prSet presAssocID="{97612EC9-2C0A-4DE7-B43B-6EC813CE8239}" presName="L" presStyleLbl="solidFgAcc1" presStyleIdx="4" presStyleCnt="5">
        <dgm:presLayoutVars>
          <dgm:chMax val="0"/>
          <dgm:chPref val="0"/>
        </dgm:presLayoutVars>
      </dgm:prSet>
      <dgm:spPr/>
    </dgm:pt>
    <dgm:pt modelId="{C86BF8BA-6BDB-4015-86A5-6683ADBCA55E}" type="pres">
      <dgm:prSet presAssocID="{97612EC9-2C0A-4DE7-B43B-6EC813CE8239}" presName="parTx" presStyleLbl="alignNode1" presStyleIdx="4" presStyleCnt="5">
        <dgm:presLayoutVars>
          <dgm:chMax val="0"/>
          <dgm:chPref val="0"/>
          <dgm:bulletEnabled val="1"/>
        </dgm:presLayoutVars>
      </dgm:prSet>
      <dgm:spPr/>
    </dgm:pt>
    <dgm:pt modelId="{67B7DBD4-0007-4D22-9306-C002681668EB}" type="pres">
      <dgm:prSet presAssocID="{97612EC9-2C0A-4DE7-B43B-6EC813CE8239}" presName="desTx" presStyleLbl="revTx" presStyleIdx="4" presStyleCnt="5">
        <dgm:presLayoutVars>
          <dgm:chMax val="0"/>
          <dgm:chPref val="0"/>
          <dgm:bulletEnabled val="1"/>
        </dgm:presLayoutVars>
      </dgm:prSet>
      <dgm:spPr/>
    </dgm:pt>
    <dgm:pt modelId="{392DF95B-E3E5-4A95-9ED8-4F38196920C3}" type="pres">
      <dgm:prSet presAssocID="{97612EC9-2C0A-4DE7-B43B-6EC813CE8239}" presName="EmptyPlaceHolder" presStyleCnt="0"/>
      <dgm:spPr/>
    </dgm:pt>
  </dgm:ptLst>
  <dgm:cxnLst>
    <dgm:cxn modelId="{F186C717-6881-4A33-9195-D23A9C2CDD54}" type="presOf" srcId="{377382E1-AE40-4FCA-A231-D44E19EE53FE}" destId="{67B7DBD4-0007-4D22-9306-C002681668EB}"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FCF2F64A-47DD-4CC9-8175-BEBEA1B18BC2}" type="presOf" srcId="{97612EC9-2C0A-4DE7-B43B-6EC813CE8239}" destId="{C86BF8BA-6BDB-4015-86A5-6683ADBCA55E}" srcOrd="0" destOrd="0" presId="urn:microsoft.com/office/officeart/2016/7/layout/AccentHomeChevronProcess"/>
    <dgm:cxn modelId="{993A834D-F9E7-487D-A46B-FD9A309F5C59}" type="presOf" srcId="{04A40292-9119-41B2-B968-7B651F20675D}" destId="{1D84544C-5924-422B-9546-A86AE4927E4C}"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7C39745A-2957-48E0-A291-5973D76D195C}" type="presOf" srcId="{D5B6800B-D80A-4F72-945B-D882128D2B53}" destId="{1D84544C-5924-422B-9546-A86AE4927E4C}" srcOrd="0" destOrd="1"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8C66A492-9626-4EB4-A6F2-D58216AF6427}" srcId="{32CCB050-072A-41BF-BE1B-388CF53E5629}" destId="{D5B6800B-D80A-4F72-945B-D882128D2B53}" srcOrd="1" destOrd="0" parTransId="{77B46212-0CED-4704-B87C-5DC90361A57B}" sibTransId="{C9EBC1E8-E74A-4BB6-9FBC-020FF47C0481}"/>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D079C6BC-7789-4195-834F-C7390A4E2E76}" srcId="{55C0B14E-AEA6-48D3-A387-ED4A3A3BF840}" destId="{97612EC9-2C0A-4DE7-B43B-6EC813CE8239}" srcOrd="4" destOrd="0" parTransId="{D2DA1ABF-AC89-4842-88E6-4283CE93D4EA}" sibTransId="{0949196D-69F3-479A-BB53-23EB4281F958}"/>
    <dgm:cxn modelId="{665C05C7-3CB0-428C-B457-E59A0AF60DA1}" type="presOf" srcId="{D07AD3FD-84FF-467E-9693-752776549C61}" destId="{6C46E586-0364-4C52-98F9-74A7ACD803D1}" srcOrd="0" destOrd="0" presId="urn:microsoft.com/office/officeart/2016/7/layout/AccentHomeChevronProcess"/>
    <dgm:cxn modelId="{2D2519D3-03FD-4503-B9BF-AB72038A8BBF}" srcId="{97612EC9-2C0A-4DE7-B43B-6EC813CE8239}" destId="{377382E1-AE40-4FCA-A231-D44E19EE53FE}" srcOrd="0" destOrd="0" parTransId="{988DA9E6-99D4-40C9-AA8D-1DD06FC4F5B7}" sibTransId="{9E5186A4-CB93-44DA-9C1A-A1A5F8DA62F2}"/>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10122CFA-F2C6-4519-A06A-6ABCC8B80C59}" type="presOf" srcId="{32CCB050-072A-41BF-BE1B-388CF53E5629}" destId="{B8046455-4EBB-40A8-838B-B584850A8B8E}"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6487C60-81CC-4808-A6F6-74C757E56AA2}" type="presParOf" srcId="{594BF422-752C-42F3-A230-3D0E6AE9A886}" destId="{F5592489-4EC4-4CD3-8C9F-861313656D99}" srcOrd="5" destOrd="0" presId="urn:microsoft.com/office/officeart/2016/7/layout/AccentHomeChevronProcess"/>
    <dgm:cxn modelId="{DF11AE77-7C6F-4023-B9CA-C466C92E9683}" type="presParOf" srcId="{594BF422-752C-42F3-A230-3D0E6AE9A886}" destId="{62262EA1-D674-4DE8-B444-FEC3F6748520}" srcOrd="6" destOrd="0" presId="urn:microsoft.com/office/officeart/2016/7/layout/AccentHomeChevronProcess"/>
    <dgm:cxn modelId="{18CDA0B2-B372-4A35-AE00-5304AC3837D3}" type="presParOf" srcId="{62262EA1-D674-4DE8-B444-FEC3F6748520}" destId="{7BF6E820-C6E3-4E2C-BB23-ADF9AD641C6B}" srcOrd="0" destOrd="0" presId="urn:microsoft.com/office/officeart/2016/7/layout/AccentHomeChevronProcess"/>
    <dgm:cxn modelId="{0DF47D5B-8611-4D8E-928B-AA2D5766C18B}" type="presParOf" srcId="{62262EA1-D674-4DE8-B444-FEC3F6748520}" destId="{B8046455-4EBB-40A8-838B-B584850A8B8E}" srcOrd="1" destOrd="0" presId="urn:microsoft.com/office/officeart/2016/7/layout/AccentHomeChevronProcess"/>
    <dgm:cxn modelId="{7C4A88D9-8926-4433-834A-47C1FDDF722F}" type="presParOf" srcId="{62262EA1-D674-4DE8-B444-FEC3F6748520}" destId="{1D84544C-5924-422B-9546-A86AE4927E4C}" srcOrd="2" destOrd="0" presId="urn:microsoft.com/office/officeart/2016/7/layout/AccentHomeChevronProcess"/>
    <dgm:cxn modelId="{43D30544-AB0A-43E8-A43D-B1F41277B0F8}" type="presParOf" srcId="{62262EA1-D674-4DE8-B444-FEC3F6748520}" destId="{ED05E404-1B63-4FC9-A7B8-277860DEBCD0}" srcOrd="3" destOrd="0" presId="urn:microsoft.com/office/officeart/2016/7/layout/AccentHomeChevronProcess"/>
    <dgm:cxn modelId="{24C05F58-D74D-4A6B-9D2C-805A01B93B87}" type="presParOf" srcId="{594BF422-752C-42F3-A230-3D0E6AE9A886}" destId="{683139D7-3EE7-4A12-88CD-AC54B5EE16F5}" srcOrd="7" destOrd="0" presId="urn:microsoft.com/office/officeart/2016/7/layout/AccentHomeChevronProcess"/>
    <dgm:cxn modelId="{CB357BAB-122F-47AB-AD2F-91C98296069A}" type="presParOf" srcId="{594BF422-752C-42F3-A230-3D0E6AE9A886}" destId="{75BBBA81-2A43-485B-83F3-3DB9980C703A}" srcOrd="8" destOrd="0" presId="urn:microsoft.com/office/officeart/2016/7/layout/AccentHomeChevronProcess"/>
    <dgm:cxn modelId="{CBD4E90F-BCA5-450D-8AB1-2FA0075DC459}" type="presParOf" srcId="{75BBBA81-2A43-485B-83F3-3DB9980C703A}" destId="{17342662-F732-44C8-9422-FF4D0A4FDDDF}" srcOrd="0" destOrd="0" presId="urn:microsoft.com/office/officeart/2016/7/layout/AccentHomeChevronProcess"/>
    <dgm:cxn modelId="{71453960-C022-43A9-8972-3F3B2A0C3B65}" type="presParOf" srcId="{75BBBA81-2A43-485B-83F3-3DB9980C703A}" destId="{C86BF8BA-6BDB-4015-86A5-6683ADBCA55E}" srcOrd="1" destOrd="0" presId="urn:microsoft.com/office/officeart/2016/7/layout/AccentHomeChevronProcess"/>
    <dgm:cxn modelId="{55DBD498-9B85-4AD1-88CE-A3BED9FD5815}" type="presParOf" srcId="{75BBBA81-2A43-485B-83F3-3DB9980C703A}" destId="{67B7DBD4-0007-4D22-9306-C002681668EB}" srcOrd="2" destOrd="0" presId="urn:microsoft.com/office/officeart/2016/7/layout/AccentHomeChevronProcess"/>
    <dgm:cxn modelId="{4AAF0B97-3ABF-43C5-AFE8-7B4A47FC0715}" type="presParOf" srcId="{75BBBA81-2A43-485B-83F3-3DB9980C703A}" destId="{392DF95B-E3E5-4A95-9ED8-4F38196920C3}"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43778" y="1859898"/>
          <a:ext cx="2056904" cy="165467"/>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9" y="2971084"/>
          <a:ext cx="2068340" cy="685634"/>
        </a:xfrm>
        <a:prstGeom prst="homePlate">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Importing Libraries &amp; Dataset</a:t>
          </a:r>
        </a:p>
      </dsp:txBody>
      <dsp:txXfrm>
        <a:off x="1939" y="2971084"/>
        <a:ext cx="1982636" cy="685634"/>
      </dsp:txXfrm>
    </dsp:sp>
    <dsp:sp modelId="{810D7AA7-A541-4507-BE7F-36CCF210089F}">
      <dsp:nvSpPr>
        <dsp:cNvPr id="0" name=""/>
        <dsp:cNvSpPr/>
      </dsp:nvSpPr>
      <dsp:spPr>
        <a:xfrm>
          <a:off x="167407" y="1013460"/>
          <a:ext cx="1679492" cy="148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t>In this section we will load a few libraries and We will also be loading our dataset.</a:t>
          </a:r>
        </a:p>
      </dsp:txBody>
      <dsp:txXfrm>
        <a:off x="167407" y="1013460"/>
        <a:ext cx="1679492" cy="1480892"/>
      </dsp:txXfrm>
    </dsp:sp>
    <dsp:sp modelId="{E41E7729-FD3F-426D-804C-45BD60BD762D}">
      <dsp:nvSpPr>
        <dsp:cNvPr id="0" name=""/>
        <dsp:cNvSpPr/>
      </dsp:nvSpPr>
      <dsp:spPr>
        <a:xfrm rot="5400000">
          <a:off x="1021144" y="1859898"/>
          <a:ext cx="2056904" cy="165467"/>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2699433"/>
              <a:satOff val="-14537"/>
              <a:lumOff val="-34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6863" y="2971084"/>
          <a:ext cx="2068340" cy="685634"/>
        </a:xfrm>
        <a:prstGeom prst="chevron">
          <a:avLst>
            <a:gd name="adj" fmla="val 25000"/>
          </a:avLst>
        </a:prstGeom>
        <a:solidFill>
          <a:schemeClr val="accent4">
            <a:hueOff val="2699433"/>
            <a:satOff val="-14537"/>
            <a:lumOff val="-3431"/>
            <a:alphaOff val="0"/>
          </a:schemeClr>
        </a:solidFill>
        <a:ln w="12700" cap="flat" cmpd="sng" algn="ctr">
          <a:solidFill>
            <a:schemeClr val="accent4">
              <a:hueOff val="2699433"/>
              <a:satOff val="-14537"/>
              <a:lumOff val="-3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Exploring &amp; Pre-processing the Dataset</a:t>
          </a:r>
        </a:p>
      </dsp:txBody>
      <dsp:txXfrm>
        <a:off x="2138272" y="2971084"/>
        <a:ext cx="1725523" cy="685634"/>
      </dsp:txXfrm>
    </dsp:sp>
    <dsp:sp modelId="{5E07F9E4-149C-4A89-848F-4ABDD305F0C5}">
      <dsp:nvSpPr>
        <dsp:cNvPr id="0" name=""/>
        <dsp:cNvSpPr/>
      </dsp:nvSpPr>
      <dsp:spPr>
        <a:xfrm>
          <a:off x="2132330" y="1013460"/>
          <a:ext cx="1679492" cy="148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t>In this section we will analyze and We will also carry out preprocessing.</a:t>
          </a:r>
        </a:p>
      </dsp:txBody>
      <dsp:txXfrm>
        <a:off x="2132330" y="1013460"/>
        <a:ext cx="1679492" cy="1480892"/>
      </dsp:txXfrm>
    </dsp:sp>
    <dsp:sp modelId="{473F2067-7126-4D56-A328-5A8CFD3D8D52}">
      <dsp:nvSpPr>
        <dsp:cNvPr id="0" name=""/>
        <dsp:cNvSpPr/>
      </dsp:nvSpPr>
      <dsp:spPr>
        <a:xfrm rot="5400000">
          <a:off x="2986068" y="1859898"/>
          <a:ext cx="2056904" cy="165467"/>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5398867"/>
              <a:satOff val="-29074"/>
              <a:lumOff val="-68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31787" y="2971084"/>
          <a:ext cx="2068340" cy="685634"/>
        </a:xfrm>
        <a:prstGeom prst="chevron">
          <a:avLst>
            <a:gd name="adj" fmla="val 25000"/>
          </a:avLst>
        </a:prstGeom>
        <a:solidFill>
          <a:schemeClr val="accent4">
            <a:hueOff val="5398867"/>
            <a:satOff val="-29074"/>
            <a:lumOff val="-6862"/>
            <a:alphaOff val="0"/>
          </a:schemeClr>
        </a:solidFill>
        <a:ln w="12700" cap="flat" cmpd="sng" algn="ctr">
          <a:solidFill>
            <a:schemeClr val="accent4">
              <a:hueOff val="5398867"/>
              <a:satOff val="-29074"/>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Model Implementation</a:t>
          </a:r>
        </a:p>
      </dsp:txBody>
      <dsp:txXfrm>
        <a:off x="4103196" y="2971084"/>
        <a:ext cx="1725523" cy="685634"/>
      </dsp:txXfrm>
    </dsp:sp>
    <dsp:sp modelId="{FD7B29F2-0D66-4B4B-BC8A-82DA23575305}">
      <dsp:nvSpPr>
        <dsp:cNvPr id="0" name=""/>
        <dsp:cNvSpPr/>
      </dsp:nvSpPr>
      <dsp:spPr>
        <a:xfrm>
          <a:off x="4097254" y="1013460"/>
          <a:ext cx="1679492" cy="148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t>In this section we will import Random Forest model from Sklearn.</a:t>
          </a:r>
        </a:p>
      </dsp:txBody>
      <dsp:txXfrm>
        <a:off x="4097254" y="1013460"/>
        <a:ext cx="1679492" cy="1480892"/>
      </dsp:txXfrm>
    </dsp:sp>
    <dsp:sp modelId="{7BF6E820-C6E3-4E2C-BB23-ADF9AD641C6B}">
      <dsp:nvSpPr>
        <dsp:cNvPr id="0" name=""/>
        <dsp:cNvSpPr/>
      </dsp:nvSpPr>
      <dsp:spPr>
        <a:xfrm rot="5400000">
          <a:off x="4947951" y="1868866"/>
          <a:ext cx="2056904" cy="165467"/>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8098300"/>
              <a:satOff val="-43610"/>
              <a:lumOff val="-102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5893670" y="2980052"/>
          <a:ext cx="2068340" cy="685634"/>
        </a:xfrm>
        <a:prstGeom prst="chevron">
          <a:avLst>
            <a:gd name="adj" fmla="val 25000"/>
          </a:avLst>
        </a:prstGeom>
        <a:solidFill>
          <a:schemeClr val="accent4">
            <a:hueOff val="8098300"/>
            <a:satOff val="-43610"/>
            <a:lumOff val="-10293"/>
            <a:alphaOff val="0"/>
          </a:schemeClr>
        </a:solidFill>
        <a:ln w="12700" cap="flat" cmpd="sng" algn="ctr">
          <a:solidFill>
            <a:schemeClr val="accent4">
              <a:hueOff val="8098300"/>
              <a:satOff val="-43610"/>
              <a:lumOff val="-102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IN" sz="1300" b="1" kern="1200" dirty="0">
              <a:effectLst>
                <a:outerShdw blurRad="50800" dist="38100" dir="2700000" algn="tl" rotWithShape="0">
                  <a:schemeClr val="tx1">
                    <a:alpha val="50000"/>
                  </a:schemeClr>
                </a:outerShdw>
              </a:effectLst>
              <a:latin typeface="+mj-lt"/>
            </a:rPr>
            <a:t>Model</a:t>
          </a:r>
          <a:r>
            <a:rPr lang="en-IN" sz="1300" b="1" kern="1200" baseline="0" dirty="0">
              <a:effectLst>
                <a:outerShdw blurRad="50800" dist="38100" dir="2700000" algn="tl" rotWithShape="0">
                  <a:schemeClr val="tx1">
                    <a:alpha val="50000"/>
                  </a:schemeClr>
                </a:outerShdw>
              </a:effectLst>
              <a:latin typeface="+mj-lt"/>
            </a:rPr>
            <a:t> Testing</a:t>
          </a:r>
          <a:endParaRPr lang="ru-RU" sz="1300" b="1" kern="1200" dirty="0">
            <a:effectLst>
              <a:outerShdw blurRad="50800" dist="38100" dir="2700000" algn="tl" rotWithShape="0">
                <a:schemeClr val="tx1">
                  <a:alpha val="50000"/>
                </a:schemeClr>
              </a:outerShdw>
            </a:effectLst>
            <a:latin typeface="+mj-lt"/>
          </a:endParaRPr>
        </a:p>
      </dsp:txBody>
      <dsp:txXfrm>
        <a:off x="6065079" y="2980052"/>
        <a:ext cx="1725523" cy="685634"/>
      </dsp:txXfrm>
    </dsp:sp>
    <dsp:sp modelId="{1D84544C-5924-422B-9546-A86AE4927E4C}">
      <dsp:nvSpPr>
        <dsp:cNvPr id="0" name=""/>
        <dsp:cNvSpPr/>
      </dsp:nvSpPr>
      <dsp:spPr>
        <a:xfrm>
          <a:off x="6059137" y="1022428"/>
          <a:ext cx="1679492" cy="148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latin typeface="+mn-lt"/>
              <a:ea typeface="+mn-ea"/>
              <a:cs typeface="+mn-cs"/>
            </a:rPr>
            <a:t>In this section we will test out prediction with testing data.</a:t>
          </a:r>
        </a:p>
        <a:p>
          <a:pPr marL="0" lvl="0" indent="0" algn="l" defTabSz="533400">
            <a:lnSpc>
              <a:spcPts val="1500"/>
            </a:lnSpc>
            <a:spcBef>
              <a:spcPct val="0"/>
            </a:spcBef>
            <a:spcAft>
              <a:spcPts val="0"/>
            </a:spcAft>
            <a:buNone/>
          </a:pPr>
          <a:endParaRPr lang="en-US" sz="1200" kern="1200" dirty="0">
            <a:latin typeface="+mn-lt"/>
            <a:ea typeface="+mn-ea"/>
            <a:cs typeface="+mn-cs"/>
          </a:endParaRPr>
        </a:p>
      </dsp:txBody>
      <dsp:txXfrm>
        <a:off x="6059137" y="1022428"/>
        <a:ext cx="1679492" cy="1480892"/>
      </dsp:txXfrm>
    </dsp:sp>
    <dsp:sp modelId="{17342662-F732-44C8-9422-FF4D0A4FDDDF}">
      <dsp:nvSpPr>
        <dsp:cNvPr id="0" name=""/>
        <dsp:cNvSpPr/>
      </dsp:nvSpPr>
      <dsp:spPr>
        <a:xfrm rot="5400000">
          <a:off x="6915915" y="1859898"/>
          <a:ext cx="2056904" cy="165467"/>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10797733"/>
              <a:satOff val="-58147"/>
              <a:lumOff val="-137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6BF8BA-6BDB-4015-86A5-6683ADBCA55E}">
      <dsp:nvSpPr>
        <dsp:cNvPr id="0" name=""/>
        <dsp:cNvSpPr/>
      </dsp:nvSpPr>
      <dsp:spPr>
        <a:xfrm>
          <a:off x="7861634" y="2971084"/>
          <a:ext cx="2068340" cy="685634"/>
        </a:xfrm>
        <a:prstGeom prst="chevron">
          <a:avLst>
            <a:gd name="adj" fmla="val 25000"/>
          </a:avLst>
        </a:prstGeom>
        <a:solidFill>
          <a:schemeClr val="accent4">
            <a:hueOff val="10797733"/>
            <a:satOff val="-58147"/>
            <a:lumOff val="-13724"/>
            <a:alphaOff val="0"/>
          </a:schemeClr>
        </a:solidFill>
        <a:ln w="12700" cap="flat" cmpd="sng" algn="ctr">
          <a:solidFill>
            <a:schemeClr val="accent4">
              <a:hueOff val="10797733"/>
              <a:satOff val="-58147"/>
              <a:lumOff val="-137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IN" sz="1300" kern="1200" dirty="0"/>
            <a:t>Deploying on Web</a:t>
          </a:r>
        </a:p>
      </dsp:txBody>
      <dsp:txXfrm>
        <a:off x="8033043" y="2971084"/>
        <a:ext cx="1725523" cy="685634"/>
      </dsp:txXfrm>
    </dsp:sp>
    <dsp:sp modelId="{67B7DBD4-0007-4D22-9306-C002681668EB}">
      <dsp:nvSpPr>
        <dsp:cNvPr id="0" name=""/>
        <dsp:cNvSpPr/>
      </dsp:nvSpPr>
      <dsp:spPr>
        <a:xfrm>
          <a:off x="8027101" y="1013460"/>
          <a:ext cx="1679492" cy="148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endParaRPr lang="en-IN" sz="1200" kern="1200" dirty="0"/>
        </a:p>
        <a:p>
          <a:pPr marL="0" lvl="0" indent="0" algn="l" defTabSz="533400">
            <a:lnSpc>
              <a:spcPct val="90000"/>
            </a:lnSpc>
            <a:spcBef>
              <a:spcPct val="0"/>
            </a:spcBef>
            <a:spcAft>
              <a:spcPct val="35000"/>
            </a:spcAft>
            <a:buNone/>
          </a:pPr>
          <a:endParaRPr lang="en-IN" sz="1200" kern="1200" dirty="0"/>
        </a:p>
        <a:p>
          <a:pPr marL="0" lvl="0" indent="0" algn="l" defTabSz="533400">
            <a:lnSpc>
              <a:spcPct val="90000"/>
            </a:lnSpc>
            <a:spcBef>
              <a:spcPct val="0"/>
            </a:spcBef>
            <a:spcAft>
              <a:spcPct val="35000"/>
            </a:spcAft>
            <a:buNone/>
          </a:pPr>
          <a:endParaRPr lang="en-IN" sz="1200" kern="1200" dirty="0"/>
        </a:p>
        <a:p>
          <a:pPr marL="0" lvl="0" indent="0" algn="l" defTabSz="533400">
            <a:lnSpc>
              <a:spcPct val="90000"/>
            </a:lnSpc>
            <a:spcBef>
              <a:spcPct val="0"/>
            </a:spcBef>
            <a:spcAft>
              <a:spcPct val="35000"/>
            </a:spcAft>
            <a:buNone/>
          </a:pPr>
          <a:r>
            <a:rPr lang="en-IN" sz="1200" kern="1200" dirty="0"/>
            <a:t>In this section we will deploy our model on Web using Flask and Pickle.</a:t>
          </a:r>
        </a:p>
      </dsp:txBody>
      <dsp:txXfrm>
        <a:off x="8027101" y="1013460"/>
        <a:ext cx="1679492" cy="148089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8/31/2023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0.jp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6.xml"/><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1.xml"/><Relationship Id="rId16" Type="http://schemas.openxmlformats.org/officeDocument/2006/relationships/image" Target="../media/image13.svg"/><Relationship Id="rId1" Type="http://schemas.openxmlformats.org/officeDocument/2006/relationships/slideLayout" Target="../slideLayouts/slideLayout3.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srcRect l="8467" r="8467"/>
          <a:stretch/>
        </p:blipFill>
        <p:spPr>
          <a:xfrm>
            <a:off x="6742557" y="838985"/>
            <a:ext cx="4405503" cy="5066346"/>
          </a:xfr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4" y="1986926"/>
            <a:ext cx="5606318" cy="2057441"/>
          </a:xfrm>
        </p:spPr>
        <p:txBody>
          <a:bodyPr/>
          <a:lstStyle/>
          <a:p>
            <a:r>
              <a:rPr lang="en-US" altLang="zh-CN" dirty="0"/>
              <a:t>Chronic Kidney Disease Prediction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28259" y="4118296"/>
            <a:ext cx="3768493" cy="1242598"/>
          </a:xfrm>
        </p:spPr>
        <p:txBody>
          <a:bodyPr/>
          <a:lstStyle/>
          <a:p>
            <a:r>
              <a:rPr lang="en-US" dirty="0"/>
              <a:t>Presenter : Team – Bit by Bit</a:t>
            </a:r>
          </a:p>
          <a:p>
            <a:pPr>
              <a:spcBef>
                <a:spcPts val="0"/>
              </a:spcBef>
            </a:pPr>
            <a:r>
              <a:rPr lang="en-US" b="1" dirty="0"/>
              <a:t>Rohit Tiwari (2100520109002)</a:t>
            </a:r>
          </a:p>
          <a:p>
            <a:pPr>
              <a:spcBef>
                <a:spcPts val="0"/>
              </a:spcBef>
            </a:pPr>
            <a:r>
              <a:rPr lang="en-US" b="1" dirty="0"/>
              <a:t>Shivam Pandey (2000520100061)</a:t>
            </a:r>
          </a:p>
          <a:p>
            <a:pPr>
              <a:spcBef>
                <a:spcPts val="0"/>
              </a:spcBef>
            </a:pPr>
            <a:r>
              <a:rPr lang="en-US" b="1" dirty="0"/>
              <a:t>Samarth Gautam (2000520100050)</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Random Forest Algorithm</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10</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332231" y="1545996"/>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1550" lvl="1" indent="-285750">
              <a:buFont typeface="Wingdings" panose="05000000000000000000" pitchFamily="2" charset="2"/>
              <a:buChar char="Ø"/>
            </a:pPr>
            <a:endParaRPr lang="en-IN" dirty="0"/>
          </a:p>
        </p:txBody>
      </p:sp>
      <p:sp>
        <p:nvSpPr>
          <p:cNvPr id="4" name="Text Placeholder 2">
            <a:extLst>
              <a:ext uri="{FF2B5EF4-FFF2-40B4-BE49-F238E27FC236}">
                <a16:creationId xmlns:a16="http://schemas.microsoft.com/office/drawing/2014/main" id="{E7073D7A-966A-9D4C-684C-256F01E4F137}"/>
              </a:ext>
            </a:extLst>
          </p:cNvPr>
          <p:cNvSpPr txBox="1">
            <a:spLocks/>
          </p:cNvSpPr>
          <p:nvPr/>
        </p:nvSpPr>
        <p:spPr>
          <a:xfrm>
            <a:off x="484631" y="1698396"/>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1550" lvl="1" indent="-285750">
              <a:buFont typeface="Wingdings" panose="05000000000000000000" pitchFamily="2" charset="2"/>
              <a:buChar char="Ø"/>
            </a:pPr>
            <a:endParaRPr lang="en-IN" dirty="0"/>
          </a:p>
          <a:p>
            <a:pPr marL="971550" lvl="1" indent="-285750">
              <a:buFont typeface="Wingdings" panose="05000000000000000000" pitchFamily="2" charset="2"/>
              <a:buChar char="Ø"/>
            </a:pPr>
            <a:endParaRPr lang="en-IN" dirty="0"/>
          </a:p>
        </p:txBody>
      </p:sp>
      <p:sp>
        <p:nvSpPr>
          <p:cNvPr id="7" name="Text Placeholder 2">
            <a:extLst>
              <a:ext uri="{FF2B5EF4-FFF2-40B4-BE49-F238E27FC236}">
                <a16:creationId xmlns:a16="http://schemas.microsoft.com/office/drawing/2014/main" id="{57BCDC16-0C5B-414F-41E7-BDF78CE1751C}"/>
              </a:ext>
            </a:extLst>
          </p:cNvPr>
          <p:cNvSpPr txBox="1">
            <a:spLocks/>
          </p:cNvSpPr>
          <p:nvPr/>
        </p:nvSpPr>
        <p:spPr>
          <a:xfrm>
            <a:off x="637031" y="1850796"/>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IN" dirty="0"/>
          </a:p>
          <a:p>
            <a:pPr marL="971550" lvl="1" indent="-285750">
              <a:buFont typeface="Wingdings" panose="05000000000000000000" pitchFamily="2" charset="2"/>
              <a:buChar char="Ø"/>
            </a:pPr>
            <a:endParaRPr lang="en-IN" dirty="0"/>
          </a:p>
          <a:p>
            <a:pPr marL="971550" lvl="1" indent="-285750">
              <a:buFont typeface="Wingdings" panose="05000000000000000000" pitchFamily="2" charset="2"/>
              <a:buChar char="Ø"/>
            </a:pPr>
            <a:endParaRPr lang="en-IN" dirty="0"/>
          </a:p>
        </p:txBody>
      </p:sp>
      <p:sp>
        <p:nvSpPr>
          <p:cNvPr id="9" name="Text Placeholder 2">
            <a:extLst>
              <a:ext uri="{FF2B5EF4-FFF2-40B4-BE49-F238E27FC236}">
                <a16:creationId xmlns:a16="http://schemas.microsoft.com/office/drawing/2014/main" id="{2F9DE75A-19F3-1BFE-B9D3-9E5070BDF07A}"/>
              </a:ext>
            </a:extLst>
          </p:cNvPr>
          <p:cNvSpPr txBox="1">
            <a:spLocks/>
          </p:cNvSpPr>
          <p:nvPr/>
        </p:nvSpPr>
        <p:spPr>
          <a:xfrm>
            <a:off x="80682" y="1386340"/>
            <a:ext cx="6749886" cy="43152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buNone/>
            </a:pPr>
            <a:r>
              <a:rPr lang="en-IN" sz="2000" dirty="0"/>
              <a:t>Steps of Algorithm</a:t>
            </a:r>
          </a:p>
          <a:p>
            <a:pPr lvl="1" indent="0">
              <a:buNone/>
            </a:pPr>
            <a:endParaRPr lang="en-IN" sz="2000" dirty="0"/>
          </a:p>
          <a:p>
            <a:pPr lvl="2"/>
            <a:r>
              <a:rPr lang="en-US" sz="1800" b="0" i="0" dirty="0">
                <a:solidFill>
                  <a:srgbClr val="51565E"/>
                </a:solidFill>
                <a:effectLst/>
              </a:rPr>
              <a:t>Step 1: Select random samples from a given data or training set.</a:t>
            </a:r>
          </a:p>
          <a:p>
            <a:pPr lvl="2"/>
            <a:endParaRPr lang="en-US" sz="1800" b="0" i="0" dirty="0">
              <a:solidFill>
                <a:srgbClr val="51565E"/>
              </a:solidFill>
              <a:effectLst/>
            </a:endParaRPr>
          </a:p>
          <a:p>
            <a:pPr lvl="2"/>
            <a:r>
              <a:rPr lang="en-US" sz="1800" b="0" i="0" dirty="0">
                <a:solidFill>
                  <a:srgbClr val="51565E"/>
                </a:solidFill>
                <a:effectLst/>
              </a:rPr>
              <a:t>Step 2: This algorithm will construct a decision tree for every training data.</a:t>
            </a:r>
          </a:p>
          <a:p>
            <a:pPr lvl="2"/>
            <a:endParaRPr lang="en-US" sz="1800" b="0" i="0" dirty="0">
              <a:solidFill>
                <a:srgbClr val="51565E"/>
              </a:solidFill>
              <a:effectLst/>
            </a:endParaRPr>
          </a:p>
          <a:p>
            <a:pPr lvl="2"/>
            <a:r>
              <a:rPr lang="en-US" sz="1800" b="0" i="0" dirty="0">
                <a:solidFill>
                  <a:srgbClr val="51565E"/>
                </a:solidFill>
                <a:effectLst/>
              </a:rPr>
              <a:t>Step 3: Voting will take place by averaging( mean of resulting data of each tree) the decision tree.</a:t>
            </a:r>
          </a:p>
          <a:p>
            <a:pPr lvl="2"/>
            <a:endParaRPr lang="en-US" sz="1800" b="0" i="0" dirty="0">
              <a:solidFill>
                <a:srgbClr val="51565E"/>
              </a:solidFill>
              <a:effectLst/>
            </a:endParaRPr>
          </a:p>
          <a:p>
            <a:pPr lvl="2"/>
            <a:r>
              <a:rPr lang="en-US" sz="1800" b="0" i="0" dirty="0">
                <a:solidFill>
                  <a:srgbClr val="51565E"/>
                </a:solidFill>
                <a:effectLst/>
              </a:rPr>
              <a:t>Step 4: Finally, select the most voted prediction result as the final prediction result</a:t>
            </a:r>
            <a:r>
              <a:rPr lang="en-US" sz="800" b="0" i="0" dirty="0">
                <a:solidFill>
                  <a:srgbClr val="51565E"/>
                </a:solidFill>
                <a:effectLst/>
              </a:rPr>
              <a:t>.</a:t>
            </a:r>
          </a:p>
          <a:p>
            <a:pPr lvl="1" indent="0">
              <a:buNone/>
            </a:pPr>
            <a:endParaRPr lang="en-IN" sz="1600" dirty="0"/>
          </a:p>
          <a:p>
            <a:pPr marL="971550" lvl="1" indent="-285750">
              <a:buFont typeface="Wingdings" panose="05000000000000000000" pitchFamily="2" charset="2"/>
              <a:buChar char="Ø"/>
            </a:pPr>
            <a:endParaRPr lang="en-IN" dirty="0"/>
          </a:p>
        </p:txBody>
      </p:sp>
      <p:sp>
        <p:nvSpPr>
          <p:cNvPr id="8" name="Text Placeholder 2">
            <a:extLst>
              <a:ext uri="{FF2B5EF4-FFF2-40B4-BE49-F238E27FC236}">
                <a16:creationId xmlns:a16="http://schemas.microsoft.com/office/drawing/2014/main" id="{7C8FAE61-035E-3333-122C-B549E032DE2B}"/>
              </a:ext>
            </a:extLst>
          </p:cNvPr>
          <p:cNvSpPr txBox="1">
            <a:spLocks/>
          </p:cNvSpPr>
          <p:nvPr/>
        </p:nvSpPr>
        <p:spPr>
          <a:xfrm>
            <a:off x="484630" y="1241196"/>
            <a:ext cx="10371627" cy="489066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buNone/>
            </a:pPr>
            <a:endParaRPr lang="en-IN" dirty="0"/>
          </a:p>
        </p:txBody>
      </p:sp>
      <p:pic>
        <p:nvPicPr>
          <p:cNvPr id="13" name="Picture 6" descr="Working_of_RF_1.">
            <a:extLst>
              <a:ext uri="{FF2B5EF4-FFF2-40B4-BE49-F238E27FC236}">
                <a16:creationId xmlns:a16="http://schemas.microsoft.com/office/drawing/2014/main" id="{59F22E8E-55CA-EE63-42E3-B47179CED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117" y="1896121"/>
            <a:ext cx="48768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2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Essential feature of Random Forest</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11</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484631" y="1351221"/>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0" i="0" dirty="0">
                <a:solidFill>
                  <a:srgbClr val="51565E"/>
                </a:solidFill>
                <a:effectLst/>
              </a:rPr>
              <a:t>Immune to the curse of dimensionality: Since a tree is a conceptual idea, it requires no features to be considered. Hence, the feature space is reduced.</a:t>
            </a:r>
          </a:p>
          <a:p>
            <a:pPr marL="342900" indent="-342900" algn="l">
              <a:buFont typeface="Arial" panose="020B0604020202020204" pitchFamily="34" charset="0"/>
              <a:buChar char="•"/>
            </a:pPr>
            <a:r>
              <a:rPr lang="en-US" sz="2000" b="0" i="0" dirty="0">
                <a:solidFill>
                  <a:srgbClr val="51565E"/>
                </a:solidFill>
                <a:effectLst/>
              </a:rPr>
              <a:t>Miscellany: Each tree has a unique attribute, variety and features concerning other trees. Not all trees are the same.</a:t>
            </a:r>
          </a:p>
          <a:p>
            <a:pPr marL="342900" indent="-342900" algn="l">
              <a:buFont typeface="Arial" panose="020B0604020202020204" pitchFamily="34" charset="0"/>
              <a:buChar char="•"/>
            </a:pPr>
            <a:r>
              <a:rPr lang="en-US" sz="2000" b="0" i="0" dirty="0">
                <a:solidFill>
                  <a:srgbClr val="51565E"/>
                </a:solidFill>
                <a:effectLst/>
              </a:rPr>
              <a:t>Parallelization: We can fully use the CPU to build random forests since each tree is created autonomously from different data and features.</a:t>
            </a:r>
          </a:p>
          <a:p>
            <a:pPr marL="342900" indent="-342900" algn="l">
              <a:buFont typeface="Arial" panose="020B0604020202020204" pitchFamily="34" charset="0"/>
              <a:buChar char="•"/>
            </a:pPr>
            <a:r>
              <a:rPr lang="en-US" sz="2000" b="0" i="0" dirty="0">
                <a:solidFill>
                  <a:srgbClr val="51565E"/>
                </a:solidFill>
                <a:effectLst/>
              </a:rPr>
              <a:t>Train-Test split: In a Random Forest, we don’t have to differentiate the data for train and test because the decision tree never sees 30% of the data.</a:t>
            </a:r>
          </a:p>
          <a:p>
            <a:pPr marL="342900" indent="-342900" algn="l">
              <a:buFont typeface="Arial" panose="020B0604020202020204" pitchFamily="34" charset="0"/>
              <a:buChar char="•"/>
            </a:pPr>
            <a:r>
              <a:rPr lang="en-US" sz="2000" b="0" i="0" dirty="0">
                <a:solidFill>
                  <a:srgbClr val="51565E"/>
                </a:solidFill>
                <a:effectLst/>
              </a:rPr>
              <a:t>Stability: The final result is based on Bagging, meaning the result is based on majority voting or average.</a:t>
            </a:r>
          </a:p>
        </p:txBody>
      </p:sp>
    </p:spTree>
    <p:extLst>
      <p:ext uri="{BB962C8B-B14F-4D97-AF65-F5344CB8AC3E}">
        <p14:creationId xmlns:p14="http://schemas.microsoft.com/office/powerpoint/2010/main" val="190493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Model Implementation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12</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484629" y="1351221"/>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rgbClr val="51565E"/>
                </a:solidFill>
                <a:effectLst/>
                <a:latin typeface="Roboto" panose="02000000000000000000" pitchFamily="2" charset="0"/>
              </a:rPr>
              <a:t>In this section we will import Random Forest Regression model from Sklearn. Use features identifies from heatmap and label to create training and testing set. Finally we will train our model using training set.</a:t>
            </a:r>
          </a:p>
          <a:p>
            <a:endParaRPr lang="en-US" sz="1400" b="0" i="0" dirty="0">
              <a:solidFill>
                <a:srgbClr val="51565E"/>
              </a:solidFill>
              <a:effectLst/>
              <a:latin typeface="Roboto" panose="02000000000000000000" pitchFamily="2" charset="0"/>
            </a:endParaRPr>
          </a:p>
          <a:p>
            <a:pPr marL="342900" indent="-342900">
              <a:buFont typeface="+mj-lt"/>
              <a:buAutoNum type="arabicPeriod"/>
            </a:pPr>
            <a:r>
              <a:rPr lang="en-US" sz="1400" dirty="0">
                <a:solidFill>
                  <a:srgbClr val="51565E"/>
                </a:solidFill>
                <a:latin typeface="Roboto" panose="02000000000000000000" pitchFamily="2" charset="0"/>
              </a:rPr>
              <a:t>Use </a:t>
            </a:r>
            <a:r>
              <a:rPr lang="en-US" sz="1400" dirty="0" err="1">
                <a:solidFill>
                  <a:srgbClr val="51565E"/>
                </a:solidFill>
                <a:latin typeface="Roboto" panose="02000000000000000000" pitchFamily="2" charset="0"/>
              </a:rPr>
              <a:t>train_test_split</a:t>
            </a:r>
            <a:r>
              <a:rPr lang="en-US" sz="1400" dirty="0">
                <a:solidFill>
                  <a:srgbClr val="51565E"/>
                </a:solidFill>
                <a:latin typeface="Roboto" panose="02000000000000000000" pitchFamily="2" charset="0"/>
              </a:rPr>
              <a:t>() from Sklearn to create train and test sets.</a:t>
            </a:r>
          </a:p>
          <a:p>
            <a:pPr marL="457200" indent="-457200">
              <a:buAutoNum type="arabicPeriod"/>
            </a:pPr>
            <a:endParaRPr lang="en-US" sz="1400" b="0" i="0" dirty="0">
              <a:solidFill>
                <a:srgbClr val="51565E"/>
              </a:solidFill>
              <a:effectLst/>
              <a:latin typeface="Roboto" panose="02000000000000000000" pitchFamily="2" charset="0"/>
            </a:endParaRPr>
          </a:p>
          <a:p>
            <a:endParaRPr lang="en-US" sz="1400" b="0" i="0" dirty="0">
              <a:solidFill>
                <a:srgbClr val="51565E"/>
              </a:solidFill>
              <a:effectLst/>
              <a:latin typeface="Roboto" panose="02000000000000000000" pitchFamily="2" charset="0"/>
            </a:endParaRPr>
          </a:p>
          <a:p>
            <a:endParaRPr lang="en-US" sz="1400" dirty="0">
              <a:solidFill>
                <a:srgbClr val="51565E"/>
              </a:solidFill>
              <a:latin typeface="Roboto" panose="02000000000000000000" pitchFamily="2" charset="0"/>
            </a:endParaRPr>
          </a:p>
          <a:p>
            <a:pPr marL="342900" indent="-342900">
              <a:buAutoNum type="arabicPeriod" startAt="2"/>
            </a:pPr>
            <a:r>
              <a:rPr lang="en-US" sz="1400" b="0" i="0" dirty="0">
                <a:solidFill>
                  <a:srgbClr val="51565E"/>
                </a:solidFill>
                <a:effectLst/>
                <a:latin typeface="Roboto" panose="02000000000000000000" pitchFamily="2" charset="0"/>
              </a:rPr>
              <a:t>Use Algorithm on training data.</a:t>
            </a:r>
          </a:p>
          <a:p>
            <a:pPr marL="342900" indent="-342900">
              <a:buAutoNum type="arabicPeriod" startAt="2"/>
            </a:pPr>
            <a:endParaRPr lang="en-US" sz="1400" dirty="0">
              <a:solidFill>
                <a:srgbClr val="51565E"/>
              </a:solidFill>
              <a:latin typeface="Roboto" panose="02000000000000000000" pitchFamily="2" charset="0"/>
            </a:endParaRPr>
          </a:p>
          <a:p>
            <a:pPr marL="342900" indent="-342900">
              <a:buAutoNum type="arabicPeriod" startAt="2"/>
            </a:pPr>
            <a:endParaRPr lang="en-US" sz="1400" b="0" i="0" dirty="0">
              <a:solidFill>
                <a:srgbClr val="51565E"/>
              </a:solidFill>
              <a:effectLst/>
              <a:latin typeface="Roboto" panose="02000000000000000000" pitchFamily="2" charset="0"/>
            </a:endParaRPr>
          </a:p>
          <a:p>
            <a:pPr marL="342900" indent="-342900">
              <a:buAutoNum type="arabicPeriod" startAt="2"/>
            </a:pPr>
            <a:endParaRPr lang="en-US" sz="1400" dirty="0">
              <a:solidFill>
                <a:srgbClr val="51565E"/>
              </a:solidFill>
              <a:latin typeface="Roboto" panose="02000000000000000000" pitchFamily="2" charset="0"/>
            </a:endParaRPr>
          </a:p>
          <a:p>
            <a:pPr marL="342900" indent="-342900">
              <a:buAutoNum type="arabicPeriod" startAt="2"/>
            </a:pPr>
            <a:endParaRPr lang="en-US" sz="1400" b="0" i="0" dirty="0">
              <a:solidFill>
                <a:srgbClr val="51565E"/>
              </a:solidFill>
              <a:effectLst/>
              <a:latin typeface="Roboto" panose="02000000000000000000" pitchFamily="2" charset="0"/>
            </a:endParaRPr>
          </a:p>
          <a:p>
            <a:r>
              <a:rPr lang="en-US" sz="1400" b="0" i="0" dirty="0">
                <a:solidFill>
                  <a:srgbClr val="51565E"/>
                </a:solidFill>
                <a:effectLst/>
                <a:latin typeface="Roboto" panose="02000000000000000000" pitchFamily="2" charset="0"/>
              </a:rPr>
              <a:t> </a:t>
            </a:r>
          </a:p>
        </p:txBody>
      </p:sp>
      <p:pic>
        <p:nvPicPr>
          <p:cNvPr id="7" name="Picture 6">
            <a:extLst>
              <a:ext uri="{FF2B5EF4-FFF2-40B4-BE49-F238E27FC236}">
                <a16:creationId xmlns:a16="http://schemas.microsoft.com/office/drawing/2014/main" id="{EEFEC255-0CB0-F05B-7254-1A6A2B081E3B}"/>
              </a:ext>
            </a:extLst>
          </p:cNvPr>
          <p:cNvPicPr>
            <a:picLocks noChangeAspect="1"/>
          </p:cNvPicPr>
          <p:nvPr/>
        </p:nvPicPr>
        <p:blipFill>
          <a:blip r:embed="rId2"/>
          <a:stretch>
            <a:fillRect/>
          </a:stretch>
        </p:blipFill>
        <p:spPr>
          <a:xfrm>
            <a:off x="1053886" y="2653587"/>
            <a:ext cx="9233111" cy="705486"/>
          </a:xfrm>
          <a:prstGeom prst="rect">
            <a:avLst/>
          </a:prstGeom>
        </p:spPr>
      </p:pic>
      <p:pic>
        <p:nvPicPr>
          <p:cNvPr id="9" name="Picture 8">
            <a:extLst>
              <a:ext uri="{FF2B5EF4-FFF2-40B4-BE49-F238E27FC236}">
                <a16:creationId xmlns:a16="http://schemas.microsoft.com/office/drawing/2014/main" id="{C8E3CF46-78A9-433F-1708-230859BCC62D}"/>
              </a:ext>
            </a:extLst>
          </p:cNvPr>
          <p:cNvPicPr>
            <a:picLocks noChangeAspect="1"/>
          </p:cNvPicPr>
          <p:nvPr/>
        </p:nvPicPr>
        <p:blipFill>
          <a:blip r:embed="rId3"/>
          <a:stretch>
            <a:fillRect/>
          </a:stretch>
        </p:blipFill>
        <p:spPr>
          <a:xfrm>
            <a:off x="1053886" y="4316885"/>
            <a:ext cx="9233111" cy="695859"/>
          </a:xfrm>
          <a:prstGeom prst="rect">
            <a:avLst/>
          </a:prstGeom>
        </p:spPr>
      </p:pic>
      <p:pic>
        <p:nvPicPr>
          <p:cNvPr id="13" name="Picture 12">
            <a:extLst>
              <a:ext uri="{FF2B5EF4-FFF2-40B4-BE49-F238E27FC236}">
                <a16:creationId xmlns:a16="http://schemas.microsoft.com/office/drawing/2014/main" id="{7B858297-CD6F-EF46-F0D1-87E476A0FD38}"/>
              </a:ext>
            </a:extLst>
          </p:cNvPr>
          <p:cNvPicPr>
            <a:picLocks noChangeAspect="1"/>
          </p:cNvPicPr>
          <p:nvPr/>
        </p:nvPicPr>
        <p:blipFill>
          <a:blip r:embed="rId4"/>
          <a:stretch>
            <a:fillRect/>
          </a:stretch>
        </p:blipFill>
        <p:spPr>
          <a:xfrm>
            <a:off x="1053886" y="3957964"/>
            <a:ext cx="9233111" cy="358921"/>
          </a:xfrm>
          <a:prstGeom prst="rect">
            <a:avLst/>
          </a:prstGeom>
        </p:spPr>
      </p:pic>
    </p:spTree>
    <p:extLst>
      <p:ext uri="{BB962C8B-B14F-4D97-AF65-F5344CB8AC3E}">
        <p14:creationId xmlns:p14="http://schemas.microsoft.com/office/powerpoint/2010/main" val="1922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Model Testing</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13</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484630" y="1145537"/>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rgbClr val="51565E"/>
                </a:solidFill>
                <a:effectLst/>
                <a:latin typeface="Roboto" panose="02000000000000000000" pitchFamily="2" charset="0"/>
              </a:rPr>
              <a:t>In this section we will test our prediction with testing data and calculate Confusion matrix and accuracy score to measure model accuracy.</a:t>
            </a:r>
            <a:endParaRPr lang="en-US" sz="1400" dirty="0">
              <a:solidFill>
                <a:srgbClr val="51565E"/>
              </a:solidFill>
              <a:latin typeface="Roboto" panose="02000000000000000000" pitchFamily="2" charset="0"/>
            </a:endParaRPr>
          </a:p>
          <a:p>
            <a:endParaRPr lang="en-US" sz="1400" b="0" i="0" dirty="0">
              <a:solidFill>
                <a:srgbClr val="51565E"/>
              </a:solidFill>
              <a:effectLst/>
              <a:latin typeface="Roboto" panose="02000000000000000000" pitchFamily="2" charset="0"/>
            </a:endParaRPr>
          </a:p>
          <a:p>
            <a:pPr marL="342900" indent="-342900">
              <a:buAutoNum type="arabicPeriod" startAt="2"/>
            </a:pPr>
            <a:endParaRPr lang="en-US" sz="1400" b="0" i="0" dirty="0">
              <a:solidFill>
                <a:srgbClr val="51565E"/>
              </a:solidFill>
              <a:effectLst/>
              <a:latin typeface="Roboto" panose="02000000000000000000" pitchFamily="2" charset="0"/>
            </a:endParaRPr>
          </a:p>
          <a:p>
            <a:r>
              <a:rPr lang="en-US" sz="1400" b="0" i="0" dirty="0">
                <a:solidFill>
                  <a:srgbClr val="51565E"/>
                </a:solidFill>
                <a:effectLst/>
                <a:latin typeface="Roboto" panose="02000000000000000000" pitchFamily="2" charset="0"/>
              </a:rPr>
              <a:t> </a:t>
            </a:r>
          </a:p>
        </p:txBody>
      </p:sp>
      <p:pic>
        <p:nvPicPr>
          <p:cNvPr id="11" name="Picture 10">
            <a:extLst>
              <a:ext uri="{FF2B5EF4-FFF2-40B4-BE49-F238E27FC236}">
                <a16:creationId xmlns:a16="http://schemas.microsoft.com/office/drawing/2014/main" id="{23AAE045-7C35-65AD-AAF8-FD9D8EB23446}"/>
              </a:ext>
            </a:extLst>
          </p:cNvPr>
          <p:cNvPicPr>
            <a:picLocks noChangeAspect="1"/>
          </p:cNvPicPr>
          <p:nvPr/>
        </p:nvPicPr>
        <p:blipFill rotWithShape="1">
          <a:blip r:embed="rId2"/>
          <a:srcRect r="36250"/>
          <a:stretch/>
        </p:blipFill>
        <p:spPr>
          <a:xfrm>
            <a:off x="484629" y="1865460"/>
            <a:ext cx="5611371" cy="1637829"/>
          </a:xfrm>
          <a:prstGeom prst="rect">
            <a:avLst/>
          </a:prstGeom>
        </p:spPr>
      </p:pic>
      <p:pic>
        <p:nvPicPr>
          <p:cNvPr id="14" name="Picture 13">
            <a:extLst>
              <a:ext uri="{FF2B5EF4-FFF2-40B4-BE49-F238E27FC236}">
                <a16:creationId xmlns:a16="http://schemas.microsoft.com/office/drawing/2014/main" id="{2298B226-4AC3-FB71-7FDB-476BFEF72937}"/>
              </a:ext>
            </a:extLst>
          </p:cNvPr>
          <p:cNvPicPr>
            <a:picLocks noChangeAspect="1"/>
          </p:cNvPicPr>
          <p:nvPr/>
        </p:nvPicPr>
        <p:blipFill>
          <a:blip r:embed="rId3"/>
          <a:stretch>
            <a:fillRect/>
          </a:stretch>
        </p:blipFill>
        <p:spPr>
          <a:xfrm>
            <a:off x="6221689" y="2684374"/>
            <a:ext cx="5692403" cy="2916420"/>
          </a:xfrm>
          <a:prstGeom prst="rect">
            <a:avLst/>
          </a:prstGeom>
        </p:spPr>
      </p:pic>
    </p:spTree>
    <p:extLst>
      <p:ext uri="{BB962C8B-B14F-4D97-AF65-F5344CB8AC3E}">
        <p14:creationId xmlns:p14="http://schemas.microsoft.com/office/powerpoint/2010/main" val="317443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Deploying on Web</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14</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484631" y="1351221"/>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51565E"/>
                </a:solidFill>
                <a:latin typeface="Roboto" panose="02000000000000000000" pitchFamily="2" charset="0"/>
              </a:rPr>
              <a:t>W</a:t>
            </a:r>
            <a:r>
              <a:rPr lang="en-US" sz="1400" b="0" i="0" dirty="0">
                <a:solidFill>
                  <a:srgbClr val="51565E"/>
                </a:solidFill>
                <a:effectLst/>
                <a:latin typeface="Roboto" panose="02000000000000000000" pitchFamily="2" charset="0"/>
              </a:rPr>
              <a:t>e will be using deploy our model on web with th</a:t>
            </a:r>
            <a:r>
              <a:rPr lang="en-US" sz="1400" dirty="0">
                <a:solidFill>
                  <a:srgbClr val="51565E"/>
                </a:solidFill>
                <a:latin typeface="Roboto" panose="02000000000000000000" pitchFamily="2" charset="0"/>
              </a:rPr>
              <a:t>e help of </a:t>
            </a:r>
            <a:r>
              <a:rPr lang="en-US" sz="1400" b="0" i="0" dirty="0">
                <a:solidFill>
                  <a:srgbClr val="51565E"/>
                </a:solidFill>
                <a:effectLst/>
                <a:latin typeface="Roboto" panose="02000000000000000000" pitchFamily="2" charset="0"/>
              </a:rPr>
              <a:t>Flask and Pickle.</a:t>
            </a:r>
          </a:p>
          <a:p>
            <a:endParaRPr lang="en-US" sz="1400" dirty="0">
              <a:solidFill>
                <a:srgbClr val="51565E"/>
              </a:solidFill>
              <a:latin typeface="Roboto" panose="02000000000000000000" pitchFamily="2" charset="0"/>
            </a:endParaRPr>
          </a:p>
          <a:p>
            <a:r>
              <a:rPr lang="en-US" sz="1400" b="0" i="0" dirty="0">
                <a:solidFill>
                  <a:srgbClr val="51565E"/>
                </a:solidFill>
                <a:effectLst/>
                <a:latin typeface="Roboto" panose="02000000000000000000" pitchFamily="2" charset="0"/>
              </a:rPr>
              <a:t>Step 1: Saving the model using pickle library.</a:t>
            </a:r>
          </a:p>
          <a:p>
            <a:endParaRPr lang="en-US" sz="1400" b="0" i="0" dirty="0">
              <a:solidFill>
                <a:srgbClr val="51565E"/>
              </a:solidFill>
              <a:effectLst/>
              <a:latin typeface="Roboto" panose="02000000000000000000" pitchFamily="2" charset="0"/>
            </a:endParaRPr>
          </a:p>
          <a:p>
            <a:endParaRPr lang="en-US" sz="1400" dirty="0">
              <a:solidFill>
                <a:srgbClr val="51565E"/>
              </a:solidFill>
              <a:latin typeface="Roboto" panose="02000000000000000000" pitchFamily="2" charset="0"/>
            </a:endParaRPr>
          </a:p>
          <a:p>
            <a:endParaRPr lang="en-US" sz="1400" b="0" i="0" dirty="0">
              <a:solidFill>
                <a:srgbClr val="51565E"/>
              </a:solidFill>
              <a:effectLst/>
              <a:latin typeface="Roboto" panose="02000000000000000000" pitchFamily="2" charset="0"/>
            </a:endParaRPr>
          </a:p>
          <a:p>
            <a:r>
              <a:rPr lang="en-US" sz="1400" dirty="0">
                <a:solidFill>
                  <a:srgbClr val="51565E"/>
                </a:solidFill>
                <a:latin typeface="Roboto" panose="02000000000000000000" pitchFamily="2" charset="0"/>
              </a:rPr>
              <a:t>Step 2: Building a Flask Based Web App</a:t>
            </a:r>
          </a:p>
          <a:p>
            <a:r>
              <a:rPr lang="en-US" sz="1400" b="0" i="0" dirty="0">
                <a:solidFill>
                  <a:srgbClr val="51565E"/>
                </a:solidFill>
                <a:effectLst/>
                <a:latin typeface="Roboto" panose="02000000000000000000" pitchFamily="2" charset="0"/>
              </a:rPr>
              <a:t>	</a:t>
            </a:r>
          </a:p>
        </p:txBody>
      </p:sp>
      <p:pic>
        <p:nvPicPr>
          <p:cNvPr id="7" name="Picture 6">
            <a:extLst>
              <a:ext uri="{FF2B5EF4-FFF2-40B4-BE49-F238E27FC236}">
                <a16:creationId xmlns:a16="http://schemas.microsoft.com/office/drawing/2014/main" id="{B9444540-22A9-8E72-3531-38BCB6F43F7C}"/>
              </a:ext>
            </a:extLst>
          </p:cNvPr>
          <p:cNvPicPr>
            <a:picLocks noChangeAspect="1"/>
          </p:cNvPicPr>
          <p:nvPr/>
        </p:nvPicPr>
        <p:blipFill>
          <a:blip r:embed="rId2"/>
          <a:stretch>
            <a:fillRect/>
          </a:stretch>
        </p:blipFill>
        <p:spPr>
          <a:xfrm>
            <a:off x="1128530" y="2513452"/>
            <a:ext cx="9083827" cy="647756"/>
          </a:xfrm>
          <a:prstGeom prst="rect">
            <a:avLst/>
          </a:prstGeom>
        </p:spPr>
      </p:pic>
      <p:pic>
        <p:nvPicPr>
          <p:cNvPr id="12" name="Picture 11">
            <a:extLst>
              <a:ext uri="{FF2B5EF4-FFF2-40B4-BE49-F238E27FC236}">
                <a16:creationId xmlns:a16="http://schemas.microsoft.com/office/drawing/2014/main" id="{BA7BCC6B-D811-8B8F-B423-2A5F14A645C7}"/>
              </a:ext>
            </a:extLst>
          </p:cNvPr>
          <p:cNvPicPr>
            <a:picLocks noChangeAspect="1"/>
          </p:cNvPicPr>
          <p:nvPr/>
        </p:nvPicPr>
        <p:blipFill>
          <a:blip r:embed="rId3"/>
          <a:stretch>
            <a:fillRect/>
          </a:stretch>
        </p:blipFill>
        <p:spPr>
          <a:xfrm>
            <a:off x="1128530" y="3937899"/>
            <a:ext cx="3680779" cy="1653683"/>
          </a:xfrm>
          <a:prstGeom prst="rect">
            <a:avLst/>
          </a:prstGeom>
        </p:spPr>
      </p:pic>
    </p:spTree>
    <p:extLst>
      <p:ext uri="{BB962C8B-B14F-4D97-AF65-F5344CB8AC3E}">
        <p14:creationId xmlns:p14="http://schemas.microsoft.com/office/powerpoint/2010/main" val="208425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Deploying on Web</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15</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484631" y="1351221"/>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rgbClr val="51565E"/>
                </a:solidFill>
                <a:effectLst/>
                <a:latin typeface="Roboto" panose="02000000000000000000" pitchFamily="2" charset="0"/>
              </a:rPr>
              <a:t>Step 3: Receiving the Form Data with POST request at Back-end</a:t>
            </a:r>
          </a:p>
          <a:p>
            <a:endParaRPr lang="en-US" sz="1400" dirty="0">
              <a:solidFill>
                <a:srgbClr val="51565E"/>
              </a:solidFill>
              <a:latin typeface="Roboto" panose="02000000000000000000" pitchFamily="2" charset="0"/>
            </a:endParaRPr>
          </a:p>
          <a:p>
            <a:endParaRPr lang="en-US" sz="1400" b="0" i="0" dirty="0">
              <a:solidFill>
                <a:srgbClr val="51565E"/>
              </a:solidFill>
              <a:effectLst/>
              <a:latin typeface="Roboto" panose="02000000000000000000" pitchFamily="2" charset="0"/>
            </a:endParaRPr>
          </a:p>
          <a:p>
            <a:endParaRPr lang="en-US" sz="1400" dirty="0">
              <a:solidFill>
                <a:srgbClr val="51565E"/>
              </a:solidFill>
              <a:latin typeface="Roboto" panose="02000000000000000000" pitchFamily="2" charset="0"/>
            </a:endParaRPr>
          </a:p>
          <a:p>
            <a:endParaRPr lang="en-US" sz="1400" b="0" i="0" dirty="0">
              <a:solidFill>
                <a:srgbClr val="51565E"/>
              </a:solidFill>
              <a:effectLst/>
              <a:latin typeface="Roboto" panose="02000000000000000000" pitchFamily="2" charset="0"/>
            </a:endParaRPr>
          </a:p>
          <a:p>
            <a:endParaRPr lang="en-US" sz="1400" dirty="0">
              <a:solidFill>
                <a:srgbClr val="51565E"/>
              </a:solidFill>
              <a:latin typeface="Roboto" panose="02000000000000000000" pitchFamily="2" charset="0"/>
            </a:endParaRPr>
          </a:p>
          <a:p>
            <a:endParaRPr lang="en-US" sz="1400" b="0" i="0" dirty="0">
              <a:solidFill>
                <a:srgbClr val="51565E"/>
              </a:solidFill>
              <a:effectLst/>
              <a:latin typeface="Roboto" panose="02000000000000000000" pitchFamily="2" charset="0"/>
            </a:endParaRPr>
          </a:p>
          <a:p>
            <a:endParaRPr lang="en-US" sz="1400" dirty="0">
              <a:solidFill>
                <a:srgbClr val="51565E"/>
              </a:solidFill>
              <a:latin typeface="Roboto" panose="02000000000000000000" pitchFamily="2" charset="0"/>
            </a:endParaRPr>
          </a:p>
          <a:p>
            <a:endParaRPr lang="en-US" sz="1400" dirty="0">
              <a:solidFill>
                <a:srgbClr val="51565E"/>
              </a:solidFill>
              <a:latin typeface="Roboto" panose="02000000000000000000" pitchFamily="2" charset="0"/>
            </a:endParaRPr>
          </a:p>
        </p:txBody>
      </p:sp>
      <p:pic>
        <p:nvPicPr>
          <p:cNvPr id="8" name="Picture 7">
            <a:extLst>
              <a:ext uri="{FF2B5EF4-FFF2-40B4-BE49-F238E27FC236}">
                <a16:creationId xmlns:a16="http://schemas.microsoft.com/office/drawing/2014/main" id="{55E5750B-C72F-216D-2288-E48A6F757E08}"/>
              </a:ext>
            </a:extLst>
          </p:cNvPr>
          <p:cNvPicPr>
            <a:picLocks noChangeAspect="1"/>
          </p:cNvPicPr>
          <p:nvPr/>
        </p:nvPicPr>
        <p:blipFill>
          <a:blip r:embed="rId2"/>
          <a:stretch>
            <a:fillRect/>
          </a:stretch>
        </p:blipFill>
        <p:spPr>
          <a:xfrm>
            <a:off x="1128530" y="1771875"/>
            <a:ext cx="5974598" cy="2354784"/>
          </a:xfrm>
          <a:prstGeom prst="rect">
            <a:avLst/>
          </a:prstGeom>
        </p:spPr>
      </p:pic>
    </p:spTree>
    <p:extLst>
      <p:ext uri="{BB962C8B-B14F-4D97-AF65-F5344CB8AC3E}">
        <p14:creationId xmlns:p14="http://schemas.microsoft.com/office/powerpoint/2010/main" val="387154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Web Interface : /home</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16</a:t>
            </a:fld>
            <a:endParaRPr lang="en-US" altLang="zh-CN" dirty="0"/>
          </a:p>
        </p:txBody>
      </p:sp>
      <p:pic>
        <p:nvPicPr>
          <p:cNvPr id="8" name="Picture 7">
            <a:extLst>
              <a:ext uri="{FF2B5EF4-FFF2-40B4-BE49-F238E27FC236}">
                <a16:creationId xmlns:a16="http://schemas.microsoft.com/office/drawing/2014/main" id="{58618C47-CBBB-2BBF-A00C-565B7221F062}"/>
              </a:ext>
            </a:extLst>
          </p:cNvPr>
          <p:cNvPicPr>
            <a:picLocks noChangeAspect="1"/>
          </p:cNvPicPr>
          <p:nvPr/>
        </p:nvPicPr>
        <p:blipFill>
          <a:blip r:embed="rId2"/>
          <a:stretch>
            <a:fillRect/>
          </a:stretch>
        </p:blipFill>
        <p:spPr>
          <a:xfrm>
            <a:off x="1682617" y="1247878"/>
            <a:ext cx="8653690" cy="4867700"/>
          </a:xfrm>
          <a:prstGeom prst="rect">
            <a:avLst/>
          </a:prstGeom>
        </p:spPr>
      </p:pic>
    </p:spTree>
    <p:extLst>
      <p:ext uri="{BB962C8B-B14F-4D97-AF65-F5344CB8AC3E}">
        <p14:creationId xmlns:p14="http://schemas.microsoft.com/office/powerpoint/2010/main" val="186194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Web Interface : /predict</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17</a:t>
            </a:fld>
            <a:endParaRPr lang="en-US" altLang="zh-CN" dirty="0"/>
          </a:p>
        </p:txBody>
      </p:sp>
      <p:pic>
        <p:nvPicPr>
          <p:cNvPr id="4" name="Picture 3">
            <a:extLst>
              <a:ext uri="{FF2B5EF4-FFF2-40B4-BE49-F238E27FC236}">
                <a16:creationId xmlns:a16="http://schemas.microsoft.com/office/drawing/2014/main" id="{1C8817EE-7E3A-FB9B-D2DA-71829788EA16}"/>
              </a:ext>
            </a:extLst>
          </p:cNvPr>
          <p:cNvPicPr>
            <a:picLocks noChangeAspect="1"/>
          </p:cNvPicPr>
          <p:nvPr/>
        </p:nvPicPr>
        <p:blipFill>
          <a:blip r:embed="rId2"/>
          <a:stretch>
            <a:fillRect/>
          </a:stretch>
        </p:blipFill>
        <p:spPr>
          <a:xfrm>
            <a:off x="1875864" y="1277854"/>
            <a:ext cx="8440271" cy="4807749"/>
          </a:xfrm>
          <a:prstGeom prst="rect">
            <a:avLst/>
          </a:prstGeom>
        </p:spPr>
      </p:pic>
    </p:spTree>
    <p:extLst>
      <p:ext uri="{BB962C8B-B14F-4D97-AF65-F5344CB8AC3E}">
        <p14:creationId xmlns:p14="http://schemas.microsoft.com/office/powerpoint/2010/main" val="50222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Meet our team</a:t>
            </a:r>
          </a:p>
        </p:txBody>
      </p:sp>
      <p:pic>
        <p:nvPicPr>
          <p:cNvPr id="55" name="Picture Placeholder 54" descr="Team member headshot">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a:xfrm>
            <a:off x="2138445" y="2693502"/>
            <a:ext cx="2368061" cy="2102177"/>
          </a:xfrm>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2237650" y="4897438"/>
            <a:ext cx="2098039" cy="506399"/>
          </a:xfrm>
        </p:spPr>
        <p:txBody>
          <a:bodyPr/>
          <a:lstStyle/>
          <a:p>
            <a:r>
              <a:rPr lang="en-US" dirty="0"/>
              <a:t>Samarth Gautam</a:t>
            </a:r>
          </a:p>
        </p:txBody>
      </p:sp>
      <p:pic>
        <p:nvPicPr>
          <p:cNvPr id="52" name="Picture Placeholder 51">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a:blip r:embed="rId4"/>
          <a:srcRect/>
          <a:stretch/>
        </p:blipFill>
        <p:spPr>
          <a:xfrm>
            <a:off x="4959277" y="1973879"/>
            <a:ext cx="2368061" cy="2102177"/>
          </a:xfrm>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5056181" y="4178981"/>
            <a:ext cx="2098039" cy="506399"/>
          </a:xfrm>
        </p:spPr>
        <p:txBody>
          <a:bodyPr/>
          <a:lstStyle/>
          <a:p>
            <a:r>
              <a:rPr lang="en-US" dirty="0"/>
              <a:t>Rohit Tiwari</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5"/>
          <a:srcRect/>
          <a:stretch/>
        </p:blipFill>
        <p:spPr>
          <a:xfrm>
            <a:off x="7856313" y="2693502"/>
            <a:ext cx="2368061" cy="2102177"/>
          </a:xfrm>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7961622" y="4897438"/>
            <a:ext cx="2098039" cy="506399"/>
          </a:xfrm>
        </p:spPr>
        <p:txBody>
          <a:bodyPr/>
          <a:lstStyle/>
          <a:p>
            <a:r>
              <a:rPr lang="en-US" dirty="0"/>
              <a:t>Shivam Pandey</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18</a:t>
            </a:fld>
            <a:endParaRPr lang="en-US" altLang="zh-CN" dirty="0"/>
          </a:p>
        </p:txBody>
      </p:sp>
    </p:spTree>
    <p:extLst>
      <p:ext uri="{BB962C8B-B14F-4D97-AF65-F5344CB8AC3E}">
        <p14:creationId xmlns:p14="http://schemas.microsoft.com/office/powerpoint/2010/main" val="2107888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Team Bit by Bit</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Objective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Data Set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Development Stage</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Future Scope &amp; Conclusion</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Footer Placeholder 3">
            <a:extLst>
              <a:ext uri="{FF2B5EF4-FFF2-40B4-BE49-F238E27FC236}">
                <a16:creationId xmlns:a16="http://schemas.microsoft.com/office/drawing/2014/main" id="{EC5C8CBC-9AC4-74B5-62A4-EAC3F0357BEA}"/>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Chronic Kidney Disease Prediction</a:t>
            </a:r>
            <a:endParaRPr lang="en-US" dirty="0"/>
          </a:p>
        </p:txBody>
      </p:sp>
    </p:spTree>
    <p:extLst>
      <p:ext uri="{BB962C8B-B14F-4D97-AF65-F5344CB8AC3E}">
        <p14:creationId xmlns:p14="http://schemas.microsoft.com/office/powerpoint/2010/main" val="277553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Effect transition="in" filter="fade">
                                      <p:cBhvr>
                                        <p:cTn id="2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8" grpId="0" build="p"/>
      <p:bldP spid="22" grpId="0" build="p"/>
      <p:bldP spid="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16615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2626185"/>
            <a:ext cx="4260180" cy="2050854"/>
          </a:xfrm>
        </p:spPr>
        <p:txBody>
          <a:bodyPr/>
          <a:lstStyle/>
          <a:p>
            <a:pPr algn="l"/>
            <a:r>
              <a:rPr lang="en-US" b="0" i="0" dirty="0">
                <a:solidFill>
                  <a:srgbClr val="575757"/>
                </a:solidFill>
                <a:effectLst/>
                <a:latin typeface="Merriweather" panose="00000500000000000000" pitchFamily="2" charset="0"/>
              </a:rPr>
              <a:t>Chronic kidney disease (CKD) means your kidneys are damaged and can’t filter blood the way they should. The disease is called “chronic” because the damage to your kidneys happens slowly over a long period of time. This damage can cause wastes to build up in your body. CKD can also cause other health problems.</a:t>
            </a:r>
          </a:p>
          <a:p>
            <a:br>
              <a:rPr lang="en-US" dirty="0"/>
            </a:br>
            <a:endParaRPr lang="en-US"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ltLang="zh-CN" dirty="0"/>
              <a:t>Chronic Kidney Disease Prediction</a:t>
            </a:r>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srcRect/>
          <a:stretch/>
        </p:blipFill>
        <p:spPr>
          <a:xfrm>
            <a:off x="5934636" y="1088633"/>
            <a:ext cx="5558117" cy="4667644"/>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308907" y="320103"/>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2" y="410259"/>
            <a:ext cx="5117162" cy="746183"/>
          </a:xfrm>
        </p:spPr>
        <p:txBody>
          <a:bodyPr/>
          <a:lstStyle/>
          <a:p>
            <a:r>
              <a:rPr lang="en-IN" dirty="0"/>
              <a:t>Problem Statement</a:t>
            </a:r>
          </a:p>
        </p:txBody>
      </p:sp>
      <p:sp>
        <p:nvSpPr>
          <p:cNvPr id="3" name="Text Placeholder 2">
            <a:extLst>
              <a:ext uri="{FF2B5EF4-FFF2-40B4-BE49-F238E27FC236}">
                <a16:creationId xmlns:a16="http://schemas.microsoft.com/office/drawing/2014/main" id="{CC8A1DA0-F016-AE2A-7BDE-B6B521EB07A6}"/>
              </a:ext>
            </a:extLst>
          </p:cNvPr>
          <p:cNvSpPr>
            <a:spLocks noGrp="1"/>
          </p:cNvSpPr>
          <p:nvPr>
            <p:ph type="body" sz="quarter" idx="28"/>
          </p:nvPr>
        </p:nvSpPr>
        <p:spPr>
          <a:xfrm>
            <a:off x="484632" y="1328075"/>
            <a:ext cx="8856592" cy="2508054"/>
          </a:xfrm>
        </p:spPr>
        <p:txBody>
          <a:bodyPr/>
          <a:lstStyle/>
          <a:p>
            <a:pPr marL="285750" indent="-285750">
              <a:buFont typeface="Arial" panose="020B0604020202020204" pitchFamily="34" charset="0"/>
              <a:buChar char="•"/>
            </a:pPr>
            <a:r>
              <a:rPr lang="en-IN" dirty="0"/>
              <a:t>To develop an algorithm for providing prediction and reduce Kidney related disease using Machine Learning Algorithms.</a:t>
            </a:r>
          </a:p>
          <a:p>
            <a:pPr marL="285750" indent="-285750">
              <a:buFont typeface="Arial" panose="020B0604020202020204" pitchFamily="34" charset="0"/>
              <a:buChar char="•"/>
            </a:pPr>
            <a:r>
              <a:rPr lang="en-IN" dirty="0"/>
              <a:t>Input – </a:t>
            </a:r>
          </a:p>
          <a:p>
            <a:pPr marL="971550" lvl="1" indent="-285750"/>
            <a:r>
              <a:rPr lang="en-IN" dirty="0"/>
              <a:t>Age. Blood Pressure, Albumin, Sugar, Red Blood Cell, Pus Cell, Pus Cell Clumps, Bacteria, Blood Glucose Random, Blood Urea, Serum Creatinine, Potassium, White Blood Cell Count, Hypertension, Diabetes Mellitus, Coronary Artery Disease, Pedal </a:t>
            </a:r>
            <a:r>
              <a:rPr lang="en-IN" dirty="0" err="1"/>
              <a:t>Edema</a:t>
            </a:r>
            <a:r>
              <a:rPr lang="en-IN" dirty="0"/>
              <a:t>, </a:t>
            </a:r>
            <a:r>
              <a:rPr lang="en-IN" dirty="0" err="1"/>
              <a:t>Anemia</a:t>
            </a:r>
            <a:r>
              <a:rPr lang="en-IN" dirty="0"/>
              <a:t>	</a:t>
            </a:r>
          </a:p>
          <a:p>
            <a:pPr marL="285750" indent="-285750">
              <a:buFont typeface="Arial" panose="020B0604020202020204" pitchFamily="34" charset="0"/>
              <a:buChar char="•"/>
            </a:pPr>
            <a:r>
              <a:rPr lang="en-IN" dirty="0"/>
              <a:t>Output – </a:t>
            </a:r>
          </a:p>
          <a:p>
            <a:pPr marL="971550" lvl="1" indent="-285750"/>
            <a:r>
              <a:rPr lang="en-IN" dirty="0"/>
              <a:t>Person gets immediate result based on their inputs along with accuracy,, so it helps to reduce danger.</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
        <p:nvSpPr>
          <p:cNvPr id="7" name="Title 1">
            <a:extLst>
              <a:ext uri="{FF2B5EF4-FFF2-40B4-BE49-F238E27FC236}">
                <a16:creationId xmlns:a16="http://schemas.microsoft.com/office/drawing/2014/main" id="{9B58BCB8-B82D-BCF5-1F27-3C008AC8540F}"/>
              </a:ext>
            </a:extLst>
          </p:cNvPr>
          <p:cNvSpPr txBox="1">
            <a:spLocks/>
          </p:cNvSpPr>
          <p:nvPr/>
        </p:nvSpPr>
        <p:spPr>
          <a:xfrm>
            <a:off x="484632" y="3636353"/>
            <a:ext cx="5117162" cy="7518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dirty="0"/>
              <a:t>Objective</a:t>
            </a:r>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484632" y="4609920"/>
            <a:ext cx="8856592" cy="43720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dirty="0"/>
              <a:t>To effectively predict if the person suffers from chronic kidney disease.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0725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Quick View Of Data Set</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6" name="Picture 5">
            <a:extLst>
              <a:ext uri="{FF2B5EF4-FFF2-40B4-BE49-F238E27FC236}">
                <a16:creationId xmlns:a16="http://schemas.microsoft.com/office/drawing/2014/main" id="{E4955688-0F89-D93B-2445-C3FC86FDA4C5}"/>
              </a:ext>
            </a:extLst>
          </p:cNvPr>
          <p:cNvPicPr>
            <a:picLocks noChangeAspect="1"/>
          </p:cNvPicPr>
          <p:nvPr/>
        </p:nvPicPr>
        <p:blipFill>
          <a:blip r:embed="rId3"/>
          <a:stretch>
            <a:fillRect/>
          </a:stretch>
        </p:blipFill>
        <p:spPr>
          <a:xfrm>
            <a:off x="360247" y="2140536"/>
            <a:ext cx="11471505" cy="2282661"/>
          </a:xfrm>
          <a:prstGeom prst="rect">
            <a:avLst/>
          </a:prstGeom>
        </p:spPr>
      </p:pic>
    </p:spTree>
    <p:extLst>
      <p:ext uri="{BB962C8B-B14F-4D97-AF65-F5344CB8AC3E}">
        <p14:creationId xmlns:p14="http://schemas.microsoft.com/office/powerpoint/2010/main" val="12460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5117162" cy="878840"/>
          </a:xfrm>
        </p:spPr>
        <p:txBody>
          <a:bodyPr/>
          <a:lstStyle/>
          <a:p>
            <a:r>
              <a:rPr lang="en-IN" dirty="0"/>
              <a:t>Project Stages</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6</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8856592" cy="43720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dirty="0"/>
              <a:t>The Project consists of following stages -</a:t>
            </a:r>
          </a:p>
          <a:p>
            <a:pPr marL="285750" indent="-285750">
              <a:buFont typeface="Wingdings" panose="05000000000000000000" pitchFamily="2" charset="2"/>
              <a:buChar char="Ø"/>
            </a:pPr>
            <a:endParaRPr lang="en-IN" dirty="0"/>
          </a:p>
        </p:txBody>
      </p:sp>
      <p:graphicFrame>
        <p:nvGraphicFramePr>
          <p:cNvPr id="39" name="Content Placeholder 6" descr="SmartArt Process diagram">
            <a:extLst>
              <a:ext uri="{FF2B5EF4-FFF2-40B4-BE49-F238E27FC236}">
                <a16:creationId xmlns:a16="http://schemas.microsoft.com/office/drawing/2014/main" id="{76126B8B-2600-7C60-7A3C-15E9DA3D07D7}"/>
              </a:ext>
            </a:extLst>
          </p:cNvPr>
          <p:cNvGraphicFramePr>
            <a:graphicFrameLocks/>
          </p:cNvGraphicFramePr>
          <p:nvPr>
            <p:extLst>
              <p:ext uri="{D42A27DB-BD31-4B8C-83A1-F6EECF244321}">
                <p14:modId xmlns:p14="http://schemas.microsoft.com/office/powerpoint/2010/main" val="3287502788"/>
              </p:ext>
            </p:extLst>
          </p:nvPr>
        </p:nvGraphicFramePr>
        <p:xfrm>
          <a:off x="969889" y="2243268"/>
          <a:ext cx="9931915" cy="4570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Rectangle 42" descr="Red square">
            <a:extLst>
              <a:ext uri="{FF2B5EF4-FFF2-40B4-BE49-F238E27FC236}">
                <a16:creationId xmlns:a16="http://schemas.microsoft.com/office/drawing/2014/main" id="{0CE643D9-6031-8A77-EB48-0CC64DC18E0B}"/>
              </a:ext>
            </a:extLst>
          </p:cNvPr>
          <p:cNvSpPr/>
          <p:nvPr/>
        </p:nvSpPr>
        <p:spPr>
          <a:xfrm>
            <a:off x="969794" y="2576978"/>
            <a:ext cx="636313" cy="583154"/>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descr="Orange square">
            <a:extLst>
              <a:ext uri="{FF2B5EF4-FFF2-40B4-BE49-F238E27FC236}">
                <a16:creationId xmlns:a16="http://schemas.microsoft.com/office/drawing/2014/main" id="{2F42D94C-09EC-B253-6362-2B8FA9A02EC4}"/>
              </a:ext>
            </a:extLst>
          </p:cNvPr>
          <p:cNvSpPr/>
          <p:nvPr/>
        </p:nvSpPr>
        <p:spPr>
          <a:xfrm>
            <a:off x="2940606" y="2585247"/>
            <a:ext cx="636313" cy="583154"/>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descr="Orange square">
            <a:extLst>
              <a:ext uri="{FF2B5EF4-FFF2-40B4-BE49-F238E27FC236}">
                <a16:creationId xmlns:a16="http://schemas.microsoft.com/office/drawing/2014/main" id="{D9B08F26-399A-5DEB-7B15-B5A0A930C30C}"/>
              </a:ext>
            </a:extLst>
          </p:cNvPr>
          <p:cNvSpPr/>
          <p:nvPr/>
        </p:nvSpPr>
        <p:spPr>
          <a:xfrm>
            <a:off x="4891798" y="2585942"/>
            <a:ext cx="636313" cy="583154"/>
          </a:xfrm>
          <a:prstGeom prst="rect">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descr="Orange square">
            <a:extLst>
              <a:ext uri="{FF2B5EF4-FFF2-40B4-BE49-F238E27FC236}">
                <a16:creationId xmlns:a16="http://schemas.microsoft.com/office/drawing/2014/main" id="{C0BD62DF-9132-2BB4-CE19-EE952CC8FFFC}"/>
              </a:ext>
            </a:extLst>
          </p:cNvPr>
          <p:cNvSpPr/>
          <p:nvPr/>
        </p:nvSpPr>
        <p:spPr>
          <a:xfrm>
            <a:off x="8818571" y="2579741"/>
            <a:ext cx="636313" cy="583154"/>
          </a:xfrm>
          <a:prstGeom prst="rect">
            <a:avLst/>
          </a:prstGeom>
          <a:solidFill>
            <a:srgbClr val="7030A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Graphic 47" descr="Download from cloud">
            <a:extLst>
              <a:ext uri="{FF2B5EF4-FFF2-40B4-BE49-F238E27FC236}">
                <a16:creationId xmlns:a16="http://schemas.microsoft.com/office/drawing/2014/main" id="{32197233-C552-A98C-0F60-CE8C57BF207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81728" y="2649444"/>
            <a:ext cx="399006" cy="399006"/>
          </a:xfrm>
          <a:prstGeom prst="rect">
            <a:avLst/>
          </a:prstGeom>
        </p:spPr>
      </p:pic>
      <p:pic>
        <p:nvPicPr>
          <p:cNvPr id="49" name="Graphic 48" descr="Bug under magnifying glass">
            <a:extLst>
              <a:ext uri="{FF2B5EF4-FFF2-40B4-BE49-F238E27FC236}">
                <a16:creationId xmlns:a16="http://schemas.microsoft.com/office/drawing/2014/main" id="{527F9C1E-63C9-478C-2573-49305D66D87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056081" y="2668171"/>
            <a:ext cx="399006" cy="399006"/>
          </a:xfrm>
          <a:prstGeom prst="rect">
            <a:avLst/>
          </a:prstGeom>
        </p:spPr>
      </p:pic>
      <p:pic>
        <p:nvPicPr>
          <p:cNvPr id="50" name="Graphic 49" descr="Arrow circle">
            <a:extLst>
              <a:ext uri="{FF2B5EF4-FFF2-40B4-BE49-F238E27FC236}">
                <a16:creationId xmlns:a16="http://schemas.microsoft.com/office/drawing/2014/main" id="{0F998506-AF0A-9237-A7C3-7905805D50D1}"/>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5021732" y="2659206"/>
            <a:ext cx="399006" cy="399006"/>
          </a:xfrm>
          <a:prstGeom prst="rect">
            <a:avLst/>
          </a:prstGeom>
        </p:spPr>
      </p:pic>
      <p:pic>
        <p:nvPicPr>
          <p:cNvPr id="51" name="Graphic 50" descr="Internet">
            <a:extLst>
              <a:ext uri="{FF2B5EF4-FFF2-40B4-BE49-F238E27FC236}">
                <a16:creationId xmlns:a16="http://schemas.microsoft.com/office/drawing/2014/main" id="{C22A407E-8E94-0784-92D1-EA17FD2BB973}"/>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8942769" y="2635770"/>
            <a:ext cx="399006" cy="399006"/>
          </a:xfrm>
          <a:prstGeom prst="rect">
            <a:avLst/>
          </a:prstGeom>
        </p:spPr>
      </p:pic>
      <p:sp>
        <p:nvSpPr>
          <p:cNvPr id="53" name="Rectangle 52" descr="Orange square">
            <a:extLst>
              <a:ext uri="{FF2B5EF4-FFF2-40B4-BE49-F238E27FC236}">
                <a16:creationId xmlns:a16="http://schemas.microsoft.com/office/drawing/2014/main" id="{7AD5683B-1749-E02A-55A8-FC8D7CB3CF92}"/>
              </a:ext>
            </a:extLst>
          </p:cNvPr>
          <p:cNvSpPr/>
          <p:nvPr/>
        </p:nvSpPr>
        <p:spPr>
          <a:xfrm>
            <a:off x="6855300" y="2588701"/>
            <a:ext cx="636313" cy="583154"/>
          </a:xfrm>
          <a:prstGeom prst="rect">
            <a:avLst/>
          </a:prstGeom>
          <a:solidFill>
            <a:schemeClr val="bg1">
              <a:lumMod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Graphic 53" descr="Checklist">
            <a:extLst>
              <a:ext uri="{FF2B5EF4-FFF2-40B4-BE49-F238E27FC236}">
                <a16:creationId xmlns:a16="http://schemas.microsoft.com/office/drawing/2014/main" id="{957E8305-6C8E-0F28-88F8-D602ABC4BB0A}"/>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6979498" y="2644730"/>
            <a:ext cx="399006" cy="399006"/>
          </a:xfrm>
          <a:prstGeom prst="rect">
            <a:avLst/>
          </a:prstGeom>
        </p:spPr>
      </p:pic>
    </p:spTree>
    <p:extLst>
      <p:ext uri="{BB962C8B-B14F-4D97-AF65-F5344CB8AC3E}">
        <p14:creationId xmlns:p14="http://schemas.microsoft.com/office/powerpoint/2010/main" val="9579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
                                            <p:graphicEl>
                                              <a:dgm id="{FA4E6E73-A3C8-4495-927B-8AADA5A74297}"/>
                                            </p:graphicEl>
                                          </p:spTgt>
                                        </p:tgtEl>
                                        <p:attrNameLst>
                                          <p:attrName>style.visibility</p:attrName>
                                        </p:attrNameLst>
                                      </p:cBhvr>
                                      <p:to>
                                        <p:strVal val="visible"/>
                                      </p:to>
                                    </p:set>
                                    <p:anim calcmode="lin" valueType="num">
                                      <p:cBhvr additive="base">
                                        <p:cTn id="7" dur="500" fill="hold"/>
                                        <p:tgtEl>
                                          <p:spTgt spid="39">
                                            <p:graphicEl>
                                              <a:dgm id="{FA4E6E73-A3C8-4495-927B-8AADA5A7429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
                                            <p:graphicEl>
                                              <a:dgm id="{FA4E6E73-A3C8-4495-927B-8AADA5A74297}"/>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
                                            <p:graphicEl>
                                              <a:dgm id="{CA3A6A4E-2D39-41D2-A6B1-B590D0C452D2}"/>
                                            </p:graphicEl>
                                          </p:spTgt>
                                        </p:tgtEl>
                                        <p:attrNameLst>
                                          <p:attrName>style.visibility</p:attrName>
                                        </p:attrNameLst>
                                      </p:cBhvr>
                                      <p:to>
                                        <p:strVal val="visible"/>
                                      </p:to>
                                    </p:set>
                                    <p:anim calcmode="lin" valueType="num">
                                      <p:cBhvr additive="base">
                                        <p:cTn id="11" dur="500" fill="hold"/>
                                        <p:tgtEl>
                                          <p:spTgt spid="39">
                                            <p:graphicEl>
                                              <a:dgm id="{CA3A6A4E-2D39-41D2-A6B1-B590D0C452D2}"/>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
                                            <p:graphicEl>
                                              <a:dgm id="{CA3A6A4E-2D39-41D2-A6B1-B590D0C452D2}"/>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
                                            <p:graphicEl>
                                              <a:dgm id="{810D7AA7-A541-4507-BE7F-36CCF210089F}"/>
                                            </p:graphicEl>
                                          </p:spTgt>
                                        </p:tgtEl>
                                        <p:attrNameLst>
                                          <p:attrName>style.visibility</p:attrName>
                                        </p:attrNameLst>
                                      </p:cBhvr>
                                      <p:to>
                                        <p:strVal val="visible"/>
                                      </p:to>
                                    </p:set>
                                    <p:anim calcmode="lin" valueType="num">
                                      <p:cBhvr additive="base">
                                        <p:cTn id="17" dur="500" fill="hold"/>
                                        <p:tgtEl>
                                          <p:spTgt spid="39">
                                            <p:graphicEl>
                                              <a:dgm id="{810D7AA7-A541-4507-BE7F-36CCF210089F}"/>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
                                            <p:graphicEl>
                                              <a:dgm id="{810D7AA7-A541-4507-BE7F-36CCF210089F}"/>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9">
                                            <p:graphicEl>
                                              <a:dgm id="{E41E7729-FD3F-426D-804C-45BD60BD762D}"/>
                                            </p:graphicEl>
                                          </p:spTgt>
                                        </p:tgtEl>
                                        <p:attrNameLst>
                                          <p:attrName>style.visibility</p:attrName>
                                        </p:attrNameLst>
                                      </p:cBhvr>
                                      <p:to>
                                        <p:strVal val="visible"/>
                                      </p:to>
                                    </p:set>
                                    <p:anim calcmode="lin" valueType="num">
                                      <p:cBhvr additive="base">
                                        <p:cTn id="23" dur="500" fill="hold"/>
                                        <p:tgtEl>
                                          <p:spTgt spid="39">
                                            <p:graphicEl>
                                              <a:dgm id="{E41E7729-FD3F-426D-804C-45BD60BD762D}"/>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
                                            <p:graphicEl>
                                              <a:dgm id="{E41E7729-FD3F-426D-804C-45BD60BD762D}"/>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9">
                                            <p:graphicEl>
                                              <a:dgm id="{6C46E586-0364-4C52-98F9-74A7ACD803D1}"/>
                                            </p:graphicEl>
                                          </p:spTgt>
                                        </p:tgtEl>
                                        <p:attrNameLst>
                                          <p:attrName>style.visibility</p:attrName>
                                        </p:attrNameLst>
                                      </p:cBhvr>
                                      <p:to>
                                        <p:strVal val="visible"/>
                                      </p:to>
                                    </p:set>
                                    <p:anim calcmode="lin" valueType="num">
                                      <p:cBhvr additive="base">
                                        <p:cTn id="27" dur="500" fill="hold"/>
                                        <p:tgtEl>
                                          <p:spTgt spid="39">
                                            <p:graphicEl>
                                              <a:dgm id="{6C46E586-0364-4C52-98F9-74A7ACD803D1}"/>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
                                            <p:graphicEl>
                                              <a:dgm id="{6C46E586-0364-4C52-98F9-74A7ACD803D1}"/>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9">
                                            <p:graphicEl>
                                              <a:dgm id="{5E07F9E4-149C-4A89-848F-4ABDD305F0C5}"/>
                                            </p:graphicEl>
                                          </p:spTgt>
                                        </p:tgtEl>
                                        <p:attrNameLst>
                                          <p:attrName>style.visibility</p:attrName>
                                        </p:attrNameLst>
                                      </p:cBhvr>
                                      <p:to>
                                        <p:strVal val="visible"/>
                                      </p:to>
                                    </p:set>
                                    <p:anim calcmode="lin" valueType="num">
                                      <p:cBhvr additive="base">
                                        <p:cTn id="33" dur="500" fill="hold"/>
                                        <p:tgtEl>
                                          <p:spTgt spid="39">
                                            <p:graphicEl>
                                              <a:dgm id="{5E07F9E4-149C-4A89-848F-4ABDD305F0C5}"/>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9">
                                            <p:graphicEl>
                                              <a:dgm id="{5E07F9E4-149C-4A89-848F-4ABDD305F0C5}"/>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9">
                                            <p:graphicEl>
                                              <a:dgm id="{473F2067-7126-4D56-A328-5A8CFD3D8D52}"/>
                                            </p:graphicEl>
                                          </p:spTgt>
                                        </p:tgtEl>
                                        <p:attrNameLst>
                                          <p:attrName>style.visibility</p:attrName>
                                        </p:attrNameLst>
                                      </p:cBhvr>
                                      <p:to>
                                        <p:strVal val="visible"/>
                                      </p:to>
                                    </p:set>
                                    <p:anim calcmode="lin" valueType="num">
                                      <p:cBhvr additive="base">
                                        <p:cTn id="39" dur="500" fill="hold"/>
                                        <p:tgtEl>
                                          <p:spTgt spid="39">
                                            <p:graphicEl>
                                              <a:dgm id="{473F2067-7126-4D56-A328-5A8CFD3D8D52}"/>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9">
                                            <p:graphicEl>
                                              <a:dgm id="{473F2067-7126-4D56-A328-5A8CFD3D8D52}"/>
                                            </p:graphic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graphicEl>
                                              <a:dgm id="{7A0B5EFC-88FB-4ED5-994F-D5F6584C2293}"/>
                                            </p:graphicEl>
                                          </p:spTgt>
                                        </p:tgtEl>
                                        <p:attrNameLst>
                                          <p:attrName>style.visibility</p:attrName>
                                        </p:attrNameLst>
                                      </p:cBhvr>
                                      <p:to>
                                        <p:strVal val="visible"/>
                                      </p:to>
                                    </p:set>
                                    <p:anim calcmode="lin" valueType="num">
                                      <p:cBhvr additive="base">
                                        <p:cTn id="43" dur="500" fill="hold"/>
                                        <p:tgtEl>
                                          <p:spTgt spid="39">
                                            <p:graphicEl>
                                              <a:dgm id="{7A0B5EFC-88FB-4ED5-994F-D5F6584C2293}"/>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
                                            <p:graphicEl>
                                              <a:dgm id="{7A0B5EFC-88FB-4ED5-994F-D5F6584C2293}"/>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
                                            <p:graphicEl>
                                              <a:dgm id="{FD7B29F2-0D66-4B4B-BC8A-82DA23575305}"/>
                                            </p:graphicEl>
                                          </p:spTgt>
                                        </p:tgtEl>
                                        <p:attrNameLst>
                                          <p:attrName>style.visibility</p:attrName>
                                        </p:attrNameLst>
                                      </p:cBhvr>
                                      <p:to>
                                        <p:strVal val="visible"/>
                                      </p:to>
                                    </p:set>
                                    <p:anim calcmode="lin" valueType="num">
                                      <p:cBhvr additive="base">
                                        <p:cTn id="49" dur="500" fill="hold"/>
                                        <p:tgtEl>
                                          <p:spTgt spid="39">
                                            <p:graphicEl>
                                              <a:dgm id="{FD7B29F2-0D66-4B4B-BC8A-82DA23575305}"/>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
                                            <p:graphicEl>
                                              <a:dgm id="{FD7B29F2-0D66-4B4B-BC8A-82DA23575305}"/>
                                            </p:graphic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
                                            <p:graphicEl>
                                              <a:dgm id="{7BF6E820-C6E3-4E2C-BB23-ADF9AD641C6B}"/>
                                            </p:graphicEl>
                                          </p:spTgt>
                                        </p:tgtEl>
                                        <p:attrNameLst>
                                          <p:attrName>style.visibility</p:attrName>
                                        </p:attrNameLst>
                                      </p:cBhvr>
                                      <p:to>
                                        <p:strVal val="visible"/>
                                      </p:to>
                                    </p:set>
                                    <p:anim calcmode="lin" valueType="num">
                                      <p:cBhvr additive="base">
                                        <p:cTn id="55" dur="500" fill="hold"/>
                                        <p:tgtEl>
                                          <p:spTgt spid="39">
                                            <p:graphicEl>
                                              <a:dgm id="{7BF6E820-C6E3-4E2C-BB23-ADF9AD641C6B}"/>
                                            </p:graphic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9">
                                            <p:graphicEl>
                                              <a:dgm id="{7BF6E820-C6E3-4E2C-BB23-ADF9AD641C6B}"/>
                                            </p:graphic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9">
                                            <p:graphicEl>
                                              <a:dgm id="{B8046455-4EBB-40A8-838B-B584850A8B8E}"/>
                                            </p:graphicEl>
                                          </p:spTgt>
                                        </p:tgtEl>
                                        <p:attrNameLst>
                                          <p:attrName>style.visibility</p:attrName>
                                        </p:attrNameLst>
                                      </p:cBhvr>
                                      <p:to>
                                        <p:strVal val="visible"/>
                                      </p:to>
                                    </p:set>
                                    <p:anim calcmode="lin" valueType="num">
                                      <p:cBhvr additive="base">
                                        <p:cTn id="59" dur="500" fill="hold"/>
                                        <p:tgtEl>
                                          <p:spTgt spid="39">
                                            <p:graphicEl>
                                              <a:dgm id="{B8046455-4EBB-40A8-838B-B584850A8B8E}"/>
                                            </p:graphic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9">
                                            <p:graphicEl>
                                              <a:dgm id="{B8046455-4EBB-40A8-838B-B584850A8B8E}"/>
                                            </p:graphic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9">
                                            <p:graphicEl>
                                              <a:dgm id="{1D84544C-5924-422B-9546-A86AE4927E4C}"/>
                                            </p:graphicEl>
                                          </p:spTgt>
                                        </p:tgtEl>
                                        <p:attrNameLst>
                                          <p:attrName>style.visibility</p:attrName>
                                        </p:attrNameLst>
                                      </p:cBhvr>
                                      <p:to>
                                        <p:strVal val="visible"/>
                                      </p:to>
                                    </p:set>
                                    <p:anim calcmode="lin" valueType="num">
                                      <p:cBhvr additive="base">
                                        <p:cTn id="65" dur="500" fill="hold"/>
                                        <p:tgtEl>
                                          <p:spTgt spid="39">
                                            <p:graphicEl>
                                              <a:dgm id="{1D84544C-5924-422B-9546-A86AE4927E4C}"/>
                                            </p:graphic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9">
                                            <p:graphicEl>
                                              <a:dgm id="{1D84544C-5924-422B-9546-A86AE4927E4C}"/>
                                            </p:graphic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39">
                                            <p:graphicEl>
                                              <a:dgm id="{17342662-F732-44C8-9422-FF4D0A4FDDDF}"/>
                                            </p:graphicEl>
                                          </p:spTgt>
                                        </p:tgtEl>
                                        <p:attrNameLst>
                                          <p:attrName>style.visibility</p:attrName>
                                        </p:attrNameLst>
                                      </p:cBhvr>
                                      <p:to>
                                        <p:strVal val="visible"/>
                                      </p:to>
                                    </p:set>
                                    <p:anim calcmode="lin" valueType="num">
                                      <p:cBhvr additive="base">
                                        <p:cTn id="71" dur="500" fill="hold"/>
                                        <p:tgtEl>
                                          <p:spTgt spid="39">
                                            <p:graphicEl>
                                              <a:dgm id="{17342662-F732-44C8-9422-FF4D0A4FDDDF}"/>
                                            </p:graphic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9">
                                            <p:graphicEl>
                                              <a:dgm id="{17342662-F732-44C8-9422-FF4D0A4FDDDF}"/>
                                            </p:graphicEl>
                                          </p:spTgt>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9">
                                            <p:graphicEl>
                                              <a:dgm id="{C86BF8BA-6BDB-4015-86A5-6683ADBCA55E}"/>
                                            </p:graphicEl>
                                          </p:spTgt>
                                        </p:tgtEl>
                                        <p:attrNameLst>
                                          <p:attrName>style.visibility</p:attrName>
                                        </p:attrNameLst>
                                      </p:cBhvr>
                                      <p:to>
                                        <p:strVal val="visible"/>
                                      </p:to>
                                    </p:set>
                                    <p:anim calcmode="lin" valueType="num">
                                      <p:cBhvr additive="base">
                                        <p:cTn id="75" dur="500" fill="hold"/>
                                        <p:tgtEl>
                                          <p:spTgt spid="39">
                                            <p:graphicEl>
                                              <a:dgm id="{C86BF8BA-6BDB-4015-86A5-6683ADBCA55E}"/>
                                            </p:graphic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39">
                                            <p:graphicEl>
                                              <a:dgm id="{C86BF8BA-6BDB-4015-86A5-6683ADBCA55E}"/>
                                            </p:graphic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39">
                                            <p:graphicEl>
                                              <a:dgm id="{67B7DBD4-0007-4D22-9306-C002681668EB}"/>
                                            </p:graphicEl>
                                          </p:spTgt>
                                        </p:tgtEl>
                                        <p:attrNameLst>
                                          <p:attrName>style.visibility</p:attrName>
                                        </p:attrNameLst>
                                      </p:cBhvr>
                                      <p:to>
                                        <p:strVal val="visible"/>
                                      </p:to>
                                    </p:set>
                                    <p:anim calcmode="lin" valueType="num">
                                      <p:cBhvr additive="base">
                                        <p:cTn id="81" dur="500" fill="hold"/>
                                        <p:tgtEl>
                                          <p:spTgt spid="39">
                                            <p:graphicEl>
                                              <a:dgm id="{67B7DBD4-0007-4D22-9306-C002681668EB}"/>
                                            </p:graphic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39">
                                            <p:graphicEl>
                                              <a:dgm id="{67B7DBD4-0007-4D22-9306-C002681668EB}"/>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2" y="301818"/>
            <a:ext cx="9017956" cy="1325563"/>
          </a:xfrm>
        </p:spPr>
        <p:txBody>
          <a:bodyPr/>
          <a:lstStyle/>
          <a:p>
            <a:r>
              <a:rPr lang="en-IN" dirty="0"/>
              <a:t>Importing Libraries and Dataset</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7</a:t>
            </a:fld>
            <a:endParaRPr lang="en-US" altLang="zh-CN" dirty="0"/>
          </a:p>
        </p:txBody>
      </p:sp>
      <p:pic>
        <p:nvPicPr>
          <p:cNvPr id="13" name="Picture 12">
            <a:extLst>
              <a:ext uri="{FF2B5EF4-FFF2-40B4-BE49-F238E27FC236}">
                <a16:creationId xmlns:a16="http://schemas.microsoft.com/office/drawing/2014/main" id="{BCAA83AA-CC64-938F-EF1D-6F98543AA5D1}"/>
              </a:ext>
            </a:extLst>
          </p:cNvPr>
          <p:cNvPicPr>
            <a:picLocks noChangeAspect="1"/>
          </p:cNvPicPr>
          <p:nvPr/>
        </p:nvPicPr>
        <p:blipFill>
          <a:blip r:embed="rId2"/>
          <a:stretch>
            <a:fillRect/>
          </a:stretch>
        </p:blipFill>
        <p:spPr>
          <a:xfrm>
            <a:off x="589665" y="1627381"/>
            <a:ext cx="10604504" cy="1325563"/>
          </a:xfrm>
          <a:prstGeom prst="rect">
            <a:avLst/>
          </a:prstGeom>
        </p:spPr>
      </p:pic>
      <p:pic>
        <p:nvPicPr>
          <p:cNvPr id="15" name="Picture 14">
            <a:extLst>
              <a:ext uri="{FF2B5EF4-FFF2-40B4-BE49-F238E27FC236}">
                <a16:creationId xmlns:a16="http://schemas.microsoft.com/office/drawing/2014/main" id="{991A92F5-BCE0-2598-C2E8-41FDC271E359}"/>
              </a:ext>
            </a:extLst>
          </p:cNvPr>
          <p:cNvPicPr>
            <a:picLocks noChangeAspect="1"/>
          </p:cNvPicPr>
          <p:nvPr/>
        </p:nvPicPr>
        <p:blipFill>
          <a:blip r:embed="rId3"/>
          <a:stretch>
            <a:fillRect/>
          </a:stretch>
        </p:blipFill>
        <p:spPr>
          <a:xfrm>
            <a:off x="589665" y="3208458"/>
            <a:ext cx="10604504" cy="2527618"/>
          </a:xfrm>
          <a:prstGeom prst="rect">
            <a:avLst/>
          </a:prstGeom>
        </p:spPr>
      </p:pic>
    </p:spTree>
    <p:extLst>
      <p:ext uri="{BB962C8B-B14F-4D97-AF65-F5344CB8AC3E}">
        <p14:creationId xmlns:p14="http://schemas.microsoft.com/office/powerpoint/2010/main" val="133902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Exploring and Pre-processing Data</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8</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332231" y="1545996"/>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dirty="0"/>
              <a:t>Data Exploring</a:t>
            </a:r>
          </a:p>
          <a:p>
            <a:pPr marL="971550" lvl="1" indent="-285750">
              <a:buFont typeface="Wingdings" panose="05000000000000000000" pitchFamily="2" charset="2"/>
              <a:buChar char="Ø"/>
            </a:pPr>
            <a:endParaRPr lang="en-IN" dirty="0"/>
          </a:p>
          <a:p>
            <a:pPr marL="971550" lvl="1" indent="-285750">
              <a:buFont typeface="Wingdings" panose="05000000000000000000" pitchFamily="2" charset="2"/>
              <a:buChar char="Ø"/>
            </a:pPr>
            <a:r>
              <a:rPr lang="en-IN" dirty="0"/>
              <a:t>Create a pandas Data Frame for creating a copy of dataset on which we will carry out further processing.</a:t>
            </a:r>
          </a:p>
          <a:p>
            <a:pPr marL="971550" lvl="1" indent="-285750">
              <a:buFont typeface="Wingdings" panose="05000000000000000000" pitchFamily="2" charset="2"/>
              <a:buChar char="Ø"/>
            </a:pPr>
            <a:r>
              <a:rPr lang="en-IN" dirty="0"/>
              <a:t>head() and tail() to see fist and last five rows of the created data frame.</a:t>
            </a:r>
          </a:p>
          <a:p>
            <a:pPr marL="971550" lvl="1" indent="-285750">
              <a:buFont typeface="Wingdings" panose="05000000000000000000" pitchFamily="2" charset="2"/>
              <a:buChar char="Ø"/>
            </a:pPr>
            <a:r>
              <a:rPr lang="en-IN" dirty="0"/>
              <a:t>describe() to get even further insights on the created data frame.</a:t>
            </a:r>
          </a:p>
          <a:p>
            <a:pPr marL="971550" lvl="1" indent="-285750">
              <a:buFont typeface="Wingdings" panose="05000000000000000000" pitchFamily="2" charset="2"/>
              <a:buChar char="Ø"/>
            </a:pPr>
            <a:r>
              <a:rPr lang="en-IN" dirty="0"/>
              <a:t>df.info to know data type various features present in the dataset.</a:t>
            </a:r>
          </a:p>
          <a:p>
            <a:pPr marL="971550" lvl="1" indent="-285750">
              <a:buFont typeface="Wingdings" panose="05000000000000000000" pitchFamily="2" charset="2"/>
              <a:buChar char="Ø"/>
            </a:pPr>
            <a:r>
              <a:rPr lang="en-IN" dirty="0"/>
              <a:t>Creating Heatmap using seaborn to find correlation between features and labels</a:t>
            </a:r>
          </a:p>
          <a:p>
            <a:pPr lvl="1" indent="0">
              <a:buNone/>
            </a:pPr>
            <a:endParaRPr lang="en-IN" dirty="0"/>
          </a:p>
          <a:p>
            <a:pPr marL="285750" indent="-285750">
              <a:buFont typeface="Wingdings" panose="05000000000000000000" pitchFamily="2" charset="2"/>
              <a:buChar char="Ø"/>
            </a:pPr>
            <a:r>
              <a:rPr lang="en-IN" dirty="0"/>
              <a:t>Data Pre-processing</a:t>
            </a:r>
          </a:p>
          <a:p>
            <a:pPr marL="971550" lvl="1" indent="-285750">
              <a:buFont typeface="Wingdings" panose="05000000000000000000" pitchFamily="2" charset="2"/>
              <a:buChar char="Ø"/>
            </a:pPr>
            <a:endParaRPr lang="en-IN" dirty="0"/>
          </a:p>
          <a:p>
            <a:pPr marL="971550" lvl="1" indent="-285750">
              <a:buFont typeface="Wingdings" panose="05000000000000000000" pitchFamily="2" charset="2"/>
              <a:buChar char="Ø"/>
            </a:pPr>
            <a:r>
              <a:rPr lang="en-IN" dirty="0"/>
              <a:t>Imputation of null values.</a:t>
            </a:r>
          </a:p>
          <a:p>
            <a:pPr marL="971550" lvl="1" indent="-285750">
              <a:buFont typeface="Wingdings" panose="05000000000000000000" pitchFamily="2" charset="2"/>
              <a:buChar char="Ø"/>
            </a:pPr>
            <a:r>
              <a:rPr lang="en-IN" dirty="0"/>
              <a:t>Handling typo errors in categorical and numerical columns.</a:t>
            </a:r>
          </a:p>
          <a:p>
            <a:pPr marL="971550" lvl="1" indent="-285750">
              <a:buFont typeface="Wingdings" panose="05000000000000000000" pitchFamily="2" charset="2"/>
              <a:buChar char="Ø"/>
            </a:pPr>
            <a:r>
              <a:rPr lang="en-IN" dirty="0"/>
              <a:t>Converting categorical columns to numerical columns.</a:t>
            </a:r>
          </a:p>
          <a:p>
            <a:pPr marL="971550" lvl="1" indent="-285750">
              <a:buFont typeface="Wingdings" panose="05000000000000000000" pitchFamily="2" charset="2"/>
              <a:buChar char="Ø"/>
            </a:pPr>
            <a:r>
              <a:rPr lang="en-IN" dirty="0"/>
              <a:t>Dropping features having negative correlation with labels.</a:t>
            </a:r>
          </a:p>
          <a:p>
            <a:pPr marL="971550" lvl="1" indent="-285750">
              <a:buFont typeface="Wingdings" panose="05000000000000000000" pitchFamily="2" charset="2"/>
              <a:buChar char="Ø"/>
            </a:pPr>
            <a:r>
              <a:rPr lang="en-IN" dirty="0"/>
              <a:t>Train test split</a:t>
            </a:r>
          </a:p>
          <a:p>
            <a:pPr marL="971550" lvl="1" indent="-285750">
              <a:buFont typeface="Wingdings" panose="05000000000000000000" pitchFamily="2" charset="2"/>
              <a:buChar char="Ø"/>
            </a:pPr>
            <a:endParaRPr lang="en-IN" dirty="0"/>
          </a:p>
          <a:p>
            <a:pPr marL="9715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20918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1" y="301818"/>
            <a:ext cx="9125533" cy="843719"/>
          </a:xfrm>
        </p:spPr>
        <p:txBody>
          <a:bodyPr/>
          <a:lstStyle/>
          <a:p>
            <a:r>
              <a:rPr lang="en-IN" dirty="0"/>
              <a:t>Random Forest Algorithm</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9</a:t>
            </a:fld>
            <a:endParaRPr lang="en-US" altLang="zh-CN" dirty="0"/>
          </a:p>
        </p:txBody>
      </p:sp>
      <p:sp>
        <p:nvSpPr>
          <p:cNvPr id="3" name="Text Placeholder 2">
            <a:extLst>
              <a:ext uri="{FF2B5EF4-FFF2-40B4-BE49-F238E27FC236}">
                <a16:creationId xmlns:a16="http://schemas.microsoft.com/office/drawing/2014/main" id="{06ED6C61-10AA-C256-3A1F-19DF63C0F644}"/>
              </a:ext>
            </a:extLst>
          </p:cNvPr>
          <p:cNvSpPr txBox="1">
            <a:spLocks/>
          </p:cNvSpPr>
          <p:nvPr/>
        </p:nvSpPr>
        <p:spPr>
          <a:xfrm>
            <a:off x="332231" y="1545996"/>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1550" lvl="1" indent="-285750">
              <a:buFont typeface="Wingdings" panose="05000000000000000000" pitchFamily="2" charset="2"/>
              <a:buChar char="Ø"/>
            </a:pPr>
            <a:endParaRPr lang="en-IN" dirty="0"/>
          </a:p>
        </p:txBody>
      </p:sp>
      <p:sp>
        <p:nvSpPr>
          <p:cNvPr id="4" name="Text Placeholder 2">
            <a:extLst>
              <a:ext uri="{FF2B5EF4-FFF2-40B4-BE49-F238E27FC236}">
                <a16:creationId xmlns:a16="http://schemas.microsoft.com/office/drawing/2014/main" id="{E7073D7A-966A-9D4C-684C-256F01E4F137}"/>
              </a:ext>
            </a:extLst>
          </p:cNvPr>
          <p:cNvSpPr txBox="1">
            <a:spLocks/>
          </p:cNvSpPr>
          <p:nvPr/>
        </p:nvSpPr>
        <p:spPr>
          <a:xfrm>
            <a:off x="484631" y="1698396"/>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1550" lvl="1" indent="-285750">
              <a:buFont typeface="Wingdings" panose="05000000000000000000" pitchFamily="2" charset="2"/>
              <a:buChar char="Ø"/>
            </a:pPr>
            <a:endParaRPr lang="en-IN" dirty="0"/>
          </a:p>
          <a:p>
            <a:pPr marL="971550" lvl="1" indent="-285750">
              <a:buFont typeface="Wingdings" panose="05000000000000000000" pitchFamily="2" charset="2"/>
              <a:buChar char="Ø"/>
            </a:pPr>
            <a:endParaRPr lang="en-IN" dirty="0"/>
          </a:p>
        </p:txBody>
      </p:sp>
      <p:sp>
        <p:nvSpPr>
          <p:cNvPr id="7" name="Text Placeholder 2">
            <a:extLst>
              <a:ext uri="{FF2B5EF4-FFF2-40B4-BE49-F238E27FC236}">
                <a16:creationId xmlns:a16="http://schemas.microsoft.com/office/drawing/2014/main" id="{57BCDC16-0C5B-414F-41E7-BDF78CE1751C}"/>
              </a:ext>
            </a:extLst>
          </p:cNvPr>
          <p:cNvSpPr txBox="1">
            <a:spLocks/>
          </p:cNvSpPr>
          <p:nvPr/>
        </p:nvSpPr>
        <p:spPr>
          <a:xfrm>
            <a:off x="637031" y="1850796"/>
            <a:ext cx="10371627" cy="41555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IN" dirty="0"/>
          </a:p>
          <a:p>
            <a:pPr marL="971550" lvl="1" indent="-285750">
              <a:buFont typeface="Wingdings" panose="05000000000000000000" pitchFamily="2" charset="2"/>
              <a:buChar char="Ø"/>
            </a:pPr>
            <a:endParaRPr lang="en-IN" dirty="0"/>
          </a:p>
          <a:p>
            <a:pPr marL="971550" lvl="1" indent="-285750">
              <a:buFont typeface="Wingdings" panose="05000000000000000000" pitchFamily="2" charset="2"/>
              <a:buChar char="Ø"/>
            </a:pPr>
            <a:endParaRPr lang="en-IN" dirty="0"/>
          </a:p>
        </p:txBody>
      </p:sp>
      <p:sp>
        <p:nvSpPr>
          <p:cNvPr id="9" name="Text Placeholder 2">
            <a:extLst>
              <a:ext uri="{FF2B5EF4-FFF2-40B4-BE49-F238E27FC236}">
                <a16:creationId xmlns:a16="http://schemas.microsoft.com/office/drawing/2014/main" id="{2F9DE75A-19F3-1BFE-B9D3-9E5070BDF07A}"/>
              </a:ext>
            </a:extLst>
          </p:cNvPr>
          <p:cNvSpPr txBox="1">
            <a:spLocks/>
          </p:cNvSpPr>
          <p:nvPr/>
        </p:nvSpPr>
        <p:spPr>
          <a:xfrm>
            <a:off x="484631" y="1750307"/>
            <a:ext cx="10371627" cy="43152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dirty="0"/>
              <a:t>It is Supervised Learning based on Ensemble learning </a:t>
            </a:r>
          </a:p>
          <a:p>
            <a:pPr marL="285750" indent="-285750">
              <a:buFont typeface="Wingdings" panose="05000000000000000000" pitchFamily="2" charset="2"/>
              <a:buChar char="Ø"/>
            </a:pPr>
            <a:r>
              <a:rPr lang="en-IN" dirty="0">
                <a:latin typeface="Abadi" panose="020B0604020104020204" pitchFamily="34" charset="0"/>
              </a:rPr>
              <a:t>Ensemble Learning uses two methods</a:t>
            </a:r>
          </a:p>
          <a:p>
            <a:pPr marL="971550" lvl="1" indent="-285750">
              <a:buFont typeface="Wingdings" panose="05000000000000000000" pitchFamily="2" charset="2"/>
              <a:buChar char="Ø"/>
            </a:pPr>
            <a:endParaRPr lang="en-IN" dirty="0">
              <a:latin typeface="Abadi" panose="020B0604020104020204" pitchFamily="34" charset="0"/>
            </a:endParaRPr>
          </a:p>
          <a:p>
            <a:pPr marL="971550" lvl="1" indent="-285750">
              <a:buFont typeface="Wingdings" panose="05000000000000000000" pitchFamily="2" charset="2"/>
              <a:buChar char="Ø"/>
            </a:pPr>
            <a:r>
              <a:rPr lang="en-US" sz="1300" b="0" i="0" dirty="0">
                <a:solidFill>
                  <a:srgbClr val="51565E"/>
                </a:solidFill>
                <a:effectLst/>
              </a:rPr>
              <a:t>Bagging: Creating a different training subset from sample training data with replacement is called Bagging. The final output is based on majority voting</a:t>
            </a:r>
          </a:p>
          <a:p>
            <a:pPr marL="971550" lvl="1" indent="-285750">
              <a:buFont typeface="Wingdings" panose="05000000000000000000" pitchFamily="2" charset="2"/>
              <a:buChar char="Ø"/>
            </a:pPr>
            <a:r>
              <a:rPr lang="en-US" sz="1300" b="0" i="0" dirty="0">
                <a:solidFill>
                  <a:srgbClr val="51565E"/>
                </a:solidFill>
                <a:effectLst/>
              </a:rPr>
              <a:t>Boosting: Combing weak learners into strong learners by creating sequential models such that the final model has the highest accuracy is called Boosting. Example: ADA BOOST, XG BOOST. </a:t>
            </a:r>
          </a:p>
          <a:p>
            <a:pPr marL="971550" lvl="1" indent="-285750">
              <a:buFont typeface="Wingdings" panose="05000000000000000000" pitchFamily="2" charset="2"/>
              <a:buChar char="Ø"/>
            </a:pPr>
            <a:endParaRPr lang="en-IN" sz="1200" dirty="0"/>
          </a:p>
          <a:p>
            <a:pPr marL="971550" lvl="1" indent="-285750">
              <a:buFont typeface="Wingdings" panose="05000000000000000000" pitchFamily="2" charset="2"/>
              <a:buChar char="Ø"/>
            </a:pPr>
            <a:endParaRPr lang="en-IN" dirty="0"/>
          </a:p>
        </p:txBody>
      </p:sp>
      <p:pic>
        <p:nvPicPr>
          <p:cNvPr id="1026" name="Picture 2" descr="Working_of_RF_2.">
            <a:extLst>
              <a:ext uri="{FF2B5EF4-FFF2-40B4-BE49-F238E27FC236}">
                <a16:creationId xmlns:a16="http://schemas.microsoft.com/office/drawing/2014/main" id="{96CDA816-4B76-C4D0-68DE-9C57F9AE7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044" y="3793948"/>
            <a:ext cx="4047297" cy="206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8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344</TotalTime>
  <Words>965</Words>
  <Application>Microsoft Office PowerPoint</Application>
  <PresentationFormat>Widescreen</PresentationFormat>
  <Paragraphs>158</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等线</vt:lpstr>
      <vt:lpstr>Abadi</vt:lpstr>
      <vt:lpstr>Arial</vt:lpstr>
      <vt:lpstr>Calibri</vt:lpstr>
      <vt:lpstr>Merriweather</vt:lpstr>
      <vt:lpstr>Posterama Text Black</vt:lpstr>
      <vt:lpstr>Posterama Text SemiBold</vt:lpstr>
      <vt:lpstr>Roboto</vt:lpstr>
      <vt:lpstr>Wingdings</vt:lpstr>
      <vt:lpstr>Office 主题​​</vt:lpstr>
      <vt:lpstr>Chronic Kidney Disease Prediction</vt:lpstr>
      <vt:lpstr>Agenda</vt:lpstr>
      <vt:lpstr>Introduction</vt:lpstr>
      <vt:lpstr>Problem Statement</vt:lpstr>
      <vt:lpstr>Quick View Of Data Set</vt:lpstr>
      <vt:lpstr>Project Stages</vt:lpstr>
      <vt:lpstr>Importing Libraries and Dataset</vt:lpstr>
      <vt:lpstr>Exploring and Pre-processing Data</vt:lpstr>
      <vt:lpstr>Random Forest Algorithm</vt:lpstr>
      <vt:lpstr>Random Forest Algorithm</vt:lpstr>
      <vt:lpstr>Essential feature of Random Forest</vt:lpstr>
      <vt:lpstr>Model Implementation</vt:lpstr>
      <vt:lpstr>Model Testing</vt:lpstr>
      <vt:lpstr>Deploying on Web</vt:lpstr>
      <vt:lpstr>Deploying on Web</vt:lpstr>
      <vt:lpstr>Web Interface : /home</vt:lpstr>
      <vt:lpstr>Web Interface : /predict</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Rohit Tiwari</dc:creator>
  <cp:lastModifiedBy>Rohit Tiwari</cp:lastModifiedBy>
  <cp:revision>96</cp:revision>
  <dcterms:created xsi:type="dcterms:W3CDTF">2022-12-01T18:16:25Z</dcterms:created>
  <dcterms:modified xsi:type="dcterms:W3CDTF">2023-08-31T09:30:56Z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