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Anaheim"/>
      <p:regular r:id="rId27"/>
      <p:bold r:id="rId28"/>
    </p:embeddedFont>
    <p:embeddedFont>
      <p:font typeface="PT Sans"/>
      <p:regular r:id="rId29"/>
      <p:bold r:id="rId30"/>
      <p:italic r:id="rId31"/>
      <p:boldItalic r:id="rId32"/>
    </p:embeddedFont>
    <p:embeddedFont>
      <p:font typeface="Archivo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7EFDFC-FAB7-4D25-A17E-AA6DE8E9156F}">
  <a:tblStyle styleId="{897EFDFC-FAB7-4D25-A17E-AA6DE8E915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Anaheim-bold.fntdata"/><Relationship Id="rId27" Type="http://schemas.openxmlformats.org/officeDocument/2006/relationships/font" Target="fonts/Anahei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italic.fntdata"/><Relationship Id="rId30" Type="http://schemas.openxmlformats.org/officeDocument/2006/relationships/font" Target="fonts/PTSans-bold.fntdata"/><Relationship Id="rId11" Type="http://schemas.openxmlformats.org/officeDocument/2006/relationships/slide" Target="slides/slide5.xml"/><Relationship Id="rId33" Type="http://schemas.openxmlformats.org/officeDocument/2006/relationships/font" Target="fonts/Archivo-regular.fntdata"/><Relationship Id="rId10" Type="http://schemas.openxmlformats.org/officeDocument/2006/relationships/slide" Target="slides/slide4.xml"/><Relationship Id="rId32" Type="http://schemas.openxmlformats.org/officeDocument/2006/relationships/font" Target="fonts/PTSans-boldItalic.fntdata"/><Relationship Id="rId13" Type="http://schemas.openxmlformats.org/officeDocument/2006/relationships/slide" Target="slides/slide7.xml"/><Relationship Id="rId35" Type="http://schemas.openxmlformats.org/officeDocument/2006/relationships/font" Target="fonts/Archivo-italic.fntdata"/><Relationship Id="rId12" Type="http://schemas.openxmlformats.org/officeDocument/2006/relationships/slide" Target="slides/slide6.xml"/><Relationship Id="rId34" Type="http://schemas.openxmlformats.org/officeDocument/2006/relationships/font" Target="fonts/Archivo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Archivo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7a62897e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77a62897e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2c8f712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2c8f712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2c8f7127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2c8f7127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2ea7363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2ea7363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2ea7363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2ea7363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8dfac31ac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8dfac31ac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2c8f7127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2c8f7127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8dfac31ac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78dfac31a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a62897e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7a62897e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dfac31a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dfac31a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8dfac31a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8dfac31a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2ea7363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2ea7363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2c8f712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2c8f712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2c8f7127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2c8f7127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58650" y="75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906650"/>
            <a:ext cx="7084800" cy="2066700"/>
          </a:xfrm>
          <a:prstGeom prst="rect">
            <a:avLst/>
          </a:prstGeom>
          <a:solidFill>
            <a:srgbClr val="D6CCC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0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495675"/>
            <a:ext cx="2721300" cy="73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843075" y="75"/>
            <a:ext cx="4301100" cy="357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0" y="1442700"/>
            <a:ext cx="6576000" cy="1628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13225" y="3275225"/>
            <a:ext cx="5862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951825" y="-150"/>
            <a:ext cx="21921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720000" y="1468682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454700" y="14686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720000" y="2026804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1454700" y="202679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5" type="title"/>
          </p:nvPr>
        </p:nvSpPr>
        <p:spPr>
          <a:xfrm>
            <a:off x="720000" y="2584927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1454700" y="258492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720000" y="3143052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1454700" y="314304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720000" y="3701177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1454700" y="37011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720000" y="4259302"/>
            <a:ext cx="734700" cy="34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5" type="subTitle"/>
          </p:nvPr>
        </p:nvSpPr>
        <p:spPr>
          <a:xfrm>
            <a:off x="1454700" y="425929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-150"/>
            <a:ext cx="16266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517425" y="-150"/>
            <a:ext cx="16266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2691350" y="1591947"/>
            <a:ext cx="40719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-100" y="3606075"/>
            <a:ext cx="9144000" cy="15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 flipH="1">
            <a:off x="713225" y="1243575"/>
            <a:ext cx="24021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050850" y="1100050"/>
            <a:ext cx="2379900" cy="35043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7"/>
          <p:cNvSpPr/>
          <p:nvPr>
            <p:ph idx="3" type="pic"/>
          </p:nvPr>
        </p:nvSpPr>
        <p:spPr>
          <a:xfrm>
            <a:off x="4121325" y="1100050"/>
            <a:ext cx="1780500" cy="35043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/>
          <p:nvPr>
            <p:ph idx="4" type="pic"/>
          </p:nvPr>
        </p:nvSpPr>
        <p:spPr>
          <a:xfrm flipH="1">
            <a:off x="720075" y="2678900"/>
            <a:ext cx="3252300" cy="19251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720000" y="398050"/>
            <a:ext cx="77109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5242425" y="-150"/>
            <a:ext cx="3901500" cy="16404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720000" y="2798600"/>
            <a:ext cx="2236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subTitle"/>
          </p:nvPr>
        </p:nvSpPr>
        <p:spPr>
          <a:xfrm>
            <a:off x="3338423" y="2798600"/>
            <a:ext cx="2236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5956847" y="2798600"/>
            <a:ext cx="2236500" cy="18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4" type="subTitle"/>
          </p:nvPr>
        </p:nvSpPr>
        <p:spPr>
          <a:xfrm>
            <a:off x="720000" y="2103375"/>
            <a:ext cx="22365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3338419" y="2103375"/>
            <a:ext cx="22365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subTitle"/>
          </p:nvPr>
        </p:nvSpPr>
        <p:spPr>
          <a:xfrm>
            <a:off x="5956838" y="2103375"/>
            <a:ext cx="22365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/>
        </p:nvSpPr>
        <p:spPr>
          <a:xfrm>
            <a:off x="0" y="-150"/>
            <a:ext cx="16266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800525" y="1735625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2" type="subTitle"/>
          </p:nvPr>
        </p:nvSpPr>
        <p:spPr>
          <a:xfrm>
            <a:off x="5314500" y="1735625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3" type="subTitle"/>
          </p:nvPr>
        </p:nvSpPr>
        <p:spPr>
          <a:xfrm>
            <a:off x="1800525" y="3396200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4" type="subTitle"/>
          </p:nvPr>
        </p:nvSpPr>
        <p:spPr>
          <a:xfrm>
            <a:off x="5314500" y="3396200"/>
            <a:ext cx="3109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5" type="subTitle"/>
          </p:nvPr>
        </p:nvSpPr>
        <p:spPr>
          <a:xfrm>
            <a:off x="1800526" y="12858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6" type="subTitle"/>
          </p:nvPr>
        </p:nvSpPr>
        <p:spPr>
          <a:xfrm>
            <a:off x="1800526" y="29466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7" type="subTitle"/>
          </p:nvPr>
        </p:nvSpPr>
        <p:spPr>
          <a:xfrm>
            <a:off x="5314475" y="12858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8" type="subTitle"/>
          </p:nvPr>
        </p:nvSpPr>
        <p:spPr>
          <a:xfrm>
            <a:off x="5314475" y="29466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6058450" y="-150"/>
            <a:ext cx="3085500" cy="28737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2" type="subTitle"/>
          </p:nvPr>
        </p:nvSpPr>
        <p:spPr>
          <a:xfrm>
            <a:off x="345525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4" type="subTitle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5" type="subTitle"/>
          </p:nvPr>
        </p:nvSpPr>
        <p:spPr>
          <a:xfrm>
            <a:off x="61905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6" type="subTitle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7" type="subTitle"/>
          </p:nvPr>
        </p:nvSpPr>
        <p:spPr>
          <a:xfrm>
            <a:off x="720000" y="1336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8" type="subTitle"/>
          </p:nvPr>
        </p:nvSpPr>
        <p:spPr>
          <a:xfrm>
            <a:off x="345525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9" type="subTitle"/>
          </p:nvPr>
        </p:nvSpPr>
        <p:spPr>
          <a:xfrm>
            <a:off x="619050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3" type="subTitle"/>
          </p:nvPr>
        </p:nvSpPr>
        <p:spPr>
          <a:xfrm>
            <a:off x="720000" y="306335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4" type="subTitle"/>
          </p:nvPr>
        </p:nvSpPr>
        <p:spPr>
          <a:xfrm>
            <a:off x="345525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5" type="subTitle"/>
          </p:nvPr>
        </p:nvSpPr>
        <p:spPr>
          <a:xfrm>
            <a:off x="619050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75"/>
            <a:ext cx="5003100" cy="287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360875" y="2232350"/>
            <a:ext cx="5783100" cy="1912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360875" y="1052400"/>
            <a:ext cx="1642200" cy="97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6182100" y="-150"/>
            <a:ext cx="29622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2077174" y="3316475"/>
            <a:ext cx="70671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077174" y="4227800"/>
            <a:ext cx="4095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hasCustomPrompt="1" idx="2" type="title"/>
          </p:nvPr>
        </p:nvSpPr>
        <p:spPr>
          <a:xfrm>
            <a:off x="2077174" y="539500"/>
            <a:ext cx="70671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2077174" y="1450800"/>
            <a:ext cx="4095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hasCustomPrompt="1" idx="4" type="title"/>
          </p:nvPr>
        </p:nvSpPr>
        <p:spPr>
          <a:xfrm>
            <a:off x="2077174" y="1927988"/>
            <a:ext cx="7067100" cy="7689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1"/>
          <p:cNvSpPr txBox="1"/>
          <p:nvPr>
            <p:ph idx="5" type="subTitle"/>
          </p:nvPr>
        </p:nvSpPr>
        <p:spPr>
          <a:xfrm>
            <a:off x="2077174" y="2839300"/>
            <a:ext cx="4095000" cy="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713225" y="3678562"/>
            <a:ext cx="3257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5209450" y="75"/>
            <a:ext cx="3934500" cy="38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713225" y="2360475"/>
            <a:ext cx="3257700" cy="113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863650"/>
            <a:ext cx="8430900" cy="134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6849750" y="-150"/>
            <a:ext cx="22941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15750"/>
            <a:ext cx="49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951825" y="-150"/>
            <a:ext cx="2192100" cy="51435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3699274" y="2650350"/>
            <a:ext cx="2505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720000" y="2650350"/>
            <a:ext cx="2505600" cy="14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20000" y="2113902"/>
            <a:ext cx="25056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3699275" y="2113902"/>
            <a:ext cx="2505600" cy="4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7319600" y="-150"/>
            <a:ext cx="1824300" cy="35199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5165625" y="2225550"/>
            <a:ext cx="3978300" cy="2917800"/>
          </a:xfrm>
          <a:prstGeom prst="rect">
            <a:avLst/>
          </a:prstGeom>
          <a:solidFill>
            <a:srgbClr val="ED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20000" y="1366450"/>
            <a:ext cx="3978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5643775" y="1100050"/>
            <a:ext cx="2787000" cy="35040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reepik.com/free-photo/man-wheelchair-having-inclusive-office-job_30125071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man-wheelchair-having-inclusive-office-job_30125067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man-wheelchair-having-office-job_30125090.htm/?utm_source=slidesgo_template&amp;utm_medium=referral-link&amp;utm_campaign=sg_resources&amp;utm_content=freepik" TargetMode="External"/><Relationship Id="rId6" Type="http://schemas.openxmlformats.org/officeDocument/2006/relationships/hyperlink" Target="https://www.freepik.com/free-photo/side-view-employees-working-together_37881237.htm/?utm_source=slidesgo_template&amp;utm_medium=referral-link&amp;utm_campaign=sg_resources&amp;utm_content=freepi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ctrTitle"/>
          </p:nvPr>
        </p:nvSpPr>
        <p:spPr>
          <a:xfrm>
            <a:off x="0" y="906650"/>
            <a:ext cx="7084800" cy="206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8229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Low-Resource NLP (Indian Language LLMs and Translation Models)</a:t>
            </a:r>
            <a:endParaRPr sz="3200"/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713225" y="3495675"/>
            <a:ext cx="48924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Chandan Kumar - 2024PCS0021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Rohit Tiwari - 2024PCS0036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1285825" y="1958225"/>
            <a:ext cx="1368600" cy="57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User input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3185200" y="1734150"/>
            <a:ext cx="2595300" cy="121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Translation Model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6618125" y="1427450"/>
            <a:ext cx="1639800" cy="31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Fine-tuned llm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185200" y="3314975"/>
            <a:ext cx="2595300" cy="11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Translation Model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1179575" y="3592175"/>
            <a:ext cx="1639800" cy="702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Desired output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5910300" y="2241425"/>
            <a:ext cx="583800" cy="483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4" name="Google Shape;224;p34"/>
          <p:cNvSpPr/>
          <p:nvPr/>
        </p:nvSpPr>
        <p:spPr>
          <a:xfrm rot="10800000">
            <a:off x="5845609" y="3654126"/>
            <a:ext cx="707400" cy="5781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766800" y="1215100"/>
            <a:ext cx="7704000" cy="3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1️⃣ Input: Low-Resource Language Text (e.g., Bhojpuri)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 inputs text in a low-resource language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Example: </a:t>
            </a:r>
            <a:r>
              <a:rPr b="1" lang="en" sz="1100"/>
              <a:t>"भारत के पहिला राष्ट्रपति के नाम का बा?"</a:t>
            </a:r>
            <a:endParaRPr b="1"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2️⃣ First Translation (Low-Resource → High-Resource)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Model:</a:t>
            </a:r>
            <a:r>
              <a:rPr lang="en" sz="1100"/>
              <a:t> </a:t>
            </a:r>
            <a:r>
              <a:rPr b="1" lang="en" sz="1100"/>
              <a:t>IndicTrans 2, NLLB-200, or a fine-tuned MT model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Process:</a:t>
            </a:r>
            <a:r>
              <a:rPr lang="en" sz="1100"/>
              <a:t> Convert Bhojpuri to English (or Hindi if needed as an intermediate step).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Example: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Bhojpuri → Hindi → English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"Who was the first President of India?"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100"/>
            </a:b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/>
        </p:nvSpPr>
        <p:spPr>
          <a:xfrm>
            <a:off x="365700" y="283125"/>
            <a:ext cx="8505600" cy="4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/>
              <a:t>3️⃣ Fine-Tuned Large Language Model (LLM Processing in High-Resource Language)</a:t>
            </a:r>
            <a:endParaRPr b="1" sz="16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Your fine-tuned LLM</a:t>
            </a:r>
            <a:r>
              <a:rPr lang="en" sz="1100"/>
              <a:t> (based on models like </a:t>
            </a:r>
            <a:r>
              <a:rPr b="1" lang="en" sz="1100"/>
              <a:t>Llama, Mistral, or Bharat-LLM</a:t>
            </a:r>
            <a:r>
              <a:rPr lang="en" sz="1100"/>
              <a:t>) processes the text.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Task Examples: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Question Answering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Summarization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Text Generation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Example Output: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"Dr. Rajendra Prasad was the first President of India from 1950 to 1962."</a:t>
            </a:r>
            <a:br>
              <a:rPr b="1" lang="en" sz="1100"/>
            </a:b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/>
        </p:nvSpPr>
        <p:spPr>
          <a:xfrm>
            <a:off x="401100" y="235950"/>
            <a:ext cx="8376000" cy="4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/>
              <a:t>4️⃣ Second Translation (High-Resource → Low-Resource Language)</a:t>
            </a:r>
            <a:endParaRPr b="1" sz="16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Model:</a:t>
            </a:r>
            <a:r>
              <a:rPr lang="en" sz="1100"/>
              <a:t> </a:t>
            </a:r>
            <a:r>
              <a:rPr b="1" lang="en" sz="1100"/>
              <a:t>Reverse translation model (IndicTrans 2, NLLB-200, fine-tuned MT model)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Process:</a:t>
            </a:r>
            <a:r>
              <a:rPr lang="en" sz="1100"/>
              <a:t> Convert back from English/Hindi to Bhojpuri.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Example Output: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"डॉ. राजेंद्र प्रसाद भारत के पहिला राष्ट्रपति रहलन, 1950 से 1962 तक।"</a:t>
            </a:r>
            <a:br>
              <a:rPr b="1" lang="en" sz="1100"/>
            </a:b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/>
              <a:t>5️⃣ Output in Low-Resource Language</a:t>
            </a:r>
            <a:endParaRPr b="1" sz="16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 receives </a:t>
            </a:r>
            <a:r>
              <a:rPr b="1" lang="en" sz="1100"/>
              <a:t>fluent and accurate Bhojpuri output</a:t>
            </a:r>
            <a:r>
              <a:rPr lang="en" sz="1100"/>
              <a:t> after LLM processing.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graphicFrame>
        <p:nvGraphicFramePr>
          <p:cNvPr id="246" name="Google Shape;246;p38"/>
          <p:cNvGraphicFramePr/>
          <p:nvPr/>
        </p:nvGraphicFramePr>
        <p:xfrm>
          <a:off x="720000" y="1276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{897EFDFC-FAB7-4D25-A17E-AA6DE8E9156F}</a:tableStyleId>
              </a:tblPr>
              <a:tblGrid>
                <a:gridCol w="1400700"/>
                <a:gridCol w="3877000"/>
                <a:gridCol w="2426275"/>
              </a:tblGrid>
              <a:tr h="5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</a:t>
                      </a:r>
                      <a:endParaRPr b="1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45700" marB="4570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Task</a:t>
                      </a:r>
                      <a:endParaRPr b="1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45700" marB="4570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Team Member</a:t>
                      </a:r>
                      <a:endParaRPr b="1" sz="12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45700" marB="4570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1 - 2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Literature Survey and Data Collection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Both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3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Pre-processing and Cleaning of Datasets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Member 1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4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Development of Morpheme-Based Tokenizer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Member 2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5 - 6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Fine-tuning Translation Model using Samanantar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Member 1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7 - 8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Fine-tuning LLM using IndicNLP and FLORES-200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Member 2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9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Evaluation and Performance Benchmarking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Both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Week 10</a:t>
                      </a:r>
                      <a:endParaRPr b="1"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Documentation and Report Writing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Both</a:t>
                      </a:r>
                      <a:endParaRPr sz="100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360875" y="2232350"/>
            <a:ext cx="5783100" cy="1912500"/>
          </a:xfrm>
          <a:prstGeom prst="rect">
            <a:avLst/>
          </a:prstGeom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720000" y="1215750"/>
            <a:ext cx="49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Did you like the resources on this template? Get them </a:t>
            </a:r>
            <a:r>
              <a:rPr lang="en"/>
              <a:t>on</a:t>
            </a:r>
            <a:r>
              <a:rPr lang="en" sz="1200">
                <a:solidFill>
                  <a:schemeClr val="dk1"/>
                </a:solidFill>
              </a:rPr>
              <a:t> our other websites: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Photos</a:t>
            </a:r>
            <a:endParaRPr/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Man in a wheelchair having an inclusive office job II</a:t>
            </a:r>
            <a:endParaRPr/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Man in a wheelchair having an inclusive office job III</a:t>
            </a:r>
            <a:endParaRPr/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5"/>
              </a:rPr>
              <a:t>Man in a wheelchair having an office job IV</a:t>
            </a:r>
            <a:endParaRPr/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Side view employees working together</a:t>
            </a:r>
            <a:endParaRPr/>
          </a:p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4" name="Google Shape;144;p26"/>
          <p:cNvSpPr txBox="1"/>
          <p:nvPr>
            <p:ph idx="2" type="title"/>
          </p:nvPr>
        </p:nvSpPr>
        <p:spPr>
          <a:xfrm>
            <a:off x="720000" y="1468682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1454700" y="14686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	</a:t>
            </a:r>
            <a:endParaRPr/>
          </a:p>
        </p:txBody>
      </p:sp>
      <p:sp>
        <p:nvSpPr>
          <p:cNvPr id="146" name="Google Shape;146;p26"/>
          <p:cNvSpPr txBox="1"/>
          <p:nvPr>
            <p:ph idx="3" type="title"/>
          </p:nvPr>
        </p:nvSpPr>
        <p:spPr>
          <a:xfrm>
            <a:off x="720000" y="2026804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147" name="Google Shape;147;p26"/>
          <p:cNvSpPr txBox="1"/>
          <p:nvPr>
            <p:ph idx="4" type="subTitle"/>
          </p:nvPr>
        </p:nvSpPr>
        <p:spPr>
          <a:xfrm>
            <a:off x="1454700" y="202679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8" name="Google Shape;148;p26"/>
          <p:cNvSpPr txBox="1"/>
          <p:nvPr>
            <p:ph idx="5" type="title"/>
          </p:nvPr>
        </p:nvSpPr>
        <p:spPr>
          <a:xfrm>
            <a:off x="720000" y="2584927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9" name="Google Shape;149;p26"/>
          <p:cNvSpPr txBox="1"/>
          <p:nvPr>
            <p:ph idx="6" type="subTitle"/>
          </p:nvPr>
        </p:nvSpPr>
        <p:spPr>
          <a:xfrm>
            <a:off x="1454700" y="258492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0" name="Google Shape;150;p26"/>
          <p:cNvSpPr txBox="1"/>
          <p:nvPr>
            <p:ph idx="7" type="title"/>
          </p:nvPr>
        </p:nvSpPr>
        <p:spPr>
          <a:xfrm>
            <a:off x="720000" y="3143052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" name="Google Shape;151;p26"/>
          <p:cNvSpPr txBox="1"/>
          <p:nvPr>
            <p:ph idx="8" type="subTitle"/>
          </p:nvPr>
        </p:nvSpPr>
        <p:spPr>
          <a:xfrm>
            <a:off x="1454700" y="3143047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Plan</a:t>
            </a:r>
            <a:endParaRPr/>
          </a:p>
        </p:txBody>
      </p:sp>
      <p:sp>
        <p:nvSpPr>
          <p:cNvPr id="152" name="Google Shape;152;p26"/>
          <p:cNvSpPr txBox="1"/>
          <p:nvPr>
            <p:ph idx="9" type="title"/>
          </p:nvPr>
        </p:nvSpPr>
        <p:spPr>
          <a:xfrm>
            <a:off x="720000" y="3701177"/>
            <a:ext cx="7347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3" name="Google Shape;153;p26"/>
          <p:cNvSpPr txBox="1"/>
          <p:nvPr>
            <p:ph idx="13" type="subTitle"/>
          </p:nvPr>
        </p:nvSpPr>
        <p:spPr>
          <a:xfrm>
            <a:off x="1454700" y="3701172"/>
            <a:ext cx="3035100" cy="3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Outcomes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360875" y="2232350"/>
            <a:ext cx="5783100" cy="1912500"/>
          </a:xfrm>
          <a:prstGeom prst="rect">
            <a:avLst/>
          </a:prstGeom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9" name="Google Shape;159;p27"/>
          <p:cNvSpPr txBox="1"/>
          <p:nvPr>
            <p:ph idx="2" type="title"/>
          </p:nvPr>
        </p:nvSpPr>
        <p:spPr>
          <a:xfrm>
            <a:off x="3360875" y="1052400"/>
            <a:ext cx="1642200" cy="9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5" name="Google Shape;165;p28"/>
          <p:cNvSpPr txBox="1"/>
          <p:nvPr>
            <p:ph idx="2" type="subTitle"/>
          </p:nvPr>
        </p:nvSpPr>
        <p:spPr>
          <a:xfrm>
            <a:off x="720000" y="1249025"/>
            <a:ext cx="70146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India, with its 22 official languages and numerous dialects, faces challenges in building robust NLP systems for low-resource languages due to limited data.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Existing tokenization methods like Byte Pair Encoding (BPE) often fail to capture the linguistic complexity of Indian languages.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project aims to address these challenges by developing a morpheme-based tokenizer and fine-tuning both translation models and large language models (LLMs).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proposed system will enhance language accessibility, improve translation accuracy, and support multilingual applications, contributing to digital inclusion across India.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720000" y="1710150"/>
            <a:ext cx="24219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new CRM (Customer Relationship Management) system to improve customer data management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tracking</a:t>
            </a:r>
            <a:endParaRPr/>
          </a:p>
        </p:txBody>
      </p:sp>
      <p:sp>
        <p:nvSpPr>
          <p:cNvPr id="172" name="Google Shape;172;p29"/>
          <p:cNvSpPr txBox="1"/>
          <p:nvPr>
            <p:ph idx="2" type="subTitle"/>
          </p:nvPr>
        </p:nvSpPr>
        <p:spPr>
          <a:xfrm>
            <a:off x="3394575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Outsourcing specific business functions (such as accounting or IT) to a third-party provider to reduce costs and increase time efficiency</a:t>
            </a:r>
            <a:endParaRPr/>
          </a:p>
        </p:txBody>
      </p:sp>
      <p:sp>
        <p:nvSpPr>
          <p:cNvPr id="173" name="Google Shape;173;p29"/>
          <p:cNvSpPr txBox="1"/>
          <p:nvPr>
            <p:ph idx="3" type="subTitle"/>
          </p:nvPr>
        </p:nvSpPr>
        <p:spPr>
          <a:xfrm>
            <a:off x="3394575" y="3645779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new product or service to diversify the business and increase revenue streams</a:t>
            </a:r>
            <a:endParaRPr/>
          </a:p>
        </p:txBody>
      </p:sp>
      <p:sp>
        <p:nvSpPr>
          <p:cNvPr id="174" name="Google Shape;174;p29"/>
          <p:cNvSpPr txBox="1"/>
          <p:nvPr>
            <p:ph idx="4" type="subTitle"/>
          </p:nvPr>
        </p:nvSpPr>
        <p:spPr>
          <a:xfrm>
            <a:off x="596985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 cost-saving initiative, such as energy-efficient practices or process automation, to reduce expenses</a:t>
            </a:r>
            <a:endParaRPr/>
          </a:p>
        </p:txBody>
      </p:sp>
      <p:sp>
        <p:nvSpPr>
          <p:cNvPr id="175" name="Google Shape;175;p29"/>
          <p:cNvSpPr txBox="1"/>
          <p:nvPr>
            <p:ph idx="7" type="subTitle"/>
          </p:nvPr>
        </p:nvSpPr>
        <p:spPr>
          <a:xfrm>
            <a:off x="720000" y="1336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Scarcity</a:t>
            </a:r>
            <a:endParaRPr/>
          </a:p>
        </p:txBody>
      </p:sp>
      <p:sp>
        <p:nvSpPr>
          <p:cNvPr id="176" name="Google Shape;176;p29"/>
          <p:cNvSpPr txBox="1"/>
          <p:nvPr>
            <p:ph idx="8" type="subTitle"/>
          </p:nvPr>
        </p:nvSpPr>
        <p:spPr>
          <a:xfrm>
            <a:off x="3394575" y="1336275"/>
            <a:ext cx="2735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Inefficient Tokenization</a:t>
            </a:r>
            <a:endParaRPr/>
          </a:p>
        </p:txBody>
      </p:sp>
      <p:sp>
        <p:nvSpPr>
          <p:cNvPr id="177" name="Google Shape;177;p29"/>
          <p:cNvSpPr txBox="1"/>
          <p:nvPr>
            <p:ph idx="9" type="subTitle"/>
          </p:nvPr>
        </p:nvSpPr>
        <p:spPr>
          <a:xfrm>
            <a:off x="704100" y="3165075"/>
            <a:ext cx="2917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Challenges</a:t>
            </a:r>
            <a:endParaRPr/>
          </a:p>
        </p:txBody>
      </p:sp>
      <p:sp>
        <p:nvSpPr>
          <p:cNvPr id="178" name="Google Shape;178;p29"/>
          <p:cNvSpPr txBox="1"/>
          <p:nvPr>
            <p:ph idx="5" type="subTitle"/>
          </p:nvPr>
        </p:nvSpPr>
        <p:spPr>
          <a:xfrm>
            <a:off x="704100" y="35389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an e-commerce platform to expand the reach of the business and increase online sales</a:t>
            </a:r>
            <a:endParaRPr/>
          </a:p>
        </p:txBody>
      </p:sp>
      <p:sp>
        <p:nvSpPr>
          <p:cNvPr id="179" name="Google Shape;179;p29"/>
          <p:cNvSpPr txBox="1"/>
          <p:nvPr>
            <p:ph idx="13" type="subTitle"/>
          </p:nvPr>
        </p:nvSpPr>
        <p:spPr>
          <a:xfrm>
            <a:off x="3394575" y="3063350"/>
            <a:ext cx="28332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Specialized Models</a:t>
            </a:r>
            <a:endParaRPr/>
          </a:p>
        </p:txBody>
      </p:sp>
      <p:sp>
        <p:nvSpPr>
          <p:cNvPr id="180" name="Google Shape;180;p29"/>
          <p:cNvSpPr txBox="1"/>
          <p:nvPr>
            <p:ph idx="14" type="subTitle"/>
          </p:nvPr>
        </p:nvSpPr>
        <p:spPr>
          <a:xfrm>
            <a:off x="5969850" y="3102131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idx="6" type="subTitle"/>
          </p:nvPr>
        </p:nvSpPr>
        <p:spPr>
          <a:xfrm>
            <a:off x="1800526" y="33276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Model:</a:t>
            </a:r>
            <a:endParaRPr/>
          </a:p>
        </p:txBody>
      </p:sp>
      <p:sp>
        <p:nvSpPr>
          <p:cNvPr id="186" name="Google Shape;186;p30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7" name="Google Shape;187;p30"/>
          <p:cNvSpPr txBox="1"/>
          <p:nvPr>
            <p:ph idx="1" type="subTitle"/>
          </p:nvPr>
        </p:nvSpPr>
        <p:spPr>
          <a:xfrm>
            <a:off x="1706750" y="1735625"/>
            <a:ext cx="35301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Design a custom tokenizer that captures the morphological structure of Indian languages.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Perform experiments to compare its performance with existing tokenization methods</a:t>
            </a:r>
            <a:endParaRPr/>
          </a:p>
        </p:txBody>
      </p:sp>
      <p:sp>
        <p:nvSpPr>
          <p:cNvPr id="188" name="Google Shape;188;p30"/>
          <p:cNvSpPr txBox="1"/>
          <p:nvPr>
            <p:ph idx="2" type="subTitle"/>
          </p:nvPr>
        </p:nvSpPr>
        <p:spPr>
          <a:xfrm>
            <a:off x="5220700" y="1735625"/>
            <a:ext cx="343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Fine-tune a large language model on low-resource Indian language datasets.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Adapt the model to handle multilingual tasks like text generation, sentiment analysis, and question-answering.</a:t>
            </a:r>
            <a:endParaRPr/>
          </a:p>
        </p:txBody>
      </p:sp>
      <p:sp>
        <p:nvSpPr>
          <p:cNvPr id="189" name="Google Shape;189;p30"/>
          <p:cNvSpPr txBox="1"/>
          <p:nvPr>
            <p:ph idx="3" type="subTitle"/>
          </p:nvPr>
        </p:nvSpPr>
        <p:spPr>
          <a:xfrm>
            <a:off x="1706750" y="3777200"/>
            <a:ext cx="3203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Fine-tune a pre-trained translation model using Indian language datasets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Evaluate translation quality using BLEU and ROUGE scores.</a:t>
            </a:r>
            <a:endParaRPr/>
          </a:p>
        </p:txBody>
      </p:sp>
      <p:sp>
        <p:nvSpPr>
          <p:cNvPr id="190" name="Google Shape;190;p30"/>
          <p:cNvSpPr txBox="1"/>
          <p:nvPr>
            <p:ph idx="4" type="subTitle"/>
          </p:nvPr>
        </p:nvSpPr>
        <p:spPr>
          <a:xfrm>
            <a:off x="5236850" y="3777200"/>
            <a:ext cx="3187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Assess model performance using appropriate evaluation metrics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Perform qualitative and quantitative analysis to validate results.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5" type="subTitle"/>
          </p:nvPr>
        </p:nvSpPr>
        <p:spPr>
          <a:xfrm>
            <a:off x="1800525" y="1285875"/>
            <a:ext cx="3436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Morpheme-Based Tokenizer:</a:t>
            </a:r>
            <a:endParaRPr/>
          </a:p>
        </p:txBody>
      </p:sp>
      <p:sp>
        <p:nvSpPr>
          <p:cNvPr id="192" name="Google Shape;192;p30"/>
          <p:cNvSpPr txBox="1"/>
          <p:nvPr>
            <p:ph idx="7" type="subTitle"/>
          </p:nvPr>
        </p:nvSpPr>
        <p:spPr>
          <a:xfrm>
            <a:off x="5314475" y="1285875"/>
            <a:ext cx="3109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Fine-Tuning</a:t>
            </a:r>
            <a:endParaRPr/>
          </a:p>
        </p:txBody>
      </p:sp>
      <p:sp>
        <p:nvSpPr>
          <p:cNvPr id="193" name="Google Shape;193;p30"/>
          <p:cNvSpPr txBox="1"/>
          <p:nvPr>
            <p:ph idx="8" type="subTitle"/>
          </p:nvPr>
        </p:nvSpPr>
        <p:spPr>
          <a:xfrm>
            <a:off x="5314475" y="3327675"/>
            <a:ext cx="3754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and Benchmarking: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176950" y="153350"/>
            <a:ext cx="8340600" cy="4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Tokenization Method</a:t>
            </a:r>
            <a:endParaRPr b="1"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How It Works</a:t>
            </a:r>
            <a:endParaRPr b="1"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Issues with Indian Languages</a:t>
            </a:r>
            <a:endParaRPr b="1"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Word-Based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Splits by spaces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Fails for compound words (e.g., "रामायण" should not be split)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Character-Based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Breaks into individual characters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Loses linguistic structure, increasing sequence length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BPE (Subword)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Learns frequent subwords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split words incorrectly (e.g., "जा रहा" into "जा" + "रहा" instead of keeping them together)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Morpheme-Based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Segments words into meaningful morphemes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Preserves linguistic structure and improves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BPE  vs Morph  Tokenization</a:t>
            </a:r>
            <a:endParaRPr/>
          </a:p>
        </p:txBody>
      </p:sp>
      <p:pic>
        <p:nvPicPr>
          <p:cNvPr id="204" name="Google Shape;204;p32" title="Screenshot from 2025-03-23 23-29-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1454150"/>
            <a:ext cx="81248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LLM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923200" y="2179975"/>
            <a:ext cx="1551600" cy="13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Base LLM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3685025" y="2179975"/>
            <a:ext cx="1652400" cy="135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Domain specific Dataset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6484500" y="2179975"/>
            <a:ext cx="1939500" cy="1272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vo"/>
                <a:ea typeface="Archivo"/>
                <a:cs typeface="Archivo"/>
                <a:sym typeface="Archivo"/>
              </a:rPr>
              <a:t>Fine tunned LLM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